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4.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heme/themeOverride1.xml" ContentType="application/vnd.openxmlformats-officedocument.themeOverr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5" r:id="rId2"/>
    <p:sldMasterId id="2147483922" r:id="rId3"/>
    <p:sldMasterId id="2147484259" r:id="rId4"/>
    <p:sldMasterId id="2147484276" r:id="rId5"/>
  </p:sldMasterIdLst>
  <p:notesMasterIdLst>
    <p:notesMasterId r:id="rId414"/>
  </p:notesMasterIdLst>
  <p:sldIdLst>
    <p:sldId id="332" r:id="rId6"/>
    <p:sldId id="330" r:id="rId7"/>
    <p:sldId id="331" r:id="rId8"/>
    <p:sldId id="329" r:id="rId9"/>
    <p:sldId id="293" r:id="rId10"/>
    <p:sldId id="257" r:id="rId11"/>
    <p:sldId id="836" r:id="rId12"/>
    <p:sldId id="761" r:id="rId13"/>
    <p:sldId id="463" r:id="rId14"/>
    <p:sldId id="568" r:id="rId15"/>
    <p:sldId id="764" r:id="rId16"/>
    <p:sldId id="617" r:id="rId17"/>
    <p:sldId id="618" r:id="rId18"/>
    <p:sldId id="766" r:id="rId19"/>
    <p:sldId id="767" r:id="rId20"/>
    <p:sldId id="619" r:id="rId21"/>
    <p:sldId id="583" r:id="rId22"/>
    <p:sldId id="584" r:id="rId23"/>
    <p:sldId id="585" r:id="rId24"/>
    <p:sldId id="464" r:id="rId25"/>
    <p:sldId id="465" r:id="rId26"/>
    <p:sldId id="466" r:id="rId27"/>
    <p:sldId id="467" r:id="rId28"/>
    <p:sldId id="468" r:id="rId29"/>
    <p:sldId id="469" r:id="rId30"/>
    <p:sldId id="470" r:id="rId31"/>
    <p:sldId id="471" r:id="rId32"/>
    <p:sldId id="472" r:id="rId33"/>
    <p:sldId id="474" r:id="rId34"/>
    <p:sldId id="475" r:id="rId35"/>
    <p:sldId id="476" r:id="rId36"/>
    <p:sldId id="477" r:id="rId37"/>
    <p:sldId id="445" r:id="rId38"/>
    <p:sldId id="446" r:id="rId39"/>
    <p:sldId id="447" r:id="rId40"/>
    <p:sldId id="448" r:id="rId41"/>
    <p:sldId id="449" r:id="rId42"/>
    <p:sldId id="450" r:id="rId43"/>
    <p:sldId id="451" r:id="rId44"/>
    <p:sldId id="453" r:id="rId45"/>
    <p:sldId id="454" r:id="rId46"/>
    <p:sldId id="456" r:id="rId47"/>
    <p:sldId id="457" r:id="rId48"/>
    <p:sldId id="458" r:id="rId49"/>
    <p:sldId id="459" r:id="rId50"/>
    <p:sldId id="460" r:id="rId51"/>
    <p:sldId id="461" r:id="rId52"/>
    <p:sldId id="549" r:id="rId53"/>
    <p:sldId id="550" r:id="rId54"/>
    <p:sldId id="554" r:id="rId55"/>
    <p:sldId id="555" r:id="rId56"/>
    <p:sldId id="556" r:id="rId57"/>
    <p:sldId id="557" r:id="rId58"/>
    <p:sldId id="417" r:id="rId59"/>
    <p:sldId id="419" r:id="rId60"/>
    <p:sldId id="420" r:id="rId61"/>
    <p:sldId id="421" r:id="rId62"/>
    <p:sldId id="426" r:id="rId63"/>
    <p:sldId id="428" r:id="rId64"/>
    <p:sldId id="430" r:id="rId65"/>
    <p:sldId id="432" r:id="rId66"/>
    <p:sldId id="569" r:id="rId67"/>
    <p:sldId id="565" r:id="rId68"/>
    <p:sldId id="570" r:id="rId69"/>
    <p:sldId id="409" r:id="rId70"/>
    <p:sldId id="410" r:id="rId71"/>
    <p:sldId id="411" r:id="rId72"/>
    <p:sldId id="412" r:id="rId73"/>
    <p:sldId id="413" r:id="rId74"/>
    <p:sldId id="414" r:id="rId75"/>
    <p:sldId id="566" r:id="rId76"/>
    <p:sldId id="415" r:id="rId77"/>
    <p:sldId id="416" r:id="rId78"/>
    <p:sldId id="594" r:id="rId79"/>
    <p:sldId id="595" r:id="rId80"/>
    <p:sldId id="596" r:id="rId81"/>
    <p:sldId id="597" r:id="rId82"/>
    <p:sldId id="598" r:id="rId83"/>
    <p:sldId id="599" r:id="rId84"/>
    <p:sldId id="586" r:id="rId85"/>
    <p:sldId id="587" r:id="rId86"/>
    <p:sldId id="588" r:id="rId87"/>
    <p:sldId id="589" r:id="rId88"/>
    <p:sldId id="590" r:id="rId89"/>
    <p:sldId id="591" r:id="rId90"/>
    <p:sldId id="592" r:id="rId91"/>
    <p:sldId id="593" r:id="rId92"/>
    <p:sldId id="333" r:id="rId93"/>
    <p:sldId id="847" r:id="rId94"/>
    <p:sldId id="776" r:id="rId95"/>
    <p:sldId id="779" r:id="rId96"/>
    <p:sldId id="781" r:id="rId97"/>
    <p:sldId id="782" r:id="rId98"/>
    <p:sldId id="778" r:id="rId99"/>
    <p:sldId id="777" r:id="rId100"/>
    <p:sldId id="780" r:id="rId101"/>
    <p:sldId id="783" r:id="rId102"/>
    <p:sldId id="784" r:id="rId103"/>
    <p:sldId id="785" r:id="rId104"/>
    <p:sldId id="600" r:id="rId105"/>
    <p:sldId id="601" r:id="rId106"/>
    <p:sldId id="602" r:id="rId107"/>
    <p:sldId id="603" r:id="rId108"/>
    <p:sldId id="604" r:id="rId109"/>
    <p:sldId id="760" r:id="rId110"/>
    <p:sldId id="605" r:id="rId111"/>
    <p:sldId id="606" r:id="rId112"/>
    <p:sldId id="607" r:id="rId113"/>
    <p:sldId id="765" r:id="rId114"/>
    <p:sldId id="608" r:id="rId115"/>
    <p:sldId id="786" r:id="rId116"/>
    <p:sldId id="611" r:id="rId117"/>
    <p:sldId id="612" r:id="rId118"/>
    <p:sldId id="613" r:id="rId119"/>
    <p:sldId id="615" r:id="rId120"/>
    <p:sldId id="610" r:id="rId121"/>
    <p:sldId id="337" r:id="rId122"/>
    <p:sldId id="339" r:id="rId123"/>
    <p:sldId id="340" r:id="rId124"/>
    <p:sldId id="403" r:id="rId125"/>
    <p:sldId id="338" r:id="rId126"/>
    <p:sldId id="405" r:id="rId127"/>
    <p:sldId id="406" r:id="rId128"/>
    <p:sldId id="407" r:id="rId129"/>
    <p:sldId id="341" r:id="rId130"/>
    <p:sldId id="342" r:id="rId131"/>
    <p:sldId id="343" r:id="rId132"/>
    <p:sldId id="345" r:id="rId133"/>
    <p:sldId id="346" r:id="rId134"/>
    <p:sldId id="344" r:id="rId135"/>
    <p:sldId id="347" r:id="rId136"/>
    <p:sldId id="348" r:id="rId137"/>
    <p:sldId id="349" r:id="rId138"/>
    <p:sldId id="366" r:id="rId139"/>
    <p:sldId id="367" r:id="rId140"/>
    <p:sldId id="616" r:id="rId141"/>
    <p:sldId id="350" r:id="rId142"/>
    <p:sldId id="351" r:id="rId143"/>
    <p:sldId id="516" r:id="rId144"/>
    <p:sldId id="517" r:id="rId145"/>
    <p:sldId id="537" r:id="rId146"/>
    <p:sldId id="518" r:id="rId147"/>
    <p:sldId id="515" r:id="rId148"/>
    <p:sldId id="541" r:id="rId149"/>
    <p:sldId id="542" r:id="rId150"/>
    <p:sldId id="609" r:id="rId151"/>
    <p:sldId id="507" r:id="rId152"/>
    <p:sldId id="508" r:id="rId153"/>
    <p:sldId id="509" r:id="rId154"/>
    <p:sldId id="510" r:id="rId155"/>
    <p:sldId id="511" r:id="rId156"/>
    <p:sldId id="512" r:id="rId157"/>
    <p:sldId id="513" r:id="rId158"/>
    <p:sldId id="837" r:id="rId159"/>
    <p:sldId id="841" r:id="rId160"/>
    <p:sldId id="839" r:id="rId161"/>
    <p:sldId id="840" r:id="rId162"/>
    <p:sldId id="359" r:id="rId163"/>
    <p:sldId id="571" r:id="rId164"/>
    <p:sldId id="572" r:id="rId165"/>
    <p:sldId id="573" r:id="rId166"/>
    <p:sldId id="574" r:id="rId167"/>
    <p:sldId id="649" r:id="rId168"/>
    <p:sldId id="650" r:id="rId169"/>
    <p:sldId id="575" r:id="rId170"/>
    <p:sldId id="360" r:id="rId171"/>
    <p:sldId id="667" r:id="rId172"/>
    <p:sldId id="651" r:id="rId173"/>
    <p:sldId id="652" r:id="rId174"/>
    <p:sldId id="670" r:id="rId175"/>
    <p:sldId id="671" r:id="rId176"/>
    <p:sldId id="672" r:id="rId177"/>
    <p:sldId id="361" r:id="rId178"/>
    <p:sldId id="362" r:id="rId179"/>
    <p:sldId id="363" r:id="rId180"/>
    <p:sldId id="364" r:id="rId181"/>
    <p:sldId id="626" r:id="rId182"/>
    <p:sldId id="627" r:id="rId183"/>
    <p:sldId id="628" r:id="rId184"/>
    <p:sldId id="629" r:id="rId185"/>
    <p:sldId id="660" r:id="rId186"/>
    <p:sldId id="661" r:id="rId187"/>
    <p:sldId id="664" r:id="rId188"/>
    <p:sldId id="656" r:id="rId189"/>
    <p:sldId id="657" r:id="rId190"/>
    <p:sldId id="630" r:id="rId191"/>
    <p:sldId id="632" r:id="rId192"/>
    <p:sldId id="634" r:id="rId193"/>
    <p:sldId id="635" r:id="rId194"/>
    <p:sldId id="636" r:id="rId195"/>
    <p:sldId id="665" r:id="rId196"/>
    <p:sldId id="762" r:id="rId197"/>
    <p:sldId id="763" r:id="rId198"/>
    <p:sldId id="365" r:id="rId199"/>
    <p:sldId id="543" r:id="rId200"/>
    <p:sldId id="545" r:id="rId201"/>
    <p:sldId id="546" r:id="rId202"/>
    <p:sldId id="687" r:id="rId203"/>
    <p:sldId id="688" r:id="rId204"/>
    <p:sldId id="689" r:id="rId205"/>
    <p:sldId id="690" r:id="rId206"/>
    <p:sldId id="691" r:id="rId207"/>
    <p:sldId id="692" r:id="rId208"/>
    <p:sldId id="694" r:id="rId209"/>
    <p:sldId id="695" r:id="rId210"/>
    <p:sldId id="696" r:id="rId211"/>
    <p:sldId id="697" r:id="rId212"/>
    <p:sldId id="368" r:id="rId213"/>
    <p:sldId id="369" r:id="rId214"/>
    <p:sldId id="370" r:id="rId215"/>
    <p:sldId id="381" r:id="rId216"/>
    <p:sldId id="387" r:id="rId217"/>
    <p:sldId id="382" r:id="rId218"/>
    <p:sldId id="383" r:id="rId219"/>
    <p:sldId id="384" r:id="rId220"/>
    <p:sldId id="385" r:id="rId221"/>
    <p:sldId id="386" r:id="rId222"/>
    <p:sldId id="768" r:id="rId223"/>
    <p:sldId id="769" r:id="rId224"/>
    <p:sldId id="770" r:id="rId225"/>
    <p:sldId id="771" r:id="rId226"/>
    <p:sldId id="772" r:id="rId227"/>
    <p:sldId id="773" r:id="rId228"/>
    <p:sldId id="774" r:id="rId229"/>
    <p:sldId id="775" r:id="rId230"/>
    <p:sldId id="787" r:id="rId231"/>
    <p:sldId id="788" r:id="rId232"/>
    <p:sldId id="789" r:id="rId233"/>
    <p:sldId id="790" r:id="rId234"/>
    <p:sldId id="791" r:id="rId235"/>
    <p:sldId id="792" r:id="rId236"/>
    <p:sldId id="793" r:id="rId237"/>
    <p:sldId id="794" r:id="rId238"/>
    <p:sldId id="795" r:id="rId239"/>
    <p:sldId id="796" r:id="rId240"/>
    <p:sldId id="797" r:id="rId241"/>
    <p:sldId id="798" r:id="rId242"/>
    <p:sldId id="799" r:id="rId243"/>
    <p:sldId id="800" r:id="rId244"/>
    <p:sldId id="801" r:id="rId245"/>
    <p:sldId id="802" r:id="rId246"/>
    <p:sldId id="803" r:id="rId247"/>
    <p:sldId id="804" r:id="rId248"/>
    <p:sldId id="805" r:id="rId249"/>
    <p:sldId id="806" r:id="rId250"/>
    <p:sldId id="807" r:id="rId251"/>
    <p:sldId id="808" r:id="rId252"/>
    <p:sldId id="809" r:id="rId253"/>
    <p:sldId id="810" r:id="rId254"/>
    <p:sldId id="811" r:id="rId255"/>
    <p:sldId id="812" r:id="rId256"/>
    <p:sldId id="813" r:id="rId257"/>
    <p:sldId id="814" r:id="rId258"/>
    <p:sldId id="815" r:id="rId259"/>
    <p:sldId id="816" r:id="rId260"/>
    <p:sldId id="817" r:id="rId261"/>
    <p:sldId id="818" r:id="rId262"/>
    <p:sldId id="819" r:id="rId263"/>
    <p:sldId id="820" r:id="rId264"/>
    <p:sldId id="828" r:id="rId265"/>
    <p:sldId id="829" r:id="rId266"/>
    <p:sldId id="830" r:id="rId267"/>
    <p:sldId id="831" r:id="rId268"/>
    <p:sldId id="832" r:id="rId269"/>
    <p:sldId id="833" r:id="rId270"/>
    <p:sldId id="834" r:id="rId271"/>
    <p:sldId id="835" r:id="rId272"/>
    <p:sldId id="371" r:id="rId273"/>
    <p:sldId id="372" r:id="rId274"/>
    <p:sldId id="373" r:id="rId275"/>
    <p:sldId id="374" r:id="rId276"/>
    <p:sldId id="375" r:id="rId277"/>
    <p:sldId id="376" r:id="rId278"/>
    <p:sldId id="377" r:id="rId279"/>
    <p:sldId id="378" r:id="rId280"/>
    <p:sldId id="379" r:id="rId281"/>
    <p:sldId id="380" r:id="rId282"/>
    <p:sldId id="388" r:id="rId283"/>
    <p:sldId id="637" r:id="rId284"/>
    <p:sldId id="638" r:id="rId285"/>
    <p:sldId id="639" r:id="rId286"/>
    <p:sldId id="640" r:id="rId287"/>
    <p:sldId id="641" r:id="rId288"/>
    <p:sldId id="642" r:id="rId289"/>
    <p:sldId id="643" r:id="rId290"/>
    <p:sldId id="644" r:id="rId291"/>
    <p:sldId id="645" r:id="rId292"/>
    <p:sldId id="646" r:id="rId293"/>
    <p:sldId id="647" r:id="rId294"/>
    <p:sldId id="391" r:id="rId295"/>
    <p:sldId id="392" r:id="rId296"/>
    <p:sldId id="393" r:id="rId297"/>
    <p:sldId id="698" r:id="rId298"/>
    <p:sldId id="699" r:id="rId299"/>
    <p:sldId id="700" r:id="rId300"/>
    <p:sldId id="701" r:id="rId301"/>
    <p:sldId id="702" r:id="rId302"/>
    <p:sldId id="703" r:id="rId303"/>
    <p:sldId id="704" r:id="rId304"/>
    <p:sldId id="705" r:id="rId305"/>
    <p:sldId id="706" r:id="rId306"/>
    <p:sldId id="394" r:id="rId307"/>
    <p:sldId id="395" r:id="rId308"/>
    <p:sldId id="396" r:id="rId309"/>
    <p:sldId id="397" r:id="rId310"/>
    <p:sldId id="398" r:id="rId311"/>
    <p:sldId id="399" r:id="rId312"/>
    <p:sldId id="400" r:id="rId313"/>
    <p:sldId id="401" r:id="rId314"/>
    <p:sldId id="402" r:id="rId315"/>
    <p:sldId id="479" r:id="rId316"/>
    <p:sldId id="686" r:id="rId317"/>
    <p:sldId id="478" r:id="rId318"/>
    <p:sldId id="505" r:id="rId319"/>
    <p:sldId id="506" r:id="rId320"/>
    <p:sldId id="494" r:id="rId321"/>
    <p:sldId id="495" r:id="rId322"/>
    <p:sldId id="496" r:id="rId323"/>
    <p:sldId id="497" r:id="rId324"/>
    <p:sldId id="498" r:id="rId325"/>
    <p:sldId id="499" r:id="rId326"/>
    <p:sldId id="500" r:id="rId327"/>
    <p:sldId id="501" r:id="rId328"/>
    <p:sldId id="502" r:id="rId329"/>
    <p:sldId id="503" r:id="rId330"/>
    <p:sldId id="504" r:id="rId331"/>
    <p:sldId id="482" r:id="rId332"/>
    <p:sldId id="483" r:id="rId333"/>
    <p:sldId id="484" r:id="rId334"/>
    <p:sldId id="485" r:id="rId335"/>
    <p:sldId id="486" r:id="rId336"/>
    <p:sldId id="492" r:id="rId337"/>
    <p:sldId id="493" r:id="rId338"/>
    <p:sldId id="576" r:id="rId339"/>
    <p:sldId id="707" r:id="rId340"/>
    <p:sldId id="708" r:id="rId341"/>
    <p:sldId id="709" r:id="rId342"/>
    <p:sldId id="710" r:id="rId343"/>
    <p:sldId id="711" r:id="rId344"/>
    <p:sldId id="712" r:id="rId345"/>
    <p:sldId id="713" r:id="rId346"/>
    <p:sldId id="714" r:id="rId347"/>
    <p:sldId id="715" r:id="rId348"/>
    <p:sldId id="716" r:id="rId349"/>
    <p:sldId id="717" r:id="rId350"/>
    <p:sldId id="718" r:id="rId351"/>
    <p:sldId id="719" r:id="rId352"/>
    <p:sldId id="720" r:id="rId353"/>
    <p:sldId id="721" r:id="rId354"/>
    <p:sldId id="722" r:id="rId355"/>
    <p:sldId id="723" r:id="rId356"/>
    <p:sldId id="724" r:id="rId357"/>
    <p:sldId id="725" r:id="rId358"/>
    <p:sldId id="726" r:id="rId359"/>
    <p:sldId id="727" r:id="rId360"/>
    <p:sldId id="728" r:id="rId361"/>
    <p:sldId id="729" r:id="rId362"/>
    <p:sldId id="730" r:id="rId363"/>
    <p:sldId id="731" r:id="rId364"/>
    <p:sldId id="732" r:id="rId365"/>
    <p:sldId id="733" r:id="rId366"/>
    <p:sldId id="734" r:id="rId367"/>
    <p:sldId id="735" r:id="rId368"/>
    <p:sldId id="736" r:id="rId369"/>
    <p:sldId id="737" r:id="rId370"/>
    <p:sldId id="738" r:id="rId371"/>
    <p:sldId id="739" r:id="rId372"/>
    <p:sldId id="740" r:id="rId373"/>
    <p:sldId id="741" r:id="rId374"/>
    <p:sldId id="742" r:id="rId375"/>
    <p:sldId id="743" r:id="rId376"/>
    <p:sldId id="744" r:id="rId377"/>
    <p:sldId id="745" r:id="rId378"/>
    <p:sldId id="746" r:id="rId379"/>
    <p:sldId id="747" r:id="rId380"/>
    <p:sldId id="748" r:id="rId381"/>
    <p:sldId id="749" r:id="rId382"/>
    <p:sldId id="750" r:id="rId383"/>
    <p:sldId id="751" r:id="rId384"/>
    <p:sldId id="752" r:id="rId385"/>
    <p:sldId id="753" r:id="rId386"/>
    <p:sldId id="754" r:id="rId387"/>
    <p:sldId id="755" r:id="rId388"/>
    <p:sldId id="756" r:id="rId389"/>
    <p:sldId id="757" r:id="rId390"/>
    <p:sldId id="758" r:id="rId391"/>
    <p:sldId id="759" r:id="rId392"/>
    <p:sldId id="577" r:id="rId393"/>
    <p:sldId id="673" r:id="rId394"/>
    <p:sldId id="674" r:id="rId395"/>
    <p:sldId id="675" r:id="rId396"/>
    <p:sldId id="676" r:id="rId397"/>
    <p:sldId id="677" r:id="rId398"/>
    <p:sldId id="678" r:id="rId399"/>
    <p:sldId id="578" r:id="rId400"/>
    <p:sldId id="579" r:id="rId401"/>
    <p:sldId id="679" r:id="rId402"/>
    <p:sldId id="680" r:id="rId403"/>
    <p:sldId id="681" r:id="rId404"/>
    <p:sldId id="682" r:id="rId405"/>
    <p:sldId id="580" r:id="rId406"/>
    <p:sldId id="683" r:id="rId407"/>
    <p:sldId id="684" r:id="rId408"/>
    <p:sldId id="685" r:id="rId409"/>
    <p:sldId id="842" r:id="rId410"/>
    <p:sldId id="843" r:id="rId411"/>
    <p:sldId id="844" r:id="rId412"/>
    <p:sldId id="845" r:id="rId413"/>
  </p:sldIdLst>
  <p:sldSz cx="9144000" cy="6858000" type="screen4x3"/>
  <p:notesSz cx="6858000" cy="9144000"/>
  <p:defaultTextStyle>
    <a:defPPr>
      <a:defRPr lang="pl-PL"/>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92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990033"/>
    <a:srgbClr val="FFCC00"/>
    <a:srgbClr val="FF3300"/>
    <a:srgbClr val="000066"/>
    <a:srgbClr val="660033"/>
    <a:srgbClr val="FF9900"/>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46" autoAdjust="0"/>
    <p:restoredTop sz="94646" autoAdjust="0"/>
  </p:normalViewPr>
  <p:slideViewPr>
    <p:cSldViewPr>
      <p:cViewPr varScale="1">
        <p:scale>
          <a:sx n="119" d="100"/>
          <a:sy n="119" d="100"/>
        </p:scale>
        <p:origin x="1608" y="96"/>
      </p:cViewPr>
      <p:guideLst>
        <p:guide orient="horz" pos="2160"/>
        <p:guide pos="292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 d="100"/>
        <a:sy n="20" d="100"/>
      </p:scale>
      <p:origin x="0" y="3222"/>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99" Type="http://schemas.openxmlformats.org/officeDocument/2006/relationships/slide" Target="slides/slide294.xml"/><Relationship Id="rId21" Type="http://schemas.openxmlformats.org/officeDocument/2006/relationships/slide" Target="slides/slide16.xml"/><Relationship Id="rId63" Type="http://schemas.openxmlformats.org/officeDocument/2006/relationships/slide" Target="slides/slide58.xml"/><Relationship Id="rId159" Type="http://schemas.openxmlformats.org/officeDocument/2006/relationships/slide" Target="slides/slide154.xml"/><Relationship Id="rId324" Type="http://schemas.openxmlformats.org/officeDocument/2006/relationships/slide" Target="slides/slide319.xml"/><Relationship Id="rId366" Type="http://schemas.openxmlformats.org/officeDocument/2006/relationships/slide" Target="slides/slide361.xml"/><Relationship Id="rId170" Type="http://schemas.openxmlformats.org/officeDocument/2006/relationships/slide" Target="slides/slide165.xml"/><Relationship Id="rId226" Type="http://schemas.openxmlformats.org/officeDocument/2006/relationships/slide" Target="slides/slide221.xml"/><Relationship Id="rId268" Type="http://schemas.openxmlformats.org/officeDocument/2006/relationships/slide" Target="slides/slide263.xml"/><Relationship Id="rId32" Type="http://schemas.openxmlformats.org/officeDocument/2006/relationships/slide" Target="slides/slide27.xml"/><Relationship Id="rId74" Type="http://schemas.openxmlformats.org/officeDocument/2006/relationships/slide" Target="slides/slide69.xml"/><Relationship Id="rId128" Type="http://schemas.openxmlformats.org/officeDocument/2006/relationships/slide" Target="slides/slide123.xml"/><Relationship Id="rId335" Type="http://schemas.openxmlformats.org/officeDocument/2006/relationships/slide" Target="slides/slide330.xml"/><Relationship Id="rId377" Type="http://schemas.openxmlformats.org/officeDocument/2006/relationships/slide" Target="slides/slide372.xml"/><Relationship Id="rId5" Type="http://schemas.openxmlformats.org/officeDocument/2006/relationships/slideMaster" Target="slideMasters/slideMaster5.xml"/><Relationship Id="rId181" Type="http://schemas.openxmlformats.org/officeDocument/2006/relationships/slide" Target="slides/slide176.xml"/><Relationship Id="rId237" Type="http://schemas.openxmlformats.org/officeDocument/2006/relationships/slide" Target="slides/slide232.xml"/><Relationship Id="rId402" Type="http://schemas.openxmlformats.org/officeDocument/2006/relationships/slide" Target="slides/slide397.xml"/><Relationship Id="rId279" Type="http://schemas.openxmlformats.org/officeDocument/2006/relationships/slide" Target="slides/slide274.xml"/><Relationship Id="rId43" Type="http://schemas.openxmlformats.org/officeDocument/2006/relationships/slide" Target="slides/slide38.xml"/><Relationship Id="rId139" Type="http://schemas.openxmlformats.org/officeDocument/2006/relationships/slide" Target="slides/slide134.xml"/><Relationship Id="rId290" Type="http://schemas.openxmlformats.org/officeDocument/2006/relationships/slide" Target="slides/slide285.xml"/><Relationship Id="rId304" Type="http://schemas.openxmlformats.org/officeDocument/2006/relationships/slide" Target="slides/slide299.xml"/><Relationship Id="rId346" Type="http://schemas.openxmlformats.org/officeDocument/2006/relationships/slide" Target="slides/slide341.xml"/><Relationship Id="rId388" Type="http://schemas.openxmlformats.org/officeDocument/2006/relationships/slide" Target="slides/slide383.xml"/><Relationship Id="rId85" Type="http://schemas.openxmlformats.org/officeDocument/2006/relationships/slide" Target="slides/slide80.xml"/><Relationship Id="rId150" Type="http://schemas.openxmlformats.org/officeDocument/2006/relationships/slide" Target="slides/slide145.xml"/><Relationship Id="rId192" Type="http://schemas.openxmlformats.org/officeDocument/2006/relationships/slide" Target="slides/slide187.xml"/><Relationship Id="rId206" Type="http://schemas.openxmlformats.org/officeDocument/2006/relationships/slide" Target="slides/slide201.xml"/><Relationship Id="rId413" Type="http://schemas.openxmlformats.org/officeDocument/2006/relationships/slide" Target="slides/slide408.xml"/><Relationship Id="rId248" Type="http://schemas.openxmlformats.org/officeDocument/2006/relationships/slide" Target="slides/slide243.xml"/><Relationship Id="rId12" Type="http://schemas.openxmlformats.org/officeDocument/2006/relationships/slide" Target="slides/slide7.xml"/><Relationship Id="rId108" Type="http://schemas.openxmlformats.org/officeDocument/2006/relationships/slide" Target="slides/slide103.xml"/><Relationship Id="rId315" Type="http://schemas.openxmlformats.org/officeDocument/2006/relationships/slide" Target="slides/slide310.xml"/><Relationship Id="rId357" Type="http://schemas.openxmlformats.org/officeDocument/2006/relationships/slide" Target="slides/slide352.xml"/><Relationship Id="rId54" Type="http://schemas.openxmlformats.org/officeDocument/2006/relationships/slide" Target="slides/slide49.xml"/><Relationship Id="rId96" Type="http://schemas.openxmlformats.org/officeDocument/2006/relationships/slide" Target="slides/slide91.xml"/><Relationship Id="rId161" Type="http://schemas.openxmlformats.org/officeDocument/2006/relationships/slide" Target="slides/slide156.xml"/><Relationship Id="rId217" Type="http://schemas.openxmlformats.org/officeDocument/2006/relationships/slide" Target="slides/slide212.xml"/><Relationship Id="rId399" Type="http://schemas.openxmlformats.org/officeDocument/2006/relationships/slide" Target="slides/slide394.xml"/><Relationship Id="rId259" Type="http://schemas.openxmlformats.org/officeDocument/2006/relationships/slide" Target="slides/slide254.xml"/><Relationship Id="rId23" Type="http://schemas.openxmlformats.org/officeDocument/2006/relationships/slide" Target="slides/slide18.xml"/><Relationship Id="rId119" Type="http://schemas.openxmlformats.org/officeDocument/2006/relationships/slide" Target="slides/slide114.xml"/><Relationship Id="rId270" Type="http://schemas.openxmlformats.org/officeDocument/2006/relationships/slide" Target="slides/slide265.xml"/><Relationship Id="rId326" Type="http://schemas.openxmlformats.org/officeDocument/2006/relationships/slide" Target="slides/slide321.xml"/><Relationship Id="rId65" Type="http://schemas.openxmlformats.org/officeDocument/2006/relationships/slide" Target="slides/slide60.xml"/><Relationship Id="rId130" Type="http://schemas.openxmlformats.org/officeDocument/2006/relationships/slide" Target="slides/slide125.xml"/><Relationship Id="rId368" Type="http://schemas.openxmlformats.org/officeDocument/2006/relationships/slide" Target="slides/slide363.xml"/><Relationship Id="rId172" Type="http://schemas.openxmlformats.org/officeDocument/2006/relationships/slide" Target="slides/slide167.xml"/><Relationship Id="rId228" Type="http://schemas.openxmlformats.org/officeDocument/2006/relationships/slide" Target="slides/slide223.xml"/><Relationship Id="rId281" Type="http://schemas.openxmlformats.org/officeDocument/2006/relationships/slide" Target="slides/slide276.xml"/><Relationship Id="rId337" Type="http://schemas.openxmlformats.org/officeDocument/2006/relationships/slide" Target="slides/slide332.xml"/><Relationship Id="rId34" Type="http://schemas.openxmlformats.org/officeDocument/2006/relationships/slide" Target="slides/slide29.xml"/><Relationship Id="rId76" Type="http://schemas.openxmlformats.org/officeDocument/2006/relationships/slide" Target="slides/slide71.xml"/><Relationship Id="rId141" Type="http://schemas.openxmlformats.org/officeDocument/2006/relationships/slide" Target="slides/slide136.xml"/><Relationship Id="rId379" Type="http://schemas.openxmlformats.org/officeDocument/2006/relationships/slide" Target="slides/slide374.xml"/><Relationship Id="rId7" Type="http://schemas.openxmlformats.org/officeDocument/2006/relationships/slide" Target="slides/slide2.xml"/><Relationship Id="rId183" Type="http://schemas.openxmlformats.org/officeDocument/2006/relationships/slide" Target="slides/slide178.xml"/><Relationship Id="rId239" Type="http://schemas.openxmlformats.org/officeDocument/2006/relationships/slide" Target="slides/slide234.xml"/><Relationship Id="rId390" Type="http://schemas.openxmlformats.org/officeDocument/2006/relationships/slide" Target="slides/slide385.xml"/><Relationship Id="rId404" Type="http://schemas.openxmlformats.org/officeDocument/2006/relationships/slide" Target="slides/slide399.xml"/><Relationship Id="rId250" Type="http://schemas.openxmlformats.org/officeDocument/2006/relationships/slide" Target="slides/slide245.xml"/><Relationship Id="rId292" Type="http://schemas.openxmlformats.org/officeDocument/2006/relationships/slide" Target="slides/slide287.xml"/><Relationship Id="rId306" Type="http://schemas.openxmlformats.org/officeDocument/2006/relationships/slide" Target="slides/slide301.xml"/><Relationship Id="rId45" Type="http://schemas.openxmlformats.org/officeDocument/2006/relationships/slide" Target="slides/slide40.xml"/><Relationship Id="rId87" Type="http://schemas.openxmlformats.org/officeDocument/2006/relationships/slide" Target="slides/slide82.xml"/><Relationship Id="rId110" Type="http://schemas.openxmlformats.org/officeDocument/2006/relationships/slide" Target="slides/slide105.xml"/><Relationship Id="rId348" Type="http://schemas.openxmlformats.org/officeDocument/2006/relationships/slide" Target="slides/slide343.xml"/><Relationship Id="rId152" Type="http://schemas.openxmlformats.org/officeDocument/2006/relationships/slide" Target="slides/slide147.xml"/><Relationship Id="rId194" Type="http://schemas.openxmlformats.org/officeDocument/2006/relationships/slide" Target="slides/slide189.xml"/><Relationship Id="rId208" Type="http://schemas.openxmlformats.org/officeDocument/2006/relationships/slide" Target="slides/slide203.xml"/><Relationship Id="rId415" Type="http://schemas.openxmlformats.org/officeDocument/2006/relationships/presProps" Target="presProps.xml"/><Relationship Id="rId261" Type="http://schemas.openxmlformats.org/officeDocument/2006/relationships/slide" Target="slides/slide256.xml"/><Relationship Id="rId14" Type="http://schemas.openxmlformats.org/officeDocument/2006/relationships/slide" Target="slides/slide9.xml"/><Relationship Id="rId56" Type="http://schemas.openxmlformats.org/officeDocument/2006/relationships/slide" Target="slides/slide51.xml"/><Relationship Id="rId317" Type="http://schemas.openxmlformats.org/officeDocument/2006/relationships/slide" Target="slides/slide312.xml"/><Relationship Id="rId359" Type="http://schemas.openxmlformats.org/officeDocument/2006/relationships/slide" Target="slides/slide354.xml"/><Relationship Id="rId98" Type="http://schemas.openxmlformats.org/officeDocument/2006/relationships/slide" Target="slides/slide93.xml"/><Relationship Id="rId121" Type="http://schemas.openxmlformats.org/officeDocument/2006/relationships/slide" Target="slides/slide116.xml"/><Relationship Id="rId163" Type="http://schemas.openxmlformats.org/officeDocument/2006/relationships/slide" Target="slides/slide158.xml"/><Relationship Id="rId219" Type="http://schemas.openxmlformats.org/officeDocument/2006/relationships/slide" Target="slides/slide214.xml"/><Relationship Id="rId370" Type="http://schemas.openxmlformats.org/officeDocument/2006/relationships/slide" Target="slides/slide365.xml"/><Relationship Id="rId230" Type="http://schemas.openxmlformats.org/officeDocument/2006/relationships/slide" Target="slides/slide225.xml"/><Relationship Id="rId25" Type="http://schemas.openxmlformats.org/officeDocument/2006/relationships/slide" Target="slides/slide20.xml"/><Relationship Id="rId67" Type="http://schemas.openxmlformats.org/officeDocument/2006/relationships/slide" Target="slides/slide62.xml"/><Relationship Id="rId272" Type="http://schemas.openxmlformats.org/officeDocument/2006/relationships/slide" Target="slides/slide267.xml"/><Relationship Id="rId328" Type="http://schemas.openxmlformats.org/officeDocument/2006/relationships/slide" Target="slides/slide323.xml"/><Relationship Id="rId132" Type="http://schemas.openxmlformats.org/officeDocument/2006/relationships/slide" Target="slides/slide127.xml"/><Relationship Id="rId174" Type="http://schemas.openxmlformats.org/officeDocument/2006/relationships/slide" Target="slides/slide169.xml"/><Relationship Id="rId381" Type="http://schemas.openxmlformats.org/officeDocument/2006/relationships/slide" Target="slides/slide376.xml"/><Relationship Id="rId241" Type="http://schemas.openxmlformats.org/officeDocument/2006/relationships/slide" Target="slides/slide236.xml"/><Relationship Id="rId36" Type="http://schemas.openxmlformats.org/officeDocument/2006/relationships/slide" Target="slides/slide31.xml"/><Relationship Id="rId283" Type="http://schemas.openxmlformats.org/officeDocument/2006/relationships/slide" Target="slides/slide278.xml"/><Relationship Id="rId339" Type="http://schemas.openxmlformats.org/officeDocument/2006/relationships/slide" Target="slides/slide334.xml"/><Relationship Id="rId78" Type="http://schemas.openxmlformats.org/officeDocument/2006/relationships/slide" Target="slides/slide73.xml"/><Relationship Id="rId101" Type="http://schemas.openxmlformats.org/officeDocument/2006/relationships/slide" Target="slides/slide96.xml"/><Relationship Id="rId143" Type="http://schemas.openxmlformats.org/officeDocument/2006/relationships/slide" Target="slides/slide138.xml"/><Relationship Id="rId185" Type="http://schemas.openxmlformats.org/officeDocument/2006/relationships/slide" Target="slides/slide180.xml"/><Relationship Id="rId350" Type="http://schemas.openxmlformats.org/officeDocument/2006/relationships/slide" Target="slides/slide345.xml"/><Relationship Id="rId406" Type="http://schemas.openxmlformats.org/officeDocument/2006/relationships/slide" Target="slides/slide401.xml"/><Relationship Id="rId9" Type="http://schemas.openxmlformats.org/officeDocument/2006/relationships/slide" Target="slides/slide4.xml"/><Relationship Id="rId210" Type="http://schemas.openxmlformats.org/officeDocument/2006/relationships/slide" Target="slides/slide205.xml"/><Relationship Id="rId392" Type="http://schemas.openxmlformats.org/officeDocument/2006/relationships/slide" Target="slides/slide387.xml"/><Relationship Id="rId252" Type="http://schemas.openxmlformats.org/officeDocument/2006/relationships/slide" Target="slides/slide247.xml"/><Relationship Id="rId294" Type="http://schemas.openxmlformats.org/officeDocument/2006/relationships/slide" Target="slides/slide289.xml"/><Relationship Id="rId308" Type="http://schemas.openxmlformats.org/officeDocument/2006/relationships/slide" Target="slides/slide303.xml"/><Relationship Id="rId47" Type="http://schemas.openxmlformats.org/officeDocument/2006/relationships/slide" Target="slides/slide42.xml"/><Relationship Id="rId89" Type="http://schemas.openxmlformats.org/officeDocument/2006/relationships/slide" Target="slides/slide84.xml"/><Relationship Id="rId112" Type="http://schemas.openxmlformats.org/officeDocument/2006/relationships/slide" Target="slides/slide107.xml"/><Relationship Id="rId154" Type="http://schemas.openxmlformats.org/officeDocument/2006/relationships/slide" Target="slides/slide149.xml"/><Relationship Id="rId361" Type="http://schemas.openxmlformats.org/officeDocument/2006/relationships/slide" Target="slides/slide356.xml"/><Relationship Id="rId196" Type="http://schemas.openxmlformats.org/officeDocument/2006/relationships/slide" Target="slides/slide191.xml"/><Relationship Id="rId417" Type="http://schemas.openxmlformats.org/officeDocument/2006/relationships/theme" Target="theme/theme1.xml"/><Relationship Id="rId16" Type="http://schemas.openxmlformats.org/officeDocument/2006/relationships/slide" Target="slides/slide11.xml"/><Relationship Id="rId221" Type="http://schemas.openxmlformats.org/officeDocument/2006/relationships/slide" Target="slides/slide216.xml"/><Relationship Id="rId263" Type="http://schemas.openxmlformats.org/officeDocument/2006/relationships/slide" Target="slides/slide258.xml"/><Relationship Id="rId319" Type="http://schemas.openxmlformats.org/officeDocument/2006/relationships/slide" Target="slides/slide314.xml"/><Relationship Id="rId58" Type="http://schemas.openxmlformats.org/officeDocument/2006/relationships/slide" Target="slides/slide53.xml"/><Relationship Id="rId123" Type="http://schemas.openxmlformats.org/officeDocument/2006/relationships/slide" Target="slides/slide118.xml"/><Relationship Id="rId330" Type="http://schemas.openxmlformats.org/officeDocument/2006/relationships/slide" Target="slides/slide325.xml"/><Relationship Id="rId165" Type="http://schemas.openxmlformats.org/officeDocument/2006/relationships/slide" Target="slides/slide160.xml"/><Relationship Id="rId372" Type="http://schemas.openxmlformats.org/officeDocument/2006/relationships/slide" Target="slides/slide367.xml"/><Relationship Id="rId232" Type="http://schemas.openxmlformats.org/officeDocument/2006/relationships/slide" Target="slides/slide227.xml"/><Relationship Id="rId274" Type="http://schemas.openxmlformats.org/officeDocument/2006/relationships/slide" Target="slides/slide269.xml"/><Relationship Id="rId27" Type="http://schemas.openxmlformats.org/officeDocument/2006/relationships/slide" Target="slides/slide22.xml"/><Relationship Id="rId69" Type="http://schemas.openxmlformats.org/officeDocument/2006/relationships/slide" Target="slides/slide64.xml"/><Relationship Id="rId134" Type="http://schemas.openxmlformats.org/officeDocument/2006/relationships/slide" Target="slides/slide129.xml"/><Relationship Id="rId80" Type="http://schemas.openxmlformats.org/officeDocument/2006/relationships/slide" Target="slides/slide75.xml"/><Relationship Id="rId176" Type="http://schemas.openxmlformats.org/officeDocument/2006/relationships/slide" Target="slides/slide171.xml"/><Relationship Id="rId341" Type="http://schemas.openxmlformats.org/officeDocument/2006/relationships/slide" Target="slides/slide336.xml"/><Relationship Id="rId383" Type="http://schemas.openxmlformats.org/officeDocument/2006/relationships/slide" Target="slides/slide378.xml"/><Relationship Id="rId201" Type="http://schemas.openxmlformats.org/officeDocument/2006/relationships/slide" Target="slides/slide196.xml"/><Relationship Id="rId222" Type="http://schemas.openxmlformats.org/officeDocument/2006/relationships/slide" Target="slides/slide217.xml"/><Relationship Id="rId243" Type="http://schemas.openxmlformats.org/officeDocument/2006/relationships/slide" Target="slides/slide238.xml"/><Relationship Id="rId264" Type="http://schemas.openxmlformats.org/officeDocument/2006/relationships/slide" Target="slides/slide259.xml"/><Relationship Id="rId285" Type="http://schemas.openxmlformats.org/officeDocument/2006/relationships/slide" Target="slides/slide280.xml"/><Relationship Id="rId17" Type="http://schemas.openxmlformats.org/officeDocument/2006/relationships/slide" Target="slides/slide12.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24" Type="http://schemas.openxmlformats.org/officeDocument/2006/relationships/slide" Target="slides/slide119.xml"/><Relationship Id="rId310" Type="http://schemas.openxmlformats.org/officeDocument/2006/relationships/slide" Target="slides/slide305.xml"/><Relationship Id="rId70" Type="http://schemas.openxmlformats.org/officeDocument/2006/relationships/slide" Target="slides/slide65.xml"/><Relationship Id="rId91" Type="http://schemas.openxmlformats.org/officeDocument/2006/relationships/slide" Target="slides/slide86.xml"/><Relationship Id="rId145" Type="http://schemas.openxmlformats.org/officeDocument/2006/relationships/slide" Target="slides/slide140.xml"/><Relationship Id="rId166" Type="http://schemas.openxmlformats.org/officeDocument/2006/relationships/slide" Target="slides/slide161.xml"/><Relationship Id="rId187" Type="http://schemas.openxmlformats.org/officeDocument/2006/relationships/slide" Target="slides/slide182.xml"/><Relationship Id="rId331" Type="http://schemas.openxmlformats.org/officeDocument/2006/relationships/slide" Target="slides/slide326.xml"/><Relationship Id="rId352" Type="http://schemas.openxmlformats.org/officeDocument/2006/relationships/slide" Target="slides/slide347.xml"/><Relationship Id="rId373" Type="http://schemas.openxmlformats.org/officeDocument/2006/relationships/slide" Target="slides/slide368.xml"/><Relationship Id="rId394" Type="http://schemas.openxmlformats.org/officeDocument/2006/relationships/slide" Target="slides/slide389.xml"/><Relationship Id="rId408" Type="http://schemas.openxmlformats.org/officeDocument/2006/relationships/slide" Target="slides/slide403.xml"/><Relationship Id="rId1" Type="http://schemas.openxmlformats.org/officeDocument/2006/relationships/slideMaster" Target="slideMasters/slideMaster1.xml"/><Relationship Id="rId212" Type="http://schemas.openxmlformats.org/officeDocument/2006/relationships/slide" Target="slides/slide207.xml"/><Relationship Id="rId233" Type="http://schemas.openxmlformats.org/officeDocument/2006/relationships/slide" Target="slides/slide228.xml"/><Relationship Id="rId254" Type="http://schemas.openxmlformats.org/officeDocument/2006/relationships/slide" Target="slides/slide249.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275" Type="http://schemas.openxmlformats.org/officeDocument/2006/relationships/slide" Target="slides/slide270.xml"/><Relationship Id="rId296" Type="http://schemas.openxmlformats.org/officeDocument/2006/relationships/slide" Target="slides/slide291.xml"/><Relationship Id="rId300" Type="http://schemas.openxmlformats.org/officeDocument/2006/relationships/slide" Target="slides/slide295.xml"/><Relationship Id="rId60" Type="http://schemas.openxmlformats.org/officeDocument/2006/relationships/slide" Target="slides/slide55.xml"/><Relationship Id="rId81" Type="http://schemas.openxmlformats.org/officeDocument/2006/relationships/slide" Target="slides/slide76.xml"/><Relationship Id="rId135" Type="http://schemas.openxmlformats.org/officeDocument/2006/relationships/slide" Target="slides/slide130.xml"/><Relationship Id="rId156" Type="http://schemas.openxmlformats.org/officeDocument/2006/relationships/slide" Target="slides/slide151.xml"/><Relationship Id="rId177" Type="http://schemas.openxmlformats.org/officeDocument/2006/relationships/slide" Target="slides/slide172.xml"/><Relationship Id="rId198" Type="http://schemas.openxmlformats.org/officeDocument/2006/relationships/slide" Target="slides/slide193.xml"/><Relationship Id="rId321" Type="http://schemas.openxmlformats.org/officeDocument/2006/relationships/slide" Target="slides/slide316.xml"/><Relationship Id="rId342" Type="http://schemas.openxmlformats.org/officeDocument/2006/relationships/slide" Target="slides/slide337.xml"/><Relationship Id="rId363" Type="http://schemas.openxmlformats.org/officeDocument/2006/relationships/slide" Target="slides/slide358.xml"/><Relationship Id="rId384" Type="http://schemas.openxmlformats.org/officeDocument/2006/relationships/slide" Target="slides/slide379.xml"/><Relationship Id="rId202" Type="http://schemas.openxmlformats.org/officeDocument/2006/relationships/slide" Target="slides/slide197.xml"/><Relationship Id="rId223" Type="http://schemas.openxmlformats.org/officeDocument/2006/relationships/slide" Target="slides/slide218.xml"/><Relationship Id="rId244" Type="http://schemas.openxmlformats.org/officeDocument/2006/relationships/slide" Target="slides/slide239.xml"/><Relationship Id="rId18" Type="http://schemas.openxmlformats.org/officeDocument/2006/relationships/slide" Target="slides/slide13.xml"/><Relationship Id="rId39" Type="http://schemas.openxmlformats.org/officeDocument/2006/relationships/slide" Target="slides/slide34.xml"/><Relationship Id="rId265" Type="http://schemas.openxmlformats.org/officeDocument/2006/relationships/slide" Target="slides/slide260.xml"/><Relationship Id="rId286" Type="http://schemas.openxmlformats.org/officeDocument/2006/relationships/slide" Target="slides/slide281.xml"/><Relationship Id="rId50" Type="http://schemas.openxmlformats.org/officeDocument/2006/relationships/slide" Target="slides/slide45.xml"/><Relationship Id="rId104" Type="http://schemas.openxmlformats.org/officeDocument/2006/relationships/slide" Target="slides/slide99.xml"/><Relationship Id="rId125" Type="http://schemas.openxmlformats.org/officeDocument/2006/relationships/slide" Target="slides/slide120.xml"/><Relationship Id="rId146" Type="http://schemas.openxmlformats.org/officeDocument/2006/relationships/slide" Target="slides/slide141.xml"/><Relationship Id="rId167" Type="http://schemas.openxmlformats.org/officeDocument/2006/relationships/slide" Target="slides/slide162.xml"/><Relationship Id="rId188" Type="http://schemas.openxmlformats.org/officeDocument/2006/relationships/slide" Target="slides/slide183.xml"/><Relationship Id="rId311" Type="http://schemas.openxmlformats.org/officeDocument/2006/relationships/slide" Target="slides/slide306.xml"/><Relationship Id="rId332" Type="http://schemas.openxmlformats.org/officeDocument/2006/relationships/slide" Target="slides/slide327.xml"/><Relationship Id="rId353" Type="http://schemas.openxmlformats.org/officeDocument/2006/relationships/slide" Target="slides/slide348.xml"/><Relationship Id="rId374" Type="http://schemas.openxmlformats.org/officeDocument/2006/relationships/slide" Target="slides/slide369.xml"/><Relationship Id="rId395" Type="http://schemas.openxmlformats.org/officeDocument/2006/relationships/slide" Target="slides/slide390.xml"/><Relationship Id="rId409" Type="http://schemas.openxmlformats.org/officeDocument/2006/relationships/slide" Target="slides/slide404.xml"/><Relationship Id="rId71" Type="http://schemas.openxmlformats.org/officeDocument/2006/relationships/slide" Target="slides/slide66.xml"/><Relationship Id="rId92" Type="http://schemas.openxmlformats.org/officeDocument/2006/relationships/slide" Target="slides/slide87.xml"/><Relationship Id="rId213" Type="http://schemas.openxmlformats.org/officeDocument/2006/relationships/slide" Target="slides/slide208.xml"/><Relationship Id="rId234" Type="http://schemas.openxmlformats.org/officeDocument/2006/relationships/slide" Target="slides/slide229.xml"/><Relationship Id="rId2" Type="http://schemas.openxmlformats.org/officeDocument/2006/relationships/slideMaster" Target="slideMasters/slideMaster2.xml"/><Relationship Id="rId29" Type="http://schemas.openxmlformats.org/officeDocument/2006/relationships/slide" Target="slides/slide24.xml"/><Relationship Id="rId255" Type="http://schemas.openxmlformats.org/officeDocument/2006/relationships/slide" Target="slides/slide250.xml"/><Relationship Id="rId276" Type="http://schemas.openxmlformats.org/officeDocument/2006/relationships/slide" Target="slides/slide271.xml"/><Relationship Id="rId297" Type="http://schemas.openxmlformats.org/officeDocument/2006/relationships/slide" Target="slides/slide292.xml"/><Relationship Id="rId40" Type="http://schemas.openxmlformats.org/officeDocument/2006/relationships/slide" Target="slides/slide35.xml"/><Relationship Id="rId115" Type="http://schemas.openxmlformats.org/officeDocument/2006/relationships/slide" Target="slides/slide110.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301" Type="http://schemas.openxmlformats.org/officeDocument/2006/relationships/slide" Target="slides/slide296.xml"/><Relationship Id="rId322" Type="http://schemas.openxmlformats.org/officeDocument/2006/relationships/slide" Target="slides/slide317.xml"/><Relationship Id="rId343" Type="http://schemas.openxmlformats.org/officeDocument/2006/relationships/slide" Target="slides/slide338.xml"/><Relationship Id="rId364" Type="http://schemas.openxmlformats.org/officeDocument/2006/relationships/slide" Target="slides/slide359.xml"/><Relationship Id="rId61" Type="http://schemas.openxmlformats.org/officeDocument/2006/relationships/slide" Target="slides/slide56.xml"/><Relationship Id="rId82" Type="http://schemas.openxmlformats.org/officeDocument/2006/relationships/slide" Target="slides/slide77.xml"/><Relationship Id="rId199" Type="http://schemas.openxmlformats.org/officeDocument/2006/relationships/slide" Target="slides/slide194.xml"/><Relationship Id="rId203" Type="http://schemas.openxmlformats.org/officeDocument/2006/relationships/slide" Target="slides/slide198.xml"/><Relationship Id="rId385" Type="http://schemas.openxmlformats.org/officeDocument/2006/relationships/slide" Target="slides/slide380.xml"/><Relationship Id="rId19" Type="http://schemas.openxmlformats.org/officeDocument/2006/relationships/slide" Target="slides/slide14.xml"/><Relationship Id="rId224" Type="http://schemas.openxmlformats.org/officeDocument/2006/relationships/slide" Target="slides/slide219.xml"/><Relationship Id="rId245" Type="http://schemas.openxmlformats.org/officeDocument/2006/relationships/slide" Target="slides/slide240.xml"/><Relationship Id="rId266" Type="http://schemas.openxmlformats.org/officeDocument/2006/relationships/slide" Target="slides/slide261.xml"/><Relationship Id="rId287" Type="http://schemas.openxmlformats.org/officeDocument/2006/relationships/slide" Target="slides/slide282.xml"/><Relationship Id="rId410" Type="http://schemas.openxmlformats.org/officeDocument/2006/relationships/slide" Target="slides/slide405.xml"/><Relationship Id="rId30" Type="http://schemas.openxmlformats.org/officeDocument/2006/relationships/slide" Target="slides/slide2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312" Type="http://schemas.openxmlformats.org/officeDocument/2006/relationships/slide" Target="slides/slide307.xml"/><Relationship Id="rId333" Type="http://schemas.openxmlformats.org/officeDocument/2006/relationships/slide" Target="slides/slide328.xml"/><Relationship Id="rId354" Type="http://schemas.openxmlformats.org/officeDocument/2006/relationships/slide" Target="slides/slide349.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189" Type="http://schemas.openxmlformats.org/officeDocument/2006/relationships/slide" Target="slides/slide184.xml"/><Relationship Id="rId375" Type="http://schemas.openxmlformats.org/officeDocument/2006/relationships/slide" Target="slides/slide370.xml"/><Relationship Id="rId396" Type="http://schemas.openxmlformats.org/officeDocument/2006/relationships/slide" Target="slides/slide391.xml"/><Relationship Id="rId3" Type="http://schemas.openxmlformats.org/officeDocument/2006/relationships/slideMaster" Target="slideMasters/slideMaster3.xml"/><Relationship Id="rId214" Type="http://schemas.openxmlformats.org/officeDocument/2006/relationships/slide" Target="slides/slide209.xml"/><Relationship Id="rId235" Type="http://schemas.openxmlformats.org/officeDocument/2006/relationships/slide" Target="slides/slide230.xml"/><Relationship Id="rId256" Type="http://schemas.openxmlformats.org/officeDocument/2006/relationships/slide" Target="slides/slide251.xml"/><Relationship Id="rId277" Type="http://schemas.openxmlformats.org/officeDocument/2006/relationships/slide" Target="slides/slide272.xml"/><Relationship Id="rId298" Type="http://schemas.openxmlformats.org/officeDocument/2006/relationships/slide" Target="slides/slide293.xml"/><Relationship Id="rId400" Type="http://schemas.openxmlformats.org/officeDocument/2006/relationships/slide" Target="slides/slide395.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302" Type="http://schemas.openxmlformats.org/officeDocument/2006/relationships/slide" Target="slides/slide297.xml"/><Relationship Id="rId323" Type="http://schemas.openxmlformats.org/officeDocument/2006/relationships/slide" Target="slides/slide318.xml"/><Relationship Id="rId344" Type="http://schemas.openxmlformats.org/officeDocument/2006/relationships/slide" Target="slides/slide339.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179" Type="http://schemas.openxmlformats.org/officeDocument/2006/relationships/slide" Target="slides/slide174.xml"/><Relationship Id="rId365" Type="http://schemas.openxmlformats.org/officeDocument/2006/relationships/slide" Target="slides/slide360.xml"/><Relationship Id="rId386" Type="http://schemas.openxmlformats.org/officeDocument/2006/relationships/slide" Target="slides/slide381.xml"/><Relationship Id="rId190" Type="http://schemas.openxmlformats.org/officeDocument/2006/relationships/slide" Target="slides/slide185.xml"/><Relationship Id="rId204" Type="http://schemas.openxmlformats.org/officeDocument/2006/relationships/slide" Target="slides/slide199.xml"/><Relationship Id="rId225" Type="http://schemas.openxmlformats.org/officeDocument/2006/relationships/slide" Target="slides/slide220.xml"/><Relationship Id="rId246" Type="http://schemas.openxmlformats.org/officeDocument/2006/relationships/slide" Target="slides/slide241.xml"/><Relationship Id="rId267" Type="http://schemas.openxmlformats.org/officeDocument/2006/relationships/slide" Target="slides/slide262.xml"/><Relationship Id="rId288" Type="http://schemas.openxmlformats.org/officeDocument/2006/relationships/slide" Target="slides/slide283.xml"/><Relationship Id="rId411" Type="http://schemas.openxmlformats.org/officeDocument/2006/relationships/slide" Target="slides/slide406.xml"/><Relationship Id="rId106" Type="http://schemas.openxmlformats.org/officeDocument/2006/relationships/slide" Target="slides/slide101.xml"/><Relationship Id="rId127" Type="http://schemas.openxmlformats.org/officeDocument/2006/relationships/slide" Target="slides/slide122.xml"/><Relationship Id="rId313" Type="http://schemas.openxmlformats.org/officeDocument/2006/relationships/slide" Target="slides/slide308.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94" Type="http://schemas.openxmlformats.org/officeDocument/2006/relationships/slide" Target="slides/slide89.xml"/><Relationship Id="rId148" Type="http://schemas.openxmlformats.org/officeDocument/2006/relationships/slide" Target="slides/slide143.xml"/><Relationship Id="rId169" Type="http://schemas.openxmlformats.org/officeDocument/2006/relationships/slide" Target="slides/slide164.xml"/><Relationship Id="rId334" Type="http://schemas.openxmlformats.org/officeDocument/2006/relationships/slide" Target="slides/slide329.xml"/><Relationship Id="rId355" Type="http://schemas.openxmlformats.org/officeDocument/2006/relationships/slide" Target="slides/slide350.xml"/><Relationship Id="rId376" Type="http://schemas.openxmlformats.org/officeDocument/2006/relationships/slide" Target="slides/slide371.xml"/><Relationship Id="rId397" Type="http://schemas.openxmlformats.org/officeDocument/2006/relationships/slide" Target="slides/slide392.xml"/><Relationship Id="rId4" Type="http://schemas.openxmlformats.org/officeDocument/2006/relationships/slideMaster" Target="slideMasters/slideMaster4.xml"/><Relationship Id="rId180" Type="http://schemas.openxmlformats.org/officeDocument/2006/relationships/slide" Target="slides/slide175.xml"/><Relationship Id="rId215" Type="http://schemas.openxmlformats.org/officeDocument/2006/relationships/slide" Target="slides/slide210.xml"/><Relationship Id="rId236" Type="http://schemas.openxmlformats.org/officeDocument/2006/relationships/slide" Target="slides/slide231.xml"/><Relationship Id="rId257" Type="http://schemas.openxmlformats.org/officeDocument/2006/relationships/slide" Target="slides/slide252.xml"/><Relationship Id="rId278" Type="http://schemas.openxmlformats.org/officeDocument/2006/relationships/slide" Target="slides/slide273.xml"/><Relationship Id="rId401" Type="http://schemas.openxmlformats.org/officeDocument/2006/relationships/slide" Target="slides/slide396.xml"/><Relationship Id="rId303" Type="http://schemas.openxmlformats.org/officeDocument/2006/relationships/slide" Target="slides/slide298.xml"/><Relationship Id="rId42" Type="http://schemas.openxmlformats.org/officeDocument/2006/relationships/slide" Target="slides/slide37.xml"/><Relationship Id="rId84" Type="http://schemas.openxmlformats.org/officeDocument/2006/relationships/slide" Target="slides/slide79.xml"/><Relationship Id="rId138" Type="http://schemas.openxmlformats.org/officeDocument/2006/relationships/slide" Target="slides/slide133.xml"/><Relationship Id="rId345" Type="http://schemas.openxmlformats.org/officeDocument/2006/relationships/slide" Target="slides/slide340.xml"/><Relationship Id="rId387" Type="http://schemas.openxmlformats.org/officeDocument/2006/relationships/slide" Target="slides/slide382.xml"/><Relationship Id="rId191" Type="http://schemas.openxmlformats.org/officeDocument/2006/relationships/slide" Target="slides/slide186.xml"/><Relationship Id="rId205" Type="http://schemas.openxmlformats.org/officeDocument/2006/relationships/slide" Target="slides/slide200.xml"/><Relationship Id="rId247" Type="http://schemas.openxmlformats.org/officeDocument/2006/relationships/slide" Target="slides/slide242.xml"/><Relationship Id="rId412" Type="http://schemas.openxmlformats.org/officeDocument/2006/relationships/slide" Target="slides/slide407.xml"/><Relationship Id="rId107" Type="http://schemas.openxmlformats.org/officeDocument/2006/relationships/slide" Target="slides/slide102.xml"/><Relationship Id="rId289" Type="http://schemas.openxmlformats.org/officeDocument/2006/relationships/slide" Target="slides/slide284.xml"/><Relationship Id="rId11" Type="http://schemas.openxmlformats.org/officeDocument/2006/relationships/slide" Target="slides/slide6.xml"/><Relationship Id="rId53" Type="http://schemas.openxmlformats.org/officeDocument/2006/relationships/slide" Target="slides/slide48.xml"/><Relationship Id="rId149" Type="http://schemas.openxmlformats.org/officeDocument/2006/relationships/slide" Target="slides/slide144.xml"/><Relationship Id="rId314" Type="http://schemas.openxmlformats.org/officeDocument/2006/relationships/slide" Target="slides/slide309.xml"/><Relationship Id="rId356" Type="http://schemas.openxmlformats.org/officeDocument/2006/relationships/slide" Target="slides/slide351.xml"/><Relationship Id="rId398" Type="http://schemas.openxmlformats.org/officeDocument/2006/relationships/slide" Target="slides/slide393.xml"/><Relationship Id="rId95" Type="http://schemas.openxmlformats.org/officeDocument/2006/relationships/slide" Target="slides/slide90.xml"/><Relationship Id="rId160" Type="http://schemas.openxmlformats.org/officeDocument/2006/relationships/slide" Target="slides/slide155.xml"/><Relationship Id="rId216" Type="http://schemas.openxmlformats.org/officeDocument/2006/relationships/slide" Target="slides/slide211.xml"/><Relationship Id="rId258" Type="http://schemas.openxmlformats.org/officeDocument/2006/relationships/slide" Target="slides/slide253.xml"/><Relationship Id="rId22" Type="http://schemas.openxmlformats.org/officeDocument/2006/relationships/slide" Target="slides/slide17.xml"/><Relationship Id="rId64" Type="http://schemas.openxmlformats.org/officeDocument/2006/relationships/slide" Target="slides/slide59.xml"/><Relationship Id="rId118" Type="http://schemas.openxmlformats.org/officeDocument/2006/relationships/slide" Target="slides/slide113.xml"/><Relationship Id="rId325" Type="http://schemas.openxmlformats.org/officeDocument/2006/relationships/slide" Target="slides/slide320.xml"/><Relationship Id="rId367" Type="http://schemas.openxmlformats.org/officeDocument/2006/relationships/slide" Target="slides/slide362.xml"/><Relationship Id="rId171" Type="http://schemas.openxmlformats.org/officeDocument/2006/relationships/slide" Target="slides/slide166.xml"/><Relationship Id="rId227" Type="http://schemas.openxmlformats.org/officeDocument/2006/relationships/slide" Target="slides/slide222.xml"/><Relationship Id="rId269" Type="http://schemas.openxmlformats.org/officeDocument/2006/relationships/slide" Target="slides/slide264.xml"/><Relationship Id="rId33" Type="http://schemas.openxmlformats.org/officeDocument/2006/relationships/slide" Target="slides/slide28.xml"/><Relationship Id="rId129" Type="http://schemas.openxmlformats.org/officeDocument/2006/relationships/slide" Target="slides/slide124.xml"/><Relationship Id="rId280" Type="http://schemas.openxmlformats.org/officeDocument/2006/relationships/slide" Target="slides/slide275.xml"/><Relationship Id="rId336" Type="http://schemas.openxmlformats.org/officeDocument/2006/relationships/slide" Target="slides/slide331.xml"/><Relationship Id="rId75" Type="http://schemas.openxmlformats.org/officeDocument/2006/relationships/slide" Target="slides/slide70.xml"/><Relationship Id="rId140" Type="http://schemas.openxmlformats.org/officeDocument/2006/relationships/slide" Target="slides/slide135.xml"/><Relationship Id="rId182" Type="http://schemas.openxmlformats.org/officeDocument/2006/relationships/slide" Target="slides/slide177.xml"/><Relationship Id="rId378" Type="http://schemas.openxmlformats.org/officeDocument/2006/relationships/slide" Target="slides/slide373.xml"/><Relationship Id="rId403" Type="http://schemas.openxmlformats.org/officeDocument/2006/relationships/slide" Target="slides/slide398.xml"/><Relationship Id="rId6" Type="http://schemas.openxmlformats.org/officeDocument/2006/relationships/slide" Target="slides/slide1.xml"/><Relationship Id="rId238" Type="http://schemas.openxmlformats.org/officeDocument/2006/relationships/slide" Target="slides/slide233.xml"/><Relationship Id="rId291" Type="http://schemas.openxmlformats.org/officeDocument/2006/relationships/slide" Target="slides/slide286.xml"/><Relationship Id="rId305" Type="http://schemas.openxmlformats.org/officeDocument/2006/relationships/slide" Target="slides/slide300.xml"/><Relationship Id="rId347" Type="http://schemas.openxmlformats.org/officeDocument/2006/relationships/slide" Target="slides/slide342.xml"/><Relationship Id="rId44" Type="http://schemas.openxmlformats.org/officeDocument/2006/relationships/slide" Target="slides/slide39.xml"/><Relationship Id="rId86" Type="http://schemas.openxmlformats.org/officeDocument/2006/relationships/slide" Target="slides/slide81.xml"/><Relationship Id="rId151" Type="http://schemas.openxmlformats.org/officeDocument/2006/relationships/slide" Target="slides/slide146.xml"/><Relationship Id="rId389" Type="http://schemas.openxmlformats.org/officeDocument/2006/relationships/slide" Target="slides/slide384.xml"/><Relationship Id="rId193" Type="http://schemas.openxmlformats.org/officeDocument/2006/relationships/slide" Target="slides/slide188.xml"/><Relationship Id="rId207" Type="http://schemas.openxmlformats.org/officeDocument/2006/relationships/slide" Target="slides/slide202.xml"/><Relationship Id="rId249" Type="http://schemas.openxmlformats.org/officeDocument/2006/relationships/slide" Target="slides/slide244.xml"/><Relationship Id="rId414" Type="http://schemas.openxmlformats.org/officeDocument/2006/relationships/notesMaster" Target="notesMasters/notesMaster1.xml"/><Relationship Id="rId13" Type="http://schemas.openxmlformats.org/officeDocument/2006/relationships/slide" Target="slides/slide8.xml"/><Relationship Id="rId109" Type="http://schemas.openxmlformats.org/officeDocument/2006/relationships/slide" Target="slides/slide104.xml"/><Relationship Id="rId260" Type="http://schemas.openxmlformats.org/officeDocument/2006/relationships/slide" Target="slides/slide255.xml"/><Relationship Id="rId316" Type="http://schemas.openxmlformats.org/officeDocument/2006/relationships/slide" Target="slides/slide311.xml"/><Relationship Id="rId55" Type="http://schemas.openxmlformats.org/officeDocument/2006/relationships/slide" Target="slides/slide50.xml"/><Relationship Id="rId97" Type="http://schemas.openxmlformats.org/officeDocument/2006/relationships/slide" Target="slides/slide92.xml"/><Relationship Id="rId120" Type="http://schemas.openxmlformats.org/officeDocument/2006/relationships/slide" Target="slides/slide115.xml"/><Relationship Id="rId358" Type="http://schemas.openxmlformats.org/officeDocument/2006/relationships/slide" Target="slides/slide353.xml"/><Relationship Id="rId162" Type="http://schemas.openxmlformats.org/officeDocument/2006/relationships/slide" Target="slides/slide157.xml"/><Relationship Id="rId218" Type="http://schemas.openxmlformats.org/officeDocument/2006/relationships/slide" Target="slides/slide213.xml"/><Relationship Id="rId271" Type="http://schemas.openxmlformats.org/officeDocument/2006/relationships/slide" Target="slides/slide266.xml"/><Relationship Id="rId24" Type="http://schemas.openxmlformats.org/officeDocument/2006/relationships/slide" Target="slides/slide19.xml"/><Relationship Id="rId66" Type="http://schemas.openxmlformats.org/officeDocument/2006/relationships/slide" Target="slides/slide61.xml"/><Relationship Id="rId131" Type="http://schemas.openxmlformats.org/officeDocument/2006/relationships/slide" Target="slides/slide126.xml"/><Relationship Id="rId327" Type="http://schemas.openxmlformats.org/officeDocument/2006/relationships/slide" Target="slides/slide322.xml"/><Relationship Id="rId369" Type="http://schemas.openxmlformats.org/officeDocument/2006/relationships/slide" Target="slides/slide364.xml"/><Relationship Id="rId173" Type="http://schemas.openxmlformats.org/officeDocument/2006/relationships/slide" Target="slides/slide168.xml"/><Relationship Id="rId229" Type="http://schemas.openxmlformats.org/officeDocument/2006/relationships/slide" Target="slides/slide224.xml"/><Relationship Id="rId380" Type="http://schemas.openxmlformats.org/officeDocument/2006/relationships/slide" Target="slides/slide375.xml"/><Relationship Id="rId240" Type="http://schemas.openxmlformats.org/officeDocument/2006/relationships/slide" Target="slides/slide235.xml"/><Relationship Id="rId35" Type="http://schemas.openxmlformats.org/officeDocument/2006/relationships/slide" Target="slides/slide30.xml"/><Relationship Id="rId77" Type="http://schemas.openxmlformats.org/officeDocument/2006/relationships/slide" Target="slides/slide72.xml"/><Relationship Id="rId100" Type="http://schemas.openxmlformats.org/officeDocument/2006/relationships/slide" Target="slides/slide95.xml"/><Relationship Id="rId282" Type="http://schemas.openxmlformats.org/officeDocument/2006/relationships/slide" Target="slides/slide277.xml"/><Relationship Id="rId338" Type="http://schemas.openxmlformats.org/officeDocument/2006/relationships/slide" Target="slides/slide333.xml"/><Relationship Id="rId8" Type="http://schemas.openxmlformats.org/officeDocument/2006/relationships/slide" Target="slides/slide3.xml"/><Relationship Id="rId142" Type="http://schemas.openxmlformats.org/officeDocument/2006/relationships/slide" Target="slides/slide137.xml"/><Relationship Id="rId184" Type="http://schemas.openxmlformats.org/officeDocument/2006/relationships/slide" Target="slides/slide179.xml"/><Relationship Id="rId391" Type="http://schemas.openxmlformats.org/officeDocument/2006/relationships/slide" Target="slides/slide386.xml"/><Relationship Id="rId405" Type="http://schemas.openxmlformats.org/officeDocument/2006/relationships/slide" Target="slides/slide400.xml"/><Relationship Id="rId251" Type="http://schemas.openxmlformats.org/officeDocument/2006/relationships/slide" Target="slides/slide246.xml"/><Relationship Id="rId46" Type="http://schemas.openxmlformats.org/officeDocument/2006/relationships/slide" Target="slides/slide41.xml"/><Relationship Id="rId293" Type="http://schemas.openxmlformats.org/officeDocument/2006/relationships/slide" Target="slides/slide288.xml"/><Relationship Id="rId307" Type="http://schemas.openxmlformats.org/officeDocument/2006/relationships/slide" Target="slides/slide302.xml"/><Relationship Id="rId349" Type="http://schemas.openxmlformats.org/officeDocument/2006/relationships/slide" Target="slides/slide344.xml"/><Relationship Id="rId88" Type="http://schemas.openxmlformats.org/officeDocument/2006/relationships/slide" Target="slides/slide83.xml"/><Relationship Id="rId111" Type="http://schemas.openxmlformats.org/officeDocument/2006/relationships/slide" Target="slides/slide106.xml"/><Relationship Id="rId153" Type="http://schemas.openxmlformats.org/officeDocument/2006/relationships/slide" Target="slides/slide148.xml"/><Relationship Id="rId195" Type="http://schemas.openxmlformats.org/officeDocument/2006/relationships/slide" Target="slides/slide190.xml"/><Relationship Id="rId209" Type="http://schemas.openxmlformats.org/officeDocument/2006/relationships/slide" Target="slides/slide204.xml"/><Relationship Id="rId360" Type="http://schemas.openxmlformats.org/officeDocument/2006/relationships/slide" Target="slides/slide355.xml"/><Relationship Id="rId416" Type="http://schemas.openxmlformats.org/officeDocument/2006/relationships/viewProps" Target="viewProps.xml"/><Relationship Id="rId220" Type="http://schemas.openxmlformats.org/officeDocument/2006/relationships/slide" Target="slides/slide215.xml"/><Relationship Id="rId15" Type="http://schemas.openxmlformats.org/officeDocument/2006/relationships/slide" Target="slides/slide10.xml"/><Relationship Id="rId57" Type="http://schemas.openxmlformats.org/officeDocument/2006/relationships/slide" Target="slides/slide52.xml"/><Relationship Id="rId262" Type="http://schemas.openxmlformats.org/officeDocument/2006/relationships/slide" Target="slides/slide257.xml"/><Relationship Id="rId318" Type="http://schemas.openxmlformats.org/officeDocument/2006/relationships/slide" Target="slides/slide313.xml"/><Relationship Id="rId99" Type="http://schemas.openxmlformats.org/officeDocument/2006/relationships/slide" Target="slides/slide94.xml"/><Relationship Id="rId122" Type="http://schemas.openxmlformats.org/officeDocument/2006/relationships/slide" Target="slides/slide117.xml"/><Relationship Id="rId164" Type="http://schemas.openxmlformats.org/officeDocument/2006/relationships/slide" Target="slides/slide159.xml"/><Relationship Id="rId371" Type="http://schemas.openxmlformats.org/officeDocument/2006/relationships/slide" Target="slides/slide366.xml"/><Relationship Id="rId26" Type="http://schemas.openxmlformats.org/officeDocument/2006/relationships/slide" Target="slides/slide21.xml"/><Relationship Id="rId231" Type="http://schemas.openxmlformats.org/officeDocument/2006/relationships/slide" Target="slides/slide226.xml"/><Relationship Id="rId273" Type="http://schemas.openxmlformats.org/officeDocument/2006/relationships/slide" Target="slides/slide268.xml"/><Relationship Id="rId329" Type="http://schemas.openxmlformats.org/officeDocument/2006/relationships/slide" Target="slides/slide324.xml"/><Relationship Id="rId68" Type="http://schemas.openxmlformats.org/officeDocument/2006/relationships/slide" Target="slides/slide63.xml"/><Relationship Id="rId133" Type="http://schemas.openxmlformats.org/officeDocument/2006/relationships/slide" Target="slides/slide128.xml"/><Relationship Id="rId175" Type="http://schemas.openxmlformats.org/officeDocument/2006/relationships/slide" Target="slides/slide170.xml"/><Relationship Id="rId340" Type="http://schemas.openxmlformats.org/officeDocument/2006/relationships/slide" Target="slides/slide335.xml"/><Relationship Id="rId200" Type="http://schemas.openxmlformats.org/officeDocument/2006/relationships/slide" Target="slides/slide195.xml"/><Relationship Id="rId382" Type="http://schemas.openxmlformats.org/officeDocument/2006/relationships/slide" Target="slides/slide377.xml"/><Relationship Id="rId242" Type="http://schemas.openxmlformats.org/officeDocument/2006/relationships/slide" Target="slides/slide237.xml"/><Relationship Id="rId284" Type="http://schemas.openxmlformats.org/officeDocument/2006/relationships/slide" Target="slides/slide279.xml"/><Relationship Id="rId37" Type="http://schemas.openxmlformats.org/officeDocument/2006/relationships/slide" Target="slides/slide32.xml"/><Relationship Id="rId79" Type="http://schemas.openxmlformats.org/officeDocument/2006/relationships/slide" Target="slides/slide74.xml"/><Relationship Id="rId102" Type="http://schemas.openxmlformats.org/officeDocument/2006/relationships/slide" Target="slides/slide97.xml"/><Relationship Id="rId144" Type="http://schemas.openxmlformats.org/officeDocument/2006/relationships/slide" Target="slides/slide139.xml"/><Relationship Id="rId90" Type="http://schemas.openxmlformats.org/officeDocument/2006/relationships/slide" Target="slides/slide85.xml"/><Relationship Id="rId186" Type="http://schemas.openxmlformats.org/officeDocument/2006/relationships/slide" Target="slides/slide181.xml"/><Relationship Id="rId351" Type="http://schemas.openxmlformats.org/officeDocument/2006/relationships/slide" Target="slides/slide346.xml"/><Relationship Id="rId393" Type="http://schemas.openxmlformats.org/officeDocument/2006/relationships/slide" Target="slides/slide388.xml"/><Relationship Id="rId407" Type="http://schemas.openxmlformats.org/officeDocument/2006/relationships/slide" Target="slides/slide402.xml"/><Relationship Id="rId211" Type="http://schemas.openxmlformats.org/officeDocument/2006/relationships/slide" Target="slides/slide206.xml"/><Relationship Id="rId253" Type="http://schemas.openxmlformats.org/officeDocument/2006/relationships/slide" Target="slides/slide248.xml"/><Relationship Id="rId295" Type="http://schemas.openxmlformats.org/officeDocument/2006/relationships/slide" Target="slides/slide290.xml"/><Relationship Id="rId309" Type="http://schemas.openxmlformats.org/officeDocument/2006/relationships/slide" Target="slides/slide304.xml"/><Relationship Id="rId48" Type="http://schemas.openxmlformats.org/officeDocument/2006/relationships/slide" Target="slides/slide43.xml"/><Relationship Id="rId113" Type="http://schemas.openxmlformats.org/officeDocument/2006/relationships/slide" Target="slides/slide108.xml"/><Relationship Id="rId320" Type="http://schemas.openxmlformats.org/officeDocument/2006/relationships/slide" Target="slides/slide315.xml"/><Relationship Id="rId155" Type="http://schemas.openxmlformats.org/officeDocument/2006/relationships/slide" Target="slides/slide150.xml"/><Relationship Id="rId197" Type="http://schemas.openxmlformats.org/officeDocument/2006/relationships/slide" Target="slides/slide192.xml"/><Relationship Id="rId362" Type="http://schemas.openxmlformats.org/officeDocument/2006/relationships/slide" Target="slides/slide357.xml"/><Relationship Id="rId41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8.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0.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88.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7.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98.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67.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67.wmf"/></Relationships>
</file>

<file path=ppt/drawings/_rels/vmlDrawing11.vml.rels><?xml version="1.0" encoding="UTF-8" standalone="yes"?>
<Relationships xmlns="http://schemas.openxmlformats.org/package/2006/relationships"><Relationship Id="rId2" Type="http://schemas.openxmlformats.org/officeDocument/2006/relationships/image" Target="../media/image172.wmf"/><Relationship Id="rId1" Type="http://schemas.openxmlformats.org/officeDocument/2006/relationships/image" Target="../media/image167.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67.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67.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67.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220.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7.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8.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39.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40.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41.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42.vml.rels><?xml version="1.0" encoding="UTF-8" standalone="yes"?>
<Relationships xmlns="http://schemas.openxmlformats.org/package/2006/relationships"><Relationship Id="rId1" Type="http://schemas.openxmlformats.org/officeDocument/2006/relationships/image" Target="../media/image227.emf"/></Relationships>
</file>

<file path=ppt/drawings/_rels/vmlDrawing43.vml.rels><?xml version="1.0" encoding="UTF-8" standalone="yes"?>
<Relationships xmlns="http://schemas.openxmlformats.org/package/2006/relationships"><Relationship Id="rId3" Type="http://schemas.openxmlformats.org/officeDocument/2006/relationships/image" Target="../media/image308.wmf"/><Relationship Id="rId2" Type="http://schemas.openxmlformats.org/officeDocument/2006/relationships/image" Target="../media/image307.wmf"/><Relationship Id="rId1" Type="http://schemas.openxmlformats.org/officeDocument/2006/relationships/image" Target="../media/image306.wmf"/><Relationship Id="rId4" Type="http://schemas.openxmlformats.org/officeDocument/2006/relationships/image" Target="../media/image309.wmf"/></Relationships>
</file>

<file path=ppt/drawings/_rels/vmlDrawing44.vml.rels><?xml version="1.0" encoding="UTF-8" standalone="yes"?>
<Relationships xmlns="http://schemas.openxmlformats.org/package/2006/relationships"><Relationship Id="rId1" Type="http://schemas.openxmlformats.org/officeDocument/2006/relationships/image" Target="../media/image311.wmf"/></Relationships>
</file>

<file path=ppt/drawings/_rels/vmlDrawing45.vml.rels><?xml version="1.0" encoding="UTF-8" standalone="yes"?>
<Relationships xmlns="http://schemas.openxmlformats.org/package/2006/relationships"><Relationship Id="rId3" Type="http://schemas.openxmlformats.org/officeDocument/2006/relationships/image" Target="../media/image361.wmf"/><Relationship Id="rId2" Type="http://schemas.openxmlformats.org/officeDocument/2006/relationships/image" Target="../media/image360.wmf"/><Relationship Id="rId1" Type="http://schemas.openxmlformats.org/officeDocument/2006/relationships/image" Target="../media/image359.wmf"/><Relationship Id="rId5" Type="http://schemas.openxmlformats.org/officeDocument/2006/relationships/image" Target="../media/image363.wmf"/><Relationship Id="rId4" Type="http://schemas.openxmlformats.org/officeDocument/2006/relationships/image" Target="../media/image362.wmf"/></Relationships>
</file>

<file path=ppt/drawings/_rels/vmlDrawing46.vml.rels><?xml version="1.0" encoding="UTF-8" standalone="yes"?>
<Relationships xmlns="http://schemas.openxmlformats.org/package/2006/relationships"><Relationship Id="rId3" Type="http://schemas.openxmlformats.org/officeDocument/2006/relationships/image" Target="../media/image366.emf"/><Relationship Id="rId2" Type="http://schemas.openxmlformats.org/officeDocument/2006/relationships/image" Target="../media/image365.emf"/><Relationship Id="rId1" Type="http://schemas.openxmlformats.org/officeDocument/2006/relationships/image" Target="../media/image36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38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200"/>
            </a:lvl1pPr>
          </a:lstStyle>
          <a:p>
            <a:pPr>
              <a:defRPr/>
            </a:pPr>
            <a:endParaRPr lang="pl-PL" altLang="pl-PL"/>
          </a:p>
        </p:txBody>
      </p:sp>
      <p:sp>
        <p:nvSpPr>
          <p:cNvPr id="144387"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pl-PL" altLang="pl-PL"/>
          </a:p>
        </p:txBody>
      </p:sp>
      <p:sp>
        <p:nvSpPr>
          <p:cNvPr id="716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4389"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noProof="0"/>
              <a:t>Kliknij, aby edytować style wzorca tekstu</a:t>
            </a:r>
          </a:p>
          <a:p>
            <a:pPr lvl="1"/>
            <a:r>
              <a:rPr lang="pl-PL" altLang="pl-PL" noProof="0"/>
              <a:t>Drugi poziom</a:t>
            </a:r>
          </a:p>
          <a:p>
            <a:pPr lvl="2"/>
            <a:r>
              <a:rPr lang="pl-PL" altLang="pl-PL" noProof="0"/>
              <a:t>Trzeci poziom</a:t>
            </a:r>
          </a:p>
          <a:p>
            <a:pPr lvl="3"/>
            <a:r>
              <a:rPr lang="pl-PL" altLang="pl-PL" noProof="0"/>
              <a:t>Czwarty poziom</a:t>
            </a:r>
          </a:p>
          <a:p>
            <a:pPr lvl="4"/>
            <a:r>
              <a:rPr lang="pl-PL" altLang="pl-PL" noProof="0"/>
              <a:t>Piąty poziom</a:t>
            </a:r>
          </a:p>
        </p:txBody>
      </p:sp>
      <p:sp>
        <p:nvSpPr>
          <p:cNvPr id="144390"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eaLnBrk="1" hangingPunct="1">
              <a:defRPr sz="1200"/>
            </a:lvl1pPr>
          </a:lstStyle>
          <a:p>
            <a:pPr>
              <a:defRPr/>
            </a:pPr>
            <a:endParaRPr lang="pl-PL" altLang="pl-PL"/>
          </a:p>
        </p:txBody>
      </p:sp>
      <p:sp>
        <p:nvSpPr>
          <p:cNvPr id="144391"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CDED0C9-4206-40C8-B651-C94C5584311C}"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8" Type="http://schemas.openxmlformats.org/officeDocument/2006/relationships/hyperlink" Target="http://pl.wikipedia.org/wiki/%C5%B9r%C3%B3d%C5%82o_pr%C4%85dowe" TargetMode="External"/><Relationship Id="rId3" Type="http://schemas.openxmlformats.org/officeDocument/2006/relationships/hyperlink" Target="http://pl.wikipedia.org/wiki/Interferometr_Fabry%27ego-Perota" TargetMode="External"/><Relationship Id="rId7" Type="http://schemas.openxmlformats.org/officeDocument/2006/relationships/hyperlink" Target="http://pl.wikipedia.org/wiki/%C5%9Awiat%C5%82o%C5%9B%C4%87" TargetMode="External"/><Relationship Id="rId12" Type="http://schemas.openxmlformats.org/officeDocument/2006/relationships/hyperlink" Target="http://pl.wikipedia.org/wiki/Laser#Rezonator_optyczny" TargetMode="External"/><Relationship Id="rId2" Type="http://schemas.openxmlformats.org/officeDocument/2006/relationships/slide" Target="../slides/slide226.xml"/><Relationship Id="rId1" Type="http://schemas.openxmlformats.org/officeDocument/2006/relationships/notesMaster" Target="../notesMasters/notesMaster1.xml"/><Relationship Id="rId6" Type="http://schemas.openxmlformats.org/officeDocument/2006/relationships/hyperlink" Target="http://pl.wikipedia.org/wiki/Fotodioda_p%C3%B3%C5%82przewodnikowa" TargetMode="External"/><Relationship Id="rId11" Type="http://schemas.openxmlformats.org/officeDocument/2006/relationships/hyperlink" Target="http://pl.wikipedia.org/wiki/Dioda_elektroluminescencyjna" TargetMode="External"/><Relationship Id="rId5" Type="http://schemas.openxmlformats.org/officeDocument/2006/relationships/hyperlink" Target="http://pl.wikipedia.org/wiki/Sprz%C4%99%C5%BCenie_zwrotne" TargetMode="External"/><Relationship Id="rId10" Type="http://schemas.openxmlformats.org/officeDocument/2006/relationships/hyperlink" Target="http://pl.wikipedia.org/wiki/Wikipedia:Weryfikowalno%C5%9B%C4%87" TargetMode="External"/><Relationship Id="rId4" Type="http://schemas.openxmlformats.org/officeDocument/2006/relationships/hyperlink" Target="http://pl.wikipedia.org/wiki/Dyfrakcja" TargetMode="External"/><Relationship Id="rId9" Type="http://schemas.openxmlformats.org/officeDocument/2006/relationships/hyperlink" Target="http://pl.wikipedia.org/wiki/Fotonika" TargetMode="External"/></Relationships>
</file>

<file path=ppt/notesSlides/_rels/notesSlide50.xml.rels><?xml version="1.0" encoding="UTF-8" standalone="yes"?>
<Relationships xmlns="http://schemas.openxmlformats.org/package/2006/relationships"><Relationship Id="rId8" Type="http://schemas.openxmlformats.org/officeDocument/2006/relationships/hyperlink" Target="http://pl.wikipedia.org/wiki/%C5%B9r%C3%B3d%C5%82o_pr%C4%85dowe" TargetMode="External"/><Relationship Id="rId3" Type="http://schemas.openxmlformats.org/officeDocument/2006/relationships/hyperlink" Target="http://pl.wikipedia.org/wiki/Interferometr_Fabry%27ego-Perota" TargetMode="External"/><Relationship Id="rId7" Type="http://schemas.openxmlformats.org/officeDocument/2006/relationships/hyperlink" Target="http://pl.wikipedia.org/wiki/%C5%9Awiat%C5%82o%C5%9B%C4%87" TargetMode="External"/><Relationship Id="rId12" Type="http://schemas.openxmlformats.org/officeDocument/2006/relationships/hyperlink" Target="http://pl.wikipedia.org/wiki/Laser#Rezonator_optyczny" TargetMode="External"/><Relationship Id="rId2" Type="http://schemas.openxmlformats.org/officeDocument/2006/relationships/slide" Target="../slides/slide227.xml"/><Relationship Id="rId1" Type="http://schemas.openxmlformats.org/officeDocument/2006/relationships/notesMaster" Target="../notesMasters/notesMaster1.xml"/><Relationship Id="rId6" Type="http://schemas.openxmlformats.org/officeDocument/2006/relationships/hyperlink" Target="http://pl.wikipedia.org/wiki/Fotodioda_p%C3%B3%C5%82przewodnikowa" TargetMode="External"/><Relationship Id="rId11" Type="http://schemas.openxmlformats.org/officeDocument/2006/relationships/hyperlink" Target="http://pl.wikipedia.org/wiki/Dioda_elektroluminescencyjna" TargetMode="External"/><Relationship Id="rId5" Type="http://schemas.openxmlformats.org/officeDocument/2006/relationships/hyperlink" Target="http://pl.wikipedia.org/wiki/Sprz%C4%99%C5%BCenie_zwrotne" TargetMode="External"/><Relationship Id="rId10" Type="http://schemas.openxmlformats.org/officeDocument/2006/relationships/hyperlink" Target="http://pl.wikipedia.org/wiki/Wikipedia:Weryfikowalno%C5%9B%C4%87" TargetMode="External"/><Relationship Id="rId4" Type="http://schemas.openxmlformats.org/officeDocument/2006/relationships/hyperlink" Target="http://pl.wikipedia.org/wiki/Dyfrakcja" TargetMode="External"/><Relationship Id="rId9" Type="http://schemas.openxmlformats.org/officeDocument/2006/relationships/hyperlink" Target="http://pl.wikipedia.org/wiki/Fotonika" TargetMode="Externa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8" Type="http://schemas.openxmlformats.org/officeDocument/2006/relationships/hyperlink" Target="http://pl.wikipedia.org/wiki/Zdolno%C5%9B%C4%87_rozdzielcza" TargetMode="External"/><Relationship Id="rId13" Type="http://schemas.openxmlformats.org/officeDocument/2006/relationships/hyperlink" Target="http://pl.wikipedia.org/wiki/Zwi%C4%85zek_chemiczny" TargetMode="External"/><Relationship Id="rId18" Type="http://schemas.openxmlformats.org/officeDocument/2006/relationships/hyperlink" Target="http://pl.wikipedia.org/wiki/Soczewka" TargetMode="External"/><Relationship Id="rId3" Type="http://schemas.openxmlformats.org/officeDocument/2006/relationships/hyperlink" Target="http://pl.wikipedia.org/wiki/Mikroskop_fluorescencyjny" TargetMode="External"/><Relationship Id="rId7" Type="http://schemas.openxmlformats.org/officeDocument/2006/relationships/hyperlink" Target="http://pl.wikipedia.org/wiki/Biologiczny_preparat_mikroskopowy" TargetMode="External"/><Relationship Id="rId12" Type="http://schemas.openxmlformats.org/officeDocument/2006/relationships/hyperlink" Target="http://pl.wikipedia.org/wiki/Fluorescencja" TargetMode="External"/><Relationship Id="rId17" Type="http://schemas.openxmlformats.org/officeDocument/2006/relationships/hyperlink" Target="http://pl.wikipedia.org/wiki/Ogniskowa" TargetMode="External"/><Relationship Id="rId2" Type="http://schemas.openxmlformats.org/officeDocument/2006/relationships/slide" Target="../slides/slide235.xml"/><Relationship Id="rId16" Type="http://schemas.openxmlformats.org/officeDocument/2006/relationships/hyperlink" Target="http://pl.wikipedia.org/wiki/Obraz_(optyka)" TargetMode="External"/><Relationship Id="rId1" Type="http://schemas.openxmlformats.org/officeDocument/2006/relationships/notesMaster" Target="../notesMasters/notesMaster1.xml"/><Relationship Id="rId6" Type="http://schemas.openxmlformats.org/officeDocument/2006/relationships/hyperlink" Target="http://pl.wikipedia.org/wiki/Mikroskop" TargetMode="External"/><Relationship Id="rId11" Type="http://schemas.openxmlformats.org/officeDocument/2006/relationships/hyperlink" Target="http://pl.wikipedia.org/wiki/D%C5%82ugo%C5%9B%C4%87_fali" TargetMode="External"/><Relationship Id="rId5" Type="http://schemas.openxmlformats.org/officeDocument/2006/relationships/hyperlink" Target="http://pl.wikipedia.org/wiki/Laser" TargetMode="External"/><Relationship Id="rId15" Type="http://schemas.openxmlformats.org/officeDocument/2006/relationships/hyperlink" Target="http://pl.wikipedia.org/wiki/%C5%B9r%C3%B3d%C5%82a_%C5%9Bwiat%C5%82a" TargetMode="External"/><Relationship Id="rId10" Type="http://schemas.openxmlformats.org/officeDocument/2006/relationships/hyperlink" Target="http://pl.wikipedia.org/wiki/Substancja_(fizyka)" TargetMode="External"/><Relationship Id="rId19" Type="http://schemas.openxmlformats.org/officeDocument/2006/relationships/hyperlink" Target="http://pl.wikipedia.org/wiki/Ognisko_(optyka)" TargetMode="External"/><Relationship Id="rId4" Type="http://schemas.openxmlformats.org/officeDocument/2006/relationships/hyperlink" Target="http://pl.wikipedia.org/wiki/%C5%9Awiat%C5%82o" TargetMode="External"/><Relationship Id="rId9" Type="http://schemas.openxmlformats.org/officeDocument/2006/relationships/hyperlink" Target="http://pl.wikipedia.org/wiki/Absorpcja_(optyka)" TargetMode="External"/><Relationship Id="rId14" Type="http://schemas.openxmlformats.org/officeDocument/2006/relationships/hyperlink" Target="http://pl.wikipedia.org/wiki/Kom%C3%B3rka" TargetMode="Externa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3" Type="http://schemas.openxmlformats.org/officeDocument/2006/relationships/hyperlink" Target="http://en.wikipedia.org/wiki/Fiber" TargetMode="External"/><Relationship Id="rId2" Type="http://schemas.openxmlformats.org/officeDocument/2006/relationships/slide" Target="../slides/slide260.xml"/><Relationship Id="rId1" Type="http://schemas.openxmlformats.org/officeDocument/2006/relationships/notesMaster" Target="../notesMasters/notesMaster1.xml"/><Relationship Id="rId5" Type="http://schemas.openxmlformats.org/officeDocument/2006/relationships/hyperlink" Target="http://en.wikipedia.org/wiki/Taylor_cone" TargetMode="External"/><Relationship Id="rId4" Type="http://schemas.openxmlformats.org/officeDocument/2006/relationships/hyperlink" Target="http://en.wikipedia.org/wiki/Voltage" TargetMode="Externa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3" Type="http://schemas.openxmlformats.org/officeDocument/2006/relationships/hyperlink" Target="http://pl.wikipedia.org/wiki/Agregacja_p%C5%82ytek_krwi" TargetMode="External"/><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3" Type="http://schemas.openxmlformats.org/officeDocument/2006/relationships/hyperlink" Target="http://pl.wikipedia.org/wiki/J%C4%99zyk_angielski" TargetMode="External"/><Relationship Id="rId2" Type="http://schemas.openxmlformats.org/officeDocument/2006/relationships/slide" Target="../slides/slide266.xml"/><Relationship Id="rId1" Type="http://schemas.openxmlformats.org/officeDocument/2006/relationships/notesMaster" Target="../notesMasters/notesMaster1.xml"/><Relationship Id="rId6" Type="http://schemas.openxmlformats.org/officeDocument/2006/relationships/hyperlink" Target="http://pl.wikipedia.org/wiki/Przemiana_fizyczna" TargetMode="External"/><Relationship Id="rId5" Type="http://schemas.openxmlformats.org/officeDocument/2006/relationships/hyperlink" Target="http://pl.wikipedia.org/wiki/Strumie%C5%84_ciep%C5%82a" TargetMode="External"/><Relationship Id="rId4" Type="http://schemas.openxmlformats.org/officeDocument/2006/relationships/hyperlink" Target="http://pl.wikipedia.org/wiki/Moc" TargetMode="External"/></Relationships>
</file>

<file path=ppt/notesSlides/_rels/notesSlide78.xml.rels><?xml version="1.0" encoding="UTF-8" standalone="yes"?>
<Relationships xmlns="http://schemas.openxmlformats.org/package/2006/relationships"><Relationship Id="rId3" Type="http://schemas.openxmlformats.org/officeDocument/2006/relationships/hyperlink" Target="http://pl.wikipedia.org/wiki/J%C4%99zyk_angielski" TargetMode="External"/><Relationship Id="rId2" Type="http://schemas.openxmlformats.org/officeDocument/2006/relationships/slide" Target="../slides/slide267.xml"/><Relationship Id="rId1" Type="http://schemas.openxmlformats.org/officeDocument/2006/relationships/notesMaster" Target="../notesMasters/notesMaster1.xml"/><Relationship Id="rId6" Type="http://schemas.openxmlformats.org/officeDocument/2006/relationships/hyperlink" Target="http://pl.wikipedia.org/wiki/Przemiana_fizyczna" TargetMode="External"/><Relationship Id="rId5" Type="http://schemas.openxmlformats.org/officeDocument/2006/relationships/hyperlink" Target="http://pl.wikipedia.org/wiki/Strumie%C5%84_ciep%C5%82a" TargetMode="External"/><Relationship Id="rId4" Type="http://schemas.openxmlformats.org/officeDocument/2006/relationships/hyperlink" Target="http://pl.wikipedia.org/wiki/Moc" TargetMode="Externa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B731201-5644-4998-B3AE-340A390078F4}" type="slidenum">
              <a:rPr lang="pl-PL" altLang="pl-PL" sz="1200" smtClean="0"/>
              <a:pPr/>
              <a:t>55</a:t>
            </a:fld>
            <a:endParaRPr lang="pl-PL" altLang="pl-PL" sz="120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48E6AE7-92D5-4A90-B0F3-BFD86922C4B7}" type="slidenum">
              <a:rPr lang="pl-PL" altLang="pl-PL" sz="1200" smtClean="0"/>
              <a:pPr/>
              <a:t>56</a:t>
            </a:fld>
            <a:endParaRPr lang="pl-PL" altLang="pl-PL" sz="120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67572D8-5C7D-4785-AB99-A51A99854861}" type="slidenum">
              <a:rPr lang="pl-PL" altLang="pl-PL" sz="1200" smtClean="0"/>
              <a:pPr/>
              <a:t>57</a:t>
            </a:fld>
            <a:endParaRPr lang="pl-PL" altLang="pl-PL" sz="120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DABE736-1E33-414F-91BC-36ABD0C6488F}" type="slidenum">
              <a:rPr lang="pl-PL" altLang="pl-PL" sz="1200" smtClean="0"/>
              <a:pPr/>
              <a:t>58</a:t>
            </a:fld>
            <a:endParaRPr lang="pl-PL" altLang="pl-PL" sz="1200"/>
          </a:p>
        </p:txBody>
      </p:sp>
      <p:sp>
        <p:nvSpPr>
          <p:cNvPr id="135171" name="Rectangle 2"/>
          <p:cNvSpPr>
            <a:spLocks noGrp="1" noRot="1" noChangeAspect="1" noChangeArrowheads="1" noTextEdit="1"/>
          </p:cNvSpPr>
          <p:nvPr>
            <p:ph type="sldImg"/>
          </p:nvPr>
        </p:nvSpPr>
        <p:spPr>
          <a:ln/>
        </p:spPr>
      </p:sp>
      <p:sp>
        <p:nvSpPr>
          <p:cNvPr id="13517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A26E693-E563-4073-9F49-9E0B2D08A96B}" type="slidenum">
              <a:rPr lang="pl-PL" altLang="pl-PL" sz="1200" smtClean="0"/>
              <a:pPr/>
              <a:t>59</a:t>
            </a:fld>
            <a:endParaRPr lang="pl-PL" altLang="pl-PL" sz="120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6899DBF-CEC7-43D3-BA8B-2F04D73B11A5}" type="slidenum">
              <a:rPr lang="pl-PL" altLang="pl-PL" sz="1200" smtClean="0"/>
              <a:pPr/>
              <a:t>60</a:t>
            </a:fld>
            <a:endParaRPr lang="pl-PL" altLang="pl-PL" sz="1200"/>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3C25359-E735-4B40-82E5-710EC72ADCCB}" type="slidenum">
              <a:rPr lang="pl-PL" altLang="pl-PL" sz="1200" smtClean="0"/>
              <a:pPr/>
              <a:t>61</a:t>
            </a:fld>
            <a:endParaRPr lang="pl-PL" altLang="pl-PL" sz="1200"/>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C0A17A6-80EC-4E5A-86DB-52E2CB67E6A4}" type="slidenum">
              <a:rPr lang="pl-PL" altLang="pl-PL" sz="1200" smtClean="0"/>
              <a:pPr/>
              <a:t>62</a:t>
            </a:fld>
            <a:endParaRPr lang="pl-PL" altLang="pl-PL" sz="1200"/>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AE62A26-450C-4E46-B580-F9DE6B78DC41}" type="slidenum">
              <a:rPr lang="pl-PL" altLang="pl-PL" sz="1200" smtClean="0"/>
              <a:pPr/>
              <a:t>63</a:t>
            </a:fld>
            <a:endParaRPr lang="pl-PL" altLang="pl-PL" sz="120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E000EFA-99F1-4B89-96DC-918C54FDA480}" type="slidenum">
              <a:rPr lang="pl-PL" altLang="pl-PL" sz="1200" smtClean="0"/>
              <a:pPr/>
              <a:t>64</a:t>
            </a:fld>
            <a:endParaRPr lang="pl-PL" altLang="pl-PL" sz="120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5A49324-822D-4215-AAEB-99B41E2C237A}" type="slidenum">
              <a:rPr lang="pl-PL" altLang="pl-PL" sz="1200" smtClean="0"/>
              <a:pPr/>
              <a:t>65</a:t>
            </a:fld>
            <a:endParaRPr lang="pl-PL" altLang="pl-PL" sz="1200"/>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F05621E-93D9-47B8-8D6D-62B47CC66C4B}" type="slidenum">
              <a:rPr lang="pl-PL" altLang="pl-PL" sz="1200" smtClean="0"/>
              <a:pPr/>
              <a:t>66</a:t>
            </a:fld>
            <a:endParaRPr lang="pl-PL" altLang="pl-PL" sz="1200"/>
          </a:p>
        </p:txBody>
      </p:sp>
      <p:sp>
        <p:nvSpPr>
          <p:cNvPr id="151555" name="Rectangle 2"/>
          <p:cNvSpPr>
            <a:spLocks noGrp="1" noRot="1" noChangeAspect="1" noChangeArrowheads="1" noTextEdit="1"/>
          </p:cNvSpPr>
          <p:nvPr>
            <p:ph type="sldImg"/>
          </p:nvPr>
        </p:nvSpPr>
        <p:spPr>
          <a:ln/>
        </p:spPr>
      </p:sp>
      <p:sp>
        <p:nvSpPr>
          <p:cNvPr id="15155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A9FFF5C-F992-4FEB-A6C6-A7F9B81B13FA}" type="slidenum">
              <a:rPr lang="pl-PL" altLang="pl-PL" sz="1200" smtClean="0"/>
              <a:pPr/>
              <a:t>67</a:t>
            </a:fld>
            <a:endParaRPr lang="pl-PL" altLang="pl-PL" sz="1200"/>
          </a:p>
        </p:txBody>
      </p:sp>
      <p:sp>
        <p:nvSpPr>
          <p:cNvPr id="153603" name="Rectangle 2"/>
          <p:cNvSpPr>
            <a:spLocks noGrp="1" noRot="1" noChangeAspect="1" noChangeArrowheads="1" noTextEdit="1"/>
          </p:cNvSpPr>
          <p:nvPr>
            <p:ph type="sldImg"/>
          </p:nvPr>
        </p:nvSpPr>
        <p:spPr>
          <a:ln/>
        </p:spPr>
      </p:sp>
      <p:sp>
        <p:nvSpPr>
          <p:cNvPr id="15360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5D1C45E-F04E-4F84-92F8-0F69916F322B}" type="slidenum">
              <a:rPr lang="pl-PL" altLang="pl-PL" sz="1200" smtClean="0"/>
              <a:pPr/>
              <a:t>68</a:t>
            </a:fld>
            <a:endParaRPr lang="pl-PL" altLang="pl-PL"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31FC1B1-EF4E-4051-B748-591A4B392DA6}" type="slidenum">
              <a:rPr lang="pl-PL" altLang="pl-PL" sz="1200" smtClean="0"/>
              <a:pPr/>
              <a:t>69</a:t>
            </a:fld>
            <a:endParaRPr lang="pl-PL" altLang="pl-PL" sz="1200"/>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036F6D-4BC0-43C6-A24A-3BBA6FF1580E}" type="slidenum">
              <a:rPr lang="pl-PL" altLang="pl-PL" sz="1200" smtClean="0"/>
              <a:pPr/>
              <a:t>70</a:t>
            </a:fld>
            <a:endParaRPr lang="pl-PL" altLang="pl-PL" sz="1200"/>
          </a:p>
        </p:txBody>
      </p:sp>
      <p:sp>
        <p:nvSpPr>
          <p:cNvPr id="159747" name="Rectangle 2"/>
          <p:cNvSpPr>
            <a:spLocks noGrp="1" noRot="1" noChangeAspect="1" noChangeArrowheads="1" noTextEdit="1"/>
          </p:cNvSpPr>
          <p:nvPr>
            <p:ph type="sldImg"/>
          </p:nvPr>
        </p:nvSpPr>
        <p:spPr>
          <a:ln/>
        </p:spPr>
      </p:sp>
      <p:sp>
        <p:nvSpPr>
          <p:cNvPr id="159748"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12D0852-8E33-4D80-A0ED-5494AD4C402B}" type="slidenum">
              <a:rPr lang="pl-PL" altLang="pl-PL" sz="1200" smtClean="0"/>
              <a:pPr/>
              <a:t>71</a:t>
            </a:fld>
            <a:endParaRPr lang="pl-PL" altLang="pl-PL" sz="120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C9F2ABB-329A-41E1-AB2D-21D9066EC23D}" type="slidenum">
              <a:rPr lang="pl-PL" altLang="pl-PL" sz="1200" smtClean="0"/>
              <a:pPr/>
              <a:t>72</a:t>
            </a:fld>
            <a:endParaRPr lang="pl-PL" altLang="pl-PL" sz="1200"/>
          </a:p>
        </p:txBody>
      </p:sp>
      <p:sp>
        <p:nvSpPr>
          <p:cNvPr id="163843" name="Rectangle 2"/>
          <p:cNvSpPr>
            <a:spLocks noGrp="1" noRot="1" noChangeAspect="1" noChangeArrowheads="1" noTextEdit="1"/>
          </p:cNvSpPr>
          <p:nvPr>
            <p:ph type="sldImg"/>
          </p:nvPr>
        </p:nvSpPr>
        <p:spPr>
          <a:ln/>
        </p:spPr>
      </p:sp>
      <p:sp>
        <p:nvSpPr>
          <p:cNvPr id="16384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C6765F7-0C89-40DA-860E-74F9EA4A76D1}" type="slidenum">
              <a:rPr lang="pl-PL" altLang="pl-PL" sz="1200" smtClean="0"/>
              <a:pPr/>
              <a:t>73</a:t>
            </a:fld>
            <a:endParaRPr lang="pl-PL" altLang="pl-PL" sz="120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5FB544A-4A44-43B0-8F01-971FA0476530}" type="slidenum">
              <a:rPr lang="pl-PL" altLang="pl-PL" sz="1200" smtClean="0"/>
              <a:pPr/>
              <a:t>80</a:t>
            </a:fld>
            <a:endParaRPr lang="pl-PL" altLang="pl-PL" sz="1200"/>
          </a:p>
        </p:txBody>
      </p:sp>
      <p:sp>
        <p:nvSpPr>
          <p:cNvPr id="174083" name="Rectangle 2"/>
          <p:cNvSpPr>
            <a:spLocks noGrp="1" noRot="1" noChangeAspect="1" noChangeArrowheads="1" noTextEdit="1"/>
          </p:cNvSpPr>
          <p:nvPr>
            <p:ph type="sldImg"/>
          </p:nvPr>
        </p:nvSpPr>
        <p:spPr>
          <a:xfrm>
            <a:off x="1296988" y="801688"/>
            <a:ext cx="4260850" cy="3195637"/>
          </a:xfrm>
          <a:ln/>
        </p:spPr>
      </p:sp>
      <p:sp>
        <p:nvSpPr>
          <p:cNvPr id="174084"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140E5E4-D5A5-4E75-B38F-E7338E67A0AC}" type="slidenum">
              <a:rPr lang="pl-PL" altLang="pl-PL" sz="1200" smtClean="0"/>
              <a:pPr/>
              <a:t>81</a:t>
            </a:fld>
            <a:endParaRPr lang="pl-PL" altLang="pl-PL" sz="1200"/>
          </a:p>
        </p:txBody>
      </p:sp>
      <p:sp>
        <p:nvSpPr>
          <p:cNvPr id="176131" name="Rectangle 2"/>
          <p:cNvSpPr>
            <a:spLocks noGrp="1" noRot="1" noChangeAspect="1" noChangeArrowheads="1" noTextEdit="1"/>
          </p:cNvSpPr>
          <p:nvPr>
            <p:ph type="sldImg"/>
          </p:nvPr>
        </p:nvSpPr>
        <p:spPr>
          <a:xfrm>
            <a:off x="1296988" y="801688"/>
            <a:ext cx="4260850" cy="3195637"/>
          </a:xfrm>
          <a:ln/>
        </p:spPr>
      </p:sp>
      <p:sp>
        <p:nvSpPr>
          <p:cNvPr id="176132"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73CE778-54EE-4EEA-9BF9-DF7A0B314600}" type="slidenum">
              <a:rPr lang="pl-PL" altLang="pl-PL" sz="1200" smtClean="0"/>
              <a:pPr/>
              <a:t>82</a:t>
            </a:fld>
            <a:endParaRPr lang="pl-PL" altLang="pl-PL" sz="1200"/>
          </a:p>
        </p:txBody>
      </p:sp>
      <p:sp>
        <p:nvSpPr>
          <p:cNvPr id="178179" name="Rectangle 2"/>
          <p:cNvSpPr>
            <a:spLocks noGrp="1" noRot="1" noChangeAspect="1" noChangeArrowheads="1" noTextEdit="1"/>
          </p:cNvSpPr>
          <p:nvPr>
            <p:ph type="sldImg"/>
          </p:nvPr>
        </p:nvSpPr>
        <p:spPr>
          <a:xfrm>
            <a:off x="1296988" y="801688"/>
            <a:ext cx="4260850" cy="3195637"/>
          </a:xfrm>
          <a:ln/>
        </p:spPr>
      </p:sp>
      <p:sp>
        <p:nvSpPr>
          <p:cNvPr id="178180"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CC18723-C902-4995-8EF1-254CA40F312E}" type="slidenum">
              <a:rPr lang="pl-PL" altLang="pl-PL" sz="1200" smtClean="0"/>
              <a:pPr/>
              <a:t>83</a:t>
            </a:fld>
            <a:endParaRPr lang="pl-PL" altLang="pl-PL" sz="1200"/>
          </a:p>
        </p:txBody>
      </p:sp>
      <p:sp>
        <p:nvSpPr>
          <p:cNvPr id="180227" name="Rectangle 2"/>
          <p:cNvSpPr>
            <a:spLocks noGrp="1" noRot="1" noChangeAspect="1" noChangeArrowheads="1" noTextEdit="1"/>
          </p:cNvSpPr>
          <p:nvPr>
            <p:ph type="sldImg"/>
          </p:nvPr>
        </p:nvSpPr>
        <p:spPr>
          <a:xfrm>
            <a:off x="1296988" y="801688"/>
            <a:ext cx="4260850" cy="3195637"/>
          </a:xfrm>
          <a:ln/>
        </p:spPr>
      </p:sp>
      <p:sp>
        <p:nvSpPr>
          <p:cNvPr id="180228"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3F448C3-A4F7-48B0-A0C2-CAEC9F834CE4}" type="slidenum">
              <a:rPr lang="pl-PL" altLang="pl-PL" sz="1200" smtClean="0"/>
              <a:pPr/>
              <a:t>84</a:t>
            </a:fld>
            <a:endParaRPr lang="pl-PL" altLang="pl-PL" sz="1200"/>
          </a:p>
        </p:txBody>
      </p:sp>
      <p:sp>
        <p:nvSpPr>
          <p:cNvPr id="182275" name="Rectangle 2"/>
          <p:cNvSpPr>
            <a:spLocks noGrp="1" noRot="1" noChangeAspect="1" noChangeArrowheads="1" noTextEdit="1"/>
          </p:cNvSpPr>
          <p:nvPr>
            <p:ph type="sldImg"/>
          </p:nvPr>
        </p:nvSpPr>
        <p:spPr>
          <a:xfrm>
            <a:off x="1296988" y="801688"/>
            <a:ext cx="4260850" cy="3195637"/>
          </a:xfrm>
          <a:ln/>
        </p:spPr>
      </p:sp>
      <p:sp>
        <p:nvSpPr>
          <p:cNvPr id="182276"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a:extLst>
              <a:ext uri="{FF2B5EF4-FFF2-40B4-BE49-F238E27FC236}">
                <a16:creationId xmlns:a16="http://schemas.microsoft.com/office/drawing/2014/main" id="{42AED0B0-B651-43EE-82E4-EEC3035FCA2D}"/>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F60466F-0438-4A87-BC93-C04A8F0DB669}" type="slidenum">
              <a:rPr lang="pl-PL" altLang="pl-PL" sz="1200" smtClean="0"/>
              <a:pPr/>
              <a:t>89</a:t>
            </a:fld>
            <a:endParaRPr lang="pl-PL" altLang="pl-PL" sz="1200"/>
          </a:p>
        </p:txBody>
      </p:sp>
      <p:sp>
        <p:nvSpPr>
          <p:cNvPr id="128003" name="Rectangle 2">
            <a:extLst>
              <a:ext uri="{FF2B5EF4-FFF2-40B4-BE49-F238E27FC236}">
                <a16:creationId xmlns:a16="http://schemas.microsoft.com/office/drawing/2014/main" id="{C115F276-7CE0-4DE6-B78C-A6ED3800A7EF}"/>
              </a:ext>
            </a:extLst>
          </p:cNvPr>
          <p:cNvSpPr>
            <a:spLocks noRot="1" noChangeArrowheads="1" noTextEdit="1"/>
          </p:cNvSpPr>
          <p:nvPr>
            <p:ph type="sldImg"/>
          </p:nvPr>
        </p:nvSpPr>
        <p:spPr>
          <a:xfrm>
            <a:off x="1296988" y="801688"/>
            <a:ext cx="4260850" cy="3195637"/>
          </a:xfrm>
          <a:ln/>
        </p:spPr>
      </p:sp>
      <p:sp>
        <p:nvSpPr>
          <p:cNvPr id="128004" name="Rectangle 3">
            <a:extLst>
              <a:ext uri="{FF2B5EF4-FFF2-40B4-BE49-F238E27FC236}">
                <a16:creationId xmlns:a16="http://schemas.microsoft.com/office/drawing/2014/main" id="{1DE4FFDA-C98B-4A63-9EE5-2041D1B3B1B7}"/>
              </a:ext>
            </a:extLst>
          </p:cNvPr>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45C4E9-8DD4-49C4-BAA7-C4E5E0EA21A7}" type="slidenum">
              <a:rPr lang="pl-PL" altLang="pl-PL" sz="1200" smtClean="0">
                <a:solidFill>
                  <a:srgbClr val="000000"/>
                </a:solidFill>
              </a:rPr>
              <a:pPr/>
              <a:t>98</a:t>
            </a:fld>
            <a:endParaRPr lang="pl-PL" altLang="pl-PL" sz="1200">
              <a:solidFill>
                <a:srgbClr val="000000"/>
              </a:solidFill>
            </a:endParaRPr>
          </a:p>
        </p:txBody>
      </p:sp>
      <p:sp>
        <p:nvSpPr>
          <p:cNvPr id="196611" name="Rectangle 2"/>
          <p:cNvSpPr>
            <a:spLocks noGrp="1" noChangeArrowheads="1"/>
          </p:cNvSpPr>
          <p:nvPr>
            <p:ph type="body" idx="1"/>
          </p:nvPr>
        </p:nvSpPr>
        <p:spPr>
          <a:xfrm>
            <a:off x="914400" y="4356100"/>
            <a:ext cx="5029200" cy="413385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defTabSz="762000" eaLnBrk="1" hangingPunct="1"/>
            <a:endParaRPr lang="en-US" altLang="pl-PL"/>
          </a:p>
        </p:txBody>
      </p:sp>
      <p:sp>
        <p:nvSpPr>
          <p:cNvPr id="196612" name="Rectangle 3"/>
          <p:cNvSpPr>
            <a:spLocks noGrp="1" noRot="1" noChangeAspect="1" noChangeArrowheads="1" noTextEdit="1"/>
          </p:cNvSpPr>
          <p:nvPr>
            <p:ph type="sldImg"/>
          </p:nvPr>
        </p:nvSpPr>
        <p:spPr>
          <a:xfrm>
            <a:off x="1289050" y="792163"/>
            <a:ext cx="4279900" cy="3209925"/>
          </a:xfrm>
          <a:ln w="12700" cap="flat">
            <a:solidFill>
              <a:schemeClr val="tx1"/>
            </a:solidFill>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6D8B8D7-17DC-4B15-AC94-EB884EFF25D9}" type="slidenum">
              <a:rPr lang="pl-PL" altLang="pl-PL" sz="1200" smtClean="0"/>
              <a:pPr/>
              <a:t>100</a:t>
            </a:fld>
            <a:endParaRPr lang="pl-PL" altLang="pl-PL" sz="1200"/>
          </a:p>
        </p:txBody>
      </p:sp>
      <p:sp>
        <p:nvSpPr>
          <p:cNvPr id="199683" name="Rectangle 2"/>
          <p:cNvSpPr>
            <a:spLocks noGrp="1" noChangeArrowheads="1"/>
          </p:cNvSpPr>
          <p:nvPr>
            <p:ph type="body" idx="1"/>
          </p:nvPr>
        </p:nvSpPr>
        <p:spPr>
          <a:xfrm>
            <a:off x="914400" y="4356100"/>
            <a:ext cx="5029200" cy="413385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defTabSz="762000" eaLnBrk="1" hangingPunct="1"/>
            <a:endParaRPr lang="en-US" altLang="pl-PL"/>
          </a:p>
        </p:txBody>
      </p:sp>
      <p:sp>
        <p:nvSpPr>
          <p:cNvPr id="199684" name="Rectangle 3"/>
          <p:cNvSpPr>
            <a:spLocks noGrp="1" noRot="1" noChangeAspect="1" noChangeArrowheads="1" noTextEdit="1"/>
          </p:cNvSpPr>
          <p:nvPr>
            <p:ph type="sldImg"/>
          </p:nvPr>
        </p:nvSpPr>
        <p:spPr>
          <a:xfrm>
            <a:off x="1289050" y="792163"/>
            <a:ext cx="4279900" cy="3209925"/>
          </a:xfrm>
          <a:ln w="12700" cap="flat">
            <a:solidFill>
              <a:schemeClr val="tx1"/>
            </a:solidFill>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Symbol zastępczy obrazu slajdu 1"/>
          <p:cNvSpPr>
            <a:spLocks noGrp="1" noRot="1" noChangeAspect="1" noTextEdit="1"/>
          </p:cNvSpPr>
          <p:nvPr>
            <p:ph type="sldImg"/>
          </p:nvPr>
        </p:nvSpPr>
        <p:spPr>
          <a:ln/>
        </p:spPr>
      </p:sp>
      <p:sp>
        <p:nvSpPr>
          <p:cNvPr id="204803" name="Symbol zastępczy notatek 2"/>
          <p:cNvSpPr>
            <a:spLocks noGrp="1"/>
          </p:cNvSpPr>
          <p:nvPr>
            <p:ph type="body" idx="1"/>
          </p:nvPr>
        </p:nvSpPr>
        <p:spPr>
          <a:noFill/>
        </p:spPr>
        <p:txBody>
          <a:bodyPr/>
          <a:lstStyle/>
          <a:p>
            <a:endParaRPr lang="pl-PL" altLang="pl-PL"/>
          </a:p>
        </p:txBody>
      </p:sp>
      <p:sp>
        <p:nvSpPr>
          <p:cNvPr id="204804" name="Symbol zastępczy numeru slajdu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35796D5-1D54-4A06-B5F2-C57FE0CFD9BA}" type="slidenum">
              <a:rPr lang="pl-PL" altLang="pl-PL" sz="1200" smtClean="0"/>
              <a:pPr/>
              <a:t>104</a:t>
            </a:fld>
            <a:endParaRPr lang="pl-PL" altLang="pl-PL"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5E56F1F-4064-466C-9BC2-BA53B824C9FC}" type="slidenum">
              <a:rPr lang="pl-PL" altLang="pl-PL" sz="1200" smtClean="0"/>
              <a:pPr/>
              <a:t>159</a:t>
            </a:fld>
            <a:endParaRPr lang="pl-PL" altLang="pl-PL" sz="1200"/>
          </a:p>
        </p:txBody>
      </p:sp>
      <p:sp>
        <p:nvSpPr>
          <p:cNvPr id="262147" name="Rectangle 2"/>
          <p:cNvSpPr>
            <a:spLocks noGrp="1" noRot="1" noChangeAspect="1" noChangeArrowheads="1" noTextEdit="1"/>
          </p:cNvSpPr>
          <p:nvPr>
            <p:ph type="sldImg"/>
          </p:nvPr>
        </p:nvSpPr>
        <p:spPr>
          <a:xfrm>
            <a:off x="1296988" y="801688"/>
            <a:ext cx="4260850" cy="3195637"/>
          </a:xfrm>
          <a:ln/>
        </p:spPr>
      </p:sp>
      <p:sp>
        <p:nvSpPr>
          <p:cNvPr id="262148"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AC79A37-E255-4EBD-BC0C-021223446AAE}" type="slidenum">
              <a:rPr lang="pl-PL" altLang="pl-PL" sz="1200" smtClean="0"/>
              <a:pPr/>
              <a:t>160</a:t>
            </a:fld>
            <a:endParaRPr lang="pl-PL" altLang="pl-PL" sz="1200"/>
          </a:p>
        </p:txBody>
      </p:sp>
      <p:sp>
        <p:nvSpPr>
          <p:cNvPr id="264195" name="Rectangle 2"/>
          <p:cNvSpPr>
            <a:spLocks noGrp="1" noRot="1" noChangeAspect="1" noChangeArrowheads="1" noTextEdit="1"/>
          </p:cNvSpPr>
          <p:nvPr>
            <p:ph type="sldImg"/>
          </p:nvPr>
        </p:nvSpPr>
        <p:spPr>
          <a:xfrm>
            <a:off x="1296988" y="801688"/>
            <a:ext cx="4260850" cy="3195637"/>
          </a:xfrm>
          <a:ln/>
        </p:spPr>
      </p:sp>
      <p:sp>
        <p:nvSpPr>
          <p:cNvPr id="264196"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93CC353-C06B-4CA0-B6B4-6A04CD5AD94B}" type="slidenum">
              <a:rPr lang="pl-PL" altLang="pl-PL" sz="1200" smtClean="0"/>
              <a:pPr/>
              <a:t>161</a:t>
            </a:fld>
            <a:endParaRPr lang="pl-PL" altLang="pl-PL" sz="1200"/>
          </a:p>
        </p:txBody>
      </p:sp>
      <p:sp>
        <p:nvSpPr>
          <p:cNvPr id="266243" name="Rectangle 2"/>
          <p:cNvSpPr>
            <a:spLocks noGrp="1" noRot="1" noChangeAspect="1" noChangeArrowheads="1" noTextEdit="1"/>
          </p:cNvSpPr>
          <p:nvPr>
            <p:ph type="sldImg"/>
          </p:nvPr>
        </p:nvSpPr>
        <p:spPr>
          <a:xfrm>
            <a:off x="1296988" y="801688"/>
            <a:ext cx="4260850" cy="3195637"/>
          </a:xfrm>
          <a:ln/>
        </p:spPr>
      </p:sp>
      <p:sp>
        <p:nvSpPr>
          <p:cNvPr id="266244"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7B7435-7E5A-4A73-8A9A-99177FA0948B}" type="slidenum">
              <a:rPr lang="pl-PL" altLang="pl-PL" sz="1200" smtClean="0"/>
              <a:pPr/>
              <a:t>162</a:t>
            </a:fld>
            <a:endParaRPr lang="pl-PL" altLang="pl-PL" sz="1200"/>
          </a:p>
        </p:txBody>
      </p:sp>
      <p:sp>
        <p:nvSpPr>
          <p:cNvPr id="268291" name="Rectangle 2"/>
          <p:cNvSpPr>
            <a:spLocks noGrp="1" noRot="1" noChangeAspect="1" noChangeArrowheads="1" noTextEdit="1"/>
          </p:cNvSpPr>
          <p:nvPr>
            <p:ph type="sldImg"/>
          </p:nvPr>
        </p:nvSpPr>
        <p:spPr>
          <a:xfrm>
            <a:off x="1296988" y="801688"/>
            <a:ext cx="4260850" cy="3195637"/>
          </a:xfrm>
          <a:ln/>
        </p:spPr>
      </p:sp>
      <p:sp>
        <p:nvSpPr>
          <p:cNvPr id="268292"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8007F88-DC51-4487-970E-C671BF31055D}" type="slidenum">
              <a:rPr lang="pl-PL" altLang="pl-PL" sz="1200" smtClean="0"/>
              <a:pPr/>
              <a:t>163</a:t>
            </a:fld>
            <a:endParaRPr lang="pl-PL" altLang="pl-PL" sz="1200"/>
          </a:p>
        </p:txBody>
      </p:sp>
      <p:sp>
        <p:nvSpPr>
          <p:cNvPr id="270339" name="Rectangle 2"/>
          <p:cNvSpPr>
            <a:spLocks noGrp="1" noRot="1" noChangeAspect="1" noChangeArrowheads="1" noTextEdit="1"/>
          </p:cNvSpPr>
          <p:nvPr>
            <p:ph type="sldImg"/>
          </p:nvPr>
        </p:nvSpPr>
        <p:spPr>
          <a:ln/>
        </p:spPr>
      </p:sp>
      <p:sp>
        <p:nvSpPr>
          <p:cNvPr id="270340" name="Rectangle 3"/>
          <p:cNvSpPr>
            <a:spLocks noGrp="1" noChangeArrowheads="1"/>
          </p:cNvSpPr>
          <p:nvPr>
            <p:ph type="body" idx="1"/>
          </p:nvPr>
        </p:nvSpPr>
        <p:spPr>
          <a:xfrm>
            <a:off x="914400" y="4343400"/>
            <a:ext cx="5029200" cy="4114800"/>
          </a:xfrm>
          <a:noFill/>
        </p:spPr>
        <p:txBody>
          <a:bodyPr/>
          <a:lstStyle/>
          <a:p>
            <a:pPr eaLnBrk="1" hangingPunct="1"/>
            <a:endParaRPr lang="pl-PL" altLang="pl-PL"/>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9C69A74-5745-4C0C-9F87-38AC79DF2399}" type="slidenum">
              <a:rPr lang="pl-PL" altLang="pl-PL" sz="1200" smtClean="0"/>
              <a:pPr/>
              <a:t>164</a:t>
            </a:fld>
            <a:endParaRPr lang="pl-PL" altLang="pl-PL" sz="1200"/>
          </a:p>
        </p:txBody>
      </p:sp>
      <p:sp>
        <p:nvSpPr>
          <p:cNvPr id="272387" name="Rectangle 2"/>
          <p:cNvSpPr>
            <a:spLocks noGrp="1" noRot="1" noChangeAspect="1" noChangeArrowheads="1" noTextEdit="1"/>
          </p:cNvSpPr>
          <p:nvPr>
            <p:ph type="sldImg"/>
          </p:nvPr>
        </p:nvSpPr>
        <p:spPr>
          <a:ln/>
        </p:spPr>
      </p:sp>
      <p:sp>
        <p:nvSpPr>
          <p:cNvPr id="272388" name="Rectangle 3"/>
          <p:cNvSpPr>
            <a:spLocks noGrp="1" noChangeArrowheads="1"/>
          </p:cNvSpPr>
          <p:nvPr>
            <p:ph type="body" idx="1"/>
          </p:nvPr>
        </p:nvSpPr>
        <p:spPr>
          <a:xfrm>
            <a:off x="914400" y="4343400"/>
            <a:ext cx="5029200" cy="4114800"/>
          </a:xfrm>
          <a:noFill/>
        </p:spPr>
        <p:txBody>
          <a:bodyPr/>
          <a:lstStyle/>
          <a:p>
            <a:pPr eaLnBrk="1" hangingPunct="1"/>
            <a:endParaRPr lang="pl-PL" altLang="pl-PL"/>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2E1DE25-E7B1-4F25-89DE-B789F4FEF929}" type="slidenum">
              <a:rPr lang="pl-PL" altLang="pl-PL" sz="1200" smtClean="0"/>
              <a:pPr/>
              <a:t>165</a:t>
            </a:fld>
            <a:endParaRPr lang="pl-PL" altLang="pl-PL" sz="1200"/>
          </a:p>
        </p:txBody>
      </p:sp>
      <p:sp>
        <p:nvSpPr>
          <p:cNvPr id="274435" name="Rectangle 2"/>
          <p:cNvSpPr>
            <a:spLocks noGrp="1" noRot="1" noChangeAspect="1" noChangeArrowheads="1" noTextEdit="1"/>
          </p:cNvSpPr>
          <p:nvPr>
            <p:ph type="sldImg"/>
          </p:nvPr>
        </p:nvSpPr>
        <p:spPr>
          <a:xfrm>
            <a:off x="1296988" y="801688"/>
            <a:ext cx="4260850" cy="3195637"/>
          </a:xfrm>
          <a:ln/>
        </p:spPr>
      </p:sp>
      <p:sp>
        <p:nvSpPr>
          <p:cNvPr id="274436" name="Rectangle 3"/>
          <p:cNvSpPr>
            <a:spLocks noGrp="1" noChangeArrowheads="1"/>
          </p:cNvSpPr>
          <p:nvPr>
            <p:ph type="body" idx="1"/>
          </p:nvPr>
        </p:nvSpPr>
        <p:spPr>
          <a:xfrm>
            <a:off x="989013" y="4357688"/>
            <a:ext cx="4878387" cy="3867150"/>
          </a:xfrm>
          <a:noFill/>
        </p:spPr>
        <p:txBody>
          <a:bodyPr/>
          <a:lstStyle/>
          <a:p>
            <a:pPr defTabSz="746125" eaLnBrk="1" hangingPunct="1"/>
            <a:endParaRPr lang="de-DE" altLang="pl-PL"/>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18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2D16BEF-8BA6-4330-A7F3-4163B7437127}" type="slidenum">
              <a:rPr lang="pl-PL" altLang="pl-PL" sz="1200" smtClean="0"/>
              <a:pPr/>
              <a:t>181</a:t>
            </a:fld>
            <a:endParaRPr lang="pl-PL" altLang="pl-PL" sz="1200"/>
          </a:p>
        </p:txBody>
      </p:sp>
      <p:sp>
        <p:nvSpPr>
          <p:cNvPr id="291843" name="Rectangle 2"/>
          <p:cNvSpPr>
            <a:spLocks noGrp="1" noRot="1" noChangeAspect="1" noChangeArrowheads="1" noTextEdit="1"/>
          </p:cNvSpPr>
          <p:nvPr>
            <p:ph type="sldImg"/>
          </p:nvPr>
        </p:nvSpPr>
        <p:spPr>
          <a:xfrm>
            <a:off x="1319213" y="877888"/>
            <a:ext cx="4219575" cy="3165475"/>
          </a:xfrm>
          <a:solidFill>
            <a:srgbClr val="FFFFFF"/>
          </a:solidFill>
          <a:ln/>
        </p:spPr>
      </p:sp>
      <p:sp>
        <p:nvSpPr>
          <p:cNvPr id="291844" name="Rectangle 3"/>
          <p:cNvSpPr>
            <a:spLocks noGrp="1" noChangeArrowheads="1"/>
          </p:cNvSpPr>
          <p:nvPr>
            <p:ph type="body" idx="1"/>
          </p:nvPr>
        </p:nvSpPr>
        <p:spPr>
          <a:xfrm>
            <a:off x="1062038" y="4349750"/>
            <a:ext cx="4740275" cy="3513138"/>
          </a:xfrm>
          <a:noFill/>
        </p:spPr>
        <p:txBody>
          <a:bodyPr wrap="none" anchor="ctr"/>
          <a:lstStyle/>
          <a:p>
            <a:pPr defTabSz="449263" eaLnBrk="1" hangingPunct="1"/>
            <a:endParaRPr lang="pl-PL" altLang="pl-PL"/>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Symbol zastępczy obrazu slajdu 1"/>
          <p:cNvSpPr>
            <a:spLocks noGrp="1" noRot="1" noChangeAspect="1" noTextEdit="1"/>
          </p:cNvSpPr>
          <p:nvPr>
            <p:ph type="sldImg"/>
          </p:nvPr>
        </p:nvSpPr>
        <p:spPr>
          <a:ln/>
        </p:spPr>
      </p:sp>
      <p:sp>
        <p:nvSpPr>
          <p:cNvPr id="305155" name="Symbol zastępczy notatek 2"/>
          <p:cNvSpPr>
            <a:spLocks noGrp="1"/>
          </p:cNvSpPr>
          <p:nvPr>
            <p:ph type="body" idx="1"/>
          </p:nvPr>
        </p:nvSpPr>
        <p:spPr>
          <a:noFill/>
        </p:spPr>
        <p:txBody>
          <a:bodyPr/>
          <a:lstStyle/>
          <a:p>
            <a:endParaRPr lang="pl-PL" altLang="pl-PL"/>
          </a:p>
        </p:txBody>
      </p:sp>
      <p:sp>
        <p:nvSpPr>
          <p:cNvPr id="305156" name="Symbol zastępczy numeru slajdu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31DBC7-E4A4-46F7-8C22-75913656184E}" type="slidenum">
              <a:rPr lang="pl-PL" altLang="pl-PL" sz="1200" smtClean="0"/>
              <a:pPr/>
              <a:t>193</a:t>
            </a:fld>
            <a:endParaRPr lang="pl-PL" altLang="pl-PL"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B2C8E24-310C-4CE8-8EA4-8E7E7E7F5821}" type="slidenum">
              <a:rPr lang="pl-PL" altLang="pl-PL" sz="1200" smtClean="0"/>
              <a:pPr/>
              <a:t>199</a:t>
            </a:fld>
            <a:endParaRPr lang="pl-PL" altLang="pl-PL" sz="1200"/>
          </a:p>
        </p:txBody>
      </p:sp>
      <p:sp>
        <p:nvSpPr>
          <p:cNvPr id="312323" name="Rectangle 2"/>
          <p:cNvSpPr>
            <a:spLocks noGrp="1" noRot="1" noChangeAspect="1" noChangeArrowheads="1" noTextEdit="1"/>
          </p:cNvSpPr>
          <p:nvPr>
            <p:ph type="sldImg"/>
          </p:nvPr>
        </p:nvSpPr>
        <p:spPr>
          <a:ln/>
        </p:spPr>
      </p:sp>
      <p:sp>
        <p:nvSpPr>
          <p:cNvPr id="312324"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37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5ED6165-E9F3-4E4D-97D7-37C70DE8B6A9}" type="slidenum">
              <a:rPr lang="pl-PL" altLang="pl-PL" sz="1200" smtClean="0"/>
              <a:pPr/>
              <a:t>200</a:t>
            </a:fld>
            <a:endParaRPr lang="pl-PL" altLang="pl-PL" sz="1200"/>
          </a:p>
        </p:txBody>
      </p:sp>
      <p:sp>
        <p:nvSpPr>
          <p:cNvPr id="314371" name="Rectangle 2"/>
          <p:cNvSpPr>
            <a:spLocks noGrp="1" noRot="1" noChangeAspect="1" noChangeArrowheads="1" noTextEdit="1"/>
          </p:cNvSpPr>
          <p:nvPr>
            <p:ph type="sldImg"/>
          </p:nvPr>
        </p:nvSpPr>
        <p:spPr>
          <a:ln/>
        </p:spPr>
      </p:sp>
      <p:sp>
        <p:nvSpPr>
          <p:cNvPr id="314372"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CE918D2-E2D8-4ADC-9ED6-AE5819C389BC}" type="slidenum">
              <a:rPr lang="pl-PL" altLang="pl-PL" sz="1200" smtClean="0"/>
              <a:pPr/>
              <a:t>201</a:t>
            </a:fld>
            <a:endParaRPr lang="pl-PL" altLang="pl-PL" sz="1200"/>
          </a:p>
        </p:txBody>
      </p:sp>
      <p:sp>
        <p:nvSpPr>
          <p:cNvPr id="316419" name="Rectangle 2"/>
          <p:cNvSpPr>
            <a:spLocks noGrp="1" noRot="1" noChangeAspect="1" noChangeArrowheads="1" noTextEdit="1"/>
          </p:cNvSpPr>
          <p:nvPr>
            <p:ph type="sldImg"/>
          </p:nvPr>
        </p:nvSpPr>
        <p:spPr>
          <a:ln/>
        </p:spPr>
      </p:sp>
      <p:sp>
        <p:nvSpPr>
          <p:cNvPr id="316420"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52C464E-87E3-44AD-B91D-2D8E52D8985E}" type="slidenum">
              <a:rPr lang="pl-PL" altLang="pl-PL" sz="1200" smtClean="0"/>
              <a:pPr/>
              <a:t>202</a:t>
            </a:fld>
            <a:endParaRPr lang="pl-PL" altLang="pl-PL" sz="1200"/>
          </a:p>
        </p:txBody>
      </p:sp>
      <p:sp>
        <p:nvSpPr>
          <p:cNvPr id="318467" name="Rectangle 2"/>
          <p:cNvSpPr>
            <a:spLocks noGrp="1" noRot="1" noChangeAspect="1" noChangeArrowheads="1" noTextEdit="1"/>
          </p:cNvSpPr>
          <p:nvPr>
            <p:ph type="sldImg"/>
          </p:nvPr>
        </p:nvSpPr>
        <p:spPr>
          <a:ln/>
        </p:spPr>
      </p:sp>
      <p:sp>
        <p:nvSpPr>
          <p:cNvPr id="318468"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8505C93-1B64-4902-9BE6-7BFE7C6AD962}" type="slidenum">
              <a:rPr lang="pl-PL" altLang="pl-PL" sz="1200" smtClean="0"/>
              <a:pPr/>
              <a:t>203</a:t>
            </a:fld>
            <a:endParaRPr lang="pl-PL" altLang="pl-PL" sz="1200"/>
          </a:p>
        </p:txBody>
      </p:sp>
      <p:sp>
        <p:nvSpPr>
          <p:cNvPr id="320515" name="Rectangle 2"/>
          <p:cNvSpPr>
            <a:spLocks noGrp="1" noRot="1" noChangeAspect="1" noChangeArrowheads="1" noTextEdit="1"/>
          </p:cNvSpPr>
          <p:nvPr>
            <p:ph type="sldImg"/>
          </p:nvPr>
        </p:nvSpPr>
        <p:spPr>
          <a:ln/>
        </p:spPr>
      </p:sp>
      <p:sp>
        <p:nvSpPr>
          <p:cNvPr id="320516"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E2E3A3B-FE3A-4DC5-B175-0AAEC446E051}" type="slidenum">
              <a:rPr lang="pl-PL" altLang="pl-PL" sz="1200" smtClean="0"/>
              <a:pPr/>
              <a:t>204</a:t>
            </a:fld>
            <a:endParaRPr lang="pl-PL" altLang="pl-PL" sz="1200"/>
          </a:p>
        </p:txBody>
      </p:sp>
      <p:sp>
        <p:nvSpPr>
          <p:cNvPr id="324611" name="Rectangle 2"/>
          <p:cNvSpPr>
            <a:spLocks noGrp="1" noRot="1" noChangeAspect="1" noChangeArrowheads="1" noTextEdit="1"/>
          </p:cNvSpPr>
          <p:nvPr>
            <p:ph type="sldImg"/>
          </p:nvPr>
        </p:nvSpPr>
        <p:spPr>
          <a:ln/>
        </p:spPr>
      </p:sp>
      <p:sp>
        <p:nvSpPr>
          <p:cNvPr id="324612"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6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BF490F7-A5EE-4096-91F9-28353A017695}" type="slidenum">
              <a:rPr lang="pl-PL" altLang="pl-PL" sz="1200" smtClean="0"/>
              <a:pPr/>
              <a:t>205</a:t>
            </a:fld>
            <a:endParaRPr lang="pl-PL" altLang="pl-PL" sz="1200"/>
          </a:p>
        </p:txBody>
      </p:sp>
      <p:sp>
        <p:nvSpPr>
          <p:cNvPr id="326659" name="Rectangle 2"/>
          <p:cNvSpPr>
            <a:spLocks noGrp="1" noRot="1" noChangeAspect="1" noChangeArrowheads="1" noTextEdit="1"/>
          </p:cNvSpPr>
          <p:nvPr>
            <p:ph type="sldImg"/>
          </p:nvPr>
        </p:nvSpPr>
        <p:spPr>
          <a:ln/>
        </p:spPr>
      </p:sp>
      <p:sp>
        <p:nvSpPr>
          <p:cNvPr id="326660"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BDA5354-F4C7-416C-840A-405D18002C44}" type="slidenum">
              <a:rPr lang="pl-PL" altLang="pl-PL" sz="1200" smtClean="0"/>
              <a:pPr/>
              <a:t>206</a:t>
            </a:fld>
            <a:endParaRPr lang="pl-PL" altLang="pl-PL" sz="1200"/>
          </a:p>
        </p:txBody>
      </p:sp>
      <p:sp>
        <p:nvSpPr>
          <p:cNvPr id="328707" name="Rectangle 2"/>
          <p:cNvSpPr>
            <a:spLocks noGrp="1" noRot="1" noChangeAspect="1" noChangeArrowheads="1" noTextEdit="1"/>
          </p:cNvSpPr>
          <p:nvPr>
            <p:ph type="sldImg"/>
          </p:nvPr>
        </p:nvSpPr>
        <p:spPr>
          <a:ln/>
        </p:spPr>
      </p:sp>
      <p:sp>
        <p:nvSpPr>
          <p:cNvPr id="328708"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F76CB0E-36FB-49EA-BBAB-28EDB816C985}" type="slidenum">
              <a:rPr lang="pl-PL" altLang="pl-PL" sz="1200" smtClean="0"/>
              <a:pPr/>
              <a:t>207</a:t>
            </a:fld>
            <a:endParaRPr lang="pl-PL" altLang="pl-PL" sz="1200"/>
          </a:p>
        </p:txBody>
      </p:sp>
      <p:sp>
        <p:nvSpPr>
          <p:cNvPr id="330755" name="Rectangle 2"/>
          <p:cNvSpPr>
            <a:spLocks noGrp="1" noRot="1" noChangeAspect="1" noChangeArrowheads="1" noTextEdit="1"/>
          </p:cNvSpPr>
          <p:nvPr>
            <p:ph type="sldImg"/>
          </p:nvPr>
        </p:nvSpPr>
        <p:spPr>
          <a:ln/>
        </p:spPr>
      </p:sp>
      <p:sp>
        <p:nvSpPr>
          <p:cNvPr id="330756" name="Rectangle 3"/>
          <p:cNvSpPr>
            <a:spLocks noGrp="1" noChangeArrowheads="1"/>
          </p:cNvSpPr>
          <p:nvPr>
            <p:ph type="body" idx="1"/>
          </p:nvPr>
        </p:nvSpPr>
        <p:spPr>
          <a:xfrm>
            <a:off x="914400" y="4343400"/>
            <a:ext cx="5029200" cy="4114800"/>
          </a:xfrm>
          <a:noFill/>
        </p:spPr>
        <p:txBody>
          <a:bodyPr/>
          <a:lstStyle/>
          <a:p>
            <a:pPr eaLnBrk="1" hangingPunct="1"/>
            <a:endParaRPr lang="de-AT" altLang="pl-PL"/>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036A4A2-171D-40BD-A6A0-5AB862758694}" type="slidenum">
              <a:rPr lang="pl-PL" altLang="pl-PL" sz="1200" smtClean="0"/>
              <a:pPr/>
              <a:t>217</a:t>
            </a:fld>
            <a:endParaRPr lang="pl-PL" altLang="pl-PL" sz="1200"/>
          </a:p>
        </p:txBody>
      </p:sp>
      <p:sp>
        <p:nvSpPr>
          <p:cNvPr id="342019" name="Rectangle 2"/>
          <p:cNvSpPr>
            <a:spLocks noGrp="1" noRot="1" noChangeAspect="1" noChangeArrowheads="1" noTextEdit="1"/>
          </p:cNvSpPr>
          <p:nvPr>
            <p:ph type="sldImg"/>
          </p:nvPr>
        </p:nvSpPr>
        <p:spPr>
          <a:ln/>
        </p:spPr>
      </p:sp>
      <p:sp>
        <p:nvSpPr>
          <p:cNvPr id="342020" name="Rectangle 3"/>
          <p:cNvSpPr>
            <a:spLocks noGrp="1" noChangeArrowheads="1"/>
          </p:cNvSpPr>
          <p:nvPr>
            <p:ph type="body" idx="1"/>
          </p:nvPr>
        </p:nvSpPr>
        <p:spPr>
          <a:noFill/>
        </p:spPr>
        <p:txBody>
          <a:bodyPr/>
          <a:lstStyle/>
          <a:p>
            <a:pPr eaLnBrk="1" hangingPunct="1"/>
            <a:r>
              <a:rPr lang="pl-PL" altLang="pl-PL"/>
              <a:t>SIMS-secondary ion mass spectrometry</a:t>
            </a:r>
          </a:p>
          <a:p>
            <a:pPr eaLnBrk="1" hangingPunct="1"/>
            <a:r>
              <a:rPr lang="pl-PL" altLang="pl-PL"/>
              <a:t>RBS-Ruthefors backscattering</a:t>
            </a:r>
          </a:p>
          <a:p>
            <a:pPr eaLnBrk="1" hangingPunct="1"/>
            <a:r>
              <a:rPr lang="pl-PL" altLang="pl-PL"/>
              <a:t>PIXE-particle induced X-ray emission</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40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FF18F87-B232-4DD0-8D0E-77761FAA498D}" type="slidenum">
              <a:rPr lang="pl-PL" altLang="pl-PL" sz="1200" smtClean="0">
                <a:solidFill>
                  <a:srgbClr val="000000"/>
                </a:solidFill>
              </a:rPr>
              <a:pPr/>
              <a:t>218</a:t>
            </a:fld>
            <a:endParaRPr lang="pl-PL" altLang="pl-PL" sz="1200">
              <a:solidFill>
                <a:srgbClr val="000000"/>
              </a:solidFill>
            </a:endParaRPr>
          </a:p>
        </p:txBody>
      </p:sp>
      <p:sp>
        <p:nvSpPr>
          <p:cNvPr id="344067" name="Rectangle 2"/>
          <p:cNvSpPr>
            <a:spLocks noGrp="1" noRot="1" noChangeAspect="1" noChangeArrowheads="1" noTextEdit="1"/>
          </p:cNvSpPr>
          <p:nvPr>
            <p:ph type="sldImg"/>
          </p:nvPr>
        </p:nvSpPr>
        <p:spPr>
          <a:xfrm>
            <a:off x="893763" y="755650"/>
            <a:ext cx="4970462" cy="3729038"/>
          </a:xfrm>
          <a:ln/>
        </p:spPr>
      </p:sp>
      <p:sp>
        <p:nvSpPr>
          <p:cNvPr id="344068" name="Rectangle 3"/>
          <p:cNvSpPr>
            <a:spLocks noGrp="1" noChangeArrowheads="1"/>
          </p:cNvSpPr>
          <p:nvPr>
            <p:ph type="body" idx="1"/>
          </p:nvPr>
        </p:nvSpPr>
        <p:spPr>
          <a:xfrm>
            <a:off x="676275" y="4722813"/>
            <a:ext cx="5408613" cy="4389437"/>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023BB3B-420F-4F42-A5E6-18E3A4BD74B9}" type="slidenum">
              <a:rPr lang="pl-PL" altLang="pl-PL" sz="1200" smtClean="0">
                <a:solidFill>
                  <a:srgbClr val="000000"/>
                </a:solidFill>
              </a:rPr>
              <a:pPr/>
              <a:t>226</a:t>
            </a:fld>
            <a:endParaRPr lang="pl-PL" altLang="pl-PL" sz="1200">
              <a:solidFill>
                <a:srgbClr val="000000"/>
              </a:solidFill>
            </a:endParaRPr>
          </a:p>
        </p:txBody>
      </p:sp>
      <p:sp>
        <p:nvSpPr>
          <p:cNvPr id="35328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94425ED-FD44-4D8E-A648-76C302EF0D69}" type="slidenum">
              <a:rPr lang="pl-PL" altLang="pl-PL">
                <a:solidFill>
                  <a:srgbClr val="000000"/>
                </a:solidFill>
                <a:latin typeface="Arial" panose="020B0604020202020204" pitchFamily="34" charset="0"/>
              </a:rPr>
              <a:pPr algn="r" eaLnBrk="1" hangingPunct="1">
                <a:spcBef>
                  <a:spcPct val="0"/>
                </a:spcBef>
              </a:pPr>
              <a:t>226</a:t>
            </a:fld>
            <a:endParaRPr lang="pl-PL" altLang="pl-PL">
              <a:solidFill>
                <a:srgbClr val="000000"/>
              </a:solidFill>
              <a:latin typeface="Arial" panose="020B0604020202020204" pitchFamily="34" charset="0"/>
            </a:endParaRPr>
          </a:p>
        </p:txBody>
      </p:sp>
      <p:sp>
        <p:nvSpPr>
          <p:cNvPr id="353284"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9CDC7C2D-7BCC-474D-AA5C-582DA692823B}" type="slidenum">
              <a:rPr lang="pl-PL" altLang="pl-PL">
                <a:solidFill>
                  <a:srgbClr val="000000"/>
                </a:solidFill>
                <a:latin typeface="Arial" panose="020B0604020202020204" pitchFamily="34" charset="0"/>
              </a:rPr>
              <a:pPr algn="r" eaLnBrk="1" hangingPunct="1">
                <a:spcBef>
                  <a:spcPct val="0"/>
                </a:spcBef>
              </a:pPr>
              <a:t>226</a:t>
            </a:fld>
            <a:endParaRPr lang="pl-PL" altLang="pl-PL">
              <a:solidFill>
                <a:srgbClr val="000000"/>
              </a:solidFill>
              <a:latin typeface="Arial" panose="020B0604020202020204" pitchFamily="34" charset="0"/>
            </a:endParaRPr>
          </a:p>
        </p:txBody>
      </p:sp>
      <p:sp>
        <p:nvSpPr>
          <p:cNvPr id="353285" name="Rectangle 2"/>
          <p:cNvSpPr>
            <a:spLocks noGrp="1" noRot="1" noChangeAspect="1" noChangeArrowheads="1" noTextEdit="1"/>
          </p:cNvSpPr>
          <p:nvPr>
            <p:ph type="sldImg"/>
          </p:nvPr>
        </p:nvSpPr>
        <p:spPr>
          <a:ln/>
        </p:spPr>
      </p:sp>
      <p:sp>
        <p:nvSpPr>
          <p:cNvPr id="353286" name="Rectangle 3"/>
          <p:cNvSpPr>
            <a:spLocks noGrp="1" noChangeArrowheads="1"/>
          </p:cNvSpPr>
          <p:nvPr>
            <p:ph type="body" idx="1"/>
          </p:nvPr>
        </p:nvSpPr>
        <p:spPr>
          <a:noFill/>
        </p:spPr>
        <p:txBody>
          <a:bodyPr/>
          <a:lstStyle/>
          <a:p>
            <a:pPr defTabSz="912813" eaLnBrk="1" hangingPunct="1"/>
            <a:r>
              <a:rPr lang="pl-PL" altLang="pl-PL"/>
              <a:t>Laser ten jest wielowarstwową strukturą półprzewodników typu </a:t>
            </a:r>
            <a:r>
              <a:rPr lang="pl-PL" altLang="pl-PL" i="1"/>
              <a:t>n</a:t>
            </a:r>
            <a:r>
              <a:rPr lang="pl-PL" altLang="pl-PL"/>
              <a:t> (nadmiar elektronów w paśmie przewodnictwa) i </a:t>
            </a:r>
            <a:r>
              <a:rPr lang="pl-PL" altLang="pl-PL" i="1"/>
              <a:t>p</a:t>
            </a:r>
            <a:r>
              <a:rPr lang="pl-PL" altLang="pl-PL"/>
              <a:t> (więcej dziur w paśmie walencyjnym). Przejście elektronu do pasma przewodzenia na skutek zasilania prądem (pompowanie) połączone jest z odwrotnym procesem spontanicznym, zwanym radiacyjnym procesem rekombinacji. Proces ten prowadzi do uwolnienia fotonu. Przy dostatecznie dużym prądzie może powstać inwersja obsadzeń, pozwalająca wywołać akcję laserową. Zewnętrzne ścianki falowodu tworzą </a:t>
            </a:r>
            <a:r>
              <a:rPr lang="pl-PL" altLang="pl-PL">
                <a:hlinkClick r:id="rId3" action="ppaction://hlinkfile" tooltip="Interferometr Fabry'ego-Perota"/>
              </a:rPr>
              <a:t>rezonatory Fabry'ego-Perota</a:t>
            </a:r>
            <a:r>
              <a:rPr lang="pl-PL" altLang="pl-PL"/>
              <a:t>.</a:t>
            </a:r>
          </a:p>
          <a:p>
            <a:pPr defTabSz="912813" eaLnBrk="1" hangingPunct="1"/>
            <a:r>
              <a:rPr lang="pl-PL" altLang="pl-PL"/>
              <a:t>Warstwa falowodowa ma grubość rzędu 2 μm, co ułatwia uzyskanie inwersji obsadzeń przy małym prądzie, a jej szerokość wynosi 10 μm. W związku z </a:t>
            </a:r>
            <a:r>
              <a:rPr lang="pl-PL" altLang="pl-PL">
                <a:hlinkClick r:id="rId4" action="ppaction://hlinkfile" tooltip="Dyfrakcja"/>
              </a:rPr>
              <a:t>dyfrakcją</a:t>
            </a:r>
            <a:r>
              <a:rPr lang="pl-PL" altLang="pl-PL"/>
              <a:t>, rezultatem takiej budowy warstwy czynnej są duże kąty rozbieżności wiązki, różne w obydwu przekrojach (rzędu 30° odpowiadający grubości 2 μm i ponad 5° dla szerokości 10 μm). W celu zmniejszenia asymetrii wiązki stosuje się dodatkowe układy optyczne (pryzmatyczne lub cylindryczne) mające różne powiększenia w tych przekrojach. Do wad tych laserów należy zaliczyć szersze widmo promieniowania w porównaniu np. z laserem He-Ne i silny wpływ zmiany temperatury na moc wiązki i długość generowanej fali. Wady te można wyeliminować (a co najmniej, istotnie ograniczyć) stosując odpowiednio rozbudowany układ zasilający z </a:t>
            </a:r>
            <a:r>
              <a:rPr lang="pl-PL" altLang="pl-PL">
                <a:hlinkClick r:id="rId5" action="ppaction://hlinkfile" tooltip="Sprzężenie zwrotne"/>
              </a:rPr>
              <a:t>ujemnym sprzężeniem zwrotnym</a:t>
            </a:r>
            <a:r>
              <a:rPr lang="pl-PL" altLang="pl-PL"/>
              <a:t>. Obecnie większość produkowanych diod laserowych powszechnego zastosowania posiada wbudowaną </a:t>
            </a:r>
            <a:r>
              <a:rPr lang="pl-PL" altLang="pl-PL">
                <a:hlinkClick r:id="rId6" action="ppaction://hlinkfile" tooltip="Fotodioda półprzewodnikowa"/>
              </a:rPr>
              <a:t>fotodiodę</a:t>
            </a:r>
            <a:r>
              <a:rPr lang="pl-PL" altLang="pl-PL"/>
              <a:t>, która pozwala na pomiar </a:t>
            </a:r>
            <a:r>
              <a:rPr lang="pl-PL" altLang="pl-PL">
                <a:hlinkClick r:id="rId7" action="ppaction://hlinkfile" tooltip="Światłość"/>
              </a:rPr>
              <a:t>natężenia emitowanego światła</a:t>
            </a:r>
            <a:r>
              <a:rPr lang="pl-PL" altLang="pl-PL"/>
              <a:t>. Układ zasilający ma postać </a:t>
            </a:r>
            <a:r>
              <a:rPr lang="pl-PL" altLang="pl-PL">
                <a:hlinkClick r:id="rId8" action="ppaction://hlinkfile" tooltip="Źródło prądowe"/>
              </a:rPr>
              <a:t>sterowanego źródła prądowego</a:t>
            </a:r>
            <a:r>
              <a:rPr lang="pl-PL" altLang="pl-PL"/>
              <a:t>, które dostarcza diodzie laserowej prąd o wielkości zależnej od prądu płynącego przez fotodiodę. Ujemne sprzężenie zwrotne sprawia, że im więcej światła emituje laser, tym słabszym prądem jest on zasilany.</a:t>
            </a:r>
          </a:p>
          <a:p>
            <a:pPr defTabSz="912813" eaLnBrk="1" hangingPunct="1"/>
            <a:r>
              <a:rPr lang="pl-PL" altLang="pl-PL"/>
              <a:t>W </a:t>
            </a:r>
            <a:r>
              <a:rPr lang="pl-PL" altLang="pl-PL">
                <a:hlinkClick r:id="rId9" action="ppaction://hlinkfile" tooltip="Fotonika"/>
              </a:rPr>
              <a:t>fotonice</a:t>
            </a:r>
            <a:r>
              <a:rPr lang="pl-PL" altLang="pl-PL"/>
              <a:t> do budowy struktur informatycznych</a:t>
            </a:r>
            <a:r>
              <a:rPr lang="pl-PL" altLang="pl-PL" baseline="30000"/>
              <a:t>[</a:t>
            </a:r>
            <a:r>
              <a:rPr lang="pl-PL" altLang="pl-PL" baseline="30000">
                <a:hlinkClick r:id="rId10" action="ppaction://hlinkfile" tooltip="Wikipedia:Weryfikowalność"/>
              </a:rPr>
              <a:t>potrzebne źródło</a:t>
            </a:r>
            <a:r>
              <a:rPr lang="pl-PL" altLang="pl-PL" baseline="30000"/>
              <a:t>]</a:t>
            </a:r>
            <a:r>
              <a:rPr lang="pl-PL" altLang="pl-PL"/>
              <a:t> wykorzystuje się również macierze laserów umieszczonych na wspólnym podłożu. Średnice pojedynczych laserów mogą być rzędu kilku mikrometrów. Każdy z laserów może być niezależnie sterowany elektronicznie, stąd macierz laserów tworzy razem powierzchniową strukturę niemal punktowych źródeł promieniowania.</a:t>
            </a:r>
          </a:p>
          <a:p>
            <a:pPr defTabSz="912813" eaLnBrk="1" hangingPunct="1"/>
            <a:r>
              <a:rPr lang="pl-PL" altLang="pl-PL"/>
              <a:t>Zjawisko </a:t>
            </a:r>
            <a:r>
              <a:rPr lang="pl-PL" altLang="pl-PL">
                <a:hlinkClick r:id="rId11" action="ppaction://hlinkfile" tooltip="Dioda elektroluminescencyjna"/>
              </a:rPr>
              <a:t>elektroluminescencji w złączu półprzewodnikowym p-n</a:t>
            </a:r>
            <a:r>
              <a:rPr lang="pl-PL" altLang="pl-PL"/>
              <a:t> zostało po raz pierwszy zaobserwowane w roku 1952 roku przez naukowców Haynesa i Briggsa. Prace które prowadzili miały na celu zbadanie właściwości luminescencyjne złącza, przez które płynie bardzo duży prąd w kierunku przewodzenia. W roku 1958 Aigrain zauważył, że świecenie rekombinacyjne elektronów i dziur wstrzykiwanych poprzez pasmo zabronione może służyć do otrzymania inwersji obsadzeń. W latach 1960-62 rozgorzała dyskusja nad wykorzystaniem tego świecenia do budowy lasera półprzewodnikowego, która zakończyła się w niedługim czasie zbudowaniem złącza półprzewodnikowego typu p-n z arsenku galu (GaAs) o bardzo dużej wydajności elektroluminescencyjnej.</a:t>
            </a:r>
          </a:p>
          <a:p>
            <a:pPr defTabSz="912813" eaLnBrk="1" hangingPunct="1"/>
            <a:r>
              <a:rPr lang="pl-PL" altLang="pl-PL"/>
              <a:t>Lasery półprzewodnikowe są źródłami promieniowania spójnego, w których funkcję ośrodka czynnego pełni półprzewodnik. Można je podzielić na dwie grupy:</a:t>
            </a:r>
          </a:p>
          <a:p>
            <a:pPr defTabSz="912813" eaLnBrk="1" hangingPunct="1"/>
            <a:r>
              <a:rPr lang="pl-PL" altLang="pl-PL"/>
              <a:t>półprzewodnikowe lasery złączowe ( diodowe) </a:t>
            </a:r>
          </a:p>
          <a:p>
            <a:pPr defTabSz="912813" eaLnBrk="1" hangingPunct="1"/>
            <a:r>
              <a:rPr lang="pl-PL" altLang="pl-PL"/>
              <a:t>półprzewodnikowe lasery bezzłączowe- wykonane z jednorodnego materiału. </a:t>
            </a:r>
          </a:p>
          <a:p>
            <a:pPr defTabSz="912813" eaLnBrk="1" hangingPunct="1"/>
            <a:r>
              <a:rPr lang="pl-PL" altLang="pl-PL"/>
              <a:t>W półprzewodnikowym laserze złączowym proces emisji promieniowania jest zlokalizowany w obszarze przylegającym do złącza diody półprzewodnikowej. Aby nastąpiła akcja laserowa, podobnie jak w innych laserach muszą nastąpić odpowiednie warunki, wynikające przede wszystkim ze struktury poziomów energetycznych. W półprzewodnikach rozpatruje się stany energetyczne półprzewodnika jako całości, a nie poziomy poszczególnych atomów. Inwersja obsadzeń odbywa się nie w całej objętości ośrodka czynnego, ale w ścisłym otoczeniu złącza.</a:t>
            </a:r>
          </a:p>
          <a:p>
            <a:pPr defTabSz="912813" eaLnBrk="1" hangingPunct="1"/>
            <a:r>
              <a:rPr lang="pl-PL" altLang="pl-PL">
                <a:hlinkClick r:id="rId11" action="ppaction://hlinkfile" tooltip="Dioda elektroluminescencyjna"/>
              </a:rPr>
              <a:t>Dioda elektroluminescencyjna</a:t>
            </a:r>
            <a:r>
              <a:rPr lang="pl-PL" altLang="pl-PL"/>
              <a:t> daje szerokie widmo emisji, głównie zależne od intensywności z jaką są wstrzykiwane nośniki, czyli inaczej mówiąc od natężenia prądu jaki przez nią płynie. Rekombinacji elektronów i dziur towarzyszy emisja fotonów, jak już wcześniej było powiedziane, ale ta emisja jest emisją spontaniczną, wielokierunkową, przez co większość fotonów szybko opuszcza obszar czynny, lecz niektóre z nich zderzają się ze wzbudzonymi elektronami powodując przejście emisyjne wymuszone. W pewnych warunkach może nastąpić sytuacja kiedy wytwarzane fotony wymuszą emisję fotonów liczniejszych niż te które będą pochłaniane, w takiej sytuacji nastąpi wzmocnienie promieniowania. Aby akcja laserowa nastąpiła musi występować jeszcze urządzenie, które będzie wypromieniowane fotony scalało w jedną spójną wiązkę zwaną promieniem laserowym, to urządzenie nosi nazwę </a:t>
            </a:r>
            <a:r>
              <a:rPr lang="pl-PL" altLang="pl-PL">
                <a:hlinkClick r:id="rId12" action="ppaction://hlinkfile" tooltip="Laser"/>
              </a:rPr>
              <a:t>rezonatora optycznego</a:t>
            </a:r>
            <a:r>
              <a:rPr lang="pl-PL" altLang="pl-PL"/>
              <a:t>. W celu stworzenia rezonatora optycznego należy ukształtować złącze diody możliwie płaskie, a z obu jego przeciwległych stron umieścić prostopadłe do płaszczyzny złącza i równoległe do siebie powierzchnie odbijające. Jedno ze zwierciadeł musi być częściowo przepuszczalne, zwierciadło takie nazywane jest promiennikiem</a:t>
            </a:r>
            <a:r>
              <a:rPr lang="pl-PL" altLang="pl-PL" baseline="30000"/>
              <a:t>[</a:t>
            </a:r>
            <a:r>
              <a:rPr lang="pl-PL" altLang="pl-PL" baseline="30000">
                <a:hlinkClick r:id="rId10" action="ppaction://hlinkfile" tooltip="Wikipedia:Weryfikowalność"/>
              </a:rPr>
              <a:t>potrzebne źródło</a:t>
            </a:r>
            <a:r>
              <a:rPr lang="pl-PL" altLang="pl-PL" baseline="30000"/>
              <a:t>]</a:t>
            </a:r>
            <a:r>
              <a:rPr lang="pl-PL" altLang="pl-PL"/>
              <a:t> światła laserowego. Aby zapobiec możliwości wzbudzenia się akcji laserowej w kierunku poprzecznym, boczne powierzchnie rezonatora powinny być matowe i nieznacznie odchylone od wzajemnej równoległości. W celu osiągnięcia akcji laserowej przez diodę luminescencyjną musi płynąć odpowiednio duży prąd, prąd progowy. Jeśli natężenie prądu jest mniejsze, rekombinacja elektronów i dziur nie powoduje akcji laserowej, a dioda emituje światło niespójne.</a:t>
            </a:r>
          </a:p>
          <a:p>
            <a:pPr defTabSz="912813" eaLnBrk="1" hangingPunct="1"/>
            <a:endParaRPr lang="pl-PL" altLang="pl-PL"/>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C532FEA-1BC5-4A39-9B2D-56B704B6A2D8}" type="slidenum">
              <a:rPr lang="pl-PL" altLang="pl-PL" sz="1200" smtClean="0">
                <a:solidFill>
                  <a:srgbClr val="000000"/>
                </a:solidFill>
              </a:rPr>
              <a:pPr/>
              <a:t>227</a:t>
            </a:fld>
            <a:endParaRPr lang="pl-PL" altLang="pl-PL" sz="1200">
              <a:solidFill>
                <a:srgbClr val="000000"/>
              </a:solidFill>
            </a:endParaRPr>
          </a:p>
        </p:txBody>
      </p:sp>
      <p:sp>
        <p:nvSpPr>
          <p:cNvPr id="35533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110B2C1F-B923-46E6-8EDC-AC38002144CE}" type="slidenum">
              <a:rPr lang="pl-PL" altLang="pl-PL">
                <a:solidFill>
                  <a:srgbClr val="000000"/>
                </a:solidFill>
                <a:latin typeface="Arial" panose="020B0604020202020204" pitchFamily="34" charset="0"/>
              </a:rPr>
              <a:pPr algn="r" eaLnBrk="1" hangingPunct="1">
                <a:spcBef>
                  <a:spcPct val="0"/>
                </a:spcBef>
              </a:pPr>
              <a:t>227</a:t>
            </a:fld>
            <a:endParaRPr lang="pl-PL" altLang="pl-PL">
              <a:solidFill>
                <a:srgbClr val="000000"/>
              </a:solidFill>
              <a:latin typeface="Arial" panose="020B0604020202020204" pitchFamily="34" charset="0"/>
            </a:endParaRPr>
          </a:p>
        </p:txBody>
      </p:sp>
      <p:sp>
        <p:nvSpPr>
          <p:cNvPr id="355332"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E7FF363B-B8F9-4D9E-BD31-E289AD11E3C3}" type="slidenum">
              <a:rPr lang="pl-PL" altLang="pl-PL">
                <a:solidFill>
                  <a:srgbClr val="000000"/>
                </a:solidFill>
                <a:latin typeface="Arial" panose="020B0604020202020204" pitchFamily="34" charset="0"/>
              </a:rPr>
              <a:pPr algn="r" eaLnBrk="1" hangingPunct="1">
                <a:spcBef>
                  <a:spcPct val="0"/>
                </a:spcBef>
              </a:pPr>
              <a:t>227</a:t>
            </a:fld>
            <a:endParaRPr lang="pl-PL" altLang="pl-PL">
              <a:solidFill>
                <a:srgbClr val="000000"/>
              </a:solidFill>
              <a:latin typeface="Arial" panose="020B0604020202020204" pitchFamily="34" charset="0"/>
            </a:endParaRPr>
          </a:p>
        </p:txBody>
      </p:sp>
      <p:sp>
        <p:nvSpPr>
          <p:cNvPr id="355333" name="Rectangle 2"/>
          <p:cNvSpPr>
            <a:spLocks noGrp="1" noRot="1" noChangeAspect="1" noChangeArrowheads="1" noTextEdit="1"/>
          </p:cNvSpPr>
          <p:nvPr>
            <p:ph type="sldImg"/>
          </p:nvPr>
        </p:nvSpPr>
        <p:spPr>
          <a:ln/>
        </p:spPr>
      </p:sp>
      <p:sp>
        <p:nvSpPr>
          <p:cNvPr id="355334" name="Rectangle 3"/>
          <p:cNvSpPr>
            <a:spLocks noGrp="1" noChangeArrowheads="1"/>
          </p:cNvSpPr>
          <p:nvPr>
            <p:ph type="body" idx="1"/>
          </p:nvPr>
        </p:nvSpPr>
        <p:spPr>
          <a:noFill/>
        </p:spPr>
        <p:txBody>
          <a:bodyPr/>
          <a:lstStyle/>
          <a:p>
            <a:pPr eaLnBrk="1" hangingPunct="1"/>
            <a:r>
              <a:rPr lang="pl-PL" altLang="pl-PL"/>
              <a:t>Laser ten jest wielowarstwową strukturą półprzewodników typu </a:t>
            </a:r>
            <a:r>
              <a:rPr lang="pl-PL" altLang="pl-PL" i="1"/>
              <a:t>n</a:t>
            </a:r>
            <a:r>
              <a:rPr lang="pl-PL" altLang="pl-PL"/>
              <a:t> (nadmiar elektronów w paśmie przewodnictwa) i </a:t>
            </a:r>
            <a:r>
              <a:rPr lang="pl-PL" altLang="pl-PL" i="1"/>
              <a:t>p</a:t>
            </a:r>
            <a:r>
              <a:rPr lang="pl-PL" altLang="pl-PL"/>
              <a:t> (więcej dziur w paśmie walencyjnym). Przejście elektronu do pasma przewodzenia na skutek zasilania prądem (pompowanie) połączone jest z odwrotnym procesem spontanicznym, zwanym radiacyjnym procesem rekombinacji. Proces ten prowadzi do uwolnienia fotonu. Przy dostatecznie dużym prądzie może powstać inwersja obsadzeń, pozwalająca wywołać akcję laserową. Zewnętrzne ścianki falowodu tworzą </a:t>
            </a:r>
            <a:r>
              <a:rPr lang="pl-PL" altLang="pl-PL">
                <a:hlinkClick r:id="rId3" action="ppaction://hlinkfile" tooltip="Interferometr Fabry'ego-Perota"/>
              </a:rPr>
              <a:t>rezonatory Fabry'ego-Perota</a:t>
            </a:r>
            <a:r>
              <a:rPr lang="pl-PL" altLang="pl-PL"/>
              <a:t>.</a:t>
            </a:r>
          </a:p>
          <a:p>
            <a:pPr eaLnBrk="1" hangingPunct="1"/>
            <a:r>
              <a:rPr lang="pl-PL" altLang="pl-PL"/>
              <a:t>Warstwa falowodowa ma grubość rzędu 2 μm, co ułatwia uzyskanie inwersji obsadzeń przy małym prądzie, a jej szerokość wynosi 10 μm. W związku z </a:t>
            </a:r>
            <a:r>
              <a:rPr lang="pl-PL" altLang="pl-PL">
                <a:hlinkClick r:id="rId4" action="ppaction://hlinkfile" tooltip="Dyfrakcja"/>
              </a:rPr>
              <a:t>dyfrakcją</a:t>
            </a:r>
            <a:r>
              <a:rPr lang="pl-PL" altLang="pl-PL"/>
              <a:t>, rezultatem takiej budowy warstwy czynnej są duże kąty rozbieżności wiązki, różne w obydwu przekrojach (rzędu 30° odpowiadający grubości 2 μm i ponad 5° dla szerokości 10 μm). W celu zmniejszenia asymetrii wiązki stosuje się dodatkowe układy optyczne (pryzmatyczne lub cylindryczne) mające różne powiększenia w tych przekrojach. Do wad tych laserów należy zaliczyć szersze widmo promieniowania w porównaniu np. z laserem He-Ne i silny wpływ zmiany temperatury na moc wiązki i długość generowanej fali. Wady te można wyeliminować (a co najmniej, istotnie ograniczyć) stosując odpowiednio rozbudowany układ zasilający z </a:t>
            </a:r>
            <a:r>
              <a:rPr lang="pl-PL" altLang="pl-PL">
                <a:hlinkClick r:id="rId5" action="ppaction://hlinkfile" tooltip="Sprzężenie zwrotne"/>
              </a:rPr>
              <a:t>ujemnym sprzężeniem zwrotnym</a:t>
            </a:r>
            <a:r>
              <a:rPr lang="pl-PL" altLang="pl-PL"/>
              <a:t>. Obecnie większość produkowanych diod laserowych powszechnego zastosowania posiada wbudowaną </a:t>
            </a:r>
            <a:r>
              <a:rPr lang="pl-PL" altLang="pl-PL">
                <a:hlinkClick r:id="rId6" action="ppaction://hlinkfile" tooltip="Fotodioda półprzewodnikowa"/>
              </a:rPr>
              <a:t>fotodiodę</a:t>
            </a:r>
            <a:r>
              <a:rPr lang="pl-PL" altLang="pl-PL"/>
              <a:t>, która pozwala na pomiar </a:t>
            </a:r>
            <a:r>
              <a:rPr lang="pl-PL" altLang="pl-PL">
                <a:hlinkClick r:id="rId7" action="ppaction://hlinkfile" tooltip="Światłość"/>
              </a:rPr>
              <a:t>natężenia emitowanego światła</a:t>
            </a:r>
            <a:r>
              <a:rPr lang="pl-PL" altLang="pl-PL"/>
              <a:t>. Układ zasilający ma postać </a:t>
            </a:r>
            <a:r>
              <a:rPr lang="pl-PL" altLang="pl-PL">
                <a:hlinkClick r:id="rId8" action="ppaction://hlinkfile" tooltip="Źródło prądowe"/>
              </a:rPr>
              <a:t>sterowanego źródła prądowego</a:t>
            </a:r>
            <a:r>
              <a:rPr lang="pl-PL" altLang="pl-PL"/>
              <a:t>, które dostarcza diodzie laserowej prąd o wielkości zależnej od prądu płynącego przez fotodiodę. Ujemne sprzężenie zwrotne sprawia, że im więcej światła emituje laser, tym słabszym prądem jest on zasilany.</a:t>
            </a:r>
          </a:p>
          <a:p>
            <a:pPr eaLnBrk="1" hangingPunct="1"/>
            <a:r>
              <a:rPr lang="pl-PL" altLang="pl-PL"/>
              <a:t>W </a:t>
            </a:r>
            <a:r>
              <a:rPr lang="pl-PL" altLang="pl-PL">
                <a:hlinkClick r:id="rId9" action="ppaction://hlinkfile" tooltip="Fotonika"/>
              </a:rPr>
              <a:t>fotonice</a:t>
            </a:r>
            <a:r>
              <a:rPr lang="pl-PL" altLang="pl-PL"/>
              <a:t> do budowy struktur informatycznych</a:t>
            </a:r>
            <a:r>
              <a:rPr lang="pl-PL" altLang="pl-PL" baseline="30000"/>
              <a:t>[</a:t>
            </a:r>
            <a:r>
              <a:rPr lang="pl-PL" altLang="pl-PL" baseline="30000">
                <a:hlinkClick r:id="rId10" action="ppaction://hlinkfile" tooltip="Wikipedia:Weryfikowalność"/>
              </a:rPr>
              <a:t>potrzebne źródło</a:t>
            </a:r>
            <a:r>
              <a:rPr lang="pl-PL" altLang="pl-PL" baseline="30000"/>
              <a:t>]</a:t>
            </a:r>
            <a:r>
              <a:rPr lang="pl-PL" altLang="pl-PL"/>
              <a:t> wykorzystuje się również macierze laserów umieszczonych na wspólnym podłożu. Średnice pojedynczych laserów mogą być rzędu kilku mikrometrów. Każdy z laserów może być niezależnie sterowany elektronicznie, stąd macierz laserów tworzy razem powierzchniową strukturę niemal punktowych źródeł promieniowania.</a:t>
            </a:r>
          </a:p>
          <a:p>
            <a:pPr eaLnBrk="1" hangingPunct="1"/>
            <a:r>
              <a:rPr lang="pl-PL" altLang="pl-PL"/>
              <a:t>Zjawisko </a:t>
            </a:r>
            <a:r>
              <a:rPr lang="pl-PL" altLang="pl-PL">
                <a:hlinkClick r:id="rId11" action="ppaction://hlinkfile" tooltip="Dioda elektroluminescencyjna"/>
              </a:rPr>
              <a:t>elektroluminescencji w złączu półprzewodnikowym p-n</a:t>
            </a:r>
            <a:r>
              <a:rPr lang="pl-PL" altLang="pl-PL"/>
              <a:t> zostało po raz pierwszy zaobserwowane w roku 1952 roku przez naukowców Haynesa i Briggsa. Prace które prowadzili miały na celu zbadanie właściwości luminescencyjne złącza, przez które płynie bardzo duży prąd w kierunku przewodzenia. W roku 1958 Aigrain zauważył, że świecenie rekombinacyjne elektronów i dziur wstrzykiwanych poprzez pasmo zabronione może służyć do otrzymania inwersji obsadzeń. W latach 1960-62 rozgorzała dyskusja nad wykorzystaniem tego świecenia do budowy lasera półprzewodnikowego, która zakończyła się w niedługim czasie zbudowaniem złącza półprzewodnikowego typu p-n z arsenku galu (GaAs) o bardzo dużej wydajności elektroluminescencyjnej.</a:t>
            </a:r>
          </a:p>
          <a:p>
            <a:pPr eaLnBrk="1" hangingPunct="1"/>
            <a:r>
              <a:rPr lang="pl-PL" altLang="pl-PL"/>
              <a:t>Lasery półprzewodnikowe są źródłami promieniowania spójnego, w których funkcję ośrodka czynnego pełni półprzewodnik. Można je podzielić na dwie grupy:</a:t>
            </a:r>
          </a:p>
          <a:p>
            <a:pPr eaLnBrk="1" hangingPunct="1"/>
            <a:r>
              <a:rPr lang="pl-PL" altLang="pl-PL"/>
              <a:t>półprzewodnikowe lasery złączowe ( diodowe) </a:t>
            </a:r>
          </a:p>
          <a:p>
            <a:pPr eaLnBrk="1" hangingPunct="1"/>
            <a:r>
              <a:rPr lang="pl-PL" altLang="pl-PL"/>
              <a:t>półprzewodnikowe lasery bezzłączowe- wykonane z jednorodnego materiału. </a:t>
            </a:r>
          </a:p>
          <a:p>
            <a:pPr eaLnBrk="1" hangingPunct="1"/>
            <a:r>
              <a:rPr lang="pl-PL" altLang="pl-PL"/>
              <a:t>W półprzewodnikowym laserze złączowym proces emisji promieniowania jest zlokalizowany w obszarze przylegającym do złącza diody półprzewodnikowej. Aby nastąpiła akcja laserowa, podobnie jak w innych laserach muszą nastąpić odpowiednie warunki, wynikające przede wszystkim ze struktury poziomów energetycznych. W półprzewodnikach rozpatruje się stany energetyczne półprzewodnika jako całości, a nie poziomy poszczególnych atomów. Inwersja obsadzeń odbywa się nie w całej objętości ośrodka czynnego, ale w ścisłym otoczeniu złącza.</a:t>
            </a:r>
          </a:p>
          <a:p>
            <a:pPr eaLnBrk="1" hangingPunct="1"/>
            <a:r>
              <a:rPr lang="pl-PL" altLang="pl-PL">
                <a:hlinkClick r:id="rId11" action="ppaction://hlinkfile" tooltip="Dioda elektroluminescencyjna"/>
              </a:rPr>
              <a:t>Dioda elektroluminescencyjna</a:t>
            </a:r>
            <a:r>
              <a:rPr lang="pl-PL" altLang="pl-PL"/>
              <a:t> daje szerokie widmo emisji, głównie zależne od intensywności z jaką są wstrzykiwane nośniki, czyli inaczej mówiąc od natężenia prądu jaki przez nią płynie. Rekombinacji elektronów i dziur towarzyszy emisja fotonów, jak już wcześniej było powiedziane, ale ta emisja jest emisją spontaniczną, wielokierunkową, przez co większość fotonów szybko opuszcza obszar czynny, lecz niektóre z nich zderzają się ze wzbudzonymi elektronami powodując przejście emisyjne wymuszone. W pewnych warunkach może nastąpić sytuacja kiedy wytwarzane fotony wymuszą emisję fotonów liczniejszych niż te które będą pochłaniane, w takiej sytuacji nastąpi wzmocnienie promieniowania. Aby akcja laserowa nastąpiła musi występować jeszcze urządzenie, które będzie wypromieniowane fotony scalało w jedną spójną wiązkę zwaną promieniem laserowym, to urządzenie nosi nazwę </a:t>
            </a:r>
            <a:r>
              <a:rPr lang="pl-PL" altLang="pl-PL">
                <a:hlinkClick r:id="rId12" action="ppaction://hlinkfile" tooltip="Laser"/>
              </a:rPr>
              <a:t>rezonatora optycznego</a:t>
            </a:r>
            <a:r>
              <a:rPr lang="pl-PL" altLang="pl-PL"/>
              <a:t>. W celu stworzenia rezonatora optycznego należy ukształtować złącze diody możliwie płaskie, a z obu jego przeciwległych stron umieścić prostopadłe do płaszczyzny złącza i równoległe do siebie powierzchnie odbijające. Jedno ze zwierciadeł musi być częściowo przepuszczalne, zwierciadło takie nazywane jest promiennikiem</a:t>
            </a:r>
            <a:r>
              <a:rPr lang="pl-PL" altLang="pl-PL" baseline="30000"/>
              <a:t>[</a:t>
            </a:r>
            <a:r>
              <a:rPr lang="pl-PL" altLang="pl-PL" baseline="30000">
                <a:hlinkClick r:id="rId10" action="ppaction://hlinkfile" tooltip="Wikipedia:Weryfikowalność"/>
              </a:rPr>
              <a:t>potrzebne źródło</a:t>
            </a:r>
            <a:r>
              <a:rPr lang="pl-PL" altLang="pl-PL" baseline="30000"/>
              <a:t>]</a:t>
            </a:r>
            <a:r>
              <a:rPr lang="pl-PL" altLang="pl-PL"/>
              <a:t> światła laserowego. Aby zapobiec możliwości wzbudzenia się akcji laserowej w kierunku poprzecznym, boczne powierzchnie rezonatora powinny być matowe i nieznacznie odchylone od wzajemnej równoległości. W celu osiągnięcia akcji laserowej przez diodę luminescencyjną musi płynąć odpowiednio duży prąd, prąd progowy. Jeśli natężenie prądu jest mniejsze, rekombinacja elektronów i dziur nie powoduje akcji laserowej, a dioda emituje światło niespójne.</a:t>
            </a:r>
          </a:p>
          <a:p>
            <a:pPr eaLnBrk="1" hangingPunct="1"/>
            <a:endParaRPr lang="pl-PL" altLang="pl-PL"/>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F1BDD00-9980-4FFB-B4D4-FBC256665357}" type="slidenum">
              <a:rPr lang="pl-PL" altLang="pl-PL" sz="1200" smtClean="0">
                <a:solidFill>
                  <a:srgbClr val="000000"/>
                </a:solidFill>
              </a:rPr>
              <a:pPr/>
              <a:t>229</a:t>
            </a:fld>
            <a:endParaRPr lang="pl-PL" altLang="pl-PL" sz="1200">
              <a:solidFill>
                <a:srgbClr val="000000"/>
              </a:solidFill>
            </a:endParaRPr>
          </a:p>
        </p:txBody>
      </p:sp>
      <p:sp>
        <p:nvSpPr>
          <p:cNvPr id="35840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E82C1349-3116-4E26-9755-1A7F1B1903AD}" type="slidenum">
              <a:rPr lang="pl-PL" altLang="pl-PL">
                <a:solidFill>
                  <a:srgbClr val="000000"/>
                </a:solidFill>
                <a:latin typeface="Arial" panose="020B0604020202020204" pitchFamily="34" charset="0"/>
              </a:rPr>
              <a:pPr algn="r" eaLnBrk="1" hangingPunct="1">
                <a:spcBef>
                  <a:spcPct val="0"/>
                </a:spcBef>
              </a:pPr>
              <a:t>229</a:t>
            </a:fld>
            <a:endParaRPr lang="pl-PL" altLang="pl-PL">
              <a:solidFill>
                <a:srgbClr val="000000"/>
              </a:solidFill>
              <a:latin typeface="Arial" panose="020B0604020202020204" pitchFamily="34" charset="0"/>
            </a:endParaRPr>
          </a:p>
        </p:txBody>
      </p:sp>
      <p:sp>
        <p:nvSpPr>
          <p:cNvPr id="358404"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C0241A8E-E8C5-4684-8A85-DB4208F7A8B5}" type="slidenum">
              <a:rPr lang="pl-PL" altLang="pl-PL">
                <a:solidFill>
                  <a:srgbClr val="000000"/>
                </a:solidFill>
                <a:latin typeface="Arial" panose="020B0604020202020204" pitchFamily="34" charset="0"/>
              </a:rPr>
              <a:pPr algn="r" eaLnBrk="1" hangingPunct="1">
                <a:spcBef>
                  <a:spcPct val="0"/>
                </a:spcBef>
              </a:pPr>
              <a:t>229</a:t>
            </a:fld>
            <a:endParaRPr lang="pl-PL" altLang="pl-PL">
              <a:solidFill>
                <a:srgbClr val="000000"/>
              </a:solidFill>
              <a:latin typeface="Arial" panose="020B0604020202020204" pitchFamily="34" charset="0"/>
            </a:endParaRPr>
          </a:p>
        </p:txBody>
      </p:sp>
      <p:sp>
        <p:nvSpPr>
          <p:cNvPr id="358405" name="Rectangle 2"/>
          <p:cNvSpPr>
            <a:spLocks noGrp="1" noRot="1" noChangeAspect="1" noChangeArrowheads="1" noTextEdit="1"/>
          </p:cNvSpPr>
          <p:nvPr>
            <p:ph type="sldImg"/>
          </p:nvPr>
        </p:nvSpPr>
        <p:spPr>
          <a:ln/>
        </p:spPr>
      </p:sp>
      <p:sp>
        <p:nvSpPr>
          <p:cNvPr id="358406" name="Rectangle 3"/>
          <p:cNvSpPr>
            <a:spLocks noGrp="1" noChangeArrowheads="1"/>
          </p:cNvSpPr>
          <p:nvPr>
            <p:ph type="body" idx="1"/>
          </p:nvPr>
        </p:nvSpPr>
        <p:spPr>
          <a:noFill/>
        </p:spPr>
        <p:txBody>
          <a:bodyPr/>
          <a:lstStyle/>
          <a:p>
            <a:pPr defTabSz="912813" eaLnBrk="1" hangingPunct="1"/>
            <a:endParaRPr lang="pl-PL" altLang="pl-PL"/>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D0E06A-DE99-4120-8122-67EC6A00CB93}" type="slidenum">
              <a:rPr lang="pl-PL" altLang="pl-PL" sz="1200" smtClean="0">
                <a:solidFill>
                  <a:srgbClr val="000000"/>
                </a:solidFill>
              </a:rPr>
              <a:pPr/>
              <a:t>230</a:t>
            </a:fld>
            <a:endParaRPr lang="pl-PL" altLang="pl-PL" sz="1200">
              <a:solidFill>
                <a:srgbClr val="000000"/>
              </a:solidFill>
            </a:endParaRPr>
          </a:p>
        </p:txBody>
      </p:sp>
      <p:sp>
        <p:nvSpPr>
          <p:cNvPr id="3604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46ABC60-4BB4-4FE0-81CE-0C9C194CFEC7}" type="slidenum">
              <a:rPr lang="pl-PL" altLang="pl-PL">
                <a:solidFill>
                  <a:srgbClr val="000000"/>
                </a:solidFill>
                <a:latin typeface="Arial" panose="020B0604020202020204" pitchFamily="34" charset="0"/>
              </a:rPr>
              <a:pPr algn="r" eaLnBrk="1" hangingPunct="1">
                <a:spcBef>
                  <a:spcPct val="0"/>
                </a:spcBef>
              </a:pPr>
              <a:t>230</a:t>
            </a:fld>
            <a:endParaRPr lang="pl-PL" altLang="pl-PL">
              <a:solidFill>
                <a:srgbClr val="000000"/>
              </a:solidFill>
              <a:latin typeface="Arial" panose="020B0604020202020204" pitchFamily="34" charset="0"/>
            </a:endParaRPr>
          </a:p>
        </p:txBody>
      </p:sp>
      <p:sp>
        <p:nvSpPr>
          <p:cNvPr id="360452" name="Rectangle 2"/>
          <p:cNvSpPr>
            <a:spLocks noGrp="1" noRot="1" noChangeAspect="1" noChangeArrowheads="1" noTextEdit="1"/>
          </p:cNvSpPr>
          <p:nvPr>
            <p:ph type="sldImg"/>
          </p:nvPr>
        </p:nvSpPr>
        <p:spPr>
          <a:ln/>
        </p:spPr>
      </p:sp>
      <p:sp>
        <p:nvSpPr>
          <p:cNvPr id="360453" name="Rectangle 3"/>
          <p:cNvSpPr>
            <a:spLocks noGrp="1" noChangeArrowheads="1"/>
          </p:cNvSpPr>
          <p:nvPr>
            <p:ph type="body" idx="1"/>
          </p:nvPr>
        </p:nvSpPr>
        <p:spPr>
          <a:noFill/>
        </p:spPr>
        <p:txBody>
          <a:bodyPr/>
          <a:lstStyle/>
          <a:p>
            <a:pPr defTabSz="912813" eaLnBrk="1" hangingPunct="1"/>
            <a:endParaRPr lang="pl-PL" altLang="pl-PL"/>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6A49B6D-A311-4B89-B287-E6419A311E65}" type="slidenum">
              <a:rPr lang="pl-PL" altLang="pl-PL" sz="1200" smtClean="0">
                <a:solidFill>
                  <a:srgbClr val="000000"/>
                </a:solidFill>
              </a:rPr>
              <a:pPr/>
              <a:t>231</a:t>
            </a:fld>
            <a:endParaRPr lang="pl-PL" altLang="pl-PL" sz="1200">
              <a:solidFill>
                <a:srgbClr val="000000"/>
              </a:solidFill>
            </a:endParaRPr>
          </a:p>
        </p:txBody>
      </p:sp>
      <p:sp>
        <p:nvSpPr>
          <p:cNvPr id="36249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4A67399A-F145-482F-AD5F-8193EF6AC53D}" type="slidenum">
              <a:rPr lang="pl-PL" altLang="pl-PL">
                <a:solidFill>
                  <a:srgbClr val="000000"/>
                </a:solidFill>
                <a:latin typeface="Arial" panose="020B0604020202020204" pitchFamily="34" charset="0"/>
              </a:rPr>
              <a:pPr algn="r" eaLnBrk="1" hangingPunct="1">
                <a:spcBef>
                  <a:spcPct val="0"/>
                </a:spcBef>
              </a:pPr>
              <a:t>231</a:t>
            </a:fld>
            <a:endParaRPr lang="pl-PL" altLang="pl-PL">
              <a:solidFill>
                <a:srgbClr val="000000"/>
              </a:solidFill>
              <a:latin typeface="Arial" panose="020B0604020202020204" pitchFamily="34" charset="0"/>
            </a:endParaRPr>
          </a:p>
        </p:txBody>
      </p:sp>
      <p:sp>
        <p:nvSpPr>
          <p:cNvPr id="362500" name="Rectangle 2"/>
          <p:cNvSpPr>
            <a:spLocks noGrp="1" noRot="1" noChangeAspect="1" noChangeArrowheads="1" noTextEdit="1"/>
          </p:cNvSpPr>
          <p:nvPr>
            <p:ph type="sldImg"/>
          </p:nvPr>
        </p:nvSpPr>
        <p:spPr>
          <a:ln/>
        </p:spPr>
      </p:sp>
      <p:sp>
        <p:nvSpPr>
          <p:cNvPr id="362501" name="Rectangle 3"/>
          <p:cNvSpPr>
            <a:spLocks noGrp="1" noChangeArrowheads="1"/>
          </p:cNvSpPr>
          <p:nvPr>
            <p:ph type="body" idx="1"/>
          </p:nvPr>
        </p:nvSpPr>
        <p:spPr>
          <a:noFill/>
        </p:spPr>
        <p:txBody>
          <a:bodyPr/>
          <a:lstStyle/>
          <a:p>
            <a:pPr defTabSz="912813" eaLnBrk="1" hangingPunct="1"/>
            <a:r>
              <a:rPr lang="pl-PL" altLang="pl-PL"/>
              <a:t>Wielkośc punktu konfokalnego jest determinowana budową mikroskopu, długoscią fali wiazki wzbudzającej, budowy objektywu, ustawieniem elementu skanującego, i próbką</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57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51E533E-3417-4E43-B001-B74358CFB09D}" type="slidenum">
              <a:rPr lang="pl-PL" altLang="pl-PL" sz="1200" smtClean="0">
                <a:solidFill>
                  <a:srgbClr val="000000"/>
                </a:solidFill>
              </a:rPr>
              <a:pPr/>
              <a:t>233</a:t>
            </a:fld>
            <a:endParaRPr lang="pl-PL" altLang="pl-PL" sz="1200">
              <a:solidFill>
                <a:srgbClr val="000000"/>
              </a:solidFill>
            </a:endParaRPr>
          </a:p>
        </p:txBody>
      </p:sp>
      <p:sp>
        <p:nvSpPr>
          <p:cNvPr id="36557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DA13CA9-B6E4-40B8-9EE9-63B51B79F791}" type="slidenum">
              <a:rPr lang="pl-PL" altLang="pl-PL">
                <a:solidFill>
                  <a:srgbClr val="000000"/>
                </a:solidFill>
                <a:latin typeface="Arial" panose="020B0604020202020204" pitchFamily="34" charset="0"/>
              </a:rPr>
              <a:pPr algn="r" eaLnBrk="1" hangingPunct="1">
                <a:spcBef>
                  <a:spcPct val="0"/>
                </a:spcBef>
              </a:pPr>
              <a:t>233</a:t>
            </a:fld>
            <a:endParaRPr lang="pl-PL" altLang="pl-PL">
              <a:solidFill>
                <a:srgbClr val="000000"/>
              </a:solidFill>
              <a:latin typeface="Arial" panose="020B0604020202020204" pitchFamily="34" charset="0"/>
            </a:endParaRPr>
          </a:p>
        </p:txBody>
      </p:sp>
      <p:sp>
        <p:nvSpPr>
          <p:cNvPr id="365572" name="Rectangle 2"/>
          <p:cNvSpPr>
            <a:spLocks noGrp="1" noRot="1" noChangeAspect="1" noChangeArrowheads="1" noTextEdit="1"/>
          </p:cNvSpPr>
          <p:nvPr>
            <p:ph type="sldImg"/>
          </p:nvPr>
        </p:nvSpPr>
        <p:spPr>
          <a:ln/>
        </p:spPr>
      </p:sp>
      <p:sp>
        <p:nvSpPr>
          <p:cNvPr id="365573" name="Rectangle 3"/>
          <p:cNvSpPr>
            <a:spLocks noGrp="1" noChangeArrowheads="1"/>
          </p:cNvSpPr>
          <p:nvPr>
            <p:ph type="body" idx="1"/>
          </p:nvPr>
        </p:nvSpPr>
        <p:spPr>
          <a:noFill/>
        </p:spPr>
        <p:txBody>
          <a:bodyPr/>
          <a:lstStyle/>
          <a:p>
            <a:pPr defTabSz="912813" eaLnBrk="1" hangingPunct="1"/>
            <a:endParaRPr lang="pl-PL" altLang="pl-PL"/>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E9D9FBE-1C5C-4C80-810B-C1EADF97F038}" type="slidenum">
              <a:rPr lang="pl-PL" altLang="pl-PL" sz="1200" smtClean="0">
                <a:solidFill>
                  <a:srgbClr val="000000"/>
                </a:solidFill>
              </a:rPr>
              <a:pPr/>
              <a:t>234</a:t>
            </a:fld>
            <a:endParaRPr lang="pl-PL" altLang="pl-PL" sz="1200">
              <a:solidFill>
                <a:srgbClr val="000000"/>
              </a:solidFill>
            </a:endParaRPr>
          </a:p>
        </p:txBody>
      </p:sp>
      <p:sp>
        <p:nvSpPr>
          <p:cNvPr id="36761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50C350F1-1E9E-4C84-895F-E47A3A8F17C5}" type="slidenum">
              <a:rPr lang="pl-PL" altLang="pl-PL">
                <a:solidFill>
                  <a:srgbClr val="000000"/>
                </a:solidFill>
                <a:latin typeface="Arial" panose="020B0604020202020204" pitchFamily="34" charset="0"/>
              </a:rPr>
              <a:pPr algn="r" eaLnBrk="1" hangingPunct="1">
                <a:spcBef>
                  <a:spcPct val="0"/>
                </a:spcBef>
              </a:pPr>
              <a:t>234</a:t>
            </a:fld>
            <a:endParaRPr lang="pl-PL" altLang="pl-PL">
              <a:solidFill>
                <a:srgbClr val="000000"/>
              </a:solidFill>
              <a:latin typeface="Arial" panose="020B0604020202020204" pitchFamily="34" charset="0"/>
            </a:endParaRPr>
          </a:p>
        </p:txBody>
      </p:sp>
      <p:sp>
        <p:nvSpPr>
          <p:cNvPr id="367620" name="Rectangle 2"/>
          <p:cNvSpPr>
            <a:spLocks noGrp="1" noRot="1" noChangeAspect="1" noChangeArrowheads="1" noTextEdit="1"/>
          </p:cNvSpPr>
          <p:nvPr>
            <p:ph type="sldImg"/>
          </p:nvPr>
        </p:nvSpPr>
        <p:spPr>
          <a:ln/>
        </p:spPr>
      </p:sp>
      <p:sp>
        <p:nvSpPr>
          <p:cNvPr id="367621" name="Rectangle 3"/>
          <p:cNvSpPr>
            <a:spLocks noGrp="1" noChangeArrowheads="1"/>
          </p:cNvSpPr>
          <p:nvPr>
            <p:ph type="body" idx="1"/>
          </p:nvPr>
        </p:nvSpPr>
        <p:spPr>
          <a:noFill/>
        </p:spPr>
        <p:txBody>
          <a:bodyPr/>
          <a:lstStyle/>
          <a:p>
            <a:pPr defTabSz="912813" eaLnBrk="1" hangingPunct="1"/>
            <a:endParaRPr lang="pl-PL" altLang="pl-PL"/>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28BCAE9-42AE-4986-9D97-D6B451DF4DAB}" type="slidenum">
              <a:rPr lang="pl-PL" altLang="pl-PL" sz="1200" smtClean="0">
                <a:solidFill>
                  <a:srgbClr val="000000"/>
                </a:solidFill>
              </a:rPr>
              <a:pPr/>
              <a:t>235</a:t>
            </a:fld>
            <a:endParaRPr lang="pl-PL" altLang="pl-PL" sz="1200">
              <a:solidFill>
                <a:srgbClr val="000000"/>
              </a:solidFill>
            </a:endParaRPr>
          </a:p>
        </p:txBody>
      </p:sp>
      <p:sp>
        <p:nvSpPr>
          <p:cNvPr id="36966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30424A1-DBBC-4442-9E13-A58E4EFB0AAA}" type="slidenum">
              <a:rPr lang="pl-PL" altLang="pl-PL">
                <a:solidFill>
                  <a:srgbClr val="000000"/>
                </a:solidFill>
                <a:latin typeface="Arial" panose="020B0604020202020204" pitchFamily="34" charset="0"/>
              </a:rPr>
              <a:pPr algn="r" eaLnBrk="1" hangingPunct="1">
                <a:spcBef>
                  <a:spcPct val="0"/>
                </a:spcBef>
              </a:pPr>
              <a:t>235</a:t>
            </a:fld>
            <a:endParaRPr lang="pl-PL" altLang="pl-PL">
              <a:solidFill>
                <a:srgbClr val="000000"/>
              </a:solidFill>
              <a:latin typeface="Arial" panose="020B0604020202020204" pitchFamily="34" charset="0"/>
            </a:endParaRPr>
          </a:p>
        </p:txBody>
      </p:sp>
      <p:sp>
        <p:nvSpPr>
          <p:cNvPr id="369668" name="Rectangle 2"/>
          <p:cNvSpPr>
            <a:spLocks noGrp="1" noRot="1" noChangeAspect="1" noChangeArrowheads="1" noTextEdit="1"/>
          </p:cNvSpPr>
          <p:nvPr>
            <p:ph type="sldImg"/>
          </p:nvPr>
        </p:nvSpPr>
        <p:spPr>
          <a:ln/>
        </p:spPr>
      </p:sp>
      <p:sp>
        <p:nvSpPr>
          <p:cNvPr id="369669" name="Rectangle 3"/>
          <p:cNvSpPr>
            <a:spLocks noGrp="1" noChangeArrowheads="1"/>
          </p:cNvSpPr>
          <p:nvPr>
            <p:ph type="body" idx="1"/>
          </p:nvPr>
        </p:nvSpPr>
        <p:spPr>
          <a:noFill/>
        </p:spPr>
        <p:txBody>
          <a:bodyPr/>
          <a:lstStyle/>
          <a:p>
            <a:pPr defTabSz="912813" eaLnBrk="1" hangingPunct="1">
              <a:lnSpc>
                <a:spcPct val="80000"/>
              </a:lnSpc>
            </a:pPr>
            <a:r>
              <a:rPr lang="pl-PL" altLang="pl-PL" sz="1100" b="1"/>
              <a:t>Mikroskop konfokalny – nowoczesna odmiana </a:t>
            </a:r>
            <a:r>
              <a:rPr lang="pl-PL" altLang="pl-PL" sz="1100" b="1">
                <a:hlinkClick r:id="rId3" tooltip="Mikroskop fluorescencyjny"/>
              </a:rPr>
              <a:t>mikroskopu fluorescencyjnego</a:t>
            </a:r>
            <a:r>
              <a:rPr lang="pl-PL" altLang="pl-PL" sz="1100" b="1"/>
              <a:t>, w którym źródłem </a:t>
            </a:r>
            <a:r>
              <a:rPr lang="pl-PL" altLang="pl-PL" sz="1100" b="1">
                <a:hlinkClick r:id="rId4" tooltip="Światło"/>
              </a:rPr>
              <a:t>światła</a:t>
            </a:r>
            <a:r>
              <a:rPr lang="pl-PL" altLang="pl-PL" sz="1100" b="1"/>
              <a:t> jest </a:t>
            </a:r>
            <a:r>
              <a:rPr lang="pl-PL" altLang="pl-PL" sz="1100" b="1">
                <a:hlinkClick r:id="rId5" tooltip="Laser"/>
              </a:rPr>
              <a:t>laser</a:t>
            </a:r>
            <a:r>
              <a:rPr lang="pl-PL" altLang="pl-PL" sz="1100" b="1"/>
              <a:t>. </a:t>
            </a:r>
            <a:r>
              <a:rPr lang="pl-PL" altLang="pl-PL" sz="1100" b="1">
                <a:hlinkClick r:id="rId6" tooltip="Mikroskop"/>
              </a:rPr>
              <a:t>Mikroskop</a:t>
            </a:r>
            <a:r>
              <a:rPr lang="pl-PL" altLang="pl-PL" sz="1100" b="1"/>
              <a:t> ten umożliwia dokonywanie tzw. przekrojów optycznych </a:t>
            </a:r>
            <a:r>
              <a:rPr lang="pl-PL" altLang="pl-PL" sz="1100" b="1">
                <a:hlinkClick r:id="rId7" tooltip="Biologiczny preparat mikroskopowy"/>
              </a:rPr>
              <a:t>preparatu</a:t>
            </a:r>
            <a:r>
              <a:rPr lang="pl-PL" altLang="pl-PL" sz="1100" b="1"/>
              <a:t>, analizuje bowiem światło pochodzące z jednej jego płaszczyzny, eliminując światło docierające z warstw położonych wyżej lub niżej. Różnica między zwykłymi mikroskopami nawet </a:t>
            </a:r>
            <a:r>
              <a:rPr lang="pl-PL" altLang="pl-PL" sz="1100" b="1">
                <a:hlinkClick r:id="rId3" tooltip="Mikroskop fluorescencyjny"/>
              </a:rPr>
              <a:t>fluorescencyjnymi</a:t>
            </a:r>
            <a:r>
              <a:rPr lang="pl-PL" altLang="pl-PL" sz="1100" b="1"/>
              <a:t> polega na tym, że dzięki mikroskopowi konfokalnemu otrzymujemy obraz o lepszej </a:t>
            </a:r>
            <a:r>
              <a:rPr lang="pl-PL" altLang="pl-PL" sz="1100" b="1">
                <a:hlinkClick r:id="rId8" tooltip="Zdolność rozdzielcza"/>
              </a:rPr>
              <a:t>rozdzielczości</a:t>
            </a:r>
            <a:r>
              <a:rPr lang="pl-PL" altLang="pl-PL" sz="1100" b="1"/>
              <a:t> i kontraście. Dzięki tej metodzie możliwa jest analiza przekrojów optycznych w czasie ciągłym położonych na powierzchni lub w głębi preparatu. Umożliwia to konstrukcję trójwymiarowych obrazów badanych obiektów.</a:t>
            </a:r>
          </a:p>
          <a:p>
            <a:pPr defTabSz="912813" eaLnBrk="1" hangingPunct="1">
              <a:lnSpc>
                <a:spcPct val="80000"/>
              </a:lnSpc>
            </a:pPr>
            <a:r>
              <a:rPr lang="pl-PL" altLang="pl-PL" sz="1100" b="1"/>
              <a:t>Najogólniej można powiedzieć, że mikroskopia konfokalna polega na detekcji wypromieniowanego światła po wcześniejszej </a:t>
            </a:r>
            <a:r>
              <a:rPr lang="pl-PL" altLang="pl-PL" sz="1100" b="1">
                <a:hlinkClick r:id="rId9" tooltip="Absorpcja (optyka)"/>
              </a:rPr>
              <a:t>absorpcji</a:t>
            </a:r>
            <a:r>
              <a:rPr lang="pl-PL" altLang="pl-PL" sz="1100" b="1"/>
              <a:t> przez daną </a:t>
            </a:r>
            <a:r>
              <a:rPr lang="pl-PL" altLang="pl-PL" sz="1100" b="1">
                <a:hlinkClick r:id="rId10" tooltip="Substancja (fizyka)"/>
              </a:rPr>
              <a:t>substancję</a:t>
            </a:r>
            <a:r>
              <a:rPr lang="pl-PL" altLang="pl-PL" sz="1100" b="1"/>
              <a:t>. Światło emitowane charakteryzuje się zawsze większą </a:t>
            </a:r>
            <a:r>
              <a:rPr lang="pl-PL" altLang="pl-PL" sz="1100" b="1">
                <a:hlinkClick r:id="rId11" tooltip="Długość fali"/>
              </a:rPr>
              <a:t>długością fali</a:t>
            </a:r>
            <a:r>
              <a:rPr lang="pl-PL" altLang="pl-PL" sz="1100" b="1"/>
              <a:t> w stosunku do światła absorbowanego. Mikroskopia konfokalna opiera się zatem na pomiarze </a:t>
            </a:r>
            <a:r>
              <a:rPr lang="pl-PL" altLang="pl-PL" sz="1100" b="1">
                <a:hlinkClick r:id="rId12" tooltip="Fluorescencja"/>
              </a:rPr>
              <a:t>fluorescencji</a:t>
            </a:r>
            <a:r>
              <a:rPr lang="pl-PL" altLang="pl-PL" sz="1100" b="1"/>
              <a:t> </a:t>
            </a:r>
            <a:r>
              <a:rPr lang="pl-PL" altLang="pl-PL" sz="1100" b="1">
                <a:hlinkClick r:id="rId13" tooltip="Związek chemiczny"/>
              </a:rPr>
              <a:t>związków chemicznych</a:t>
            </a:r>
            <a:r>
              <a:rPr lang="pl-PL" altLang="pl-PL" sz="1100" b="1"/>
              <a:t>, (tzw. barwników fluorescencyjnych) wiążących się z pewnymi typami </a:t>
            </a:r>
            <a:r>
              <a:rPr lang="pl-PL" altLang="pl-PL" sz="1100" b="1">
                <a:hlinkClick r:id="rId14" tooltip="Komórka"/>
              </a:rPr>
              <a:t>komórek</a:t>
            </a:r>
            <a:r>
              <a:rPr lang="pl-PL" altLang="pl-PL" sz="1100" b="1"/>
              <a:t>, strukturami subkomórkowymi lub grupami chemicznymi. Do tego rodzaju zabiegów jest stosowanych wiele metod barwienia oraz wiele barwników fluorescencyjnych (tzw. fluorochromów).</a:t>
            </a:r>
          </a:p>
          <a:p>
            <a:pPr defTabSz="912813" eaLnBrk="1" hangingPunct="1">
              <a:lnSpc>
                <a:spcPct val="80000"/>
              </a:lnSpc>
            </a:pPr>
            <a:r>
              <a:rPr lang="pl-PL" altLang="pl-PL" sz="1100" b="1"/>
              <a:t>W tym mikroskopie punktowe </a:t>
            </a:r>
            <a:r>
              <a:rPr lang="pl-PL" altLang="pl-PL" sz="1100" b="1">
                <a:hlinkClick r:id="rId15" tooltip="Źródła światła"/>
              </a:rPr>
              <a:t>źródło światła</a:t>
            </a:r>
            <a:r>
              <a:rPr lang="pl-PL" altLang="pl-PL" sz="1100" b="1"/>
              <a:t>, oświetlony punkt </a:t>
            </a:r>
            <a:r>
              <a:rPr lang="pl-PL" altLang="pl-PL" sz="1100" b="1">
                <a:hlinkClick r:id="rId7" tooltip="Biologiczny preparat mikroskopowy"/>
              </a:rPr>
              <a:t>preparatu</a:t>
            </a:r>
            <a:r>
              <a:rPr lang="pl-PL" altLang="pl-PL" sz="1100" b="1"/>
              <a:t> oraz jego </a:t>
            </a:r>
            <a:r>
              <a:rPr lang="pl-PL" altLang="pl-PL" sz="1100" b="1">
                <a:hlinkClick r:id="rId16" tooltip="Obraz (optyka)"/>
              </a:rPr>
              <a:t>obraz</a:t>
            </a:r>
            <a:r>
              <a:rPr lang="pl-PL" altLang="pl-PL" sz="1100" b="1"/>
              <a:t> leżą w </a:t>
            </a:r>
            <a:r>
              <a:rPr lang="pl-PL" altLang="pl-PL" sz="1100" b="1">
                <a:hlinkClick r:id="rId17" tooltip="Ogniskowa"/>
              </a:rPr>
              <a:t>ogniskowych</a:t>
            </a:r>
            <a:r>
              <a:rPr lang="pl-PL" altLang="pl-PL" sz="1100" b="1"/>
              <a:t> </a:t>
            </a:r>
            <a:r>
              <a:rPr lang="pl-PL" altLang="pl-PL" sz="1100" b="1">
                <a:hlinkClick r:id="rId18" tooltip="Soczewka"/>
              </a:rPr>
              <a:t>soczewki</a:t>
            </a:r>
            <a:r>
              <a:rPr lang="pl-PL" altLang="pl-PL" sz="1100" b="1"/>
              <a:t> (leżą w płaszczyznach konfokalnych) i stąd wywodzi się nazwa tej mikroskopii. Światło, które jest wzbudzane w punktach leżących poza </a:t>
            </a:r>
            <a:r>
              <a:rPr lang="pl-PL" altLang="pl-PL" sz="1100" b="1">
                <a:hlinkClick r:id="rId19" tooltip="Ognisko (optyka)"/>
              </a:rPr>
              <a:t>ogniskiem</a:t>
            </a:r>
            <a:r>
              <a:rPr lang="pl-PL" altLang="pl-PL" sz="1100" b="1"/>
              <a:t> jest eliminowane przez system specjalnych przysłon i nie bierze ona udziału w procesie tworzenia obrazu. Wynikiem tego jest obraz niezawierający składowych pochodzących z innych płaszczyzn niż ogniskowa. Dzięki temu rozdzielczość i kontrast w tym mikroskopie jest lepsza niż w zwykłym mikroskopie fluorescencyjnym.</a:t>
            </a:r>
          </a:p>
          <a:p>
            <a:pPr defTabSz="912813" eaLnBrk="1" hangingPunct="1">
              <a:lnSpc>
                <a:spcPct val="80000"/>
              </a:lnSpc>
            </a:pPr>
            <a:r>
              <a:rPr lang="pl-PL" altLang="pl-PL" sz="1100" b="1"/>
              <a:t>Największą jednakże zaletą tego rodzaju mikroskopu jest to, że pozwala on na rejestrowanie obrazów cienkich warstw preparatu, czyli przekrojów optycznych badanych obiektów. Z tego powodu jest on często stosowany do rejestracji serii przekrojów optycznych na różnych głębokościach preparatu i tworzenie dzięki tym obrazom trójwymiarowego obrazu badanego obiektu.</a:t>
            </a:r>
            <a:r>
              <a:rPr lang="pl-PL" altLang="pl-PL" sz="1100"/>
              <a:t> </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43FC007-9A16-49DB-95D7-DB7440E1C391}" type="slidenum">
              <a:rPr lang="pl-PL" altLang="pl-PL" sz="1200" smtClean="0">
                <a:solidFill>
                  <a:srgbClr val="000000"/>
                </a:solidFill>
              </a:rPr>
              <a:pPr/>
              <a:t>236</a:t>
            </a:fld>
            <a:endParaRPr lang="pl-PL" altLang="pl-PL" sz="1200">
              <a:solidFill>
                <a:srgbClr val="000000"/>
              </a:solidFill>
            </a:endParaRPr>
          </a:p>
        </p:txBody>
      </p:sp>
      <p:sp>
        <p:nvSpPr>
          <p:cNvPr id="37171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303C9907-BCAD-40E7-94A0-416388A651F8}" type="slidenum">
              <a:rPr lang="pl-PL" altLang="pl-PL">
                <a:solidFill>
                  <a:srgbClr val="000000"/>
                </a:solidFill>
                <a:latin typeface="Arial" panose="020B0604020202020204" pitchFamily="34" charset="0"/>
              </a:rPr>
              <a:pPr algn="r" eaLnBrk="1" hangingPunct="1">
                <a:spcBef>
                  <a:spcPct val="0"/>
                </a:spcBef>
              </a:pPr>
              <a:t>236</a:t>
            </a:fld>
            <a:endParaRPr lang="pl-PL" altLang="pl-PL">
              <a:solidFill>
                <a:srgbClr val="000000"/>
              </a:solidFill>
              <a:latin typeface="Arial" panose="020B0604020202020204" pitchFamily="34" charset="0"/>
            </a:endParaRPr>
          </a:p>
        </p:txBody>
      </p:sp>
      <p:sp>
        <p:nvSpPr>
          <p:cNvPr id="371716" name="Rectangle 2"/>
          <p:cNvSpPr>
            <a:spLocks noGrp="1" noRot="1" noChangeAspect="1" noChangeArrowheads="1" noTextEdit="1"/>
          </p:cNvSpPr>
          <p:nvPr>
            <p:ph type="sldImg"/>
          </p:nvPr>
        </p:nvSpPr>
        <p:spPr>
          <a:ln/>
        </p:spPr>
      </p:sp>
      <p:sp>
        <p:nvSpPr>
          <p:cNvPr id="371717" name="Rectangle 3"/>
          <p:cNvSpPr>
            <a:spLocks noGrp="1" noChangeArrowheads="1"/>
          </p:cNvSpPr>
          <p:nvPr>
            <p:ph type="body" idx="1"/>
          </p:nvPr>
        </p:nvSpPr>
        <p:spPr>
          <a:noFill/>
        </p:spPr>
        <p:txBody>
          <a:bodyPr/>
          <a:lstStyle/>
          <a:p>
            <a:pPr defTabSz="912813" eaLnBrk="1" hangingPunct="1"/>
            <a:r>
              <a:rPr lang="pl-PL" altLang="pl-PL"/>
              <a:t>Koherentne światło laserowe (źródło wzbudzania) przechodzi przez przesłone aperturową, ustawioną w płaszczyźnie konfoalnej z punktem skanującym na próbce oraz druga przesłona aperturową umieszczoną na wejściu do detektora. Promień laserowy jest odbijany od lustra dichroiczne i skanuje próbkę w zdefiniowanej płaszczyźnie ogniskowej. Wtórna fluorescencja, emitowana z punktów na próbce (w tej samej płaszczyźnie ogniskowej) przechodzi przez lustro dichroiczne i jest ogniskowana jako punkt konfokalny na przesłonie aperturowej detektora. Znacząca ilosc fluorescencji z punktów poniżej i powyżej płaszczyzny ogniskowania nie jest konfokalna z przesłoną i formuje tzw dyski Airy.</a:t>
            </a: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7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98D0131-A6E5-400D-BA2E-FB9961C9EF77}" type="slidenum">
              <a:rPr lang="pl-PL" altLang="pl-PL" sz="1200" smtClean="0">
                <a:solidFill>
                  <a:srgbClr val="000000"/>
                </a:solidFill>
              </a:rPr>
              <a:pPr/>
              <a:t>237</a:t>
            </a:fld>
            <a:endParaRPr lang="pl-PL" altLang="pl-PL" sz="1200">
              <a:solidFill>
                <a:srgbClr val="000000"/>
              </a:solidFill>
            </a:endParaRPr>
          </a:p>
        </p:txBody>
      </p:sp>
      <p:sp>
        <p:nvSpPr>
          <p:cNvPr id="37376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3927A46F-BAA2-4843-A3B1-1D6ECE282462}" type="slidenum">
              <a:rPr lang="pl-PL" altLang="pl-PL">
                <a:solidFill>
                  <a:srgbClr val="000000"/>
                </a:solidFill>
                <a:latin typeface="Arial" panose="020B0604020202020204" pitchFamily="34" charset="0"/>
              </a:rPr>
              <a:pPr algn="r" eaLnBrk="1" hangingPunct="1">
                <a:spcBef>
                  <a:spcPct val="0"/>
                </a:spcBef>
              </a:pPr>
              <a:t>237</a:t>
            </a:fld>
            <a:endParaRPr lang="pl-PL" altLang="pl-PL">
              <a:solidFill>
                <a:srgbClr val="000000"/>
              </a:solidFill>
              <a:latin typeface="Arial" panose="020B0604020202020204" pitchFamily="34" charset="0"/>
            </a:endParaRPr>
          </a:p>
        </p:txBody>
      </p:sp>
      <p:sp>
        <p:nvSpPr>
          <p:cNvPr id="373764" name="Rectangle 2"/>
          <p:cNvSpPr>
            <a:spLocks noGrp="1" noRot="1" noChangeAspect="1" noChangeArrowheads="1" noTextEdit="1"/>
          </p:cNvSpPr>
          <p:nvPr>
            <p:ph type="sldImg"/>
          </p:nvPr>
        </p:nvSpPr>
        <p:spPr>
          <a:ln/>
        </p:spPr>
      </p:sp>
      <p:sp>
        <p:nvSpPr>
          <p:cNvPr id="373765" name="Rectangle 3"/>
          <p:cNvSpPr>
            <a:spLocks noGrp="1" noChangeArrowheads="1"/>
          </p:cNvSpPr>
          <p:nvPr>
            <p:ph type="body" idx="1"/>
          </p:nvPr>
        </p:nvSpPr>
        <p:spPr>
          <a:noFill/>
        </p:spPr>
        <p:txBody>
          <a:bodyPr/>
          <a:lstStyle/>
          <a:p>
            <a:pPr defTabSz="912813" eaLnBrk="1" hangingPunct="1"/>
            <a:r>
              <a:rPr lang="pl-PL" altLang="pl-PL"/>
              <a:t>Głowica skanująca jest sercem systemu mikroskopu konfokalnego i odpowiedzialny za zbieranie sygnałów fotonów </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8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07BE107-9014-4B05-8F16-A0B563E4978B}" type="slidenum">
              <a:rPr lang="pl-PL" altLang="pl-PL" sz="1200" smtClean="0">
                <a:solidFill>
                  <a:srgbClr val="000000"/>
                </a:solidFill>
              </a:rPr>
              <a:pPr/>
              <a:t>238</a:t>
            </a:fld>
            <a:endParaRPr lang="pl-PL" altLang="pl-PL" sz="1200">
              <a:solidFill>
                <a:srgbClr val="000000"/>
              </a:solidFill>
            </a:endParaRPr>
          </a:p>
        </p:txBody>
      </p:sp>
      <p:sp>
        <p:nvSpPr>
          <p:cNvPr id="37581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33869EB0-4861-4D9C-822B-673939ED7B64}" type="slidenum">
              <a:rPr lang="pl-PL" altLang="pl-PL">
                <a:solidFill>
                  <a:srgbClr val="000000"/>
                </a:solidFill>
                <a:latin typeface="Arial" panose="020B0604020202020204" pitchFamily="34" charset="0"/>
              </a:rPr>
              <a:pPr algn="r" eaLnBrk="1" hangingPunct="1">
                <a:spcBef>
                  <a:spcPct val="0"/>
                </a:spcBef>
              </a:pPr>
              <a:t>238</a:t>
            </a:fld>
            <a:endParaRPr lang="pl-PL" altLang="pl-PL">
              <a:solidFill>
                <a:srgbClr val="000000"/>
              </a:solidFill>
              <a:latin typeface="Arial" panose="020B0604020202020204" pitchFamily="34" charset="0"/>
            </a:endParaRPr>
          </a:p>
        </p:txBody>
      </p:sp>
      <p:sp>
        <p:nvSpPr>
          <p:cNvPr id="375812" name="Rectangle 2"/>
          <p:cNvSpPr>
            <a:spLocks noGrp="1" noRot="1" noChangeAspect="1" noChangeArrowheads="1" noTextEdit="1"/>
          </p:cNvSpPr>
          <p:nvPr>
            <p:ph type="sldImg"/>
          </p:nvPr>
        </p:nvSpPr>
        <p:spPr>
          <a:ln/>
        </p:spPr>
      </p:sp>
      <p:sp>
        <p:nvSpPr>
          <p:cNvPr id="375813" name="Rectangle 3"/>
          <p:cNvSpPr>
            <a:spLocks noGrp="1" noChangeArrowheads="1"/>
          </p:cNvSpPr>
          <p:nvPr>
            <p:ph type="body" idx="1"/>
          </p:nvPr>
        </p:nvSpPr>
        <p:spPr>
          <a:noFill/>
        </p:spPr>
        <p:txBody>
          <a:bodyPr/>
          <a:lstStyle/>
          <a:p>
            <a:pPr defTabSz="912813" eaLnBrk="1" hangingPunct="1"/>
            <a:r>
              <a:rPr lang="pl-PL" altLang="pl-PL" dirty="0"/>
              <a:t>W przypadku mikroskopii konfokalnej, maksymalne powiększenie nie jest parametrem opisującym zdolność rozdzielczą mikroskopu. Zdolność rozdzielcza do </a:t>
            </a:r>
            <a:r>
              <a:rPr lang="pl-PL" altLang="pl-PL" dirty="0" err="1"/>
              <a:t>mozliwość</a:t>
            </a:r>
            <a:r>
              <a:rPr lang="pl-PL" altLang="pl-PL" dirty="0"/>
              <a:t> rozróżnienia dwóch małych obiektów </a:t>
            </a:r>
            <a:r>
              <a:rPr lang="pl-PL" altLang="pl-PL" dirty="0" err="1"/>
              <a:t>bedących</a:t>
            </a:r>
            <a:r>
              <a:rPr lang="pl-PL" altLang="pl-PL" dirty="0"/>
              <a:t> w bliskim sąsiedztwie</a:t>
            </a: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10"/>
          </p:nvPr>
        </p:nvSpPr>
        <p:spPr/>
        <p:txBody>
          <a:bodyPr/>
          <a:lstStyle/>
          <a:p>
            <a:pPr>
              <a:defRPr/>
            </a:pPr>
            <a:fld id="{0CDED0C9-4206-40C8-B651-C94C5584311C}" type="slidenum">
              <a:rPr lang="pl-PL" altLang="pl-PL" smtClean="0"/>
              <a:pPr>
                <a:defRPr/>
              </a:pPr>
              <a:t>240</a:t>
            </a:fld>
            <a:endParaRPr lang="pl-PL" altLang="pl-PL"/>
          </a:p>
        </p:txBody>
      </p:sp>
    </p:spTree>
    <p:extLst>
      <p:ext uri="{BB962C8B-B14F-4D97-AF65-F5344CB8AC3E}">
        <p14:creationId xmlns:p14="http://schemas.microsoft.com/office/powerpoint/2010/main" val="399643695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F7879D2-B39C-4627-80B2-784C64305855}" type="slidenum">
              <a:rPr lang="pl-PL" altLang="pl-PL" sz="1200" smtClean="0">
                <a:solidFill>
                  <a:srgbClr val="000000"/>
                </a:solidFill>
              </a:rPr>
              <a:pPr/>
              <a:t>244</a:t>
            </a:fld>
            <a:endParaRPr lang="pl-PL" altLang="pl-PL" sz="1200">
              <a:solidFill>
                <a:srgbClr val="000000"/>
              </a:solidFill>
            </a:endParaRPr>
          </a:p>
        </p:txBody>
      </p:sp>
      <p:sp>
        <p:nvSpPr>
          <p:cNvPr id="38297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B7F0F708-D3DB-4159-B8E0-4172A2A4B7B4}" type="slidenum">
              <a:rPr lang="pl-PL" altLang="pl-PL">
                <a:solidFill>
                  <a:srgbClr val="000000"/>
                </a:solidFill>
                <a:latin typeface="Arial" panose="020B0604020202020204" pitchFamily="34" charset="0"/>
              </a:rPr>
              <a:pPr algn="r" eaLnBrk="1" hangingPunct="1">
                <a:spcBef>
                  <a:spcPct val="0"/>
                </a:spcBef>
              </a:pPr>
              <a:t>244</a:t>
            </a:fld>
            <a:endParaRPr lang="pl-PL" altLang="pl-PL">
              <a:solidFill>
                <a:srgbClr val="000000"/>
              </a:solidFill>
              <a:latin typeface="Arial" panose="020B0604020202020204" pitchFamily="34" charset="0"/>
            </a:endParaRPr>
          </a:p>
        </p:txBody>
      </p:sp>
      <p:sp>
        <p:nvSpPr>
          <p:cNvPr id="382980"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32D8829-487C-4749-848A-8AA05027C74B}" type="slidenum">
              <a:rPr lang="pl-PL" altLang="pl-PL">
                <a:solidFill>
                  <a:srgbClr val="000000"/>
                </a:solidFill>
                <a:latin typeface="Arial" panose="020B0604020202020204" pitchFamily="34" charset="0"/>
              </a:rPr>
              <a:pPr algn="r" eaLnBrk="1" hangingPunct="1">
                <a:spcBef>
                  <a:spcPct val="0"/>
                </a:spcBef>
              </a:pPr>
              <a:t>244</a:t>
            </a:fld>
            <a:endParaRPr lang="pl-PL" altLang="pl-PL">
              <a:solidFill>
                <a:srgbClr val="000000"/>
              </a:solidFill>
              <a:latin typeface="Arial" panose="020B0604020202020204" pitchFamily="34" charset="0"/>
            </a:endParaRPr>
          </a:p>
        </p:txBody>
      </p:sp>
      <p:sp>
        <p:nvSpPr>
          <p:cNvPr id="382981" name="Rectangle 2"/>
          <p:cNvSpPr>
            <a:spLocks noGrp="1" noRot="1" noChangeAspect="1" noChangeArrowheads="1" noTextEdit="1"/>
          </p:cNvSpPr>
          <p:nvPr>
            <p:ph type="sldImg"/>
          </p:nvPr>
        </p:nvSpPr>
        <p:spPr>
          <a:ln/>
        </p:spPr>
      </p:sp>
      <p:sp>
        <p:nvSpPr>
          <p:cNvPr id="38298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8089905-D205-403E-9924-87779DD53EEC}" type="slidenum">
              <a:rPr lang="pl-PL" altLang="pl-PL" sz="1200" smtClean="0">
                <a:solidFill>
                  <a:srgbClr val="000000"/>
                </a:solidFill>
              </a:rPr>
              <a:pPr/>
              <a:t>246</a:t>
            </a:fld>
            <a:endParaRPr lang="pl-PL" altLang="pl-PL" sz="1200">
              <a:solidFill>
                <a:srgbClr val="000000"/>
              </a:solidFill>
            </a:endParaRPr>
          </a:p>
        </p:txBody>
      </p:sp>
      <p:sp>
        <p:nvSpPr>
          <p:cNvPr id="3860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7AD98AC8-86F7-40BF-A675-49264B7A5795}" type="slidenum">
              <a:rPr lang="pl-PL" altLang="pl-PL">
                <a:solidFill>
                  <a:srgbClr val="000000"/>
                </a:solidFill>
                <a:latin typeface="Arial" panose="020B0604020202020204" pitchFamily="34" charset="0"/>
              </a:rPr>
              <a:pPr algn="r" eaLnBrk="1" hangingPunct="1">
                <a:spcBef>
                  <a:spcPct val="0"/>
                </a:spcBef>
              </a:pPr>
              <a:t>246</a:t>
            </a:fld>
            <a:endParaRPr lang="pl-PL" altLang="pl-PL">
              <a:solidFill>
                <a:srgbClr val="000000"/>
              </a:solidFill>
              <a:latin typeface="Arial" panose="020B0604020202020204" pitchFamily="34" charset="0"/>
            </a:endParaRPr>
          </a:p>
        </p:txBody>
      </p:sp>
      <p:sp>
        <p:nvSpPr>
          <p:cNvPr id="386052" name="Rectangle 2"/>
          <p:cNvSpPr>
            <a:spLocks noGrp="1" noRot="1" noChangeAspect="1" noChangeArrowheads="1" noTextEdit="1"/>
          </p:cNvSpPr>
          <p:nvPr>
            <p:ph type="sldImg"/>
          </p:nvPr>
        </p:nvSpPr>
        <p:spPr>
          <a:ln/>
        </p:spPr>
      </p:sp>
      <p:sp>
        <p:nvSpPr>
          <p:cNvPr id="386053" name="Rectangle 3"/>
          <p:cNvSpPr>
            <a:spLocks noGrp="1" noChangeArrowheads="1"/>
          </p:cNvSpPr>
          <p:nvPr>
            <p:ph type="body" idx="1"/>
          </p:nvPr>
        </p:nvSpPr>
        <p:spPr>
          <a:noFill/>
        </p:spPr>
        <p:txBody>
          <a:bodyPr/>
          <a:lstStyle/>
          <a:p>
            <a:pPr defTabSz="912813" eaLnBrk="1" hangingPunct="1"/>
            <a:r>
              <a:rPr lang="pl-PL" altLang="pl-PL"/>
              <a:t>Fluorochrochromy są skatalogowane i opisywane w zalezności od ich właściwości absorbcyjnych i fluorescencynych. </a:t>
            </a:r>
          </a:p>
          <a:p>
            <a:pPr defTabSz="912813" eaLnBrk="1" hangingPunct="1"/>
            <a:endParaRPr lang="pl-PL" altLang="pl-PL"/>
          </a:p>
          <a:p>
            <a:pPr defTabSz="912813" eaLnBrk="1" hangingPunct="1"/>
            <a:r>
              <a:rPr lang="pl-PL" altLang="pl-PL"/>
              <a:t>Jednym z najbardziej użytecznych parametrów ilościowych charakteryzujących spektra absorbcyjne jest molarny współczynnik ekstynkcji, który mierzy zdolność molekuł do absorbcji światła. </a:t>
            </a: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CEAA962-32B5-465F-9A05-0A1F0EE155CC}" type="slidenum">
              <a:rPr lang="pl-PL" altLang="pl-PL" sz="1200" smtClean="0">
                <a:solidFill>
                  <a:srgbClr val="000000"/>
                </a:solidFill>
              </a:rPr>
              <a:pPr/>
              <a:t>247</a:t>
            </a:fld>
            <a:endParaRPr lang="pl-PL" altLang="pl-PL" sz="1200">
              <a:solidFill>
                <a:srgbClr val="000000"/>
              </a:solidFill>
            </a:endParaRPr>
          </a:p>
        </p:txBody>
      </p:sp>
      <p:sp>
        <p:nvSpPr>
          <p:cNvPr id="38809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DF0A4832-5003-4325-AD2C-0FDCB42448A1}" type="slidenum">
              <a:rPr lang="pl-PL" altLang="pl-PL">
                <a:solidFill>
                  <a:srgbClr val="000000"/>
                </a:solidFill>
                <a:latin typeface="Arial" panose="020B0604020202020204" pitchFamily="34" charset="0"/>
              </a:rPr>
              <a:pPr algn="r" eaLnBrk="1" hangingPunct="1">
                <a:spcBef>
                  <a:spcPct val="0"/>
                </a:spcBef>
              </a:pPr>
              <a:t>247</a:t>
            </a:fld>
            <a:endParaRPr lang="pl-PL" altLang="pl-PL">
              <a:solidFill>
                <a:srgbClr val="000000"/>
              </a:solidFill>
              <a:latin typeface="Arial" panose="020B0604020202020204" pitchFamily="34" charset="0"/>
            </a:endParaRPr>
          </a:p>
        </p:txBody>
      </p:sp>
      <p:sp>
        <p:nvSpPr>
          <p:cNvPr id="388100" name="Rectangle 2"/>
          <p:cNvSpPr>
            <a:spLocks noGrp="1" noRot="1" noChangeAspect="1" noChangeArrowheads="1" noTextEdit="1"/>
          </p:cNvSpPr>
          <p:nvPr>
            <p:ph type="sldImg"/>
          </p:nvPr>
        </p:nvSpPr>
        <p:spPr>
          <a:ln/>
        </p:spPr>
      </p:sp>
      <p:sp>
        <p:nvSpPr>
          <p:cNvPr id="388101" name="Rectangle 3"/>
          <p:cNvSpPr>
            <a:spLocks noGrp="1" noChangeArrowheads="1"/>
          </p:cNvSpPr>
          <p:nvPr>
            <p:ph type="body" idx="1"/>
          </p:nvPr>
        </p:nvSpPr>
        <p:spPr>
          <a:noFill/>
        </p:spPr>
        <p:txBody>
          <a:bodyPr/>
          <a:lstStyle/>
          <a:p>
            <a:pPr defTabSz="912813" eaLnBrk="1" hangingPunct="1"/>
            <a:r>
              <a:rPr lang="en-US" altLang="pl-PL"/>
              <a:t>The most popular sources used for exciting fluorescent dyes are broadband sources such as the mercury-arc and tungsten-halogen lamps. These produce white light that has peaks of varying intensity across the spectrum. In contrast, laser excitation sources, which will be described later, offer one or a few well-defined peaks, allowing more selective illumination of your sample. The best performance is achieved when the dye’s peak excitation wavelength is close to the wavelength of the laser. Compact violet 405 nm lasers are replacing expensive UV lasers for most biological work. The most commonly used lasers are the 488 nm blue-green argon laser, 543 nm helium-neon green laser and 633 nm helium-neon red laser. Mixed-gas lasers such as the krypton-argon laser can output multiple laser lines and therefore may still require optical filters to achieve selective excitation. The high intensities and selective wavelengths of lasers make them convenient excitation sources for many dyes. The best performance is achieved when the dye’s peak excitation wavelength is close to the wavelength of the laser. Compact violet 405 nm lasers are replacing expensive UV lasers for most biological work. The most commonly used lasers are the 488 nm blue-green argon laser, 543 nm helium-neon green laser and 633 nm helium-neon red laser. Mixed-gas lasers such as the krypton-argon laser can output multiple laser lines and therefore may still require optical filters to achieve selective excitation. </a:t>
            </a:r>
            <a:endParaRPr lang="pl-PL" altLang="pl-PL"/>
          </a:p>
          <a:p>
            <a:pPr defTabSz="912813" eaLnBrk="1" hangingPunct="1"/>
            <a:endParaRPr lang="pl-PL" altLang="pl-PL"/>
          </a:p>
          <a:p>
            <a:pPr defTabSz="912813" eaLnBrk="1" hangingPunct="1"/>
            <a:endParaRPr lang="pl-PL" altLang="pl-PL"/>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0ED3F69-9822-44F7-87BB-892657EEA328}" type="slidenum">
              <a:rPr lang="pl-PL" altLang="pl-PL" sz="1200" smtClean="0">
                <a:solidFill>
                  <a:srgbClr val="000000"/>
                </a:solidFill>
              </a:rPr>
              <a:pPr/>
              <a:t>248</a:t>
            </a:fld>
            <a:endParaRPr lang="pl-PL" altLang="pl-PL" sz="1200">
              <a:solidFill>
                <a:srgbClr val="000000"/>
              </a:solidFill>
            </a:endParaRPr>
          </a:p>
        </p:txBody>
      </p:sp>
      <p:sp>
        <p:nvSpPr>
          <p:cNvPr id="39014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47C241CF-90B6-4BC7-B507-4A04D7761CC5}" type="slidenum">
              <a:rPr lang="pl-PL" altLang="pl-PL">
                <a:solidFill>
                  <a:srgbClr val="000000"/>
                </a:solidFill>
                <a:latin typeface="Arial" panose="020B0604020202020204" pitchFamily="34" charset="0"/>
              </a:rPr>
              <a:pPr algn="r" eaLnBrk="1" hangingPunct="1">
                <a:spcBef>
                  <a:spcPct val="0"/>
                </a:spcBef>
              </a:pPr>
              <a:t>248</a:t>
            </a:fld>
            <a:endParaRPr lang="pl-PL" altLang="pl-PL">
              <a:solidFill>
                <a:srgbClr val="000000"/>
              </a:solidFill>
              <a:latin typeface="Arial" panose="020B0604020202020204" pitchFamily="34" charset="0"/>
            </a:endParaRPr>
          </a:p>
        </p:txBody>
      </p:sp>
      <p:sp>
        <p:nvSpPr>
          <p:cNvPr id="390148" name="Rectangle 2"/>
          <p:cNvSpPr>
            <a:spLocks noGrp="1" noRot="1" noChangeAspect="1" noChangeArrowheads="1" noTextEdit="1"/>
          </p:cNvSpPr>
          <p:nvPr>
            <p:ph type="sldImg"/>
          </p:nvPr>
        </p:nvSpPr>
        <p:spPr>
          <a:ln/>
        </p:spPr>
      </p:sp>
      <p:sp>
        <p:nvSpPr>
          <p:cNvPr id="390149" name="Rectangle 3"/>
          <p:cNvSpPr>
            <a:spLocks noGrp="1" noChangeArrowheads="1"/>
          </p:cNvSpPr>
          <p:nvPr>
            <p:ph type="body" idx="1"/>
          </p:nvPr>
        </p:nvSpPr>
        <p:spPr>
          <a:noFill/>
        </p:spPr>
        <p:txBody>
          <a:bodyPr/>
          <a:lstStyle/>
          <a:p>
            <a:pPr defTabSz="912813" eaLnBrk="1" hangingPunct="1"/>
            <a:r>
              <a:rPr lang="pl-PL" altLang="pl-PL"/>
              <a:t>Do wyznaczania struktur komórkowych używa się mikroskopii fluorescencyjnej specyficznych barwników fluorescencyjnych</a:t>
            </a:r>
          </a:p>
          <a:p>
            <a:pPr defTabSz="912813" eaLnBrk="1" hangingPunct="1"/>
            <a:endParaRPr lang="pl-PL" altLang="pl-PL"/>
          </a:p>
          <a:p>
            <a:pPr defTabSz="912813" eaLnBrk="1" hangingPunct="1"/>
            <a:r>
              <a:rPr lang="pl-PL" altLang="pl-PL"/>
              <a:t>Barwniki niespecyficzne często sprzęgane są z przeciwciałami i używane do znakowania w immunofluorescencji</a:t>
            </a: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9D9D583-23EE-4BAB-B892-597E212F7D1F}" type="slidenum">
              <a:rPr lang="pl-PL" altLang="pl-PL" sz="1200" smtClean="0">
                <a:solidFill>
                  <a:srgbClr val="000000"/>
                </a:solidFill>
              </a:rPr>
              <a:pPr/>
              <a:t>249</a:t>
            </a:fld>
            <a:endParaRPr lang="pl-PL" altLang="pl-PL" sz="1200">
              <a:solidFill>
                <a:srgbClr val="000000"/>
              </a:solidFill>
            </a:endParaRPr>
          </a:p>
        </p:txBody>
      </p:sp>
      <p:sp>
        <p:nvSpPr>
          <p:cNvPr id="39219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EF6B480B-4D99-480E-8162-6148F62FFCB4}" type="slidenum">
              <a:rPr lang="pl-PL" altLang="pl-PL">
                <a:solidFill>
                  <a:srgbClr val="000000"/>
                </a:solidFill>
                <a:latin typeface="Arial" panose="020B0604020202020204" pitchFamily="34" charset="0"/>
              </a:rPr>
              <a:pPr algn="r" eaLnBrk="1" hangingPunct="1">
                <a:spcBef>
                  <a:spcPct val="0"/>
                </a:spcBef>
              </a:pPr>
              <a:t>249</a:t>
            </a:fld>
            <a:endParaRPr lang="pl-PL" altLang="pl-PL">
              <a:solidFill>
                <a:srgbClr val="000000"/>
              </a:solidFill>
              <a:latin typeface="Arial" panose="020B0604020202020204" pitchFamily="34" charset="0"/>
            </a:endParaRPr>
          </a:p>
        </p:txBody>
      </p:sp>
      <p:sp>
        <p:nvSpPr>
          <p:cNvPr id="392196" name="Rectangle 2"/>
          <p:cNvSpPr>
            <a:spLocks noGrp="1" noRot="1" noChangeAspect="1" noChangeArrowheads="1" noTextEdit="1"/>
          </p:cNvSpPr>
          <p:nvPr>
            <p:ph type="sldImg"/>
          </p:nvPr>
        </p:nvSpPr>
        <p:spPr>
          <a:ln/>
        </p:spPr>
      </p:sp>
      <p:sp>
        <p:nvSpPr>
          <p:cNvPr id="392197" name="Rectangle 3"/>
          <p:cNvSpPr>
            <a:spLocks noGrp="1" noChangeArrowheads="1"/>
          </p:cNvSpPr>
          <p:nvPr>
            <p:ph type="body" idx="1"/>
          </p:nvPr>
        </p:nvSpPr>
        <p:spPr>
          <a:noFill/>
        </p:spPr>
        <p:txBody>
          <a:bodyPr/>
          <a:lstStyle/>
          <a:p>
            <a:pPr defTabSz="912813" eaLnBrk="1" hangingPunct="1"/>
            <a:r>
              <a:rPr lang="pl-PL" altLang="pl-PL"/>
              <a:t>Do wyznaczania struktur komórkowych używa się mikroskopii fluorescencyjnej specyficznych barwników fluorescencyjnych</a:t>
            </a:r>
          </a:p>
          <a:p>
            <a:pPr defTabSz="912813" eaLnBrk="1" hangingPunct="1"/>
            <a:endParaRPr lang="pl-PL" altLang="pl-PL"/>
          </a:p>
          <a:p>
            <a:pPr defTabSz="912813" eaLnBrk="1" hangingPunct="1"/>
            <a:r>
              <a:rPr lang="pl-PL" altLang="pl-PL"/>
              <a:t>Barwniki niespecyficzne często sprzęgane są z przeciwciałami i używane do znakowania w immunofluorescencji</a:t>
            </a: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42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5C57D0-631C-429F-A2C1-EFBC941468A6}" type="slidenum">
              <a:rPr lang="pl-PL" altLang="pl-PL" sz="1200" smtClean="0">
                <a:solidFill>
                  <a:srgbClr val="000000"/>
                </a:solidFill>
              </a:rPr>
              <a:pPr/>
              <a:t>250</a:t>
            </a:fld>
            <a:endParaRPr lang="pl-PL" altLang="pl-PL" sz="1200">
              <a:solidFill>
                <a:srgbClr val="000000"/>
              </a:solidFill>
            </a:endParaRPr>
          </a:p>
        </p:txBody>
      </p:sp>
      <p:sp>
        <p:nvSpPr>
          <p:cNvPr id="39424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38D5CB8B-5043-4C29-B730-41B9DA2F57EB}" type="slidenum">
              <a:rPr lang="pl-PL" altLang="pl-PL">
                <a:solidFill>
                  <a:srgbClr val="000000"/>
                </a:solidFill>
                <a:latin typeface="Arial" panose="020B0604020202020204" pitchFamily="34" charset="0"/>
              </a:rPr>
              <a:pPr algn="r" eaLnBrk="1" hangingPunct="1">
                <a:spcBef>
                  <a:spcPct val="0"/>
                </a:spcBef>
              </a:pPr>
              <a:t>250</a:t>
            </a:fld>
            <a:endParaRPr lang="pl-PL" altLang="pl-PL">
              <a:solidFill>
                <a:srgbClr val="000000"/>
              </a:solidFill>
              <a:latin typeface="Arial" panose="020B0604020202020204" pitchFamily="34" charset="0"/>
            </a:endParaRPr>
          </a:p>
        </p:txBody>
      </p:sp>
      <p:sp>
        <p:nvSpPr>
          <p:cNvPr id="394244" name="Rectangle 2"/>
          <p:cNvSpPr>
            <a:spLocks noGrp="1" noRot="1" noChangeAspect="1" noChangeArrowheads="1" noTextEdit="1"/>
          </p:cNvSpPr>
          <p:nvPr>
            <p:ph type="sldImg"/>
          </p:nvPr>
        </p:nvSpPr>
        <p:spPr>
          <a:ln/>
        </p:spPr>
      </p:sp>
      <p:sp>
        <p:nvSpPr>
          <p:cNvPr id="394245" name="Rectangle 3"/>
          <p:cNvSpPr>
            <a:spLocks noGrp="1" noChangeArrowheads="1"/>
          </p:cNvSpPr>
          <p:nvPr>
            <p:ph type="body" idx="1"/>
          </p:nvPr>
        </p:nvSpPr>
        <p:spPr>
          <a:noFill/>
        </p:spPr>
        <p:txBody>
          <a:bodyPr/>
          <a:lstStyle/>
          <a:p>
            <a:pPr defTabSz="912813" eaLnBrk="1" hangingPunct="1"/>
            <a:r>
              <a:rPr lang="pl-PL" altLang="pl-PL"/>
              <a:t>Cytotoksyczność- wprowadzenie do komórki barwnika fluorescencyjnego będzie prowadziło do zmian w fizjologii komórki. Należy pamiętać aby używać barwników jak najbardziej obojętnych dla komórki i w najmniejszych stężeniach, które umożliwiają jeszcze obrazowanie.</a:t>
            </a:r>
          </a:p>
          <a:p>
            <a:pPr defTabSz="912813" eaLnBrk="1" hangingPunct="1"/>
            <a:endParaRPr lang="pl-PL" altLang="pl-PL"/>
          </a:p>
          <a:p>
            <a:pPr defTabSz="912813" eaLnBrk="1" hangingPunct="1"/>
            <a:r>
              <a:rPr lang="pl-PL" altLang="pl-PL"/>
              <a:t>Fotoblakniecie- wzbudzane cząsteczki barwnika reagują z składnikami komórki i zmieniają się ich właściwości chemiczne, prowadzi to do utraty fluorescencji. W procesten najczesciej zaangażowany jest tlen, powstaje tlen singletowy oraz reaktywne formy tlenu</a:t>
            </a:r>
          </a:p>
          <a:p>
            <a:pPr defTabSz="912813" eaLnBrk="1" hangingPunct="1"/>
            <a:endParaRPr lang="pl-PL" altLang="pl-PL"/>
          </a:p>
          <a:p>
            <a:pPr defTabSz="912813" eaLnBrk="1" hangingPunct="1"/>
            <a:r>
              <a:rPr lang="pl-PL" altLang="pl-PL"/>
              <a:t>Wydajność kwantowa fluorescencji mówi na ile fotonów zaabsorbowanych dochodzi do fotoblaknięcia. Stosunek wydajności kwantowej fluorescencji do wydajności kwantowej fotoblaknięcia mówi o tym na ile fotonów wyemitowanych dochodzi do fotoblaknięcia. Metodą wykorzystującą zjawisko fotoblaknięcia jest FRAP (Fluorescence Recovery after Photobleaching)</a:t>
            </a: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7CD7653-0EF2-4F16-A67D-9527C0F45B67}" type="slidenum">
              <a:rPr lang="pl-PL" altLang="pl-PL" sz="1200" smtClean="0">
                <a:solidFill>
                  <a:srgbClr val="000000"/>
                </a:solidFill>
              </a:rPr>
              <a:pPr/>
              <a:t>251</a:t>
            </a:fld>
            <a:endParaRPr lang="pl-PL" altLang="pl-PL" sz="1200">
              <a:solidFill>
                <a:srgbClr val="000000"/>
              </a:solidFill>
            </a:endParaRPr>
          </a:p>
        </p:txBody>
      </p:sp>
      <p:sp>
        <p:nvSpPr>
          <p:cNvPr id="39629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C94DEB48-522B-4D76-B7F2-4C7E3E625B1A}" type="slidenum">
              <a:rPr lang="pl-PL" altLang="pl-PL">
                <a:solidFill>
                  <a:srgbClr val="000000"/>
                </a:solidFill>
                <a:latin typeface="Arial" panose="020B0604020202020204" pitchFamily="34" charset="0"/>
              </a:rPr>
              <a:pPr algn="r" eaLnBrk="1" hangingPunct="1">
                <a:spcBef>
                  <a:spcPct val="0"/>
                </a:spcBef>
              </a:pPr>
              <a:t>251</a:t>
            </a:fld>
            <a:endParaRPr lang="pl-PL" altLang="pl-PL">
              <a:solidFill>
                <a:srgbClr val="000000"/>
              </a:solidFill>
              <a:latin typeface="Arial" panose="020B0604020202020204" pitchFamily="34" charset="0"/>
            </a:endParaRPr>
          </a:p>
        </p:txBody>
      </p:sp>
      <p:sp>
        <p:nvSpPr>
          <p:cNvPr id="396292" name="Rectangle 2"/>
          <p:cNvSpPr>
            <a:spLocks noGrp="1" noRot="1" noChangeAspect="1" noChangeArrowheads="1" noTextEdit="1"/>
          </p:cNvSpPr>
          <p:nvPr>
            <p:ph type="sldImg"/>
          </p:nvPr>
        </p:nvSpPr>
        <p:spPr>
          <a:ln/>
        </p:spPr>
      </p:sp>
      <p:sp>
        <p:nvSpPr>
          <p:cNvPr id="396293" name="Rectangle 3"/>
          <p:cNvSpPr>
            <a:spLocks noGrp="1" noChangeArrowheads="1"/>
          </p:cNvSpPr>
          <p:nvPr>
            <p:ph type="body" idx="1"/>
          </p:nvPr>
        </p:nvSpPr>
        <p:spPr>
          <a:noFill/>
        </p:spPr>
        <p:txBody>
          <a:bodyPr/>
          <a:lstStyle/>
          <a:p>
            <a:pPr defTabSz="912813" eaLnBrk="1" hangingPunct="1"/>
            <a:r>
              <a:rPr lang="pl-PL" altLang="pl-PL"/>
              <a:t>Cytotoksyczność- wprowadzenie do komórki barwnika fluorescencyjnego będzie prowadziło do zmian w fizjologii komórki. Należy pamiętać aby używać barwników jak najbardziej obojętnych dla komórki i w najmniejszych stężeniach, które umożliwiają jeszcze obrazowanie.</a:t>
            </a:r>
          </a:p>
          <a:p>
            <a:pPr defTabSz="912813" eaLnBrk="1" hangingPunct="1"/>
            <a:endParaRPr lang="pl-PL" altLang="pl-PL"/>
          </a:p>
          <a:p>
            <a:pPr defTabSz="912813" eaLnBrk="1" hangingPunct="1"/>
            <a:r>
              <a:rPr lang="pl-PL" altLang="pl-PL"/>
              <a:t>Fotoblakniecie- wzbudzane cząsteczki barwnika reagują z składnikami komórki i zmieniają się ich właściwości chemiczne, prowadzi to do utraty fluorescencji. W procesten najczesciej zaangażowany jest tlen, powstaje tlen singletowy oraz reaktywne formy tlenu</a:t>
            </a:r>
          </a:p>
          <a:p>
            <a:pPr defTabSz="912813" eaLnBrk="1" hangingPunct="1"/>
            <a:endParaRPr lang="pl-PL" altLang="pl-PL"/>
          </a:p>
          <a:p>
            <a:pPr defTabSz="912813" eaLnBrk="1" hangingPunct="1"/>
            <a:r>
              <a:rPr lang="pl-PL" altLang="pl-PL"/>
              <a:t>Wydajność kwantowa fluorescencji mówi na ile fotonów zaabsorbowanych dochodzi do fotoblaknięcia. Stosunek wydajności kwantowej fluorescencji do wydajności kwantowej fotoblaknięcia mówi o tym na ile fotonów wyemitowanych dochodzi do fotoblaknięcia. Metodą wykorzystującą zjawisko fotoblaknięcia jest FRAP (Fluorescence Recovery after Photobleaching)</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973EF71-363B-4BD4-A2F9-6E9FC125E38F}" type="slidenum">
              <a:rPr lang="pl-PL" altLang="pl-PL" sz="1200" smtClean="0">
                <a:solidFill>
                  <a:srgbClr val="000000"/>
                </a:solidFill>
              </a:rPr>
              <a:pPr/>
              <a:t>252</a:t>
            </a:fld>
            <a:endParaRPr lang="pl-PL" altLang="pl-PL" sz="1200">
              <a:solidFill>
                <a:srgbClr val="000000"/>
              </a:solidFill>
            </a:endParaRPr>
          </a:p>
        </p:txBody>
      </p:sp>
      <p:sp>
        <p:nvSpPr>
          <p:cNvPr id="39833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1A3A4E3-A323-4698-8443-5ECE3E1B8B82}" type="slidenum">
              <a:rPr lang="pl-PL" altLang="pl-PL">
                <a:solidFill>
                  <a:srgbClr val="000000"/>
                </a:solidFill>
                <a:latin typeface="Arial" panose="020B0604020202020204" pitchFamily="34" charset="0"/>
              </a:rPr>
              <a:pPr algn="r" eaLnBrk="1" hangingPunct="1">
                <a:spcBef>
                  <a:spcPct val="0"/>
                </a:spcBef>
              </a:pPr>
              <a:t>252</a:t>
            </a:fld>
            <a:endParaRPr lang="pl-PL" altLang="pl-PL">
              <a:solidFill>
                <a:srgbClr val="000000"/>
              </a:solidFill>
              <a:latin typeface="Arial" panose="020B0604020202020204" pitchFamily="34" charset="0"/>
            </a:endParaRPr>
          </a:p>
        </p:txBody>
      </p:sp>
      <p:sp>
        <p:nvSpPr>
          <p:cNvPr id="398340" name="Rectangle 2"/>
          <p:cNvSpPr>
            <a:spLocks noGrp="1" noRot="1" noChangeAspect="1" noChangeArrowheads="1" noTextEdit="1"/>
          </p:cNvSpPr>
          <p:nvPr>
            <p:ph type="sldImg"/>
          </p:nvPr>
        </p:nvSpPr>
        <p:spPr>
          <a:ln/>
        </p:spPr>
      </p:sp>
      <p:sp>
        <p:nvSpPr>
          <p:cNvPr id="398341" name="Rectangle 3"/>
          <p:cNvSpPr>
            <a:spLocks noGrp="1" noChangeArrowheads="1"/>
          </p:cNvSpPr>
          <p:nvPr>
            <p:ph type="body" idx="1"/>
          </p:nvPr>
        </p:nvSpPr>
        <p:spPr>
          <a:xfrm>
            <a:off x="914400" y="4343400"/>
            <a:ext cx="5029200" cy="4114800"/>
          </a:xfrm>
          <a:noFill/>
        </p:spPr>
        <p:txBody>
          <a:bodyPr/>
          <a:lstStyle/>
          <a:p>
            <a:pPr defTabSz="912813" eaLnBrk="1" hangingPunct="1"/>
            <a:endParaRPr lang="pl-PL" altLang="pl-PL"/>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A3ADEBE-B9B5-4DC0-A0AA-FC589A694713}" type="slidenum">
              <a:rPr lang="pl-PL" altLang="pl-PL" sz="1200" smtClean="0">
                <a:solidFill>
                  <a:srgbClr val="000000"/>
                </a:solidFill>
              </a:rPr>
              <a:pPr/>
              <a:t>253</a:t>
            </a:fld>
            <a:endParaRPr lang="pl-PL" altLang="pl-PL" sz="1200">
              <a:solidFill>
                <a:srgbClr val="000000"/>
              </a:solidFill>
            </a:endParaRPr>
          </a:p>
        </p:txBody>
      </p:sp>
      <p:sp>
        <p:nvSpPr>
          <p:cNvPr id="40038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1C2591AB-CDF2-4A77-8E93-AA72582B83E6}" type="slidenum">
              <a:rPr lang="pl-PL" altLang="pl-PL">
                <a:solidFill>
                  <a:srgbClr val="000000"/>
                </a:solidFill>
                <a:latin typeface="Arial" panose="020B0604020202020204" pitchFamily="34" charset="0"/>
              </a:rPr>
              <a:pPr algn="r" eaLnBrk="1" hangingPunct="1">
                <a:spcBef>
                  <a:spcPct val="0"/>
                </a:spcBef>
              </a:pPr>
              <a:t>253</a:t>
            </a:fld>
            <a:endParaRPr lang="pl-PL" altLang="pl-PL">
              <a:solidFill>
                <a:srgbClr val="000000"/>
              </a:solidFill>
              <a:latin typeface="Arial" panose="020B0604020202020204" pitchFamily="34" charset="0"/>
            </a:endParaRPr>
          </a:p>
        </p:txBody>
      </p:sp>
      <p:sp>
        <p:nvSpPr>
          <p:cNvPr id="400388"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67EE67CE-435E-4FE0-923E-F12AC2B85082}" type="slidenum">
              <a:rPr lang="pl-PL" altLang="pl-PL">
                <a:solidFill>
                  <a:srgbClr val="000000"/>
                </a:solidFill>
                <a:latin typeface="Calibri" panose="020F0502020204030204" pitchFamily="34" charset="0"/>
              </a:rPr>
              <a:pPr algn="r" eaLnBrk="1" hangingPunct="1">
                <a:spcBef>
                  <a:spcPct val="0"/>
                </a:spcBef>
              </a:pPr>
              <a:t>253</a:t>
            </a:fld>
            <a:endParaRPr lang="pl-PL" altLang="pl-PL">
              <a:solidFill>
                <a:srgbClr val="000000"/>
              </a:solidFill>
              <a:latin typeface="Calibri" panose="020F0502020204030204" pitchFamily="34" charset="0"/>
            </a:endParaRPr>
          </a:p>
        </p:txBody>
      </p:sp>
      <p:sp>
        <p:nvSpPr>
          <p:cNvPr id="400389" name="Rectangle 2"/>
          <p:cNvSpPr>
            <a:spLocks noGrp="1" noRot="1" noChangeAspect="1" noChangeArrowheads="1" noTextEdit="1"/>
          </p:cNvSpPr>
          <p:nvPr>
            <p:ph type="sldImg"/>
          </p:nvPr>
        </p:nvSpPr>
        <p:spPr>
          <a:ln/>
        </p:spPr>
      </p:sp>
      <p:sp>
        <p:nvSpPr>
          <p:cNvPr id="400390" name="Rectangle 3"/>
          <p:cNvSpPr>
            <a:spLocks noGrp="1" noChangeArrowheads="1"/>
          </p:cNvSpPr>
          <p:nvPr>
            <p:ph type="body" idx="1"/>
          </p:nvPr>
        </p:nvSpPr>
        <p:spPr>
          <a:noFill/>
        </p:spPr>
        <p:txBody>
          <a:bodyPr/>
          <a:lstStyle/>
          <a:p>
            <a:pPr defTabSz="912813" eaLnBrk="1" hangingPunct="1">
              <a:spcBef>
                <a:spcPct val="0"/>
              </a:spcBef>
            </a:pPr>
            <a:r>
              <a:rPr lang="pl-PL" altLang="pl-PL"/>
              <a:t>Jednym z typowych technik wizualizacji komórek przy zastosowaniu mikroskopii konfokalnej jest zastosowanie molekuł fluorewscencyjnych takich jak sprzężone z fluorochomami przeciwciała. </a:t>
            </a: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CCFC5E2-C69C-4AD4-A918-FAA332951616}" type="slidenum">
              <a:rPr lang="pl-PL" altLang="pl-PL" sz="1200" smtClean="0">
                <a:solidFill>
                  <a:srgbClr val="000000"/>
                </a:solidFill>
              </a:rPr>
              <a:pPr/>
              <a:t>254</a:t>
            </a:fld>
            <a:endParaRPr lang="pl-PL" altLang="pl-PL" sz="1200">
              <a:solidFill>
                <a:srgbClr val="000000"/>
              </a:solidFill>
            </a:endParaRPr>
          </a:p>
        </p:txBody>
      </p:sp>
      <p:sp>
        <p:nvSpPr>
          <p:cNvPr id="40243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103035ED-80A0-4320-880A-011E04EB60A7}" type="slidenum">
              <a:rPr lang="pl-PL" altLang="pl-PL">
                <a:solidFill>
                  <a:srgbClr val="000000"/>
                </a:solidFill>
                <a:latin typeface="Calibri" panose="020F0502020204030204" pitchFamily="34" charset="0"/>
              </a:rPr>
              <a:pPr algn="r" eaLnBrk="1" hangingPunct="1">
                <a:spcBef>
                  <a:spcPct val="0"/>
                </a:spcBef>
              </a:pPr>
              <a:t>254</a:t>
            </a:fld>
            <a:endParaRPr lang="pl-PL" altLang="pl-PL">
              <a:solidFill>
                <a:srgbClr val="000000"/>
              </a:solidFill>
              <a:latin typeface="Calibri" panose="020F0502020204030204" pitchFamily="34" charset="0"/>
            </a:endParaRPr>
          </a:p>
        </p:txBody>
      </p:sp>
      <p:sp>
        <p:nvSpPr>
          <p:cNvPr id="402436" name="Rectangle 2"/>
          <p:cNvSpPr>
            <a:spLocks noGrp="1" noRot="1" noChangeAspect="1" noChangeArrowheads="1" noTextEdit="1"/>
          </p:cNvSpPr>
          <p:nvPr>
            <p:ph type="sldImg"/>
          </p:nvPr>
        </p:nvSpPr>
        <p:spPr>
          <a:ln/>
        </p:spPr>
      </p:sp>
      <p:sp>
        <p:nvSpPr>
          <p:cNvPr id="402437" name="Rectangle 3"/>
          <p:cNvSpPr>
            <a:spLocks noGrp="1" noChangeArrowheads="1"/>
          </p:cNvSpPr>
          <p:nvPr>
            <p:ph type="body" idx="1"/>
          </p:nvPr>
        </p:nvSpPr>
        <p:spPr>
          <a:noFill/>
        </p:spPr>
        <p:txBody>
          <a:bodyPr/>
          <a:lstStyle/>
          <a:p>
            <a:pPr defTabSz="912813" eaLnBrk="1" hangingPunct="1">
              <a:spcBef>
                <a:spcPct val="0"/>
              </a:spcBef>
            </a:pPr>
            <a:r>
              <a:rPr lang="en-US" altLang="pl-PL"/>
              <a:t>One of the most common ways to study cellular characteristics using flow cytometry involves the use of fluorescent molecules such as fluorophore-labeled antibodies. In these experiments, the labeled antibody is added to the cell sample. The antibody then binds to a specific molecule on the cell surface or inside the cell. Finally, when laser light of the right wavelength strikes the fluorophore, a fluorescent signal is emitted and detected by the </a:t>
            </a:r>
            <a:r>
              <a:rPr lang="pl-PL" altLang="pl-PL"/>
              <a:t>confocal microsopy</a:t>
            </a:r>
            <a:r>
              <a:rPr lang="en-US" altLang="pl-PL"/>
              <a:t>.</a:t>
            </a:r>
            <a:endParaRPr lang="pl-PL" altLang="pl-PL"/>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31E62F-A86B-4FBA-A38B-AF8042C1B7B8}" type="slidenum">
              <a:rPr lang="pl-PL" altLang="pl-PL" sz="1200" smtClean="0">
                <a:solidFill>
                  <a:srgbClr val="000000"/>
                </a:solidFill>
              </a:rPr>
              <a:pPr/>
              <a:t>255</a:t>
            </a:fld>
            <a:endParaRPr lang="pl-PL" altLang="pl-PL" sz="1200">
              <a:solidFill>
                <a:srgbClr val="000000"/>
              </a:solidFill>
            </a:endParaRPr>
          </a:p>
        </p:txBody>
      </p:sp>
      <p:sp>
        <p:nvSpPr>
          <p:cNvPr id="40448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C69DFE19-0124-4A4A-BCF0-1BB465C92848}" type="slidenum">
              <a:rPr lang="pl-PL" altLang="pl-PL">
                <a:solidFill>
                  <a:srgbClr val="000000"/>
                </a:solidFill>
                <a:latin typeface="Calibri" panose="020F0502020204030204" pitchFamily="34" charset="0"/>
              </a:rPr>
              <a:pPr algn="r" eaLnBrk="1" hangingPunct="1">
                <a:spcBef>
                  <a:spcPct val="0"/>
                </a:spcBef>
              </a:pPr>
              <a:t>255</a:t>
            </a:fld>
            <a:endParaRPr lang="pl-PL" altLang="pl-PL">
              <a:solidFill>
                <a:srgbClr val="000000"/>
              </a:solidFill>
              <a:latin typeface="Calibri" panose="020F0502020204030204" pitchFamily="34" charset="0"/>
            </a:endParaRPr>
          </a:p>
        </p:txBody>
      </p:sp>
      <p:sp>
        <p:nvSpPr>
          <p:cNvPr id="404484" name="Rectangle 2"/>
          <p:cNvSpPr>
            <a:spLocks noGrp="1" noRot="1" noChangeAspect="1" noChangeArrowheads="1" noTextEdit="1"/>
          </p:cNvSpPr>
          <p:nvPr>
            <p:ph type="sldImg"/>
          </p:nvPr>
        </p:nvSpPr>
        <p:spPr>
          <a:ln/>
        </p:spPr>
      </p:sp>
      <p:sp>
        <p:nvSpPr>
          <p:cNvPr id="404485" name="Rectangle 3"/>
          <p:cNvSpPr>
            <a:spLocks noGrp="1" noChangeArrowheads="1"/>
          </p:cNvSpPr>
          <p:nvPr>
            <p:ph type="body" idx="1"/>
          </p:nvPr>
        </p:nvSpPr>
        <p:spPr>
          <a:noFill/>
        </p:spPr>
        <p:txBody>
          <a:bodyPr/>
          <a:lstStyle/>
          <a:p>
            <a:pPr defTabSz="912813" eaLnBrk="1" hangingPunct="1">
              <a:spcBef>
                <a:spcPct val="0"/>
              </a:spcBef>
            </a:pPr>
            <a:r>
              <a:rPr lang="pl-PL" altLang="pl-PL"/>
              <a:t>Wykorzystywano przeciwciała monoklonalne skierowane przeciwko antygenowi CD 62 i CD 45 skoniugowane z fluorochromem. </a:t>
            </a:r>
          </a:p>
          <a:p>
            <a:pPr defTabSz="912813" eaLnBrk="1" hangingPunct="1">
              <a:spcBef>
                <a:spcPct val="0"/>
              </a:spcBef>
            </a:pPr>
            <a:endParaRPr lang="pl-PL" altLang="pl-PL"/>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5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7E84594-0071-4802-88FB-729B14195740}" type="slidenum">
              <a:rPr lang="pl-PL" altLang="pl-PL" sz="1200" smtClean="0">
                <a:solidFill>
                  <a:srgbClr val="000000"/>
                </a:solidFill>
              </a:rPr>
              <a:pPr/>
              <a:t>256</a:t>
            </a:fld>
            <a:endParaRPr lang="pl-PL" altLang="pl-PL" sz="1200">
              <a:solidFill>
                <a:srgbClr val="000000"/>
              </a:solidFill>
            </a:endParaRPr>
          </a:p>
        </p:txBody>
      </p:sp>
      <p:sp>
        <p:nvSpPr>
          <p:cNvPr id="406531" name="Rectangle 2"/>
          <p:cNvSpPr>
            <a:spLocks noGrp="1" noRot="1" noChangeAspect="1" noChangeArrowheads="1" noTextEdit="1"/>
          </p:cNvSpPr>
          <p:nvPr>
            <p:ph type="sldImg"/>
          </p:nvPr>
        </p:nvSpPr>
        <p:spPr>
          <a:xfrm>
            <a:off x="1144588" y="685800"/>
            <a:ext cx="4572000" cy="3429000"/>
          </a:xfrm>
          <a:ln/>
        </p:spPr>
      </p:sp>
      <p:sp>
        <p:nvSpPr>
          <p:cNvPr id="40653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DE15888-4879-470C-A5FE-918CE769A586}" type="slidenum">
              <a:rPr lang="pl-PL" altLang="pl-PL" sz="1200" smtClean="0">
                <a:solidFill>
                  <a:srgbClr val="000000"/>
                </a:solidFill>
              </a:rPr>
              <a:pPr/>
              <a:t>260</a:t>
            </a:fld>
            <a:endParaRPr lang="pl-PL" altLang="pl-PL" sz="1200">
              <a:solidFill>
                <a:srgbClr val="000000"/>
              </a:solidFill>
            </a:endParaRPr>
          </a:p>
        </p:txBody>
      </p:sp>
      <p:sp>
        <p:nvSpPr>
          <p:cNvPr id="41881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8C5656FC-9656-4D80-9C4F-835A1B0C418A}" type="slidenum">
              <a:rPr lang="pl-PL" altLang="pl-PL">
                <a:solidFill>
                  <a:srgbClr val="000000"/>
                </a:solidFill>
                <a:latin typeface="Arial" panose="020B0604020202020204" pitchFamily="34" charset="0"/>
              </a:rPr>
              <a:pPr algn="r" eaLnBrk="1" hangingPunct="1">
                <a:spcBef>
                  <a:spcPct val="0"/>
                </a:spcBef>
              </a:pPr>
              <a:t>260</a:t>
            </a:fld>
            <a:endParaRPr lang="pl-PL" altLang="pl-PL">
              <a:solidFill>
                <a:srgbClr val="000000"/>
              </a:solidFill>
              <a:latin typeface="Arial" panose="020B0604020202020204" pitchFamily="34" charset="0"/>
            </a:endParaRPr>
          </a:p>
        </p:txBody>
      </p:sp>
      <p:sp>
        <p:nvSpPr>
          <p:cNvPr id="418820" name="Rectangle 2"/>
          <p:cNvSpPr>
            <a:spLocks noGrp="1" noRot="1" noChangeAspect="1" noChangeArrowheads="1" noTextEdit="1"/>
          </p:cNvSpPr>
          <p:nvPr>
            <p:ph type="sldImg"/>
          </p:nvPr>
        </p:nvSpPr>
        <p:spPr>
          <a:ln/>
        </p:spPr>
      </p:sp>
      <p:sp>
        <p:nvSpPr>
          <p:cNvPr id="418821" name="Rectangle 3"/>
          <p:cNvSpPr>
            <a:spLocks noGrp="1" noChangeArrowheads="1"/>
          </p:cNvSpPr>
          <p:nvPr>
            <p:ph type="body" idx="1"/>
          </p:nvPr>
        </p:nvSpPr>
        <p:spPr>
          <a:noFill/>
        </p:spPr>
        <p:txBody>
          <a:bodyPr/>
          <a:lstStyle/>
          <a:p>
            <a:pPr defTabSz="912813" eaLnBrk="1" hangingPunct="1"/>
            <a:r>
              <a:rPr lang="en-US" altLang="pl-PL" b="1"/>
              <a:t>Electrospinning</a:t>
            </a:r>
            <a:r>
              <a:rPr lang="en-US" altLang="pl-PL"/>
              <a:t> uses an electrical charge to draw very fine (typically on the micro or nano scale) </a:t>
            </a:r>
            <a:r>
              <a:rPr lang="en-US" altLang="pl-PL">
                <a:hlinkClick r:id="rId3" action="ppaction://hlinkfile" tooltip="Fiber"/>
              </a:rPr>
              <a:t>fibers</a:t>
            </a:r>
            <a:r>
              <a:rPr lang="en-US" altLang="pl-PL"/>
              <a:t> from a liquid. The process is non-invasive and does not require the use of coagulation chemistry or high temperatures to produce solid threads from solution. </a:t>
            </a:r>
            <a:endParaRPr lang="pl-PL" altLang="pl-PL"/>
          </a:p>
          <a:p>
            <a:pPr defTabSz="912813" eaLnBrk="1" hangingPunct="1"/>
            <a:endParaRPr lang="pl-PL" altLang="pl-PL"/>
          </a:p>
          <a:p>
            <a:pPr defTabSz="912813" eaLnBrk="1" hangingPunct="1"/>
            <a:r>
              <a:rPr lang="en-US" altLang="pl-PL"/>
              <a:t>When a sufficiently high </a:t>
            </a:r>
            <a:r>
              <a:rPr lang="en-US" altLang="pl-PL">
                <a:hlinkClick r:id="rId4" action="ppaction://hlinkfile" tooltip="Voltage"/>
              </a:rPr>
              <a:t>voltage</a:t>
            </a:r>
            <a:r>
              <a:rPr lang="en-US" altLang="pl-PL"/>
              <a:t> is applied to a liquid droplet, the body of the liquid becomes charged, and electrostatic repulsion counteracts the surface tension and droplet is stretched, at a critical point a stream of liquid erupts from the surface. This point of eruption is known as the </a:t>
            </a:r>
            <a:r>
              <a:rPr lang="en-US" altLang="pl-PL">
                <a:hlinkClick r:id="rId5" action="ppaction://hlinkfile" tooltip="Taylor cone"/>
              </a:rPr>
              <a:t>Taylor cone</a:t>
            </a:r>
            <a:r>
              <a:rPr lang="en-US" altLang="pl-PL"/>
              <a:t> (Figure 1).</a:t>
            </a:r>
            <a:endParaRPr lang="pl-PL" altLang="pl-PL"/>
          </a:p>
          <a:p>
            <a:pPr defTabSz="912813" eaLnBrk="1" hangingPunct="1"/>
            <a:endParaRPr lang="pl-PL" altLang="pl-PL"/>
          </a:p>
          <a:p>
            <a:pPr defTabSz="912813" eaLnBrk="1" hangingPunct="1"/>
            <a:endParaRPr lang="pl-PL" altLang="pl-PL"/>
          </a:p>
          <a:p>
            <a:pPr defTabSz="912813" eaLnBrk="1" hangingPunct="1"/>
            <a:endParaRPr lang="pl-PL" altLang="pl-PL"/>
          </a:p>
          <a:p>
            <a:pPr defTabSz="912813" eaLnBrk="1" hangingPunct="1"/>
            <a:endParaRPr lang="pl-PL" altLang="pl-PL"/>
          </a:p>
          <a:p>
            <a:pPr defTabSz="912813" eaLnBrk="1" hangingPunct="1"/>
            <a:endParaRPr lang="en-US" altLang="pl-PL"/>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F9BEB36-5B0F-4501-A6E3-AE4F974FAEF8}" type="slidenum">
              <a:rPr lang="pl-PL" altLang="pl-PL" sz="1200" smtClean="0">
                <a:solidFill>
                  <a:srgbClr val="000000"/>
                </a:solidFill>
              </a:rPr>
              <a:pPr/>
              <a:t>261</a:t>
            </a:fld>
            <a:endParaRPr lang="pl-PL" altLang="pl-PL" sz="1200">
              <a:solidFill>
                <a:srgbClr val="000000"/>
              </a:solidFill>
            </a:endParaRPr>
          </a:p>
        </p:txBody>
      </p:sp>
      <p:sp>
        <p:nvSpPr>
          <p:cNvPr id="42086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D8338F70-FCF9-4897-8911-D82C2BB56E49}" type="slidenum">
              <a:rPr lang="pl-PL" altLang="pl-PL">
                <a:solidFill>
                  <a:srgbClr val="000000"/>
                </a:solidFill>
                <a:latin typeface="Arial" panose="020B0604020202020204" pitchFamily="34" charset="0"/>
              </a:rPr>
              <a:pPr algn="r" eaLnBrk="1" hangingPunct="1">
                <a:spcBef>
                  <a:spcPct val="0"/>
                </a:spcBef>
              </a:pPr>
              <a:t>261</a:t>
            </a:fld>
            <a:endParaRPr lang="pl-PL" altLang="pl-PL">
              <a:solidFill>
                <a:srgbClr val="000000"/>
              </a:solidFill>
              <a:latin typeface="Arial" panose="020B0604020202020204" pitchFamily="34" charset="0"/>
            </a:endParaRPr>
          </a:p>
        </p:txBody>
      </p:sp>
      <p:sp>
        <p:nvSpPr>
          <p:cNvPr id="420868" name="Rectangle 2"/>
          <p:cNvSpPr>
            <a:spLocks noGrp="1" noRot="1" noChangeAspect="1" noChangeArrowheads="1" noTextEdit="1"/>
          </p:cNvSpPr>
          <p:nvPr>
            <p:ph type="sldImg"/>
          </p:nvPr>
        </p:nvSpPr>
        <p:spPr>
          <a:ln/>
        </p:spPr>
      </p:sp>
      <p:sp>
        <p:nvSpPr>
          <p:cNvPr id="420869" name="Rectangle 3"/>
          <p:cNvSpPr>
            <a:spLocks noGrp="1" noChangeArrowheads="1"/>
          </p:cNvSpPr>
          <p:nvPr>
            <p:ph type="body" idx="1"/>
          </p:nvPr>
        </p:nvSpPr>
        <p:spPr>
          <a:noFill/>
        </p:spPr>
        <p:txBody>
          <a:bodyPr/>
          <a:lstStyle/>
          <a:p>
            <a:pPr defTabSz="912813" eaLnBrk="1" hangingPunct="1"/>
            <a:endParaRPr lang="pl-PL" altLang="pl-PL"/>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3636387-A147-4F96-8E83-D680544C8E2D}" type="slidenum">
              <a:rPr lang="pl-PL" altLang="pl-PL" sz="1200" smtClean="0">
                <a:solidFill>
                  <a:srgbClr val="000000"/>
                </a:solidFill>
              </a:rPr>
              <a:pPr/>
              <a:t>263</a:t>
            </a:fld>
            <a:endParaRPr lang="pl-PL" altLang="pl-PL" sz="1200">
              <a:solidFill>
                <a:srgbClr val="000000"/>
              </a:solidFill>
            </a:endParaRPr>
          </a:p>
        </p:txBody>
      </p:sp>
      <p:sp>
        <p:nvSpPr>
          <p:cNvPr id="423939" name="Symbol zastępczy obrazu slajdu 1"/>
          <p:cNvSpPr>
            <a:spLocks noGrp="1" noRot="1" noChangeAspect="1" noTextEdit="1"/>
          </p:cNvSpPr>
          <p:nvPr>
            <p:ph type="sldImg"/>
          </p:nvPr>
        </p:nvSpPr>
        <p:spPr>
          <a:ln/>
        </p:spPr>
      </p:sp>
      <p:sp>
        <p:nvSpPr>
          <p:cNvPr id="423940" name="Symbol zastępczy notatek 2"/>
          <p:cNvSpPr>
            <a:spLocks noGrp="1"/>
          </p:cNvSpPr>
          <p:nvPr>
            <p:ph type="body" idx="1"/>
          </p:nvPr>
        </p:nvSpPr>
        <p:spPr>
          <a:noFill/>
        </p:spPr>
        <p:txBody>
          <a:bodyPr/>
          <a:lstStyle/>
          <a:p>
            <a:pPr defTabSz="912813" eaLnBrk="1" hangingPunct="1"/>
            <a:endParaRPr lang="pl-PL" altLang="pl-PL"/>
          </a:p>
        </p:txBody>
      </p:sp>
      <p:sp>
        <p:nvSpPr>
          <p:cNvPr id="423941" name="Symbol zastępczy numeru slajdu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D91F1EB6-4468-4C8A-AD23-CCBA98866F13}" type="slidenum">
              <a:rPr lang="pl-PL" altLang="pl-PL">
                <a:solidFill>
                  <a:srgbClr val="000000"/>
                </a:solidFill>
                <a:latin typeface="Arial" panose="020B0604020202020204" pitchFamily="34" charset="0"/>
              </a:rPr>
              <a:pPr algn="r" eaLnBrk="1" hangingPunct="1">
                <a:spcBef>
                  <a:spcPct val="0"/>
                </a:spcBef>
              </a:pPr>
              <a:t>263</a:t>
            </a:fld>
            <a:endParaRPr lang="pl-PL" altLang="pl-PL">
              <a:solidFill>
                <a:srgbClr val="000000"/>
              </a:solidFill>
              <a:latin typeface="Arial" panose="020B0604020202020204" pitchFamily="34" charset="0"/>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073BE48-502F-4335-8CF3-306D9C4BE2EF}" type="slidenum">
              <a:rPr lang="pl-PL" altLang="pl-PL" sz="1200" smtClean="0">
                <a:solidFill>
                  <a:srgbClr val="000000"/>
                </a:solidFill>
              </a:rPr>
              <a:pPr/>
              <a:t>264</a:t>
            </a:fld>
            <a:endParaRPr lang="pl-PL" altLang="pl-PL" sz="1200">
              <a:solidFill>
                <a:srgbClr val="000000"/>
              </a:solidFill>
            </a:endParaRPr>
          </a:p>
        </p:txBody>
      </p:sp>
      <p:sp>
        <p:nvSpPr>
          <p:cNvPr id="425987" name="Symbol zastępczy obrazu slajdu 1"/>
          <p:cNvSpPr>
            <a:spLocks noGrp="1" noRot="1" noChangeAspect="1" noTextEdit="1"/>
          </p:cNvSpPr>
          <p:nvPr>
            <p:ph type="sldImg"/>
          </p:nvPr>
        </p:nvSpPr>
        <p:spPr>
          <a:ln/>
        </p:spPr>
      </p:sp>
      <p:sp>
        <p:nvSpPr>
          <p:cNvPr id="425988" name="Symbol zastępczy notatek 2"/>
          <p:cNvSpPr>
            <a:spLocks noGrp="1"/>
          </p:cNvSpPr>
          <p:nvPr>
            <p:ph type="body" idx="1"/>
          </p:nvPr>
        </p:nvSpPr>
        <p:spPr>
          <a:noFill/>
        </p:spPr>
        <p:txBody>
          <a:bodyPr/>
          <a:lstStyle/>
          <a:p>
            <a:pPr defTabSz="912813" eaLnBrk="1" hangingPunct="1"/>
            <a:r>
              <a:rPr lang="pl-PL" altLang="pl-PL"/>
              <a:t>receptory powierzchniowe płytek GP IIb/IIIa, odgrywające istotną rolę w procesie </a:t>
            </a:r>
            <a:r>
              <a:rPr lang="pl-PL" altLang="pl-PL">
                <a:hlinkClick r:id="rId3" action="ppaction://hlinkfile" tooltip="Agregacja płytek krwi"/>
              </a:rPr>
              <a:t>agregacji płytek</a:t>
            </a:r>
            <a:r>
              <a:rPr lang="pl-PL" altLang="pl-PL"/>
              <a:t>. </a:t>
            </a:r>
          </a:p>
        </p:txBody>
      </p:sp>
      <p:sp>
        <p:nvSpPr>
          <p:cNvPr id="425989" name="Symbol zastępczy numeru slajdu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B97EC308-209E-4276-8C01-8647E1CC1B71}" type="slidenum">
              <a:rPr lang="pl-PL" altLang="pl-PL">
                <a:solidFill>
                  <a:srgbClr val="000000"/>
                </a:solidFill>
                <a:latin typeface="Arial" panose="020B0604020202020204" pitchFamily="34" charset="0"/>
              </a:rPr>
              <a:pPr algn="r" eaLnBrk="1" hangingPunct="1">
                <a:spcBef>
                  <a:spcPct val="0"/>
                </a:spcBef>
              </a:pPr>
              <a:t>264</a:t>
            </a:fld>
            <a:endParaRPr lang="pl-PL" altLang="pl-PL">
              <a:solidFill>
                <a:srgbClr val="000000"/>
              </a:solidFill>
              <a:latin typeface="Arial" panose="020B0604020202020204" pitchFamily="34" charset="0"/>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90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A39929-214A-43D4-8F01-BF2630B9B559}" type="slidenum">
              <a:rPr lang="pl-PL" altLang="pl-PL" sz="1200" smtClean="0">
                <a:solidFill>
                  <a:srgbClr val="000000"/>
                </a:solidFill>
              </a:rPr>
              <a:pPr/>
              <a:t>266</a:t>
            </a:fld>
            <a:endParaRPr lang="pl-PL" altLang="pl-PL" sz="1200">
              <a:solidFill>
                <a:srgbClr val="000000"/>
              </a:solidFill>
            </a:endParaRPr>
          </a:p>
        </p:txBody>
      </p:sp>
      <p:sp>
        <p:nvSpPr>
          <p:cNvPr id="42905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21E24B98-357E-4641-8B88-0F45EC6C1FC3}" type="slidenum">
              <a:rPr lang="pl-PL" altLang="pl-PL">
                <a:solidFill>
                  <a:srgbClr val="000000"/>
                </a:solidFill>
                <a:latin typeface="Arial" panose="020B0604020202020204" pitchFamily="34" charset="0"/>
              </a:rPr>
              <a:pPr algn="r" eaLnBrk="1" hangingPunct="1">
                <a:spcBef>
                  <a:spcPct val="0"/>
                </a:spcBef>
              </a:pPr>
              <a:t>266</a:t>
            </a:fld>
            <a:endParaRPr lang="pl-PL" altLang="pl-PL">
              <a:solidFill>
                <a:srgbClr val="000000"/>
              </a:solidFill>
              <a:latin typeface="Arial" panose="020B0604020202020204" pitchFamily="34" charset="0"/>
            </a:endParaRPr>
          </a:p>
        </p:txBody>
      </p:sp>
      <p:sp>
        <p:nvSpPr>
          <p:cNvPr id="429060" name="Rectangle 2"/>
          <p:cNvSpPr>
            <a:spLocks noGrp="1" noRot="1" noChangeAspect="1" noChangeArrowheads="1" noTextEdit="1"/>
          </p:cNvSpPr>
          <p:nvPr>
            <p:ph type="sldImg"/>
          </p:nvPr>
        </p:nvSpPr>
        <p:spPr>
          <a:ln/>
        </p:spPr>
      </p:sp>
      <p:sp>
        <p:nvSpPr>
          <p:cNvPr id="429061" name="Rectangle 3"/>
          <p:cNvSpPr>
            <a:spLocks noGrp="1" noChangeArrowheads="1"/>
          </p:cNvSpPr>
          <p:nvPr>
            <p:ph type="body" idx="1"/>
          </p:nvPr>
        </p:nvSpPr>
        <p:spPr>
          <a:noFill/>
        </p:spPr>
        <p:txBody>
          <a:bodyPr/>
          <a:lstStyle/>
          <a:p>
            <a:pPr defTabSz="912813" eaLnBrk="1" hangingPunct="1">
              <a:spcBef>
                <a:spcPct val="0"/>
              </a:spcBef>
            </a:pPr>
            <a:r>
              <a:rPr lang="pl-PL" altLang="pl-PL" b="1"/>
              <a:t>Skaningowa kalorymetria różnicowa</a:t>
            </a:r>
            <a:r>
              <a:rPr lang="pl-PL" altLang="pl-PL"/>
              <a:t> (</a:t>
            </a:r>
            <a:r>
              <a:rPr lang="pl-PL" altLang="pl-PL">
                <a:hlinkClick r:id="rId3" action="ppaction://hlinkfile" tooltip="Język angielski"/>
              </a:rPr>
              <a:t>ang.</a:t>
            </a:r>
            <a:r>
              <a:rPr lang="pl-PL" altLang="pl-PL"/>
              <a:t> </a:t>
            </a:r>
            <a:r>
              <a:rPr lang="pl-PL" altLang="pl-PL" i="1"/>
              <a:t>differential scanning calorimetry</a:t>
            </a:r>
            <a:r>
              <a:rPr lang="pl-PL" altLang="pl-PL"/>
              <a:t>, DSC) – technika służąca do pomiaru </a:t>
            </a:r>
            <a:r>
              <a:rPr lang="pl-PL" altLang="pl-PL">
                <a:hlinkClick r:id="rId4" action="ppaction://hlinkfile" tooltip="Moc"/>
              </a:rPr>
              <a:t>mocy</a:t>
            </a:r>
            <a:r>
              <a:rPr lang="pl-PL" altLang="pl-PL"/>
              <a:t> cieplnej, a dokładniej zmiany różnicy </a:t>
            </a:r>
            <a:r>
              <a:rPr lang="pl-PL" altLang="pl-PL">
                <a:hlinkClick r:id="rId5" action="ppaction://hlinkfile" tooltip="Strumień ciepła"/>
              </a:rPr>
              <a:t>strumienia cieplnego</a:t>
            </a:r>
            <a:r>
              <a:rPr lang="pl-PL" altLang="pl-PL"/>
              <a:t> powstającego między próbką badaną i referencyjną w trakcie </a:t>
            </a:r>
            <a:r>
              <a:rPr lang="pl-PL" altLang="pl-PL">
                <a:hlinkClick r:id="rId6" action="ppaction://hlinkfile" tooltip="Przemiana fizyczna"/>
              </a:rPr>
              <a:t>przemiany termicznej</a:t>
            </a:r>
            <a:r>
              <a:rPr lang="pl-PL" altLang="pl-PL"/>
              <a:t>.</a:t>
            </a:r>
          </a:p>
          <a:p>
            <a:pPr defTabSz="912813" eaLnBrk="1" hangingPunct="1">
              <a:spcBef>
                <a:spcPct val="0"/>
              </a:spcBef>
            </a:pPr>
            <a:endParaRPr lang="pl-PL" altLang="pl-PL"/>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1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207C5AD-2F2E-45E0-A32E-9F41825B5E08}" type="slidenum">
              <a:rPr lang="pl-PL" altLang="pl-PL" sz="1200" smtClean="0">
                <a:solidFill>
                  <a:srgbClr val="000000"/>
                </a:solidFill>
              </a:rPr>
              <a:pPr/>
              <a:t>267</a:t>
            </a:fld>
            <a:endParaRPr lang="pl-PL" altLang="pl-PL" sz="1200">
              <a:solidFill>
                <a:srgbClr val="000000"/>
              </a:solidFill>
            </a:endParaRPr>
          </a:p>
        </p:txBody>
      </p:sp>
      <p:sp>
        <p:nvSpPr>
          <p:cNvPr id="43110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0B4304D1-EAC5-425E-8905-F5C7621E8A49}" type="slidenum">
              <a:rPr lang="pl-PL" altLang="pl-PL">
                <a:solidFill>
                  <a:srgbClr val="000000"/>
                </a:solidFill>
                <a:latin typeface="Arial" panose="020B0604020202020204" pitchFamily="34" charset="0"/>
              </a:rPr>
              <a:pPr algn="r" eaLnBrk="1" hangingPunct="1">
                <a:spcBef>
                  <a:spcPct val="0"/>
                </a:spcBef>
              </a:pPr>
              <a:t>267</a:t>
            </a:fld>
            <a:endParaRPr lang="pl-PL" altLang="pl-PL">
              <a:solidFill>
                <a:srgbClr val="000000"/>
              </a:solidFill>
              <a:latin typeface="Arial" panose="020B0604020202020204" pitchFamily="34" charset="0"/>
            </a:endParaRPr>
          </a:p>
        </p:txBody>
      </p:sp>
      <p:sp>
        <p:nvSpPr>
          <p:cNvPr id="431108" name="Rectangle 2"/>
          <p:cNvSpPr>
            <a:spLocks noGrp="1" noRot="1" noChangeAspect="1" noChangeArrowheads="1" noTextEdit="1"/>
          </p:cNvSpPr>
          <p:nvPr>
            <p:ph type="sldImg"/>
          </p:nvPr>
        </p:nvSpPr>
        <p:spPr>
          <a:ln/>
        </p:spPr>
      </p:sp>
      <p:sp>
        <p:nvSpPr>
          <p:cNvPr id="431109" name="Rectangle 3"/>
          <p:cNvSpPr>
            <a:spLocks noGrp="1" noChangeArrowheads="1"/>
          </p:cNvSpPr>
          <p:nvPr>
            <p:ph type="body" idx="1"/>
          </p:nvPr>
        </p:nvSpPr>
        <p:spPr>
          <a:noFill/>
        </p:spPr>
        <p:txBody>
          <a:bodyPr/>
          <a:lstStyle/>
          <a:p>
            <a:pPr defTabSz="912813" eaLnBrk="1" hangingPunct="1">
              <a:spcBef>
                <a:spcPct val="0"/>
              </a:spcBef>
            </a:pPr>
            <a:r>
              <a:rPr lang="pl-PL" altLang="pl-PL" b="1"/>
              <a:t>Skaningowa kalorymetria różnicowa</a:t>
            </a:r>
            <a:r>
              <a:rPr lang="pl-PL" altLang="pl-PL"/>
              <a:t> (</a:t>
            </a:r>
            <a:r>
              <a:rPr lang="pl-PL" altLang="pl-PL">
                <a:hlinkClick r:id="rId3" action="ppaction://hlinkfile" tooltip="Język angielski"/>
              </a:rPr>
              <a:t>ang.</a:t>
            </a:r>
            <a:r>
              <a:rPr lang="pl-PL" altLang="pl-PL"/>
              <a:t> </a:t>
            </a:r>
            <a:r>
              <a:rPr lang="pl-PL" altLang="pl-PL" i="1"/>
              <a:t>differential scanning calorimetry</a:t>
            </a:r>
            <a:r>
              <a:rPr lang="pl-PL" altLang="pl-PL"/>
              <a:t>, DSC) – technika służąca do pomiaru </a:t>
            </a:r>
            <a:r>
              <a:rPr lang="pl-PL" altLang="pl-PL">
                <a:hlinkClick r:id="rId4" action="ppaction://hlinkfile" tooltip="Moc"/>
              </a:rPr>
              <a:t>mocy</a:t>
            </a:r>
            <a:r>
              <a:rPr lang="pl-PL" altLang="pl-PL"/>
              <a:t> cieplnej, a dokładniej zmiany różnicy </a:t>
            </a:r>
            <a:r>
              <a:rPr lang="pl-PL" altLang="pl-PL">
                <a:hlinkClick r:id="rId5" action="ppaction://hlinkfile" tooltip="Strumień ciepła"/>
              </a:rPr>
              <a:t>strumienia cieplnego</a:t>
            </a:r>
            <a:r>
              <a:rPr lang="pl-PL" altLang="pl-PL"/>
              <a:t> powstającego między próbką badaną i referencyjną w trakcie </a:t>
            </a:r>
            <a:r>
              <a:rPr lang="pl-PL" altLang="pl-PL">
                <a:hlinkClick r:id="rId6" action="ppaction://hlinkfile" tooltip="Przemiana fizyczna"/>
              </a:rPr>
              <a:t>przemiany termicznej</a:t>
            </a:r>
            <a:r>
              <a:rPr lang="pl-PL" altLang="pl-PL"/>
              <a:t>.</a:t>
            </a:r>
          </a:p>
          <a:p>
            <a:pPr defTabSz="912813" eaLnBrk="1" hangingPunct="1">
              <a:spcBef>
                <a:spcPct val="0"/>
              </a:spcBef>
            </a:pPr>
            <a:endParaRPr lang="pl-PL" altLang="pl-PL"/>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56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BAB6DBF-B257-4F91-8BD1-D8465ABF3099}" type="slidenum">
              <a:rPr lang="pl-PL" altLang="pl-PL" sz="1200" smtClean="0"/>
              <a:pPr/>
              <a:t>290</a:t>
            </a:fld>
            <a:endParaRPr lang="pl-PL" altLang="pl-PL" sz="1200"/>
          </a:p>
        </p:txBody>
      </p:sp>
      <p:sp>
        <p:nvSpPr>
          <p:cNvPr id="455683" name="Rectangle 2"/>
          <p:cNvSpPr>
            <a:spLocks noGrp="1" noRot="1" noChangeAspect="1" noChangeArrowheads="1" noTextEdit="1"/>
          </p:cNvSpPr>
          <p:nvPr>
            <p:ph type="sldImg"/>
          </p:nvPr>
        </p:nvSpPr>
        <p:spPr>
          <a:xfrm>
            <a:off x="1141413" y="695325"/>
            <a:ext cx="4572000" cy="3429000"/>
          </a:xfrm>
          <a:ln/>
        </p:spPr>
      </p:sp>
      <p:sp>
        <p:nvSpPr>
          <p:cNvPr id="455684"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77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C5BD9E5-4442-4819-82CE-2DED6783F028}" type="slidenum">
              <a:rPr lang="pl-PL" altLang="pl-PL" sz="1200" smtClean="0"/>
              <a:pPr/>
              <a:t>291</a:t>
            </a:fld>
            <a:endParaRPr lang="pl-PL" altLang="pl-PL" sz="1200"/>
          </a:p>
        </p:txBody>
      </p:sp>
      <p:sp>
        <p:nvSpPr>
          <p:cNvPr id="457731" name="Rectangle 2"/>
          <p:cNvSpPr>
            <a:spLocks noGrp="1" noRot="1" noChangeAspect="1" noChangeArrowheads="1" noTextEdit="1"/>
          </p:cNvSpPr>
          <p:nvPr>
            <p:ph type="sldImg"/>
          </p:nvPr>
        </p:nvSpPr>
        <p:spPr>
          <a:xfrm>
            <a:off x="1141413" y="695325"/>
            <a:ext cx="4572000" cy="3429000"/>
          </a:xfrm>
          <a:ln/>
        </p:spPr>
      </p:sp>
      <p:sp>
        <p:nvSpPr>
          <p:cNvPr id="457732"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977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124F5C3-A420-4274-8298-0CB6B18E9151}" type="slidenum">
              <a:rPr lang="pl-PL" altLang="pl-PL" sz="1200" smtClean="0"/>
              <a:pPr/>
              <a:t>292</a:t>
            </a:fld>
            <a:endParaRPr lang="pl-PL" altLang="pl-PL" sz="1200"/>
          </a:p>
        </p:txBody>
      </p:sp>
      <p:sp>
        <p:nvSpPr>
          <p:cNvPr id="459779" name="Rectangle 2"/>
          <p:cNvSpPr>
            <a:spLocks noGrp="1" noRot="1" noChangeAspect="1" noChangeArrowheads="1" noTextEdit="1"/>
          </p:cNvSpPr>
          <p:nvPr>
            <p:ph type="sldImg"/>
          </p:nvPr>
        </p:nvSpPr>
        <p:spPr>
          <a:xfrm>
            <a:off x="1141413" y="695325"/>
            <a:ext cx="4572000" cy="3429000"/>
          </a:xfrm>
          <a:ln/>
        </p:spPr>
      </p:sp>
      <p:sp>
        <p:nvSpPr>
          <p:cNvPr id="459780"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D640CE-AEC3-4D3B-A753-CB7D58A3B7E1}" type="slidenum">
              <a:rPr lang="pl-PL" altLang="pl-PL" sz="1200" smtClean="0"/>
              <a:pPr/>
              <a:t>302</a:t>
            </a:fld>
            <a:endParaRPr lang="pl-PL" altLang="pl-PL" sz="1200"/>
          </a:p>
        </p:txBody>
      </p:sp>
      <p:sp>
        <p:nvSpPr>
          <p:cNvPr id="471043" name="Rectangle 2"/>
          <p:cNvSpPr>
            <a:spLocks noGrp="1" noRot="1" noChangeAspect="1" noChangeArrowheads="1" noTextEdit="1"/>
          </p:cNvSpPr>
          <p:nvPr>
            <p:ph type="sldImg"/>
          </p:nvPr>
        </p:nvSpPr>
        <p:spPr>
          <a:xfrm>
            <a:off x="1141413" y="695325"/>
            <a:ext cx="4572000" cy="3429000"/>
          </a:xfrm>
          <a:ln/>
        </p:spPr>
      </p:sp>
      <p:sp>
        <p:nvSpPr>
          <p:cNvPr id="471044"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30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9E875A-CA37-4430-81D6-22822EE7F009}" type="slidenum">
              <a:rPr lang="pl-PL" altLang="pl-PL" sz="1200" smtClean="0"/>
              <a:pPr/>
              <a:t>303</a:t>
            </a:fld>
            <a:endParaRPr lang="pl-PL" altLang="pl-PL" sz="1200"/>
          </a:p>
        </p:txBody>
      </p:sp>
      <p:sp>
        <p:nvSpPr>
          <p:cNvPr id="473091" name="Rectangle 2"/>
          <p:cNvSpPr>
            <a:spLocks noGrp="1" noRot="1" noChangeAspect="1" noChangeArrowheads="1" noTextEdit="1"/>
          </p:cNvSpPr>
          <p:nvPr>
            <p:ph type="sldImg"/>
          </p:nvPr>
        </p:nvSpPr>
        <p:spPr>
          <a:xfrm>
            <a:off x="1141413" y="695325"/>
            <a:ext cx="4572000" cy="3429000"/>
          </a:xfrm>
          <a:ln/>
        </p:spPr>
      </p:sp>
      <p:sp>
        <p:nvSpPr>
          <p:cNvPr id="473092"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51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AF87D5D-7662-48E5-AD99-A35B4FB3F466}" type="slidenum">
              <a:rPr lang="pl-PL" altLang="pl-PL" sz="1200" smtClean="0"/>
              <a:pPr/>
              <a:t>304</a:t>
            </a:fld>
            <a:endParaRPr lang="pl-PL" altLang="pl-PL" sz="1200"/>
          </a:p>
        </p:txBody>
      </p:sp>
      <p:sp>
        <p:nvSpPr>
          <p:cNvPr id="475139" name="Rectangle 2"/>
          <p:cNvSpPr>
            <a:spLocks noGrp="1" noRot="1" noChangeAspect="1" noChangeArrowheads="1" noTextEdit="1"/>
          </p:cNvSpPr>
          <p:nvPr>
            <p:ph type="sldImg"/>
          </p:nvPr>
        </p:nvSpPr>
        <p:spPr>
          <a:xfrm>
            <a:off x="1141413" y="695325"/>
            <a:ext cx="4572000" cy="3429000"/>
          </a:xfrm>
          <a:ln/>
        </p:spPr>
      </p:sp>
      <p:sp>
        <p:nvSpPr>
          <p:cNvPr id="475140"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A09D762-BD6F-423C-B2AE-998048BDB17D}" type="slidenum">
              <a:rPr lang="pl-PL" altLang="pl-PL" sz="1200" smtClean="0"/>
              <a:pPr/>
              <a:t>305</a:t>
            </a:fld>
            <a:endParaRPr lang="pl-PL" altLang="pl-PL" sz="1200"/>
          </a:p>
        </p:txBody>
      </p:sp>
      <p:sp>
        <p:nvSpPr>
          <p:cNvPr id="477187" name="Rectangle 2"/>
          <p:cNvSpPr>
            <a:spLocks noGrp="1" noRot="1" noChangeAspect="1" noChangeArrowheads="1" noTextEdit="1"/>
          </p:cNvSpPr>
          <p:nvPr>
            <p:ph type="sldImg"/>
          </p:nvPr>
        </p:nvSpPr>
        <p:spPr>
          <a:xfrm>
            <a:off x="1141413" y="695325"/>
            <a:ext cx="4572000" cy="3429000"/>
          </a:xfrm>
          <a:ln/>
        </p:spPr>
      </p:sp>
      <p:sp>
        <p:nvSpPr>
          <p:cNvPr id="477188"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92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77B9D7C-FF2C-4E2E-BCFE-8D6D732BBED6}" type="slidenum">
              <a:rPr lang="pl-PL" altLang="pl-PL" sz="1200" smtClean="0"/>
              <a:pPr/>
              <a:t>306</a:t>
            </a:fld>
            <a:endParaRPr lang="pl-PL" altLang="pl-PL" sz="1200"/>
          </a:p>
        </p:txBody>
      </p:sp>
      <p:sp>
        <p:nvSpPr>
          <p:cNvPr id="479235" name="Rectangle 2"/>
          <p:cNvSpPr>
            <a:spLocks noGrp="1" noRot="1" noChangeAspect="1" noChangeArrowheads="1" noTextEdit="1"/>
          </p:cNvSpPr>
          <p:nvPr>
            <p:ph type="sldImg"/>
          </p:nvPr>
        </p:nvSpPr>
        <p:spPr>
          <a:xfrm>
            <a:off x="1141413" y="695325"/>
            <a:ext cx="4572000" cy="3429000"/>
          </a:xfrm>
          <a:ln/>
        </p:spPr>
      </p:sp>
      <p:sp>
        <p:nvSpPr>
          <p:cNvPr id="479236"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2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ED2D873-8619-441B-BFD1-141F57512D18}" type="slidenum">
              <a:rPr lang="pl-PL" altLang="pl-PL" sz="1200" smtClean="0"/>
              <a:pPr/>
              <a:t>307</a:t>
            </a:fld>
            <a:endParaRPr lang="pl-PL" altLang="pl-PL" sz="1200"/>
          </a:p>
        </p:txBody>
      </p:sp>
      <p:sp>
        <p:nvSpPr>
          <p:cNvPr id="481283" name="Rectangle 2"/>
          <p:cNvSpPr>
            <a:spLocks noGrp="1" noRot="1" noChangeAspect="1" noChangeArrowheads="1" noTextEdit="1"/>
          </p:cNvSpPr>
          <p:nvPr>
            <p:ph type="sldImg"/>
          </p:nvPr>
        </p:nvSpPr>
        <p:spPr>
          <a:xfrm>
            <a:off x="1141413" y="695325"/>
            <a:ext cx="4572000" cy="3429000"/>
          </a:xfrm>
          <a:ln/>
        </p:spPr>
      </p:sp>
      <p:sp>
        <p:nvSpPr>
          <p:cNvPr id="481284"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33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8A8E78F-DC13-4653-B9F7-4851FF2E8F23}" type="slidenum">
              <a:rPr lang="pl-PL" altLang="pl-PL" sz="1200" smtClean="0"/>
              <a:pPr/>
              <a:t>308</a:t>
            </a:fld>
            <a:endParaRPr lang="pl-PL" altLang="pl-PL" sz="1200"/>
          </a:p>
        </p:txBody>
      </p:sp>
      <p:sp>
        <p:nvSpPr>
          <p:cNvPr id="483331" name="Rectangle 2"/>
          <p:cNvSpPr>
            <a:spLocks noGrp="1" noRot="1" noChangeAspect="1" noChangeArrowheads="1" noTextEdit="1"/>
          </p:cNvSpPr>
          <p:nvPr>
            <p:ph type="sldImg"/>
          </p:nvPr>
        </p:nvSpPr>
        <p:spPr>
          <a:xfrm>
            <a:off x="1141413" y="695325"/>
            <a:ext cx="4572000" cy="3429000"/>
          </a:xfrm>
          <a:ln/>
        </p:spPr>
      </p:sp>
      <p:sp>
        <p:nvSpPr>
          <p:cNvPr id="483332"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537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0AB6339-2DC2-4120-9D2A-2074C6E7809F}" type="slidenum">
              <a:rPr lang="pl-PL" altLang="pl-PL" sz="1200" smtClean="0"/>
              <a:pPr/>
              <a:t>309</a:t>
            </a:fld>
            <a:endParaRPr lang="pl-PL" altLang="pl-PL" sz="1200"/>
          </a:p>
        </p:txBody>
      </p:sp>
      <p:sp>
        <p:nvSpPr>
          <p:cNvPr id="485379" name="Rectangle 2"/>
          <p:cNvSpPr>
            <a:spLocks noGrp="1" noRot="1" noChangeAspect="1" noChangeArrowheads="1" noTextEdit="1"/>
          </p:cNvSpPr>
          <p:nvPr>
            <p:ph type="sldImg"/>
          </p:nvPr>
        </p:nvSpPr>
        <p:spPr>
          <a:xfrm>
            <a:off x="1141413" y="695325"/>
            <a:ext cx="4572000" cy="3429000"/>
          </a:xfrm>
          <a:ln/>
        </p:spPr>
      </p:sp>
      <p:sp>
        <p:nvSpPr>
          <p:cNvPr id="485380"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742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AAF1FB-BE53-4DA3-99F6-69219F4870F0}" type="slidenum">
              <a:rPr lang="pl-PL" altLang="pl-PL" sz="1200" smtClean="0"/>
              <a:pPr/>
              <a:t>310</a:t>
            </a:fld>
            <a:endParaRPr lang="pl-PL" altLang="pl-PL" sz="1200"/>
          </a:p>
        </p:txBody>
      </p:sp>
      <p:sp>
        <p:nvSpPr>
          <p:cNvPr id="487427" name="Rectangle 2"/>
          <p:cNvSpPr>
            <a:spLocks noGrp="1" noRot="1" noChangeAspect="1" noChangeArrowheads="1" noTextEdit="1"/>
          </p:cNvSpPr>
          <p:nvPr>
            <p:ph type="sldImg"/>
          </p:nvPr>
        </p:nvSpPr>
        <p:spPr>
          <a:xfrm>
            <a:off x="1141413" y="695325"/>
            <a:ext cx="4572000" cy="3429000"/>
          </a:xfrm>
          <a:ln/>
        </p:spPr>
      </p:sp>
      <p:sp>
        <p:nvSpPr>
          <p:cNvPr id="487428" name="Rectangle 3"/>
          <p:cNvSpPr>
            <a:spLocks noGrp="1" noChangeArrowheads="1"/>
          </p:cNvSpPr>
          <p:nvPr>
            <p:ph type="body" idx="1"/>
          </p:nvPr>
        </p:nvSpPr>
        <p:spPr>
          <a:xfrm>
            <a:off x="685800" y="4343400"/>
            <a:ext cx="5486400" cy="4037013"/>
          </a:xfrm>
          <a:noFill/>
          <a:extLst>
            <a:ext uri="{91240B29-F687-4F45-9708-019B960494DF}">
              <a14:hiddenLine xmlns:a14="http://schemas.microsoft.com/office/drawing/2010/main" w="9525">
                <a:solidFill>
                  <a:srgbClr val="000000"/>
                </a:solidFill>
                <a:round/>
                <a:headEnd/>
                <a:tailEnd/>
              </a14:hiddenLine>
            </a:ext>
          </a:extLst>
        </p:spPr>
        <p:txBody>
          <a:bodyPr wrap="none" anchor="ctr"/>
          <a:lstStyle/>
          <a:p>
            <a:pPr defTabSz="449263" eaLnBrk="1" hangingPunct="1"/>
            <a:endParaRPr lang="pl-PL" altLang="pl-PL"/>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5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2E7E77C-E804-4D55-A877-710EFC12D067}" type="slidenum">
              <a:rPr lang="pl-PL" altLang="pl-PL" sz="1200" smtClean="0"/>
              <a:pPr/>
              <a:t>316</a:t>
            </a:fld>
            <a:endParaRPr lang="pl-PL" altLang="pl-PL" sz="1200"/>
          </a:p>
        </p:txBody>
      </p:sp>
      <p:sp>
        <p:nvSpPr>
          <p:cNvPr id="494595" name="Rectangle 2"/>
          <p:cNvSpPr>
            <a:spLocks noGrp="1" noRot="1" noChangeAspect="1" noChangeArrowheads="1" noTextEdit="1"/>
          </p:cNvSpPr>
          <p:nvPr>
            <p:ph type="sldImg"/>
          </p:nvPr>
        </p:nvSpPr>
        <p:spPr>
          <a:ln/>
        </p:spPr>
      </p:sp>
      <p:sp>
        <p:nvSpPr>
          <p:cNvPr id="49459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1C62EAD-208B-4CD2-92A7-F904484E1667}" type="slidenum">
              <a:rPr lang="pl-PL" altLang="pl-PL" sz="1200" smtClean="0"/>
              <a:pPr/>
              <a:t>317</a:t>
            </a:fld>
            <a:endParaRPr lang="pl-PL" altLang="pl-PL" sz="1200"/>
          </a:p>
        </p:txBody>
      </p:sp>
      <p:sp>
        <p:nvSpPr>
          <p:cNvPr id="496643" name="Rectangle 2"/>
          <p:cNvSpPr>
            <a:spLocks noGrp="1" noRot="1" noChangeAspect="1" noChangeArrowheads="1" noTextEdit="1"/>
          </p:cNvSpPr>
          <p:nvPr>
            <p:ph type="sldImg"/>
          </p:nvPr>
        </p:nvSpPr>
        <p:spPr>
          <a:ln/>
        </p:spPr>
      </p:sp>
      <p:sp>
        <p:nvSpPr>
          <p:cNvPr id="49664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27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ABBF133-C110-4214-95E7-5EF9D6A100B9}" type="slidenum">
              <a:rPr lang="pl-PL" altLang="pl-PL" sz="1200" smtClean="0"/>
              <a:pPr/>
              <a:t>322</a:t>
            </a:fld>
            <a:endParaRPr lang="pl-PL" altLang="pl-PL" sz="1200"/>
          </a:p>
        </p:txBody>
      </p:sp>
      <p:sp>
        <p:nvSpPr>
          <p:cNvPr id="502787" name="Rectangle 2"/>
          <p:cNvSpPr>
            <a:spLocks noGrp="1" noRot="1" noChangeAspect="1" noChangeArrowheads="1" noTextEdit="1"/>
          </p:cNvSpPr>
          <p:nvPr>
            <p:ph type="sldImg"/>
          </p:nvPr>
        </p:nvSpPr>
        <p:spPr>
          <a:ln/>
        </p:spPr>
      </p:sp>
      <p:sp>
        <p:nvSpPr>
          <p:cNvPr id="502788"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48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D0F2CB7-2E0C-40E5-8CF1-E56BE51BE598}" type="slidenum">
              <a:rPr lang="pl-PL" altLang="pl-PL" sz="1200" smtClean="0"/>
              <a:pPr/>
              <a:t>323</a:t>
            </a:fld>
            <a:endParaRPr lang="pl-PL" altLang="pl-PL" sz="1200"/>
          </a:p>
        </p:txBody>
      </p:sp>
      <p:sp>
        <p:nvSpPr>
          <p:cNvPr id="504835" name="Rectangle 2"/>
          <p:cNvSpPr>
            <a:spLocks noGrp="1" noRot="1" noChangeAspect="1" noChangeArrowheads="1" noTextEdit="1"/>
          </p:cNvSpPr>
          <p:nvPr>
            <p:ph type="sldImg"/>
          </p:nvPr>
        </p:nvSpPr>
        <p:spPr>
          <a:ln/>
        </p:spPr>
      </p:sp>
      <p:sp>
        <p:nvSpPr>
          <p:cNvPr id="504836"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73C7C26-78CA-41EB-9F0A-D93C7AC24EA6}" type="slidenum">
              <a:rPr lang="pl-PL" altLang="pl-PL" sz="1200" smtClean="0"/>
              <a:pPr/>
              <a:t>324</a:t>
            </a:fld>
            <a:endParaRPr lang="pl-PL" altLang="pl-PL" sz="1200"/>
          </a:p>
        </p:txBody>
      </p:sp>
      <p:sp>
        <p:nvSpPr>
          <p:cNvPr id="506883" name="Rectangle 2"/>
          <p:cNvSpPr>
            <a:spLocks noGrp="1" noRot="1" noChangeAspect="1" noChangeArrowheads="1" noTextEdit="1"/>
          </p:cNvSpPr>
          <p:nvPr>
            <p:ph type="sldImg"/>
          </p:nvPr>
        </p:nvSpPr>
        <p:spPr>
          <a:ln/>
        </p:spPr>
      </p:sp>
      <p:sp>
        <p:nvSpPr>
          <p:cNvPr id="506884"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4FD1962-2655-4081-970D-75DAA87A65CE}" type="slidenum">
              <a:rPr lang="pl-PL" altLang="pl-PL" sz="1200" smtClean="0"/>
              <a:pPr/>
              <a:t>325</a:t>
            </a:fld>
            <a:endParaRPr lang="pl-PL" altLang="pl-PL" sz="1200"/>
          </a:p>
        </p:txBody>
      </p:sp>
      <p:sp>
        <p:nvSpPr>
          <p:cNvPr id="508931" name="Rectangle 2"/>
          <p:cNvSpPr>
            <a:spLocks noGrp="1" noRot="1" noChangeAspect="1" noChangeArrowheads="1" noTextEdit="1"/>
          </p:cNvSpPr>
          <p:nvPr>
            <p:ph type="sldImg"/>
          </p:nvPr>
        </p:nvSpPr>
        <p:spPr>
          <a:ln/>
        </p:spPr>
      </p:sp>
      <p:sp>
        <p:nvSpPr>
          <p:cNvPr id="508932"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097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49D749D-E6BE-4450-9E18-37811FB217C9}" type="slidenum">
              <a:rPr lang="pl-PL" altLang="pl-PL" sz="1200" smtClean="0"/>
              <a:pPr/>
              <a:t>326</a:t>
            </a:fld>
            <a:endParaRPr lang="pl-PL" altLang="pl-PL" sz="1200"/>
          </a:p>
        </p:txBody>
      </p:sp>
      <p:sp>
        <p:nvSpPr>
          <p:cNvPr id="510979" name="Rectangle 2"/>
          <p:cNvSpPr>
            <a:spLocks noGrp="1" noRot="1" noChangeAspect="1" noChangeArrowheads="1" noTextEdit="1"/>
          </p:cNvSpPr>
          <p:nvPr>
            <p:ph type="sldImg"/>
          </p:nvPr>
        </p:nvSpPr>
        <p:spPr>
          <a:ln/>
        </p:spPr>
      </p:sp>
      <p:sp>
        <p:nvSpPr>
          <p:cNvPr id="510980" name="Rectangle 3"/>
          <p:cNvSpPr>
            <a:spLocks noGrp="1" noChangeArrowheads="1"/>
          </p:cNvSpPr>
          <p:nvPr>
            <p:ph type="body" idx="1"/>
          </p:nvPr>
        </p:nvSpPr>
        <p:spPr>
          <a:noFill/>
        </p:spPr>
        <p:txBody>
          <a:bodyPr/>
          <a:lstStyle/>
          <a:p>
            <a:pPr eaLnBrk="1" hangingPunct="1"/>
            <a:endParaRPr lang="pl-PL" altLang="pl-PL"/>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3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F00B107-A7D4-4EF3-87DE-288925C9B992}" type="slidenum">
              <a:rPr lang="pl-PL" altLang="pl-PL" sz="1200" smtClean="0"/>
              <a:pPr/>
              <a:t>342</a:t>
            </a:fld>
            <a:endParaRPr lang="pl-PL" altLang="pl-PL" sz="1200"/>
          </a:p>
        </p:txBody>
      </p:sp>
      <p:sp>
        <p:nvSpPr>
          <p:cNvPr id="528387" name="Symbol zastępczy obrazu slajdu 1"/>
          <p:cNvSpPr>
            <a:spLocks noGrp="1" noRot="1" noChangeAspect="1" noTextEdit="1"/>
          </p:cNvSpPr>
          <p:nvPr>
            <p:ph type="sldImg"/>
          </p:nvPr>
        </p:nvSpPr>
        <p:spPr>
          <a:ln/>
        </p:spPr>
      </p:sp>
      <p:sp>
        <p:nvSpPr>
          <p:cNvPr id="528388" name="Symbol zastępczy notatek 2"/>
          <p:cNvSpPr>
            <a:spLocks noGrp="1"/>
          </p:cNvSpPr>
          <p:nvPr>
            <p:ph type="body" idx="1"/>
          </p:nvPr>
        </p:nvSpPr>
        <p:spPr>
          <a:noFill/>
        </p:spPr>
        <p:txBody>
          <a:bodyPr/>
          <a:lstStyle/>
          <a:p>
            <a:pPr eaLnBrk="1" hangingPunct="1">
              <a:spcBef>
                <a:spcPct val="0"/>
              </a:spcBef>
            </a:pPr>
            <a:r>
              <a:rPr lang="pl-PL" altLang="pl-PL"/>
              <a:t>diffraction</a:t>
            </a:r>
          </a:p>
        </p:txBody>
      </p:sp>
      <p:sp>
        <p:nvSpPr>
          <p:cNvPr id="528389" name="Symbol zastępczy numeru slajdu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C7E7E480-7551-412E-A92E-0C4DE5C520B6}" type="slidenum">
              <a:rPr lang="pl-PL" altLang="pl-PL">
                <a:latin typeface="Arial" panose="020B0604020202020204" pitchFamily="34" charset="0"/>
              </a:rPr>
              <a:pPr algn="r" eaLnBrk="1" hangingPunct="1">
                <a:spcBef>
                  <a:spcPct val="0"/>
                </a:spcBef>
              </a:pPr>
              <a:t>342</a:t>
            </a:fld>
            <a:endParaRPr lang="pl-PL" altLang="pl-PL">
              <a:latin typeface="Arial" panose="020B0604020202020204" pitchFamily="34" charset="0"/>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72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EC5E6A7-877E-4C3B-9877-01E87E072492}" type="slidenum">
              <a:rPr lang="pl-PL" altLang="pl-PL" sz="1200" smtClean="0"/>
              <a:pPr/>
              <a:t>379</a:t>
            </a:fld>
            <a:endParaRPr lang="pl-PL" altLang="pl-PL" sz="1200"/>
          </a:p>
        </p:txBody>
      </p:sp>
      <p:sp>
        <p:nvSpPr>
          <p:cNvPr id="567299" name="Symbol zastępczy obrazu slajdu 1"/>
          <p:cNvSpPr>
            <a:spLocks noGrp="1" noRot="1" noChangeAspect="1" noTextEdit="1"/>
          </p:cNvSpPr>
          <p:nvPr>
            <p:ph type="sldImg"/>
          </p:nvPr>
        </p:nvSpPr>
        <p:spPr>
          <a:ln/>
        </p:spPr>
      </p:sp>
      <p:sp>
        <p:nvSpPr>
          <p:cNvPr id="567300" name="Symbol zastępczy notatek 2"/>
          <p:cNvSpPr>
            <a:spLocks noGrp="1"/>
          </p:cNvSpPr>
          <p:nvPr>
            <p:ph type="body" idx="1"/>
          </p:nvPr>
        </p:nvSpPr>
        <p:spPr>
          <a:noFill/>
        </p:spPr>
        <p:txBody>
          <a:bodyPr/>
          <a:lstStyle/>
          <a:p>
            <a:pPr eaLnBrk="1" hangingPunct="1"/>
            <a:r>
              <a:rPr lang="pl-PL" altLang="pl-PL"/>
              <a:t>Ruch o jeden okres warstwowy</a:t>
            </a:r>
          </a:p>
        </p:txBody>
      </p:sp>
      <p:sp>
        <p:nvSpPr>
          <p:cNvPr id="567301" name="Symbol zastępczy numeru slajdu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79268E0D-63AE-4229-A80A-F5B4287F6F98}" type="slidenum">
              <a:rPr lang="pl-PL" altLang="pl-PL">
                <a:latin typeface="Arial" panose="020B0604020202020204" pitchFamily="34" charset="0"/>
                <a:cs typeface="Arial" panose="020B0604020202020204" pitchFamily="34" charset="0"/>
              </a:rPr>
              <a:pPr algn="r" eaLnBrk="1" hangingPunct="1">
                <a:spcBef>
                  <a:spcPct val="0"/>
                </a:spcBef>
              </a:pPr>
              <a:t>379</a:t>
            </a:fld>
            <a:endParaRPr lang="pl-PL" altLang="pl-PL">
              <a:latin typeface="Arial" panose="020B0604020202020204" pitchFamily="34" charset="0"/>
              <a:cs typeface="Arial" panose="020B0604020202020204" pitchFamily="34" charset="0"/>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4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9945A10-D223-4A0E-8914-6FFE8B213910}" type="slidenum">
              <a:rPr lang="pl-PL" altLang="pl-PL" sz="1200" smtClean="0"/>
              <a:pPr/>
              <a:t>386</a:t>
            </a:fld>
            <a:endParaRPr lang="pl-PL" altLang="pl-PL" sz="1200"/>
          </a:p>
        </p:txBody>
      </p:sp>
      <p:sp>
        <p:nvSpPr>
          <p:cNvPr id="57549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fld id="{7CA51850-8AC7-4B1A-92DF-D0C8A96AD23C}" type="slidenum">
              <a:rPr lang="pl-PL" altLang="pl-PL">
                <a:latin typeface="Arial" panose="020B0604020202020204" pitchFamily="34" charset="0"/>
                <a:cs typeface="Arial" panose="020B0604020202020204" pitchFamily="34" charset="0"/>
              </a:rPr>
              <a:pPr algn="r" eaLnBrk="1" hangingPunct="1">
                <a:spcBef>
                  <a:spcPct val="0"/>
                </a:spcBef>
              </a:pPr>
              <a:t>386</a:t>
            </a:fld>
            <a:endParaRPr lang="pl-PL" altLang="pl-PL">
              <a:latin typeface="Arial" panose="020B0604020202020204" pitchFamily="34" charset="0"/>
              <a:cs typeface="Arial" panose="020B0604020202020204" pitchFamily="34" charset="0"/>
            </a:endParaRPr>
          </a:p>
        </p:txBody>
      </p:sp>
      <p:sp>
        <p:nvSpPr>
          <p:cNvPr id="575492" name="Rectangle 2"/>
          <p:cNvSpPr>
            <a:spLocks noGrp="1" noRot="1" noChangeAspect="1" noChangeArrowheads="1" noTextEdit="1"/>
          </p:cNvSpPr>
          <p:nvPr>
            <p:ph type="sldImg"/>
          </p:nvPr>
        </p:nvSpPr>
        <p:spPr>
          <a:ln/>
        </p:spPr>
      </p:sp>
      <p:sp>
        <p:nvSpPr>
          <p:cNvPr id="575493" name="Rectangle 3"/>
          <p:cNvSpPr>
            <a:spLocks noGrp="1" noChangeArrowheads="1"/>
          </p:cNvSpPr>
          <p:nvPr>
            <p:ph type="body" idx="1"/>
          </p:nvPr>
        </p:nvSpPr>
        <p:spPr>
          <a:noFill/>
        </p:spPr>
        <p:txBody>
          <a:bodyPr/>
          <a:lstStyle/>
          <a:p>
            <a:pPr eaLnBrk="1" hangingPunct="1">
              <a:spcBef>
                <a:spcPct val="0"/>
              </a:spcBef>
            </a:pPr>
            <a:r>
              <a:rPr lang="pl-PL" altLang="pl-PL">
                <a:latin typeface="Arial" panose="020B0604020202020204" pitchFamily="34" charset="0"/>
              </a:rPr>
              <a:t>Long bonds are braked in between atomic layers; lubricant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143000" y="1122363"/>
            <a:ext cx="6858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2B341BB4-2835-4F55-AC90-25795721E024}" type="slidenum">
              <a:rPr lang="pl-PL" altLang="pl-PL"/>
              <a:pPr>
                <a:defRPr/>
              </a:pPr>
              <a:t>‹#›</a:t>
            </a:fld>
            <a:endParaRPr lang="pl-PL" altLang="pl-PL"/>
          </a:p>
        </p:txBody>
      </p:sp>
    </p:spTree>
    <p:extLst>
      <p:ext uri="{BB962C8B-B14F-4D97-AF65-F5344CB8AC3E}">
        <p14:creationId xmlns:p14="http://schemas.microsoft.com/office/powerpoint/2010/main" val="1466423402"/>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FD9CEA59-7567-46BE-A978-88F493A35D1F}" type="slidenum">
              <a:rPr lang="pl-PL" altLang="pl-PL"/>
              <a:pPr>
                <a:defRPr/>
              </a:pPr>
              <a:t>‹#›</a:t>
            </a:fld>
            <a:endParaRPr lang="pl-PL" altLang="pl-PL"/>
          </a:p>
        </p:txBody>
      </p:sp>
    </p:spTree>
    <p:extLst>
      <p:ext uri="{BB962C8B-B14F-4D97-AF65-F5344CB8AC3E}">
        <p14:creationId xmlns:p14="http://schemas.microsoft.com/office/powerpoint/2010/main" val="989697167"/>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623888" y="1709738"/>
            <a:ext cx="78867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pl-PL"/>
              <a:t>Kliknij, aby edytować style wzorca tekstu</a:t>
            </a:r>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B7980D53-2B9C-47CF-9EE6-761196300E57}" type="slidenum">
              <a:rPr lang="pl-PL" altLang="pl-PL"/>
              <a:pPr>
                <a:defRPr/>
              </a:pPr>
              <a:t>‹#›</a:t>
            </a:fld>
            <a:endParaRPr lang="pl-PL" altLang="pl-PL"/>
          </a:p>
        </p:txBody>
      </p:sp>
    </p:spTree>
    <p:extLst>
      <p:ext uri="{BB962C8B-B14F-4D97-AF65-F5344CB8AC3E}">
        <p14:creationId xmlns:p14="http://schemas.microsoft.com/office/powerpoint/2010/main" val="2524412092"/>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6"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7" name="Rectangle 6"/>
          <p:cNvSpPr>
            <a:spLocks noGrp="1" noChangeArrowheads="1"/>
          </p:cNvSpPr>
          <p:nvPr>
            <p:ph type="sldNum" sz="quarter" idx="12"/>
          </p:nvPr>
        </p:nvSpPr>
        <p:spPr>
          <a:ln/>
        </p:spPr>
        <p:txBody>
          <a:bodyPr/>
          <a:lstStyle>
            <a:lvl1pPr>
              <a:defRPr/>
            </a:lvl1pPr>
          </a:lstStyle>
          <a:p>
            <a:pPr>
              <a:defRPr/>
            </a:pPr>
            <a:fld id="{DA5680FD-2D99-4B08-9717-306010C3AA87}" type="slidenum">
              <a:rPr lang="pl-PL" altLang="pl-PL"/>
              <a:pPr>
                <a:defRPr/>
              </a:pPr>
              <a:t>‹#›</a:t>
            </a:fld>
            <a:endParaRPr lang="pl-PL" altLang="pl-PL"/>
          </a:p>
        </p:txBody>
      </p:sp>
    </p:spTree>
    <p:extLst>
      <p:ext uri="{BB962C8B-B14F-4D97-AF65-F5344CB8AC3E}">
        <p14:creationId xmlns:p14="http://schemas.microsoft.com/office/powerpoint/2010/main" val="447566900"/>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630238" y="365125"/>
            <a:ext cx="7886700" cy="1325563"/>
          </a:xfrm>
        </p:spPr>
        <p:txBody>
          <a:bodyPr/>
          <a:lstStyle/>
          <a:p>
            <a:r>
              <a:rPr lang="pl-PL"/>
              <a:t>Kliknij, aby edytować styl</a:t>
            </a:r>
          </a:p>
        </p:txBody>
      </p:sp>
      <p:sp>
        <p:nvSpPr>
          <p:cNvPr id="3" name="Symbol zastępczy tekstu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630238" y="2505075"/>
            <a:ext cx="386873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4629150" y="2505075"/>
            <a:ext cx="38877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8"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9" name="Rectangle 6"/>
          <p:cNvSpPr>
            <a:spLocks noGrp="1" noChangeArrowheads="1"/>
          </p:cNvSpPr>
          <p:nvPr>
            <p:ph type="sldNum" sz="quarter" idx="12"/>
          </p:nvPr>
        </p:nvSpPr>
        <p:spPr>
          <a:ln/>
        </p:spPr>
        <p:txBody>
          <a:bodyPr/>
          <a:lstStyle>
            <a:lvl1pPr>
              <a:defRPr/>
            </a:lvl1pPr>
          </a:lstStyle>
          <a:p>
            <a:pPr>
              <a:defRPr/>
            </a:pPr>
            <a:fld id="{62586200-E2B1-45A4-A6B2-838327F04C5E}" type="slidenum">
              <a:rPr lang="pl-PL" altLang="pl-PL"/>
              <a:pPr>
                <a:defRPr/>
              </a:pPr>
              <a:t>‹#›</a:t>
            </a:fld>
            <a:endParaRPr lang="pl-PL" altLang="pl-PL"/>
          </a:p>
        </p:txBody>
      </p:sp>
    </p:spTree>
    <p:extLst>
      <p:ext uri="{BB962C8B-B14F-4D97-AF65-F5344CB8AC3E}">
        <p14:creationId xmlns:p14="http://schemas.microsoft.com/office/powerpoint/2010/main" val="196069203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4"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5" name="Rectangle 6"/>
          <p:cNvSpPr>
            <a:spLocks noGrp="1" noChangeArrowheads="1"/>
          </p:cNvSpPr>
          <p:nvPr>
            <p:ph type="sldNum" sz="quarter" idx="12"/>
          </p:nvPr>
        </p:nvSpPr>
        <p:spPr>
          <a:ln/>
        </p:spPr>
        <p:txBody>
          <a:bodyPr/>
          <a:lstStyle>
            <a:lvl1pPr>
              <a:defRPr/>
            </a:lvl1pPr>
          </a:lstStyle>
          <a:p>
            <a:pPr>
              <a:defRPr/>
            </a:pPr>
            <a:fld id="{3A4AFB6C-57E1-43F3-ABCB-1F27881A479D}" type="slidenum">
              <a:rPr lang="pl-PL" altLang="pl-PL"/>
              <a:pPr>
                <a:defRPr/>
              </a:pPr>
              <a:t>‹#›</a:t>
            </a:fld>
            <a:endParaRPr lang="pl-PL" altLang="pl-PL"/>
          </a:p>
        </p:txBody>
      </p:sp>
    </p:spTree>
    <p:extLst>
      <p:ext uri="{BB962C8B-B14F-4D97-AF65-F5344CB8AC3E}">
        <p14:creationId xmlns:p14="http://schemas.microsoft.com/office/powerpoint/2010/main" val="412023804"/>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3"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4" name="Rectangle 6"/>
          <p:cNvSpPr>
            <a:spLocks noGrp="1" noChangeArrowheads="1"/>
          </p:cNvSpPr>
          <p:nvPr>
            <p:ph type="sldNum" sz="quarter" idx="12"/>
          </p:nvPr>
        </p:nvSpPr>
        <p:spPr>
          <a:ln/>
        </p:spPr>
        <p:txBody>
          <a:bodyPr/>
          <a:lstStyle>
            <a:lvl1pPr>
              <a:defRPr/>
            </a:lvl1pPr>
          </a:lstStyle>
          <a:p>
            <a:pPr>
              <a:defRPr/>
            </a:pPr>
            <a:fld id="{93E788F7-355A-4499-A65D-B13C35BD9F64}" type="slidenum">
              <a:rPr lang="pl-PL" altLang="pl-PL"/>
              <a:pPr>
                <a:defRPr/>
              </a:pPr>
              <a:t>‹#›</a:t>
            </a:fld>
            <a:endParaRPr lang="pl-PL" altLang="pl-PL"/>
          </a:p>
        </p:txBody>
      </p:sp>
    </p:spTree>
    <p:extLst>
      <p:ext uri="{BB962C8B-B14F-4D97-AF65-F5344CB8AC3E}">
        <p14:creationId xmlns:p14="http://schemas.microsoft.com/office/powerpoint/2010/main" val="2688836635"/>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6"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7" name="Rectangle 6"/>
          <p:cNvSpPr>
            <a:spLocks noGrp="1" noChangeArrowheads="1"/>
          </p:cNvSpPr>
          <p:nvPr>
            <p:ph type="sldNum" sz="quarter" idx="12"/>
          </p:nvPr>
        </p:nvSpPr>
        <p:spPr>
          <a:ln/>
        </p:spPr>
        <p:txBody>
          <a:bodyPr/>
          <a:lstStyle>
            <a:lvl1pPr>
              <a:defRPr/>
            </a:lvl1pPr>
          </a:lstStyle>
          <a:p>
            <a:pPr>
              <a:defRPr/>
            </a:pPr>
            <a:fld id="{FECAE95C-7146-4D50-9FE3-F213938AD5BB}" type="slidenum">
              <a:rPr lang="pl-PL" altLang="pl-PL"/>
              <a:pPr>
                <a:defRPr/>
              </a:pPr>
              <a:t>‹#›</a:t>
            </a:fld>
            <a:endParaRPr lang="pl-PL" altLang="pl-PL"/>
          </a:p>
        </p:txBody>
      </p:sp>
    </p:spTree>
    <p:extLst>
      <p:ext uri="{BB962C8B-B14F-4D97-AF65-F5344CB8AC3E}">
        <p14:creationId xmlns:p14="http://schemas.microsoft.com/office/powerpoint/2010/main" val="332680016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pl-PL" noProof="0"/>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6"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7" name="Rectangle 6"/>
          <p:cNvSpPr>
            <a:spLocks noGrp="1" noChangeArrowheads="1"/>
          </p:cNvSpPr>
          <p:nvPr>
            <p:ph type="sldNum" sz="quarter" idx="12"/>
          </p:nvPr>
        </p:nvSpPr>
        <p:spPr>
          <a:ln/>
        </p:spPr>
        <p:txBody>
          <a:bodyPr/>
          <a:lstStyle>
            <a:lvl1pPr>
              <a:defRPr/>
            </a:lvl1pPr>
          </a:lstStyle>
          <a:p>
            <a:pPr>
              <a:defRPr/>
            </a:pPr>
            <a:fld id="{EB08D811-5A11-4FE5-914D-168AB18DF0F2}" type="slidenum">
              <a:rPr lang="pl-PL" altLang="pl-PL"/>
              <a:pPr>
                <a:defRPr/>
              </a:pPr>
              <a:t>‹#›</a:t>
            </a:fld>
            <a:endParaRPr lang="pl-PL" altLang="pl-PL"/>
          </a:p>
        </p:txBody>
      </p:sp>
    </p:spTree>
    <p:extLst>
      <p:ext uri="{BB962C8B-B14F-4D97-AF65-F5344CB8AC3E}">
        <p14:creationId xmlns:p14="http://schemas.microsoft.com/office/powerpoint/2010/main" val="3971875413"/>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9D513FFE-06C6-4ABF-8E03-C4C1EC3CCF64}" type="slidenum">
              <a:rPr lang="pl-PL" altLang="pl-PL"/>
              <a:pPr>
                <a:defRPr/>
              </a:pPr>
              <a:t>‹#›</a:t>
            </a:fld>
            <a:endParaRPr lang="pl-PL" altLang="pl-PL"/>
          </a:p>
        </p:txBody>
      </p:sp>
    </p:spTree>
    <p:extLst>
      <p:ext uri="{BB962C8B-B14F-4D97-AF65-F5344CB8AC3E}">
        <p14:creationId xmlns:p14="http://schemas.microsoft.com/office/powerpoint/2010/main" val="3084544547"/>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515100" y="609600"/>
            <a:ext cx="1943100" cy="5486400"/>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685800" y="609600"/>
            <a:ext cx="5676900" cy="548640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C3C5D0A5-7E89-435E-B26D-8932B48164E2}" type="slidenum">
              <a:rPr lang="pl-PL" altLang="pl-PL"/>
              <a:pPr>
                <a:defRPr/>
              </a:pPr>
              <a:t>‹#›</a:t>
            </a:fld>
            <a:endParaRPr lang="pl-PL" altLang="pl-PL"/>
          </a:p>
        </p:txBody>
      </p:sp>
    </p:spTree>
    <p:extLst>
      <p:ext uri="{BB962C8B-B14F-4D97-AF65-F5344CB8AC3E}">
        <p14:creationId xmlns:p14="http://schemas.microsoft.com/office/powerpoint/2010/main" val="443167111"/>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ytuł i tabela">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abeli 2"/>
          <p:cNvSpPr>
            <a:spLocks noGrp="1"/>
          </p:cNvSpPr>
          <p:nvPr>
            <p:ph type="tbl" idx="1"/>
          </p:nvPr>
        </p:nvSpPr>
        <p:spPr>
          <a:xfrm>
            <a:off x="685800" y="1981200"/>
            <a:ext cx="7772400" cy="4114800"/>
          </a:xfrm>
        </p:spPr>
        <p:txBody>
          <a:bodyPr/>
          <a:lstStyle/>
          <a:p>
            <a:pPr lvl="0"/>
            <a:endParaRPr lang="pl-PL" noProof="0"/>
          </a:p>
        </p:txBody>
      </p:sp>
      <p:sp>
        <p:nvSpPr>
          <p:cNvPr id="4"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5"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6" name="Rectangle 6"/>
          <p:cNvSpPr>
            <a:spLocks noGrp="1" noChangeArrowheads="1"/>
          </p:cNvSpPr>
          <p:nvPr>
            <p:ph type="sldNum" sz="quarter" idx="12"/>
          </p:nvPr>
        </p:nvSpPr>
        <p:spPr>
          <a:ln/>
        </p:spPr>
        <p:txBody>
          <a:bodyPr/>
          <a:lstStyle>
            <a:lvl1pPr>
              <a:defRPr/>
            </a:lvl1pPr>
          </a:lstStyle>
          <a:p>
            <a:pPr>
              <a:defRPr/>
            </a:pPr>
            <a:fld id="{09D26C3F-80AE-4336-B4D1-51D8205F73FD}" type="slidenum">
              <a:rPr lang="pl-PL" altLang="pl-PL"/>
              <a:pPr>
                <a:defRPr/>
              </a:pPr>
              <a:t>‹#›</a:t>
            </a:fld>
            <a:endParaRPr lang="pl-PL" altLang="pl-PL"/>
          </a:p>
        </p:txBody>
      </p:sp>
    </p:spTree>
    <p:extLst>
      <p:ext uri="{BB962C8B-B14F-4D97-AF65-F5344CB8AC3E}">
        <p14:creationId xmlns:p14="http://schemas.microsoft.com/office/powerpoint/2010/main" val="1069273642"/>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reserve="1">
  <p:cSld name="Zawartość">
    <p:spTree>
      <p:nvGrpSpPr>
        <p:cNvPr id="1" name=""/>
        <p:cNvGrpSpPr/>
        <p:nvPr/>
      </p:nvGrpSpPr>
      <p:grpSpPr>
        <a:xfrm>
          <a:off x="0" y="0"/>
          <a:ext cx="0" cy="0"/>
          <a:chOff x="0" y="0"/>
          <a:chExt cx="0" cy="0"/>
        </a:xfrm>
      </p:grpSpPr>
      <p:sp>
        <p:nvSpPr>
          <p:cNvPr id="2" name="Symbol zastępczy zawartości 1"/>
          <p:cNvSpPr>
            <a:spLocks noGrp="1"/>
          </p:cNvSpPr>
          <p:nvPr>
            <p:ph/>
          </p:nvPr>
        </p:nvSpPr>
        <p:spPr>
          <a:xfrm>
            <a:off x="685800" y="609600"/>
            <a:ext cx="7772400" cy="54864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3"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4"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5" name="Rectangle 6"/>
          <p:cNvSpPr>
            <a:spLocks noGrp="1" noChangeArrowheads="1"/>
          </p:cNvSpPr>
          <p:nvPr>
            <p:ph type="sldNum" sz="quarter" idx="12"/>
          </p:nvPr>
        </p:nvSpPr>
        <p:spPr>
          <a:ln/>
        </p:spPr>
        <p:txBody>
          <a:bodyPr/>
          <a:lstStyle>
            <a:lvl1pPr>
              <a:defRPr/>
            </a:lvl1pPr>
          </a:lstStyle>
          <a:p>
            <a:pPr>
              <a:defRPr/>
            </a:pPr>
            <a:fld id="{9BB33CCE-7280-412A-9457-56AA9F778EA4}" type="slidenum">
              <a:rPr lang="pl-PL" altLang="pl-PL"/>
              <a:pPr>
                <a:defRPr/>
              </a:pPr>
              <a:t>‹#›</a:t>
            </a:fld>
            <a:endParaRPr lang="pl-PL" altLang="pl-PL"/>
          </a:p>
        </p:txBody>
      </p:sp>
    </p:spTree>
    <p:extLst>
      <p:ext uri="{BB962C8B-B14F-4D97-AF65-F5344CB8AC3E}">
        <p14:creationId xmlns:p14="http://schemas.microsoft.com/office/powerpoint/2010/main" val="2572443430"/>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reserve="1">
  <p:cSld name="Tytuł, zawartość i 2 elementy zawartości">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7"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8" name="Rectangle 6"/>
          <p:cNvSpPr>
            <a:spLocks noGrp="1" noChangeArrowheads="1"/>
          </p:cNvSpPr>
          <p:nvPr>
            <p:ph type="sldNum" sz="quarter" idx="12"/>
          </p:nvPr>
        </p:nvSpPr>
        <p:spPr>
          <a:ln/>
        </p:spPr>
        <p:txBody>
          <a:bodyPr/>
          <a:lstStyle>
            <a:lvl1pPr>
              <a:defRPr/>
            </a:lvl1pPr>
          </a:lstStyle>
          <a:p>
            <a:pPr>
              <a:defRPr/>
            </a:pPr>
            <a:fld id="{9D3835CC-0386-4964-84F5-A0F2895C14A8}" type="slidenum">
              <a:rPr lang="pl-PL" altLang="pl-PL"/>
              <a:pPr>
                <a:defRPr/>
              </a:pPr>
              <a:t>‹#›</a:t>
            </a:fld>
            <a:endParaRPr lang="pl-PL" altLang="pl-PL"/>
          </a:p>
        </p:txBody>
      </p:sp>
    </p:spTree>
    <p:extLst>
      <p:ext uri="{BB962C8B-B14F-4D97-AF65-F5344CB8AC3E}">
        <p14:creationId xmlns:p14="http://schemas.microsoft.com/office/powerpoint/2010/main" val="2684966826"/>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reserve="1">
  <p:cSld name="Tytuł i 4 elementy zawartości">
    <p:spTree>
      <p:nvGrpSpPr>
        <p:cNvPr id="1" name=""/>
        <p:cNvGrpSpPr/>
        <p:nvPr/>
      </p:nvGrpSpPr>
      <p:grpSpPr>
        <a:xfrm>
          <a:off x="0" y="0"/>
          <a:ext cx="0" cy="0"/>
          <a:chOff x="0" y="0"/>
          <a:chExt cx="0" cy="0"/>
        </a:xfrm>
      </p:grpSpPr>
      <p:sp>
        <p:nvSpPr>
          <p:cNvPr id="2" name="Tytuł 1"/>
          <p:cNvSpPr>
            <a:spLocks noGrp="1"/>
          </p:cNvSpPr>
          <p:nvPr>
            <p:ph type="title" sz="quarter"/>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quarter" idx="1"/>
          </p:nvPr>
        </p:nvSpPr>
        <p:spPr>
          <a:xfrm>
            <a:off x="6858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6858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zawartości 5"/>
          <p:cNvSpPr>
            <a:spLocks noGrp="1"/>
          </p:cNvSpPr>
          <p:nvPr>
            <p:ph sz="quarter" idx="4"/>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8"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9" name="Rectangle 6"/>
          <p:cNvSpPr>
            <a:spLocks noGrp="1" noChangeArrowheads="1"/>
          </p:cNvSpPr>
          <p:nvPr>
            <p:ph type="sldNum" sz="quarter" idx="12"/>
          </p:nvPr>
        </p:nvSpPr>
        <p:spPr>
          <a:ln/>
        </p:spPr>
        <p:txBody>
          <a:bodyPr/>
          <a:lstStyle>
            <a:lvl1pPr>
              <a:defRPr/>
            </a:lvl1pPr>
          </a:lstStyle>
          <a:p>
            <a:pPr>
              <a:defRPr/>
            </a:pPr>
            <a:fld id="{9FB9AFFF-B010-46D7-8D31-698EC05EA100}" type="slidenum">
              <a:rPr lang="pl-PL" altLang="pl-PL"/>
              <a:pPr>
                <a:defRPr/>
              </a:pPr>
              <a:t>‹#›</a:t>
            </a:fld>
            <a:endParaRPr lang="pl-PL" altLang="pl-PL"/>
          </a:p>
        </p:txBody>
      </p:sp>
    </p:spTree>
    <p:extLst>
      <p:ext uri="{BB962C8B-B14F-4D97-AF65-F5344CB8AC3E}">
        <p14:creationId xmlns:p14="http://schemas.microsoft.com/office/powerpoint/2010/main" val="3892467151"/>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reserve="1">
  <p:cSld name="Tytuł, tekst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ekstu 2"/>
          <p:cNvSpPr>
            <a:spLocks noGrp="1"/>
          </p:cNvSpPr>
          <p:nvPr>
            <p:ph type="body"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a:ln/>
        </p:spPr>
        <p:txBody>
          <a:bodyPr/>
          <a:lstStyle>
            <a:lvl1pPr>
              <a:defRPr/>
            </a:lvl1pPr>
          </a:lstStyle>
          <a:p>
            <a:pPr>
              <a:defRPr/>
            </a:pPr>
            <a:endParaRPr lang="pl-PL" altLang="pl-PL"/>
          </a:p>
        </p:txBody>
      </p:sp>
      <p:sp>
        <p:nvSpPr>
          <p:cNvPr id="6" name="Rectangle 5"/>
          <p:cNvSpPr>
            <a:spLocks noGrp="1" noChangeArrowheads="1"/>
          </p:cNvSpPr>
          <p:nvPr>
            <p:ph type="ftr" sz="quarter" idx="11"/>
          </p:nvPr>
        </p:nvSpPr>
        <p:spPr>
          <a:ln/>
        </p:spPr>
        <p:txBody>
          <a:bodyPr/>
          <a:lstStyle>
            <a:lvl1pPr>
              <a:defRPr/>
            </a:lvl1pPr>
          </a:lstStyle>
          <a:p>
            <a:pPr>
              <a:defRPr/>
            </a:pPr>
            <a:endParaRPr lang="pl-PL" altLang="pl-PL"/>
          </a:p>
        </p:txBody>
      </p:sp>
      <p:sp>
        <p:nvSpPr>
          <p:cNvPr id="7" name="Rectangle 6"/>
          <p:cNvSpPr>
            <a:spLocks noGrp="1" noChangeArrowheads="1"/>
          </p:cNvSpPr>
          <p:nvPr>
            <p:ph type="sldNum" sz="quarter" idx="12"/>
          </p:nvPr>
        </p:nvSpPr>
        <p:spPr>
          <a:ln/>
        </p:spPr>
        <p:txBody>
          <a:bodyPr/>
          <a:lstStyle>
            <a:lvl1pPr>
              <a:defRPr/>
            </a:lvl1pPr>
          </a:lstStyle>
          <a:p>
            <a:pPr>
              <a:defRPr/>
            </a:pPr>
            <a:fld id="{E8CDA220-F447-48C4-B02B-B86E6C4A002A}" type="slidenum">
              <a:rPr lang="pl-PL" altLang="pl-PL"/>
              <a:pPr>
                <a:defRPr/>
              </a:pPr>
              <a:t>‹#›</a:t>
            </a:fld>
            <a:endParaRPr lang="pl-PL" altLang="pl-PL"/>
          </a:p>
        </p:txBody>
      </p:sp>
    </p:spTree>
    <p:extLst>
      <p:ext uri="{BB962C8B-B14F-4D97-AF65-F5344CB8AC3E}">
        <p14:creationId xmlns:p14="http://schemas.microsoft.com/office/powerpoint/2010/main" val="676525452"/>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143000" y="1122363"/>
            <a:ext cx="6858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7DA6705A-3DD3-4B8D-A7C3-36A8DDDA15B7}" type="slidenum">
              <a:rPr lang="pl-PL" altLang="pl-PL"/>
              <a:pPr>
                <a:defRPr/>
              </a:pPr>
              <a:t>‹#›</a:t>
            </a:fld>
            <a:endParaRPr lang="pl-PL" altLang="pl-PL"/>
          </a:p>
        </p:txBody>
      </p:sp>
    </p:spTree>
    <p:extLst>
      <p:ext uri="{BB962C8B-B14F-4D97-AF65-F5344CB8AC3E}">
        <p14:creationId xmlns:p14="http://schemas.microsoft.com/office/powerpoint/2010/main" val="718432816"/>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BAF59A7E-1AC9-49C7-8D03-C1BBA7933F20}" type="slidenum">
              <a:rPr lang="pl-PL" altLang="pl-PL"/>
              <a:pPr>
                <a:defRPr/>
              </a:pPr>
              <a:t>‹#›</a:t>
            </a:fld>
            <a:endParaRPr lang="pl-PL" altLang="pl-PL"/>
          </a:p>
        </p:txBody>
      </p:sp>
    </p:spTree>
    <p:extLst>
      <p:ext uri="{BB962C8B-B14F-4D97-AF65-F5344CB8AC3E}">
        <p14:creationId xmlns:p14="http://schemas.microsoft.com/office/powerpoint/2010/main" val="569842264"/>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623888" y="1709738"/>
            <a:ext cx="78867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pl-PL"/>
              <a:t>Kliknij, aby edytować style wzorca tekstu</a:t>
            </a:r>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C73F9688-1C12-41C6-883B-D1BB2DD813FB}" type="slidenum">
              <a:rPr lang="pl-PL" altLang="pl-PL"/>
              <a:pPr>
                <a:defRPr/>
              </a:pPr>
              <a:t>‹#›</a:t>
            </a:fld>
            <a:endParaRPr lang="pl-PL" altLang="pl-PL"/>
          </a:p>
        </p:txBody>
      </p:sp>
    </p:spTree>
    <p:extLst>
      <p:ext uri="{BB962C8B-B14F-4D97-AF65-F5344CB8AC3E}">
        <p14:creationId xmlns:p14="http://schemas.microsoft.com/office/powerpoint/2010/main" val="1319145062"/>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p:cNvSpPr>
            <a:spLocks noGrp="1"/>
          </p:cNvSpPr>
          <p:nvPr>
            <p:ph type="dt" sz="half" idx="10"/>
          </p:nvPr>
        </p:nvSpPr>
        <p:spPr/>
        <p:txBody>
          <a:bodyPr/>
          <a:lstStyle>
            <a:lvl1pPr eaLnBrk="0" hangingPunct="0">
              <a:defRPr/>
            </a:lvl1pPr>
          </a:lstStyle>
          <a:p>
            <a:pPr>
              <a:defRPr/>
            </a:pPr>
            <a:endParaRPr lang="pl-PL" altLang="pl-PL"/>
          </a:p>
        </p:txBody>
      </p:sp>
      <p:sp>
        <p:nvSpPr>
          <p:cNvPr id="6" name="Symbol zastępczy stopki 5"/>
          <p:cNvSpPr>
            <a:spLocks noGrp="1"/>
          </p:cNvSpPr>
          <p:nvPr>
            <p:ph type="ftr" sz="quarter" idx="11"/>
          </p:nvPr>
        </p:nvSpPr>
        <p:spPr/>
        <p:txBody>
          <a:bodyPr/>
          <a:lstStyle>
            <a:lvl1pPr algn="l" eaLnBrk="0" hangingPunct="0">
              <a:defRPr/>
            </a:lvl1pPr>
          </a:lstStyle>
          <a:p>
            <a:pPr>
              <a:defRPr/>
            </a:pPr>
            <a:endParaRPr lang="pl-PL" altLang="pl-PL"/>
          </a:p>
        </p:txBody>
      </p:sp>
      <p:sp>
        <p:nvSpPr>
          <p:cNvPr id="7" name="Symbol zastępczy numeru slajdu 6"/>
          <p:cNvSpPr>
            <a:spLocks noGrp="1"/>
          </p:cNvSpPr>
          <p:nvPr>
            <p:ph type="sldNum" sz="quarter" idx="12"/>
          </p:nvPr>
        </p:nvSpPr>
        <p:spPr/>
        <p:txBody>
          <a:bodyPr/>
          <a:lstStyle>
            <a:lvl1pPr eaLnBrk="0" hangingPunct="0">
              <a:defRPr/>
            </a:lvl1pPr>
          </a:lstStyle>
          <a:p>
            <a:pPr>
              <a:defRPr/>
            </a:pPr>
            <a:fld id="{9071C2FD-BC4F-463A-AF22-B2D841B5F12C}" type="slidenum">
              <a:rPr lang="pl-PL" altLang="pl-PL"/>
              <a:pPr>
                <a:defRPr/>
              </a:pPr>
              <a:t>‹#›</a:t>
            </a:fld>
            <a:endParaRPr lang="pl-PL" altLang="pl-PL"/>
          </a:p>
        </p:txBody>
      </p:sp>
    </p:spTree>
    <p:extLst>
      <p:ext uri="{BB962C8B-B14F-4D97-AF65-F5344CB8AC3E}">
        <p14:creationId xmlns:p14="http://schemas.microsoft.com/office/powerpoint/2010/main" val="2611555193"/>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630238" y="365125"/>
            <a:ext cx="7886700" cy="1325563"/>
          </a:xfrm>
        </p:spPr>
        <p:txBody>
          <a:bodyPr/>
          <a:lstStyle/>
          <a:p>
            <a:r>
              <a:rPr lang="pl-PL"/>
              <a:t>Kliknij, aby edytować styl</a:t>
            </a:r>
          </a:p>
        </p:txBody>
      </p:sp>
      <p:sp>
        <p:nvSpPr>
          <p:cNvPr id="3" name="Symbol zastępczy tekstu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630238" y="2505075"/>
            <a:ext cx="386873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4629150" y="2505075"/>
            <a:ext cx="38877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p:cNvSpPr>
            <a:spLocks noGrp="1"/>
          </p:cNvSpPr>
          <p:nvPr>
            <p:ph type="dt" sz="half" idx="10"/>
          </p:nvPr>
        </p:nvSpPr>
        <p:spPr/>
        <p:txBody>
          <a:bodyPr/>
          <a:lstStyle>
            <a:lvl1pPr eaLnBrk="0" hangingPunct="0">
              <a:defRPr/>
            </a:lvl1pPr>
          </a:lstStyle>
          <a:p>
            <a:pPr>
              <a:defRPr/>
            </a:pPr>
            <a:endParaRPr lang="pl-PL" altLang="pl-PL"/>
          </a:p>
        </p:txBody>
      </p:sp>
      <p:sp>
        <p:nvSpPr>
          <p:cNvPr id="8" name="Symbol zastępczy stopki 7"/>
          <p:cNvSpPr>
            <a:spLocks noGrp="1"/>
          </p:cNvSpPr>
          <p:nvPr>
            <p:ph type="ftr" sz="quarter" idx="11"/>
          </p:nvPr>
        </p:nvSpPr>
        <p:spPr/>
        <p:txBody>
          <a:bodyPr/>
          <a:lstStyle>
            <a:lvl1pPr algn="l" eaLnBrk="0" hangingPunct="0">
              <a:defRPr/>
            </a:lvl1pPr>
          </a:lstStyle>
          <a:p>
            <a:pPr>
              <a:defRPr/>
            </a:pPr>
            <a:endParaRPr lang="pl-PL" altLang="pl-PL"/>
          </a:p>
        </p:txBody>
      </p:sp>
      <p:sp>
        <p:nvSpPr>
          <p:cNvPr id="9" name="Symbol zastępczy numeru slajdu 8"/>
          <p:cNvSpPr>
            <a:spLocks noGrp="1"/>
          </p:cNvSpPr>
          <p:nvPr>
            <p:ph type="sldNum" sz="quarter" idx="12"/>
          </p:nvPr>
        </p:nvSpPr>
        <p:spPr/>
        <p:txBody>
          <a:bodyPr/>
          <a:lstStyle>
            <a:lvl1pPr eaLnBrk="0" hangingPunct="0">
              <a:defRPr/>
            </a:lvl1pPr>
          </a:lstStyle>
          <a:p>
            <a:pPr>
              <a:defRPr/>
            </a:pPr>
            <a:fld id="{11205D03-80A2-40F7-8616-BCB238B33D36}" type="slidenum">
              <a:rPr lang="pl-PL" altLang="pl-PL"/>
              <a:pPr>
                <a:defRPr/>
              </a:pPr>
              <a:t>‹#›</a:t>
            </a:fld>
            <a:endParaRPr lang="pl-PL" altLang="pl-PL"/>
          </a:p>
        </p:txBody>
      </p:sp>
    </p:spTree>
    <p:extLst>
      <p:ext uri="{BB962C8B-B14F-4D97-AF65-F5344CB8AC3E}">
        <p14:creationId xmlns:p14="http://schemas.microsoft.com/office/powerpoint/2010/main" val="3286260454"/>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daty 2"/>
          <p:cNvSpPr>
            <a:spLocks noGrp="1"/>
          </p:cNvSpPr>
          <p:nvPr>
            <p:ph type="dt" sz="half" idx="10"/>
          </p:nvPr>
        </p:nvSpPr>
        <p:spPr/>
        <p:txBody>
          <a:bodyPr/>
          <a:lstStyle>
            <a:lvl1pPr eaLnBrk="0" hangingPunct="0">
              <a:defRPr/>
            </a:lvl1pPr>
          </a:lstStyle>
          <a:p>
            <a:pPr>
              <a:defRPr/>
            </a:pPr>
            <a:endParaRPr lang="pl-PL" altLang="pl-PL"/>
          </a:p>
        </p:txBody>
      </p:sp>
      <p:sp>
        <p:nvSpPr>
          <p:cNvPr id="4" name="Symbol zastępczy stopki 3"/>
          <p:cNvSpPr>
            <a:spLocks noGrp="1"/>
          </p:cNvSpPr>
          <p:nvPr>
            <p:ph type="ftr" sz="quarter" idx="11"/>
          </p:nvPr>
        </p:nvSpPr>
        <p:spPr/>
        <p:txBody>
          <a:bodyPr/>
          <a:lstStyle>
            <a:lvl1pPr algn="l" eaLnBrk="0" hangingPunct="0">
              <a:defRPr/>
            </a:lvl1pPr>
          </a:lstStyle>
          <a:p>
            <a:pPr>
              <a:defRPr/>
            </a:pPr>
            <a:endParaRPr lang="pl-PL" altLang="pl-PL"/>
          </a:p>
        </p:txBody>
      </p:sp>
      <p:sp>
        <p:nvSpPr>
          <p:cNvPr id="5" name="Symbol zastępczy numeru slajdu 4"/>
          <p:cNvSpPr>
            <a:spLocks noGrp="1"/>
          </p:cNvSpPr>
          <p:nvPr>
            <p:ph type="sldNum" sz="quarter" idx="12"/>
          </p:nvPr>
        </p:nvSpPr>
        <p:spPr/>
        <p:txBody>
          <a:bodyPr/>
          <a:lstStyle>
            <a:lvl1pPr eaLnBrk="0" hangingPunct="0">
              <a:defRPr/>
            </a:lvl1pPr>
          </a:lstStyle>
          <a:p>
            <a:pPr>
              <a:defRPr/>
            </a:pPr>
            <a:fld id="{048D0DFB-366C-47E1-8843-0A3A0F467122}" type="slidenum">
              <a:rPr lang="pl-PL" altLang="pl-PL"/>
              <a:pPr>
                <a:defRPr/>
              </a:pPr>
              <a:t>‹#›</a:t>
            </a:fld>
            <a:endParaRPr lang="pl-PL" altLang="pl-PL"/>
          </a:p>
        </p:txBody>
      </p:sp>
    </p:spTree>
    <p:extLst>
      <p:ext uri="{BB962C8B-B14F-4D97-AF65-F5344CB8AC3E}">
        <p14:creationId xmlns:p14="http://schemas.microsoft.com/office/powerpoint/2010/main" val="3677819250"/>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p:cNvSpPr>
            <a:spLocks noGrp="1"/>
          </p:cNvSpPr>
          <p:nvPr>
            <p:ph type="dt" sz="half" idx="10"/>
          </p:nvPr>
        </p:nvSpPr>
        <p:spPr/>
        <p:txBody>
          <a:bodyPr/>
          <a:lstStyle>
            <a:lvl1pPr eaLnBrk="0" hangingPunct="0">
              <a:defRPr/>
            </a:lvl1pPr>
          </a:lstStyle>
          <a:p>
            <a:pPr>
              <a:defRPr/>
            </a:pPr>
            <a:endParaRPr lang="pl-PL" altLang="pl-PL"/>
          </a:p>
        </p:txBody>
      </p:sp>
      <p:sp>
        <p:nvSpPr>
          <p:cNvPr id="3" name="Symbol zastępczy stopki 2"/>
          <p:cNvSpPr>
            <a:spLocks noGrp="1"/>
          </p:cNvSpPr>
          <p:nvPr>
            <p:ph type="ftr" sz="quarter" idx="11"/>
          </p:nvPr>
        </p:nvSpPr>
        <p:spPr/>
        <p:txBody>
          <a:bodyPr/>
          <a:lstStyle>
            <a:lvl1pPr algn="l" eaLnBrk="0" hangingPunct="0">
              <a:defRPr/>
            </a:lvl1pPr>
          </a:lstStyle>
          <a:p>
            <a:pPr>
              <a:defRPr/>
            </a:pPr>
            <a:endParaRPr lang="pl-PL" altLang="pl-PL"/>
          </a:p>
        </p:txBody>
      </p:sp>
      <p:sp>
        <p:nvSpPr>
          <p:cNvPr id="4" name="Symbol zastępczy numeru slajdu 3"/>
          <p:cNvSpPr>
            <a:spLocks noGrp="1"/>
          </p:cNvSpPr>
          <p:nvPr>
            <p:ph type="sldNum" sz="quarter" idx="12"/>
          </p:nvPr>
        </p:nvSpPr>
        <p:spPr/>
        <p:txBody>
          <a:bodyPr/>
          <a:lstStyle>
            <a:lvl1pPr eaLnBrk="0" hangingPunct="0">
              <a:defRPr/>
            </a:lvl1pPr>
          </a:lstStyle>
          <a:p>
            <a:pPr>
              <a:defRPr/>
            </a:pPr>
            <a:fld id="{DD4492EE-B29E-4347-9E8B-380B0D1D4EE8}" type="slidenum">
              <a:rPr lang="pl-PL" altLang="pl-PL"/>
              <a:pPr>
                <a:defRPr/>
              </a:pPr>
              <a:t>‹#›</a:t>
            </a:fld>
            <a:endParaRPr lang="pl-PL" altLang="pl-PL"/>
          </a:p>
        </p:txBody>
      </p:sp>
    </p:spTree>
    <p:extLst>
      <p:ext uri="{BB962C8B-B14F-4D97-AF65-F5344CB8AC3E}">
        <p14:creationId xmlns:p14="http://schemas.microsoft.com/office/powerpoint/2010/main" val="3815988321"/>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lvl1pPr eaLnBrk="0" hangingPunct="0">
              <a:defRPr/>
            </a:lvl1pPr>
          </a:lstStyle>
          <a:p>
            <a:pPr>
              <a:defRPr/>
            </a:pPr>
            <a:endParaRPr lang="pl-PL" altLang="pl-PL"/>
          </a:p>
        </p:txBody>
      </p:sp>
      <p:sp>
        <p:nvSpPr>
          <p:cNvPr id="6" name="Symbol zastępczy stopki 5"/>
          <p:cNvSpPr>
            <a:spLocks noGrp="1"/>
          </p:cNvSpPr>
          <p:nvPr>
            <p:ph type="ftr" sz="quarter" idx="11"/>
          </p:nvPr>
        </p:nvSpPr>
        <p:spPr/>
        <p:txBody>
          <a:bodyPr/>
          <a:lstStyle>
            <a:lvl1pPr algn="l" eaLnBrk="0" hangingPunct="0">
              <a:defRPr/>
            </a:lvl1pPr>
          </a:lstStyle>
          <a:p>
            <a:pPr>
              <a:defRPr/>
            </a:pPr>
            <a:endParaRPr lang="pl-PL" altLang="pl-PL"/>
          </a:p>
        </p:txBody>
      </p:sp>
      <p:sp>
        <p:nvSpPr>
          <p:cNvPr id="7" name="Symbol zastępczy numeru slajdu 6"/>
          <p:cNvSpPr>
            <a:spLocks noGrp="1"/>
          </p:cNvSpPr>
          <p:nvPr>
            <p:ph type="sldNum" sz="quarter" idx="12"/>
          </p:nvPr>
        </p:nvSpPr>
        <p:spPr/>
        <p:txBody>
          <a:bodyPr/>
          <a:lstStyle>
            <a:lvl1pPr eaLnBrk="0" hangingPunct="0">
              <a:defRPr/>
            </a:lvl1pPr>
          </a:lstStyle>
          <a:p>
            <a:pPr>
              <a:defRPr/>
            </a:pPr>
            <a:fld id="{8BE5EFF1-8CBA-4BD8-BCF7-EB0DE8F58CF5}" type="slidenum">
              <a:rPr lang="pl-PL" altLang="pl-PL"/>
              <a:pPr>
                <a:defRPr/>
              </a:pPr>
              <a:t>‹#›</a:t>
            </a:fld>
            <a:endParaRPr lang="pl-PL" altLang="pl-PL"/>
          </a:p>
        </p:txBody>
      </p:sp>
    </p:spTree>
    <p:extLst>
      <p:ext uri="{BB962C8B-B14F-4D97-AF65-F5344CB8AC3E}">
        <p14:creationId xmlns:p14="http://schemas.microsoft.com/office/powerpoint/2010/main" val="3987267766"/>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pl-PL" noProof="0"/>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lvl1pPr eaLnBrk="0" hangingPunct="0">
              <a:defRPr/>
            </a:lvl1pPr>
          </a:lstStyle>
          <a:p>
            <a:pPr>
              <a:defRPr/>
            </a:pPr>
            <a:endParaRPr lang="pl-PL" altLang="pl-PL"/>
          </a:p>
        </p:txBody>
      </p:sp>
      <p:sp>
        <p:nvSpPr>
          <p:cNvPr id="6" name="Symbol zastępczy stopki 5"/>
          <p:cNvSpPr>
            <a:spLocks noGrp="1"/>
          </p:cNvSpPr>
          <p:nvPr>
            <p:ph type="ftr" sz="quarter" idx="11"/>
          </p:nvPr>
        </p:nvSpPr>
        <p:spPr/>
        <p:txBody>
          <a:bodyPr/>
          <a:lstStyle>
            <a:lvl1pPr algn="l" eaLnBrk="0" hangingPunct="0">
              <a:defRPr/>
            </a:lvl1pPr>
          </a:lstStyle>
          <a:p>
            <a:pPr>
              <a:defRPr/>
            </a:pPr>
            <a:endParaRPr lang="pl-PL" altLang="pl-PL"/>
          </a:p>
        </p:txBody>
      </p:sp>
      <p:sp>
        <p:nvSpPr>
          <p:cNvPr id="7" name="Symbol zastępczy numeru slajdu 6"/>
          <p:cNvSpPr>
            <a:spLocks noGrp="1"/>
          </p:cNvSpPr>
          <p:nvPr>
            <p:ph type="sldNum" sz="quarter" idx="12"/>
          </p:nvPr>
        </p:nvSpPr>
        <p:spPr/>
        <p:txBody>
          <a:bodyPr/>
          <a:lstStyle>
            <a:lvl1pPr eaLnBrk="0" hangingPunct="0">
              <a:defRPr/>
            </a:lvl1pPr>
          </a:lstStyle>
          <a:p>
            <a:pPr>
              <a:defRPr/>
            </a:pPr>
            <a:fld id="{65FFCC9F-0BB8-4E5D-AE2C-CD22BFE50C82}" type="slidenum">
              <a:rPr lang="pl-PL" altLang="pl-PL"/>
              <a:pPr>
                <a:defRPr/>
              </a:pPr>
              <a:t>‹#›</a:t>
            </a:fld>
            <a:endParaRPr lang="pl-PL" altLang="pl-PL"/>
          </a:p>
        </p:txBody>
      </p:sp>
    </p:spTree>
    <p:extLst>
      <p:ext uri="{BB962C8B-B14F-4D97-AF65-F5344CB8AC3E}">
        <p14:creationId xmlns:p14="http://schemas.microsoft.com/office/powerpoint/2010/main" val="932318705"/>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FAD9883A-857F-4677-B1F5-A054096FCC58}" type="slidenum">
              <a:rPr lang="pl-PL" altLang="pl-PL"/>
              <a:pPr>
                <a:defRPr/>
              </a:pPr>
              <a:t>‹#›</a:t>
            </a:fld>
            <a:endParaRPr lang="pl-PL" altLang="pl-PL"/>
          </a:p>
        </p:txBody>
      </p:sp>
    </p:spTree>
    <p:extLst>
      <p:ext uri="{BB962C8B-B14F-4D97-AF65-F5344CB8AC3E}">
        <p14:creationId xmlns:p14="http://schemas.microsoft.com/office/powerpoint/2010/main" val="1771031241"/>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515100" y="609600"/>
            <a:ext cx="1943100" cy="5486400"/>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685800" y="609600"/>
            <a:ext cx="5676900" cy="548640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D9A960A5-BCE5-4C02-9EB8-4FAE6CB817D8}" type="slidenum">
              <a:rPr lang="pl-PL" altLang="pl-PL"/>
              <a:pPr>
                <a:defRPr/>
              </a:pPr>
              <a:t>‹#›</a:t>
            </a:fld>
            <a:endParaRPr lang="pl-PL" altLang="pl-PL"/>
          </a:p>
        </p:txBody>
      </p:sp>
    </p:spTree>
    <p:extLst>
      <p:ext uri="{BB962C8B-B14F-4D97-AF65-F5344CB8AC3E}">
        <p14:creationId xmlns:p14="http://schemas.microsoft.com/office/powerpoint/2010/main" val="1316184422"/>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bl" preserve="1">
  <p:cSld name="Tytuł i tabela">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abeli 2"/>
          <p:cNvSpPr>
            <a:spLocks noGrp="1"/>
          </p:cNvSpPr>
          <p:nvPr>
            <p:ph type="tbl" idx="1"/>
          </p:nvPr>
        </p:nvSpPr>
        <p:spPr>
          <a:xfrm>
            <a:off x="685800" y="1981200"/>
            <a:ext cx="7772400" cy="4114800"/>
          </a:xfrm>
        </p:spPr>
        <p:txBody>
          <a:bodyPr/>
          <a:lstStyle/>
          <a:p>
            <a:pPr lvl="0"/>
            <a:endParaRPr lang="pl-PL" noProof="0"/>
          </a:p>
        </p:txBody>
      </p:sp>
      <p:sp>
        <p:nvSpPr>
          <p:cNvPr id="4" name="Symbol zastępczy daty 3"/>
          <p:cNvSpPr>
            <a:spLocks noGrp="1"/>
          </p:cNvSpPr>
          <p:nvPr>
            <p:ph type="dt" sz="half" idx="10"/>
          </p:nvPr>
        </p:nvSpPr>
        <p:spPr/>
        <p:txBody>
          <a:bodyPr/>
          <a:lstStyle>
            <a:lvl1pPr eaLnBrk="0" hangingPunct="0">
              <a:defRPr/>
            </a:lvl1pPr>
          </a:lstStyle>
          <a:p>
            <a:pPr>
              <a:defRPr/>
            </a:pPr>
            <a:endParaRPr lang="pl-PL" altLang="pl-PL"/>
          </a:p>
        </p:txBody>
      </p:sp>
      <p:sp>
        <p:nvSpPr>
          <p:cNvPr id="5" name="Symbol zastępczy stopki 4"/>
          <p:cNvSpPr>
            <a:spLocks noGrp="1"/>
          </p:cNvSpPr>
          <p:nvPr>
            <p:ph type="ftr" sz="quarter" idx="11"/>
          </p:nvPr>
        </p:nvSpPr>
        <p:spPr/>
        <p:txBody>
          <a:bodyPr/>
          <a:lstStyle>
            <a:lvl1pPr algn="l" eaLnBrk="0" hangingPunct="0">
              <a:defRPr/>
            </a:lvl1pPr>
          </a:lstStyle>
          <a:p>
            <a:pPr>
              <a:defRPr/>
            </a:pPr>
            <a:endParaRPr lang="pl-PL" altLang="pl-PL"/>
          </a:p>
        </p:txBody>
      </p:sp>
      <p:sp>
        <p:nvSpPr>
          <p:cNvPr id="6" name="Symbol zastępczy numeru slajdu 5"/>
          <p:cNvSpPr>
            <a:spLocks noGrp="1"/>
          </p:cNvSpPr>
          <p:nvPr>
            <p:ph type="sldNum" sz="quarter" idx="12"/>
          </p:nvPr>
        </p:nvSpPr>
        <p:spPr/>
        <p:txBody>
          <a:bodyPr/>
          <a:lstStyle>
            <a:lvl1pPr eaLnBrk="0" hangingPunct="0">
              <a:defRPr/>
            </a:lvl1pPr>
          </a:lstStyle>
          <a:p>
            <a:pPr>
              <a:defRPr/>
            </a:pPr>
            <a:fld id="{EF31927D-B0E4-4791-BCD8-09794C9CAB89}" type="slidenum">
              <a:rPr lang="pl-PL" altLang="pl-PL"/>
              <a:pPr>
                <a:defRPr/>
              </a:pPr>
              <a:t>‹#›</a:t>
            </a:fld>
            <a:endParaRPr lang="pl-PL" altLang="pl-PL"/>
          </a:p>
        </p:txBody>
      </p:sp>
    </p:spTree>
    <p:extLst>
      <p:ext uri="{BB962C8B-B14F-4D97-AF65-F5344CB8AC3E}">
        <p14:creationId xmlns:p14="http://schemas.microsoft.com/office/powerpoint/2010/main" val="1789035830"/>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objOnly" preserve="1">
  <p:cSld name="Zawartość">
    <p:spTree>
      <p:nvGrpSpPr>
        <p:cNvPr id="1" name=""/>
        <p:cNvGrpSpPr/>
        <p:nvPr/>
      </p:nvGrpSpPr>
      <p:grpSpPr>
        <a:xfrm>
          <a:off x="0" y="0"/>
          <a:ext cx="0" cy="0"/>
          <a:chOff x="0" y="0"/>
          <a:chExt cx="0" cy="0"/>
        </a:xfrm>
      </p:grpSpPr>
      <p:sp>
        <p:nvSpPr>
          <p:cNvPr id="2" name="Symbol zastępczy zawartości 1"/>
          <p:cNvSpPr>
            <a:spLocks noGrp="1"/>
          </p:cNvSpPr>
          <p:nvPr>
            <p:ph/>
          </p:nvPr>
        </p:nvSpPr>
        <p:spPr>
          <a:xfrm>
            <a:off x="685800" y="609600"/>
            <a:ext cx="7772400" cy="54864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3" name="Symbol zastępczy daty 2"/>
          <p:cNvSpPr>
            <a:spLocks noGrp="1"/>
          </p:cNvSpPr>
          <p:nvPr>
            <p:ph type="dt" sz="half" idx="10"/>
          </p:nvPr>
        </p:nvSpPr>
        <p:spPr/>
        <p:txBody>
          <a:bodyPr/>
          <a:lstStyle>
            <a:lvl1pPr eaLnBrk="0" hangingPunct="0">
              <a:defRPr/>
            </a:lvl1pPr>
          </a:lstStyle>
          <a:p>
            <a:pPr>
              <a:defRPr/>
            </a:pPr>
            <a:endParaRPr lang="pl-PL" altLang="pl-PL"/>
          </a:p>
        </p:txBody>
      </p:sp>
      <p:sp>
        <p:nvSpPr>
          <p:cNvPr id="4" name="Symbol zastępczy stopki 3"/>
          <p:cNvSpPr>
            <a:spLocks noGrp="1"/>
          </p:cNvSpPr>
          <p:nvPr>
            <p:ph type="ftr" sz="quarter" idx="11"/>
          </p:nvPr>
        </p:nvSpPr>
        <p:spPr/>
        <p:txBody>
          <a:bodyPr/>
          <a:lstStyle>
            <a:lvl1pPr algn="l" eaLnBrk="0" hangingPunct="0">
              <a:defRPr/>
            </a:lvl1pPr>
          </a:lstStyle>
          <a:p>
            <a:pPr>
              <a:defRPr/>
            </a:pPr>
            <a:endParaRPr lang="pl-PL" altLang="pl-PL"/>
          </a:p>
        </p:txBody>
      </p:sp>
      <p:sp>
        <p:nvSpPr>
          <p:cNvPr id="5" name="Symbol zastępczy numeru slajdu 4"/>
          <p:cNvSpPr>
            <a:spLocks noGrp="1"/>
          </p:cNvSpPr>
          <p:nvPr>
            <p:ph type="sldNum" sz="quarter" idx="12"/>
          </p:nvPr>
        </p:nvSpPr>
        <p:spPr/>
        <p:txBody>
          <a:bodyPr/>
          <a:lstStyle>
            <a:lvl1pPr eaLnBrk="0" hangingPunct="0">
              <a:defRPr/>
            </a:lvl1pPr>
          </a:lstStyle>
          <a:p>
            <a:pPr>
              <a:defRPr/>
            </a:pPr>
            <a:fld id="{9D33B847-F6B7-4686-AF85-A243B2C1CFA0}" type="slidenum">
              <a:rPr lang="pl-PL" altLang="pl-PL"/>
              <a:pPr>
                <a:defRPr/>
              </a:pPr>
              <a:t>‹#›</a:t>
            </a:fld>
            <a:endParaRPr lang="pl-PL" altLang="pl-PL"/>
          </a:p>
        </p:txBody>
      </p:sp>
    </p:spTree>
    <p:extLst>
      <p:ext uri="{BB962C8B-B14F-4D97-AF65-F5344CB8AC3E}">
        <p14:creationId xmlns:p14="http://schemas.microsoft.com/office/powerpoint/2010/main" val="3204649096"/>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AndTwoObj" preserve="1">
  <p:cSld name="Tytuł, zawartość i 2 elementy zawartości">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daty 5"/>
          <p:cNvSpPr>
            <a:spLocks noGrp="1"/>
          </p:cNvSpPr>
          <p:nvPr>
            <p:ph type="dt" sz="half" idx="10"/>
          </p:nvPr>
        </p:nvSpPr>
        <p:spPr/>
        <p:txBody>
          <a:bodyPr/>
          <a:lstStyle>
            <a:lvl1pPr eaLnBrk="0" hangingPunct="0">
              <a:defRPr/>
            </a:lvl1pPr>
          </a:lstStyle>
          <a:p>
            <a:pPr>
              <a:defRPr/>
            </a:pPr>
            <a:endParaRPr lang="pl-PL" altLang="pl-PL"/>
          </a:p>
        </p:txBody>
      </p:sp>
      <p:sp>
        <p:nvSpPr>
          <p:cNvPr id="7" name="Symbol zastępczy stopki 6"/>
          <p:cNvSpPr>
            <a:spLocks noGrp="1"/>
          </p:cNvSpPr>
          <p:nvPr>
            <p:ph type="ftr" sz="quarter" idx="11"/>
          </p:nvPr>
        </p:nvSpPr>
        <p:spPr/>
        <p:txBody>
          <a:bodyPr/>
          <a:lstStyle>
            <a:lvl1pPr algn="l" eaLnBrk="0" hangingPunct="0">
              <a:defRPr/>
            </a:lvl1pPr>
          </a:lstStyle>
          <a:p>
            <a:pPr>
              <a:defRPr/>
            </a:pPr>
            <a:endParaRPr lang="pl-PL" altLang="pl-PL"/>
          </a:p>
        </p:txBody>
      </p:sp>
      <p:sp>
        <p:nvSpPr>
          <p:cNvPr id="8" name="Symbol zastępczy numeru slajdu 7"/>
          <p:cNvSpPr>
            <a:spLocks noGrp="1"/>
          </p:cNvSpPr>
          <p:nvPr>
            <p:ph type="sldNum" sz="quarter" idx="12"/>
          </p:nvPr>
        </p:nvSpPr>
        <p:spPr/>
        <p:txBody>
          <a:bodyPr/>
          <a:lstStyle>
            <a:lvl1pPr eaLnBrk="0" hangingPunct="0">
              <a:defRPr/>
            </a:lvl1pPr>
          </a:lstStyle>
          <a:p>
            <a:pPr>
              <a:defRPr/>
            </a:pPr>
            <a:fld id="{A485110C-1495-4CDA-931D-051E3EE02BA2}" type="slidenum">
              <a:rPr lang="pl-PL" altLang="pl-PL"/>
              <a:pPr>
                <a:defRPr/>
              </a:pPr>
              <a:t>‹#›</a:t>
            </a:fld>
            <a:endParaRPr lang="pl-PL" altLang="pl-PL"/>
          </a:p>
        </p:txBody>
      </p:sp>
    </p:spTree>
    <p:extLst>
      <p:ext uri="{BB962C8B-B14F-4D97-AF65-F5344CB8AC3E}">
        <p14:creationId xmlns:p14="http://schemas.microsoft.com/office/powerpoint/2010/main" val="1111343479"/>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fourObj" preserve="1">
  <p:cSld name="Tytuł i 4 elementy zawartości">
    <p:spTree>
      <p:nvGrpSpPr>
        <p:cNvPr id="1" name=""/>
        <p:cNvGrpSpPr/>
        <p:nvPr/>
      </p:nvGrpSpPr>
      <p:grpSpPr>
        <a:xfrm>
          <a:off x="0" y="0"/>
          <a:ext cx="0" cy="0"/>
          <a:chOff x="0" y="0"/>
          <a:chExt cx="0" cy="0"/>
        </a:xfrm>
      </p:grpSpPr>
      <p:sp>
        <p:nvSpPr>
          <p:cNvPr id="2" name="Tytuł 1"/>
          <p:cNvSpPr>
            <a:spLocks noGrp="1"/>
          </p:cNvSpPr>
          <p:nvPr>
            <p:ph type="title" sz="quarter"/>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quarter" idx="1"/>
          </p:nvPr>
        </p:nvSpPr>
        <p:spPr>
          <a:xfrm>
            <a:off x="6858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6858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zawartości 5"/>
          <p:cNvSpPr>
            <a:spLocks noGrp="1"/>
          </p:cNvSpPr>
          <p:nvPr>
            <p:ph sz="quarter" idx="4"/>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p:cNvSpPr>
            <a:spLocks noGrp="1"/>
          </p:cNvSpPr>
          <p:nvPr>
            <p:ph type="dt" sz="half" idx="10"/>
          </p:nvPr>
        </p:nvSpPr>
        <p:spPr/>
        <p:txBody>
          <a:bodyPr/>
          <a:lstStyle>
            <a:lvl1pPr eaLnBrk="0" hangingPunct="0">
              <a:defRPr/>
            </a:lvl1pPr>
          </a:lstStyle>
          <a:p>
            <a:pPr>
              <a:defRPr/>
            </a:pPr>
            <a:endParaRPr lang="pl-PL" altLang="pl-PL"/>
          </a:p>
        </p:txBody>
      </p:sp>
      <p:sp>
        <p:nvSpPr>
          <p:cNvPr id="8" name="Symbol zastępczy stopki 7"/>
          <p:cNvSpPr>
            <a:spLocks noGrp="1"/>
          </p:cNvSpPr>
          <p:nvPr>
            <p:ph type="ftr" sz="quarter" idx="11"/>
          </p:nvPr>
        </p:nvSpPr>
        <p:spPr/>
        <p:txBody>
          <a:bodyPr/>
          <a:lstStyle>
            <a:lvl1pPr algn="l" eaLnBrk="0" hangingPunct="0">
              <a:defRPr/>
            </a:lvl1pPr>
          </a:lstStyle>
          <a:p>
            <a:pPr>
              <a:defRPr/>
            </a:pPr>
            <a:endParaRPr lang="pl-PL" altLang="pl-PL"/>
          </a:p>
        </p:txBody>
      </p:sp>
      <p:sp>
        <p:nvSpPr>
          <p:cNvPr id="9" name="Symbol zastępczy numeru slajdu 8"/>
          <p:cNvSpPr>
            <a:spLocks noGrp="1"/>
          </p:cNvSpPr>
          <p:nvPr>
            <p:ph type="sldNum" sz="quarter" idx="12"/>
          </p:nvPr>
        </p:nvSpPr>
        <p:spPr/>
        <p:txBody>
          <a:bodyPr/>
          <a:lstStyle>
            <a:lvl1pPr eaLnBrk="0" hangingPunct="0">
              <a:defRPr/>
            </a:lvl1pPr>
          </a:lstStyle>
          <a:p>
            <a:pPr>
              <a:defRPr/>
            </a:pPr>
            <a:fld id="{71C76223-019C-4D71-A59B-0D6A508BF1DF}" type="slidenum">
              <a:rPr lang="pl-PL" altLang="pl-PL"/>
              <a:pPr>
                <a:defRPr/>
              </a:pPr>
              <a:t>‹#›</a:t>
            </a:fld>
            <a:endParaRPr lang="pl-PL" altLang="pl-PL"/>
          </a:p>
        </p:txBody>
      </p:sp>
    </p:spTree>
    <p:extLst>
      <p:ext uri="{BB962C8B-B14F-4D97-AF65-F5344CB8AC3E}">
        <p14:creationId xmlns:p14="http://schemas.microsoft.com/office/powerpoint/2010/main" val="1757327121"/>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xAndObj" preserve="1">
  <p:cSld name="Tytuł, tekst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ekstu 2"/>
          <p:cNvSpPr>
            <a:spLocks noGrp="1"/>
          </p:cNvSpPr>
          <p:nvPr>
            <p:ph type="body"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p:cNvSpPr>
            <a:spLocks noGrp="1"/>
          </p:cNvSpPr>
          <p:nvPr>
            <p:ph type="dt" sz="half" idx="10"/>
          </p:nvPr>
        </p:nvSpPr>
        <p:spPr/>
        <p:txBody>
          <a:bodyPr/>
          <a:lstStyle>
            <a:lvl1pPr eaLnBrk="0" hangingPunct="0">
              <a:defRPr/>
            </a:lvl1pPr>
          </a:lstStyle>
          <a:p>
            <a:pPr>
              <a:defRPr/>
            </a:pPr>
            <a:endParaRPr lang="pl-PL" altLang="pl-PL"/>
          </a:p>
        </p:txBody>
      </p:sp>
      <p:sp>
        <p:nvSpPr>
          <p:cNvPr id="6" name="Symbol zastępczy stopki 5"/>
          <p:cNvSpPr>
            <a:spLocks noGrp="1"/>
          </p:cNvSpPr>
          <p:nvPr>
            <p:ph type="ftr" sz="quarter" idx="11"/>
          </p:nvPr>
        </p:nvSpPr>
        <p:spPr/>
        <p:txBody>
          <a:bodyPr/>
          <a:lstStyle>
            <a:lvl1pPr algn="l" eaLnBrk="0" hangingPunct="0">
              <a:defRPr/>
            </a:lvl1pPr>
          </a:lstStyle>
          <a:p>
            <a:pPr>
              <a:defRPr/>
            </a:pPr>
            <a:endParaRPr lang="pl-PL" altLang="pl-PL"/>
          </a:p>
        </p:txBody>
      </p:sp>
      <p:sp>
        <p:nvSpPr>
          <p:cNvPr id="7" name="Symbol zastępczy numeru slajdu 6"/>
          <p:cNvSpPr>
            <a:spLocks noGrp="1"/>
          </p:cNvSpPr>
          <p:nvPr>
            <p:ph type="sldNum" sz="quarter" idx="12"/>
          </p:nvPr>
        </p:nvSpPr>
        <p:spPr/>
        <p:txBody>
          <a:bodyPr/>
          <a:lstStyle>
            <a:lvl1pPr eaLnBrk="0" hangingPunct="0">
              <a:defRPr/>
            </a:lvl1pPr>
          </a:lstStyle>
          <a:p>
            <a:pPr>
              <a:defRPr/>
            </a:pPr>
            <a:fld id="{882DAC93-3BF4-4050-9428-582A9AB8A1B3}" type="slidenum">
              <a:rPr lang="pl-PL" altLang="pl-PL"/>
              <a:pPr>
                <a:defRPr/>
              </a:pPr>
              <a:t>‹#›</a:t>
            </a:fld>
            <a:endParaRPr lang="pl-PL" altLang="pl-PL"/>
          </a:p>
        </p:txBody>
      </p:sp>
    </p:spTree>
    <p:extLst>
      <p:ext uri="{BB962C8B-B14F-4D97-AF65-F5344CB8AC3E}">
        <p14:creationId xmlns:p14="http://schemas.microsoft.com/office/powerpoint/2010/main" val="1987998909"/>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143000" y="1122363"/>
            <a:ext cx="6858000" cy="2387600"/>
          </a:xfrm>
        </p:spPr>
        <p:txBody>
          <a:bodyPr anchor="b"/>
          <a:lstStyle>
            <a:lvl1pPr algn="ctr">
              <a:defRPr sz="4500"/>
            </a:lvl1pPr>
          </a:lstStyle>
          <a:p>
            <a:r>
              <a:rPr lang="pl-PL"/>
              <a:t>Kliknij, aby edytować styl</a:t>
            </a:r>
          </a:p>
        </p:txBody>
      </p:sp>
      <p:sp>
        <p:nvSpPr>
          <p:cNvPr id="3" name="Podtytuł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pl-PL"/>
              <a:t>Kliknij, aby edytować styl wzorca podtytułu</a:t>
            </a:r>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B5F6CFEF-9A81-497C-8368-8FB518B32B11}" type="slidenum">
              <a:rPr lang="pl-PL" altLang="pl-PL"/>
              <a:pPr>
                <a:defRPr/>
              </a:pPr>
              <a:t>‹#›</a:t>
            </a:fld>
            <a:endParaRPr lang="pl-PL" altLang="pl-PL"/>
          </a:p>
        </p:txBody>
      </p:sp>
    </p:spTree>
    <p:extLst>
      <p:ext uri="{BB962C8B-B14F-4D97-AF65-F5344CB8AC3E}">
        <p14:creationId xmlns:p14="http://schemas.microsoft.com/office/powerpoint/2010/main" val="2490138932"/>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4585AD73-215E-42B0-AC0C-A1ED1E78F0C2}" type="slidenum">
              <a:rPr lang="pl-PL" altLang="pl-PL"/>
              <a:pPr>
                <a:defRPr/>
              </a:pPr>
              <a:t>‹#›</a:t>
            </a:fld>
            <a:endParaRPr lang="pl-PL" altLang="pl-PL"/>
          </a:p>
        </p:txBody>
      </p:sp>
    </p:spTree>
    <p:extLst>
      <p:ext uri="{BB962C8B-B14F-4D97-AF65-F5344CB8AC3E}">
        <p14:creationId xmlns:p14="http://schemas.microsoft.com/office/powerpoint/2010/main" val="3326463224"/>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623888" y="1709740"/>
            <a:ext cx="7886700" cy="2852737"/>
          </a:xfrm>
        </p:spPr>
        <p:txBody>
          <a:bodyPr anchor="b"/>
          <a:lstStyle>
            <a:lvl1pPr>
              <a:defRPr sz="4500"/>
            </a:lvl1pPr>
          </a:lstStyle>
          <a:p>
            <a:r>
              <a:rPr lang="pl-PL"/>
              <a:t>Kliknij, aby edytować styl</a:t>
            </a:r>
          </a:p>
        </p:txBody>
      </p:sp>
      <p:sp>
        <p:nvSpPr>
          <p:cNvPr id="3" name="Symbol zastępczy tekstu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pl-PL"/>
              <a:t>Kliknij, aby edytować style wzorca tekstu</a:t>
            </a:r>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8BC5AD24-9A54-467B-A0F8-B9AF9F99072F}" type="slidenum">
              <a:rPr lang="pl-PL" altLang="pl-PL"/>
              <a:pPr>
                <a:defRPr/>
              </a:pPr>
              <a:t>‹#›</a:t>
            </a:fld>
            <a:endParaRPr lang="pl-PL" altLang="pl-PL"/>
          </a:p>
        </p:txBody>
      </p:sp>
    </p:spTree>
    <p:extLst>
      <p:ext uri="{BB962C8B-B14F-4D97-AF65-F5344CB8AC3E}">
        <p14:creationId xmlns:p14="http://schemas.microsoft.com/office/powerpoint/2010/main" val="170289920"/>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1D455566-FAA2-4102-85E0-F5C6DB9535FA}" type="slidenum">
              <a:rPr lang="pl-PL" altLang="pl-PL"/>
              <a:pPr>
                <a:defRPr/>
              </a:pPr>
              <a:t>‹#›</a:t>
            </a:fld>
            <a:endParaRPr lang="pl-PL" altLang="pl-PL"/>
          </a:p>
        </p:txBody>
      </p:sp>
    </p:spTree>
    <p:extLst>
      <p:ext uri="{BB962C8B-B14F-4D97-AF65-F5344CB8AC3E}">
        <p14:creationId xmlns:p14="http://schemas.microsoft.com/office/powerpoint/2010/main" val="2501003139"/>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630238" y="365127"/>
            <a:ext cx="7886700" cy="1325563"/>
          </a:xfrm>
        </p:spPr>
        <p:txBody>
          <a:bodyPr/>
          <a:lstStyle/>
          <a:p>
            <a:r>
              <a:rPr lang="pl-PL"/>
              <a:t>Kliknij, aby edytować styl</a:t>
            </a:r>
          </a:p>
        </p:txBody>
      </p:sp>
      <p:sp>
        <p:nvSpPr>
          <p:cNvPr id="3" name="Symbol zastępczy tekstu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pl-PL"/>
              <a:t>Kliknij, aby edytować style wzorca tekstu</a:t>
            </a:r>
          </a:p>
        </p:txBody>
      </p:sp>
      <p:sp>
        <p:nvSpPr>
          <p:cNvPr id="4" name="Symbol zastępczy zawartości 3"/>
          <p:cNvSpPr>
            <a:spLocks noGrp="1"/>
          </p:cNvSpPr>
          <p:nvPr>
            <p:ph sz="half" idx="2"/>
          </p:nvPr>
        </p:nvSpPr>
        <p:spPr>
          <a:xfrm>
            <a:off x="630239" y="2505075"/>
            <a:ext cx="386873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pl-PL"/>
              <a:t>Kliknij, aby edytować style wzorca tekstu</a:t>
            </a:r>
          </a:p>
        </p:txBody>
      </p:sp>
      <p:sp>
        <p:nvSpPr>
          <p:cNvPr id="6" name="Symbol zastępczy zawartości 5"/>
          <p:cNvSpPr>
            <a:spLocks noGrp="1"/>
          </p:cNvSpPr>
          <p:nvPr>
            <p:ph sz="quarter" idx="4"/>
          </p:nvPr>
        </p:nvSpPr>
        <p:spPr>
          <a:xfrm>
            <a:off x="4629150" y="2505075"/>
            <a:ext cx="38877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EE35E10D-CCE0-4DE7-9463-D440C5F6528A}" type="slidenum">
              <a:rPr lang="pl-PL" altLang="pl-PL"/>
              <a:pPr>
                <a:defRPr/>
              </a:pPr>
              <a:t>‹#›</a:t>
            </a:fld>
            <a:endParaRPr lang="pl-PL" altLang="pl-PL"/>
          </a:p>
        </p:txBody>
      </p:sp>
    </p:spTree>
    <p:extLst>
      <p:ext uri="{BB962C8B-B14F-4D97-AF65-F5344CB8AC3E}">
        <p14:creationId xmlns:p14="http://schemas.microsoft.com/office/powerpoint/2010/main" val="3672427990"/>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50515547-C0F4-45FB-AFD4-5EE765EBE50E}" type="slidenum">
              <a:rPr lang="pl-PL" altLang="pl-PL"/>
              <a:pPr>
                <a:defRPr/>
              </a:pPr>
              <a:t>‹#›</a:t>
            </a:fld>
            <a:endParaRPr lang="pl-PL" altLang="pl-PL"/>
          </a:p>
        </p:txBody>
      </p:sp>
    </p:spTree>
    <p:extLst>
      <p:ext uri="{BB962C8B-B14F-4D97-AF65-F5344CB8AC3E}">
        <p14:creationId xmlns:p14="http://schemas.microsoft.com/office/powerpoint/2010/main" val="3620239176"/>
      </p:ext>
    </p:extLst>
  </p:cSld>
  <p:clrMapOvr>
    <a:masterClrMapping/>
  </p:clrMapOvr>
  <p:transition>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3"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4"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EBA527B6-CCA7-40F9-B8C7-A2A9BDF70455}" type="slidenum">
              <a:rPr lang="pl-PL" altLang="pl-PL"/>
              <a:pPr>
                <a:defRPr/>
              </a:pPr>
              <a:t>‹#›</a:t>
            </a:fld>
            <a:endParaRPr lang="pl-PL" altLang="pl-PL"/>
          </a:p>
        </p:txBody>
      </p:sp>
    </p:spTree>
    <p:extLst>
      <p:ext uri="{BB962C8B-B14F-4D97-AF65-F5344CB8AC3E}">
        <p14:creationId xmlns:p14="http://schemas.microsoft.com/office/powerpoint/2010/main" val="1191260598"/>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9" y="457200"/>
            <a:ext cx="2949575" cy="1600200"/>
          </a:xfrm>
        </p:spPr>
        <p:txBody>
          <a:bodyPr anchor="b"/>
          <a:lstStyle>
            <a:lvl1pPr>
              <a:defRPr sz="2400"/>
            </a:lvl1pPr>
          </a:lstStyle>
          <a:p>
            <a:r>
              <a:rPr lang="pl-PL"/>
              <a:t>Kliknij, aby edytować styl</a:t>
            </a:r>
          </a:p>
        </p:txBody>
      </p:sp>
      <p:sp>
        <p:nvSpPr>
          <p:cNvPr id="3" name="Symbol zastępczy zawartości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3A603F18-8654-4D10-88F9-9AAF84A703D7}" type="slidenum">
              <a:rPr lang="pl-PL" altLang="pl-PL"/>
              <a:pPr>
                <a:defRPr/>
              </a:pPr>
              <a:t>‹#›</a:t>
            </a:fld>
            <a:endParaRPr lang="pl-PL" altLang="pl-PL"/>
          </a:p>
        </p:txBody>
      </p:sp>
    </p:spTree>
    <p:extLst>
      <p:ext uri="{BB962C8B-B14F-4D97-AF65-F5344CB8AC3E}">
        <p14:creationId xmlns:p14="http://schemas.microsoft.com/office/powerpoint/2010/main" val="3513930279"/>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9" y="457200"/>
            <a:ext cx="2949575" cy="1600200"/>
          </a:xfrm>
        </p:spPr>
        <p:txBody>
          <a:bodyPr anchor="b"/>
          <a:lstStyle>
            <a:lvl1pPr>
              <a:defRPr sz="2400"/>
            </a:lvl1pPr>
          </a:lstStyle>
          <a:p>
            <a:r>
              <a:rPr lang="pl-PL"/>
              <a:t>Kliknij, aby edytować styl</a:t>
            </a:r>
          </a:p>
        </p:txBody>
      </p:sp>
      <p:sp>
        <p:nvSpPr>
          <p:cNvPr id="3" name="Symbol zastępczy obrazu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pl-PL" noProof="0"/>
          </a:p>
        </p:txBody>
      </p:sp>
      <p:sp>
        <p:nvSpPr>
          <p:cNvPr id="4" name="Symbol zastępczy tekstu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99B65D83-0BD6-4C97-8674-5EE11BC9E8C1}" type="slidenum">
              <a:rPr lang="pl-PL" altLang="pl-PL"/>
              <a:pPr>
                <a:defRPr/>
              </a:pPr>
              <a:t>‹#›</a:t>
            </a:fld>
            <a:endParaRPr lang="pl-PL" altLang="pl-PL"/>
          </a:p>
        </p:txBody>
      </p:sp>
    </p:spTree>
    <p:extLst>
      <p:ext uri="{BB962C8B-B14F-4D97-AF65-F5344CB8AC3E}">
        <p14:creationId xmlns:p14="http://schemas.microsoft.com/office/powerpoint/2010/main" val="3364516586"/>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2FA3BA0E-F9C9-45A6-B647-1721E43177AC}" type="slidenum">
              <a:rPr lang="pl-PL" altLang="pl-PL"/>
              <a:pPr>
                <a:defRPr/>
              </a:pPr>
              <a:t>‹#›</a:t>
            </a:fld>
            <a:endParaRPr lang="pl-PL" altLang="pl-PL"/>
          </a:p>
        </p:txBody>
      </p:sp>
    </p:spTree>
    <p:extLst>
      <p:ext uri="{BB962C8B-B14F-4D97-AF65-F5344CB8AC3E}">
        <p14:creationId xmlns:p14="http://schemas.microsoft.com/office/powerpoint/2010/main" val="1419792482"/>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515100" y="609600"/>
            <a:ext cx="1943100" cy="5486400"/>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685800" y="609600"/>
            <a:ext cx="5676900" cy="548640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7DEC4D0B-FF98-46B0-AC56-887C03E26BB5}" type="slidenum">
              <a:rPr lang="pl-PL" altLang="pl-PL"/>
              <a:pPr>
                <a:defRPr/>
              </a:pPr>
              <a:t>‹#›</a:t>
            </a:fld>
            <a:endParaRPr lang="pl-PL" altLang="pl-PL"/>
          </a:p>
        </p:txBody>
      </p:sp>
    </p:spTree>
    <p:extLst>
      <p:ext uri="{BB962C8B-B14F-4D97-AF65-F5344CB8AC3E}">
        <p14:creationId xmlns:p14="http://schemas.microsoft.com/office/powerpoint/2010/main" val="1838785982"/>
      </p:ext>
    </p:extLst>
  </p:cSld>
  <p:clrMapOvr>
    <a:masterClrMapping/>
  </p:clrMapOvr>
  <p:transition>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bl" preserve="1">
  <p:cSld name="Tytuł i tabela">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abeli 2"/>
          <p:cNvSpPr>
            <a:spLocks noGrp="1"/>
          </p:cNvSpPr>
          <p:nvPr>
            <p:ph type="tbl" idx="1"/>
          </p:nvPr>
        </p:nvSpPr>
        <p:spPr>
          <a:xfrm>
            <a:off x="685800" y="1981200"/>
            <a:ext cx="7772400" cy="4114800"/>
          </a:xfrm>
        </p:spPr>
        <p:txBody>
          <a:bodyPr/>
          <a:lstStyle/>
          <a:p>
            <a:pPr lvl="0"/>
            <a:endParaRPr lang="pl-PL" noProof="0"/>
          </a:p>
        </p:txBody>
      </p:sp>
      <p:sp>
        <p:nvSpPr>
          <p:cNvPr id="4"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D47E9808-CBDE-4917-8C2B-A3091D417C0D}" type="slidenum">
              <a:rPr lang="pl-PL" altLang="pl-PL"/>
              <a:pPr>
                <a:defRPr/>
              </a:pPr>
              <a:t>‹#›</a:t>
            </a:fld>
            <a:endParaRPr lang="pl-PL" altLang="pl-PL"/>
          </a:p>
        </p:txBody>
      </p:sp>
    </p:spTree>
    <p:extLst>
      <p:ext uri="{BB962C8B-B14F-4D97-AF65-F5344CB8AC3E}">
        <p14:creationId xmlns:p14="http://schemas.microsoft.com/office/powerpoint/2010/main" val="1875808473"/>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Only" preserve="1">
  <p:cSld name="Zawartość">
    <p:spTree>
      <p:nvGrpSpPr>
        <p:cNvPr id="1" name=""/>
        <p:cNvGrpSpPr/>
        <p:nvPr/>
      </p:nvGrpSpPr>
      <p:grpSpPr>
        <a:xfrm>
          <a:off x="0" y="0"/>
          <a:ext cx="0" cy="0"/>
          <a:chOff x="0" y="0"/>
          <a:chExt cx="0" cy="0"/>
        </a:xfrm>
      </p:grpSpPr>
      <p:sp>
        <p:nvSpPr>
          <p:cNvPr id="2" name="Symbol zastępczy zawartości 1"/>
          <p:cNvSpPr>
            <a:spLocks noGrp="1"/>
          </p:cNvSpPr>
          <p:nvPr>
            <p:ph/>
          </p:nvPr>
        </p:nvSpPr>
        <p:spPr>
          <a:xfrm>
            <a:off x="685800" y="609600"/>
            <a:ext cx="7772400" cy="54864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3"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0D02C3F2-82C6-491C-83BF-F0F49032321E}" type="slidenum">
              <a:rPr lang="pl-PL" altLang="pl-PL"/>
              <a:pPr>
                <a:defRPr/>
              </a:pPr>
              <a:t>‹#›</a:t>
            </a:fld>
            <a:endParaRPr lang="pl-PL" altLang="pl-PL"/>
          </a:p>
        </p:txBody>
      </p:sp>
    </p:spTree>
    <p:extLst>
      <p:ext uri="{BB962C8B-B14F-4D97-AF65-F5344CB8AC3E}">
        <p14:creationId xmlns:p14="http://schemas.microsoft.com/office/powerpoint/2010/main" val="957346546"/>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AndTwoObj" preserve="1">
  <p:cSld name="Tytuł, zawartość i 2 elementy zawartości">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7"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8"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D1529302-90A8-49D7-AC15-A81E707E843F}" type="slidenum">
              <a:rPr lang="pl-PL" altLang="pl-PL"/>
              <a:pPr>
                <a:defRPr/>
              </a:pPr>
              <a:t>‹#›</a:t>
            </a:fld>
            <a:endParaRPr lang="pl-PL" altLang="pl-PL"/>
          </a:p>
        </p:txBody>
      </p:sp>
    </p:spTree>
    <p:extLst>
      <p:ext uri="{BB962C8B-B14F-4D97-AF65-F5344CB8AC3E}">
        <p14:creationId xmlns:p14="http://schemas.microsoft.com/office/powerpoint/2010/main" val="159342608"/>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reserve="1">
  <p:cSld name="Tytuł i 4 elementy zawartości">
    <p:spTree>
      <p:nvGrpSpPr>
        <p:cNvPr id="1" name=""/>
        <p:cNvGrpSpPr/>
        <p:nvPr/>
      </p:nvGrpSpPr>
      <p:grpSpPr>
        <a:xfrm>
          <a:off x="0" y="0"/>
          <a:ext cx="0" cy="0"/>
          <a:chOff x="0" y="0"/>
          <a:chExt cx="0" cy="0"/>
        </a:xfrm>
      </p:grpSpPr>
      <p:sp>
        <p:nvSpPr>
          <p:cNvPr id="2" name="Tytuł 1"/>
          <p:cNvSpPr>
            <a:spLocks noGrp="1"/>
          </p:cNvSpPr>
          <p:nvPr>
            <p:ph type="title" sz="quarter"/>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quarter" idx="1"/>
          </p:nvPr>
        </p:nvSpPr>
        <p:spPr>
          <a:xfrm>
            <a:off x="6858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6858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zawartości 5"/>
          <p:cNvSpPr>
            <a:spLocks noGrp="1"/>
          </p:cNvSpPr>
          <p:nvPr>
            <p:ph sz="quarter" idx="4"/>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F6CF2A85-5B4F-4FC4-90C9-49B7F136AE21}" type="slidenum">
              <a:rPr lang="pl-PL" altLang="pl-PL"/>
              <a:pPr>
                <a:defRPr/>
              </a:pPr>
              <a:t>‹#›</a:t>
            </a:fld>
            <a:endParaRPr lang="pl-PL" altLang="pl-PL"/>
          </a:p>
        </p:txBody>
      </p:sp>
    </p:spTree>
    <p:extLst>
      <p:ext uri="{BB962C8B-B14F-4D97-AF65-F5344CB8AC3E}">
        <p14:creationId xmlns:p14="http://schemas.microsoft.com/office/powerpoint/2010/main" val="1821281712"/>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xAndObj" preserve="1">
  <p:cSld name="Tytuł, tekst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ekstu 2"/>
          <p:cNvSpPr>
            <a:spLocks noGrp="1"/>
          </p:cNvSpPr>
          <p:nvPr>
            <p:ph type="body"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Times New Roman" panose="02020603050405020304" pitchFamily="18"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Times New Roman" panose="02020603050405020304" pitchFamily="18"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Times New Roman" panose="02020603050405020304" pitchFamily="18" charset="0"/>
              </a:defRPr>
            </a:lvl1pPr>
          </a:lstStyle>
          <a:p>
            <a:pPr>
              <a:defRPr/>
            </a:pPr>
            <a:fld id="{F5E2F3C1-1B2C-489D-BB52-449338F22940}" type="slidenum">
              <a:rPr lang="pl-PL" altLang="pl-PL"/>
              <a:pPr>
                <a:defRPr/>
              </a:pPr>
              <a:t>‹#›</a:t>
            </a:fld>
            <a:endParaRPr lang="pl-PL" altLang="pl-PL"/>
          </a:p>
        </p:txBody>
      </p:sp>
    </p:spTree>
    <p:extLst>
      <p:ext uri="{BB962C8B-B14F-4D97-AF65-F5344CB8AC3E}">
        <p14:creationId xmlns:p14="http://schemas.microsoft.com/office/powerpoint/2010/main" val="3676584867"/>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143000" y="1122363"/>
            <a:ext cx="6858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09288CB5-77AB-4329-AD61-71A18A2D3962}" type="slidenum">
              <a:rPr lang="pl-PL" altLang="pl-PL"/>
              <a:pPr>
                <a:defRPr/>
              </a:pPr>
              <a:t>‹#›</a:t>
            </a:fld>
            <a:endParaRPr lang="pl-PL" altLang="pl-PL"/>
          </a:p>
        </p:txBody>
      </p:sp>
    </p:spTree>
    <p:extLst>
      <p:ext uri="{BB962C8B-B14F-4D97-AF65-F5344CB8AC3E}">
        <p14:creationId xmlns:p14="http://schemas.microsoft.com/office/powerpoint/2010/main" val="1882220607"/>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94D561FC-2E23-4379-86A6-246BBFE25AF7}" type="slidenum">
              <a:rPr lang="pl-PL" altLang="pl-PL"/>
              <a:pPr>
                <a:defRPr/>
              </a:pPr>
              <a:t>‹#›</a:t>
            </a:fld>
            <a:endParaRPr lang="pl-PL" altLang="pl-PL"/>
          </a:p>
        </p:txBody>
      </p:sp>
    </p:spTree>
    <p:extLst>
      <p:ext uri="{BB962C8B-B14F-4D97-AF65-F5344CB8AC3E}">
        <p14:creationId xmlns:p14="http://schemas.microsoft.com/office/powerpoint/2010/main" val="2899312004"/>
      </p:ext>
    </p:extLst>
  </p:cSld>
  <p:clrMapOvr>
    <a:masterClrMapping/>
  </p:clrMapOvr>
  <p:transition>
    <p:wipe dir="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623888" y="1709738"/>
            <a:ext cx="78867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pl-PL"/>
              <a:t>Kliknij, aby edytować style wzorca tekstu</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EB403659-C174-4DDF-8BF3-18E564C59FC3}" type="slidenum">
              <a:rPr lang="pl-PL" altLang="pl-PL"/>
              <a:pPr>
                <a:defRPr/>
              </a:pPr>
              <a:t>‹#›</a:t>
            </a:fld>
            <a:endParaRPr lang="pl-PL" altLang="pl-PL"/>
          </a:p>
        </p:txBody>
      </p:sp>
    </p:spTree>
    <p:extLst>
      <p:ext uri="{BB962C8B-B14F-4D97-AF65-F5344CB8AC3E}">
        <p14:creationId xmlns:p14="http://schemas.microsoft.com/office/powerpoint/2010/main" val="4274065915"/>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01E32AF5-EEDA-4C2B-BC19-E6426B88B51E}" type="slidenum">
              <a:rPr lang="pl-PL" altLang="pl-PL"/>
              <a:pPr>
                <a:defRPr/>
              </a:pPr>
              <a:t>‹#›</a:t>
            </a:fld>
            <a:endParaRPr lang="pl-PL" altLang="pl-PL"/>
          </a:p>
        </p:txBody>
      </p:sp>
    </p:spTree>
    <p:extLst>
      <p:ext uri="{BB962C8B-B14F-4D97-AF65-F5344CB8AC3E}">
        <p14:creationId xmlns:p14="http://schemas.microsoft.com/office/powerpoint/2010/main" val="451614197"/>
      </p:ext>
    </p:extLst>
  </p:cSld>
  <p:clrMapOvr>
    <a:masterClrMapping/>
  </p:clrMapOvr>
  <p:transition>
    <p:wipe dir="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630238" y="365125"/>
            <a:ext cx="7886700" cy="1325563"/>
          </a:xfrm>
        </p:spPr>
        <p:txBody>
          <a:bodyPr/>
          <a:lstStyle/>
          <a:p>
            <a:r>
              <a:rPr lang="pl-PL"/>
              <a:t>Kliknij, aby edytować styl</a:t>
            </a:r>
          </a:p>
        </p:txBody>
      </p:sp>
      <p:sp>
        <p:nvSpPr>
          <p:cNvPr id="3" name="Symbol zastępczy tekstu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630238" y="2505075"/>
            <a:ext cx="386873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4629150" y="2505075"/>
            <a:ext cx="38877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B5ED483F-F4A9-42E0-A403-703A1E7CA735}" type="slidenum">
              <a:rPr lang="pl-PL" altLang="pl-PL"/>
              <a:pPr>
                <a:defRPr/>
              </a:pPr>
              <a:t>‹#›</a:t>
            </a:fld>
            <a:endParaRPr lang="pl-PL" altLang="pl-PL"/>
          </a:p>
        </p:txBody>
      </p:sp>
    </p:spTree>
    <p:extLst>
      <p:ext uri="{BB962C8B-B14F-4D97-AF65-F5344CB8AC3E}">
        <p14:creationId xmlns:p14="http://schemas.microsoft.com/office/powerpoint/2010/main" val="3802962420"/>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E7C84EED-5D56-47FF-B4FD-A81D83308365}" type="slidenum">
              <a:rPr lang="pl-PL" altLang="pl-PL"/>
              <a:pPr>
                <a:defRPr/>
              </a:pPr>
              <a:t>‹#›</a:t>
            </a:fld>
            <a:endParaRPr lang="pl-PL" altLang="pl-PL"/>
          </a:p>
        </p:txBody>
      </p:sp>
    </p:spTree>
    <p:extLst>
      <p:ext uri="{BB962C8B-B14F-4D97-AF65-F5344CB8AC3E}">
        <p14:creationId xmlns:p14="http://schemas.microsoft.com/office/powerpoint/2010/main" val="1604889326"/>
      </p:ext>
    </p:extLst>
  </p:cSld>
  <p:clrMapOvr>
    <a:masterClrMapping/>
  </p:clrMapOvr>
  <p:transition>
    <p:wipe dir="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3"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4"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4FFB623C-6CF8-4207-A43C-171E68BEE6B2}" type="slidenum">
              <a:rPr lang="pl-PL" altLang="pl-PL"/>
              <a:pPr>
                <a:defRPr/>
              </a:pPr>
              <a:t>‹#›</a:t>
            </a:fld>
            <a:endParaRPr lang="pl-PL" altLang="pl-PL"/>
          </a:p>
        </p:txBody>
      </p:sp>
    </p:spTree>
    <p:extLst>
      <p:ext uri="{BB962C8B-B14F-4D97-AF65-F5344CB8AC3E}">
        <p14:creationId xmlns:p14="http://schemas.microsoft.com/office/powerpoint/2010/main" val="3544014496"/>
      </p:ext>
    </p:extLst>
  </p:cSld>
  <p:clrMapOvr>
    <a:masterClrMapping/>
  </p:clrMapOvr>
  <p:transition>
    <p:wipe dir="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D85F3B5-05A5-4514-ABC3-4FA153B11460}" type="slidenum">
              <a:rPr lang="pl-PL" altLang="pl-PL"/>
              <a:pPr>
                <a:defRPr/>
              </a:pPr>
              <a:t>‹#›</a:t>
            </a:fld>
            <a:endParaRPr lang="pl-PL" altLang="pl-PL"/>
          </a:p>
        </p:txBody>
      </p:sp>
    </p:spTree>
    <p:extLst>
      <p:ext uri="{BB962C8B-B14F-4D97-AF65-F5344CB8AC3E}">
        <p14:creationId xmlns:p14="http://schemas.microsoft.com/office/powerpoint/2010/main" val="2539249089"/>
      </p:ext>
    </p:extLst>
  </p:cSld>
  <p:clrMapOvr>
    <a:masterClrMapping/>
  </p:clrMapOvr>
  <p:transition>
    <p:wipe dir="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pl-PL" noProof="0"/>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C6FAF155-1FA1-4A6D-801D-87B8E6B8B42B}" type="slidenum">
              <a:rPr lang="pl-PL" altLang="pl-PL"/>
              <a:pPr>
                <a:defRPr/>
              </a:pPr>
              <a:t>‹#›</a:t>
            </a:fld>
            <a:endParaRPr lang="pl-PL" altLang="pl-PL"/>
          </a:p>
        </p:txBody>
      </p:sp>
    </p:spTree>
    <p:extLst>
      <p:ext uri="{BB962C8B-B14F-4D97-AF65-F5344CB8AC3E}">
        <p14:creationId xmlns:p14="http://schemas.microsoft.com/office/powerpoint/2010/main" val="1879583944"/>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D3B1B149-70E0-4E91-9450-AAFEAD41CE6D}" type="slidenum">
              <a:rPr lang="pl-PL" altLang="pl-PL"/>
              <a:pPr>
                <a:defRPr/>
              </a:pPr>
              <a:t>‹#›</a:t>
            </a:fld>
            <a:endParaRPr lang="pl-PL" altLang="pl-PL"/>
          </a:p>
        </p:txBody>
      </p:sp>
    </p:spTree>
    <p:extLst>
      <p:ext uri="{BB962C8B-B14F-4D97-AF65-F5344CB8AC3E}">
        <p14:creationId xmlns:p14="http://schemas.microsoft.com/office/powerpoint/2010/main" val="3374920937"/>
      </p:ext>
    </p:extLst>
  </p:cSld>
  <p:clrMapOvr>
    <a:masterClrMapping/>
  </p:clrMapOvr>
  <p:transition>
    <p:wipe dir="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515100" y="609600"/>
            <a:ext cx="1943100" cy="5486400"/>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685800" y="609600"/>
            <a:ext cx="5676900" cy="548640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B2B11FFE-9053-4F10-891E-60DF6A51BDFD}" type="slidenum">
              <a:rPr lang="pl-PL" altLang="pl-PL"/>
              <a:pPr>
                <a:defRPr/>
              </a:pPr>
              <a:t>‹#›</a:t>
            </a:fld>
            <a:endParaRPr lang="pl-PL" altLang="pl-PL"/>
          </a:p>
        </p:txBody>
      </p:sp>
    </p:spTree>
    <p:extLst>
      <p:ext uri="{BB962C8B-B14F-4D97-AF65-F5344CB8AC3E}">
        <p14:creationId xmlns:p14="http://schemas.microsoft.com/office/powerpoint/2010/main" val="2725025321"/>
      </p:ext>
    </p:extLst>
  </p:cSld>
  <p:clrMapOvr>
    <a:masterClrMapping/>
  </p:clrMapOvr>
  <p:transition>
    <p:wipe dir="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bl" preserve="1">
  <p:cSld name="Tytuł i tabela">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abeli 2"/>
          <p:cNvSpPr>
            <a:spLocks noGrp="1"/>
          </p:cNvSpPr>
          <p:nvPr>
            <p:ph type="tbl" idx="1"/>
          </p:nvPr>
        </p:nvSpPr>
        <p:spPr>
          <a:xfrm>
            <a:off x="685800" y="1981200"/>
            <a:ext cx="7772400" cy="4114800"/>
          </a:xfrm>
        </p:spPr>
        <p:txBody>
          <a:bodyPr/>
          <a:lstStyle/>
          <a:p>
            <a:pPr lvl="0"/>
            <a:endParaRPr lang="pl-PL" noProof="0"/>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F48C90A9-1116-4C79-906B-E9CC50CF353B}" type="slidenum">
              <a:rPr lang="pl-PL" altLang="pl-PL"/>
              <a:pPr>
                <a:defRPr/>
              </a:pPr>
              <a:t>‹#›</a:t>
            </a:fld>
            <a:endParaRPr lang="pl-PL" altLang="pl-PL"/>
          </a:p>
        </p:txBody>
      </p:sp>
    </p:spTree>
    <p:extLst>
      <p:ext uri="{BB962C8B-B14F-4D97-AF65-F5344CB8AC3E}">
        <p14:creationId xmlns:p14="http://schemas.microsoft.com/office/powerpoint/2010/main" val="2627222674"/>
      </p:ext>
    </p:extLst>
  </p:cSld>
  <p:clrMapOvr>
    <a:masterClrMapping/>
  </p:clrMapOvr>
  <p:transition>
    <p:wipe dir="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objOnly" preserve="1">
  <p:cSld name="Zawartość">
    <p:spTree>
      <p:nvGrpSpPr>
        <p:cNvPr id="1" name=""/>
        <p:cNvGrpSpPr/>
        <p:nvPr/>
      </p:nvGrpSpPr>
      <p:grpSpPr>
        <a:xfrm>
          <a:off x="0" y="0"/>
          <a:ext cx="0" cy="0"/>
          <a:chOff x="0" y="0"/>
          <a:chExt cx="0" cy="0"/>
        </a:xfrm>
      </p:grpSpPr>
      <p:sp>
        <p:nvSpPr>
          <p:cNvPr id="2" name="Symbol zastępczy zawartości 1"/>
          <p:cNvSpPr>
            <a:spLocks noGrp="1"/>
          </p:cNvSpPr>
          <p:nvPr>
            <p:ph/>
          </p:nvPr>
        </p:nvSpPr>
        <p:spPr>
          <a:xfrm>
            <a:off x="685800" y="609600"/>
            <a:ext cx="7772400" cy="54864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3"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8050015C-86BD-475D-BF4E-8A585BA5DA3C}" type="slidenum">
              <a:rPr lang="pl-PL" altLang="pl-PL"/>
              <a:pPr>
                <a:defRPr/>
              </a:pPr>
              <a:t>‹#›</a:t>
            </a:fld>
            <a:endParaRPr lang="pl-PL" altLang="pl-PL"/>
          </a:p>
        </p:txBody>
      </p:sp>
    </p:spTree>
    <p:extLst>
      <p:ext uri="{BB962C8B-B14F-4D97-AF65-F5344CB8AC3E}">
        <p14:creationId xmlns:p14="http://schemas.microsoft.com/office/powerpoint/2010/main" val="3461955894"/>
      </p:ext>
    </p:extLst>
  </p:cSld>
  <p:clrMapOvr>
    <a:masterClrMapping/>
  </p:clrMapOvr>
  <p:transition>
    <p:wipe dir="r"/>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objAndTwoObj" preserve="1">
  <p:cSld name="Tytuł, zawartość i 2 elementy zawartości">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7"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8"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81BAFD9B-BC21-45C8-842C-F66949313B8A}" type="slidenum">
              <a:rPr lang="pl-PL" altLang="pl-PL"/>
              <a:pPr>
                <a:defRPr/>
              </a:pPr>
              <a:t>‹#›</a:t>
            </a:fld>
            <a:endParaRPr lang="pl-PL" altLang="pl-PL"/>
          </a:p>
        </p:txBody>
      </p:sp>
    </p:spTree>
    <p:extLst>
      <p:ext uri="{BB962C8B-B14F-4D97-AF65-F5344CB8AC3E}">
        <p14:creationId xmlns:p14="http://schemas.microsoft.com/office/powerpoint/2010/main" val="4292891673"/>
      </p:ext>
    </p:extLst>
  </p:cSld>
  <p:clrMapOvr>
    <a:masterClrMapping/>
  </p:clrMapOvr>
  <p:transition>
    <p:wipe dir="r"/>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fourObj" preserve="1">
  <p:cSld name="Tytuł i 4 elementy zawartości">
    <p:spTree>
      <p:nvGrpSpPr>
        <p:cNvPr id="1" name=""/>
        <p:cNvGrpSpPr/>
        <p:nvPr/>
      </p:nvGrpSpPr>
      <p:grpSpPr>
        <a:xfrm>
          <a:off x="0" y="0"/>
          <a:ext cx="0" cy="0"/>
          <a:chOff x="0" y="0"/>
          <a:chExt cx="0" cy="0"/>
        </a:xfrm>
      </p:grpSpPr>
      <p:sp>
        <p:nvSpPr>
          <p:cNvPr id="2" name="Tytuł 1"/>
          <p:cNvSpPr>
            <a:spLocks noGrp="1"/>
          </p:cNvSpPr>
          <p:nvPr>
            <p:ph type="title" sz="quarter"/>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quarter" idx="1"/>
          </p:nvPr>
        </p:nvSpPr>
        <p:spPr>
          <a:xfrm>
            <a:off x="6858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6858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zawartości 5"/>
          <p:cNvSpPr>
            <a:spLocks noGrp="1"/>
          </p:cNvSpPr>
          <p:nvPr>
            <p:ph sz="quarter" idx="4"/>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DED7579-AFA6-4991-937C-1CF0893BEE1A}" type="slidenum">
              <a:rPr lang="pl-PL" altLang="pl-PL"/>
              <a:pPr>
                <a:defRPr/>
              </a:pPr>
              <a:t>‹#›</a:t>
            </a:fld>
            <a:endParaRPr lang="pl-PL" altLang="pl-PL"/>
          </a:p>
        </p:txBody>
      </p:sp>
    </p:spTree>
    <p:extLst>
      <p:ext uri="{BB962C8B-B14F-4D97-AF65-F5344CB8AC3E}">
        <p14:creationId xmlns:p14="http://schemas.microsoft.com/office/powerpoint/2010/main" val="2410754348"/>
      </p:ext>
    </p:extLst>
  </p:cSld>
  <p:clrMapOvr>
    <a:masterClrMapping/>
  </p:clrMapOvr>
  <p:transition>
    <p:wipe dir="r"/>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xAndObj" preserve="1">
  <p:cSld name="Tytuł, tekst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ekstu 2"/>
          <p:cNvSpPr>
            <a:spLocks noGrp="1"/>
          </p:cNvSpPr>
          <p:nvPr>
            <p:ph type="body"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BA167DF-11D4-44C5-A928-5FE349243D23}" type="slidenum">
              <a:rPr lang="pl-PL" altLang="pl-PL"/>
              <a:pPr>
                <a:defRPr/>
              </a:pPr>
              <a:t>‹#›</a:t>
            </a:fld>
            <a:endParaRPr lang="pl-PL" altLang="pl-PL"/>
          </a:p>
        </p:txBody>
      </p:sp>
    </p:spTree>
    <p:extLst>
      <p:ext uri="{BB962C8B-B14F-4D97-AF65-F5344CB8AC3E}">
        <p14:creationId xmlns:p14="http://schemas.microsoft.com/office/powerpoint/2010/main" val="2900317492"/>
      </p:ext>
    </p:extLst>
  </p:cSld>
  <p:clrMapOvr>
    <a:masterClrMapping/>
  </p:clrMapOvr>
  <p:transition>
    <p:wipe dir="r"/>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143000" y="1122363"/>
            <a:ext cx="6858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FDC7ED42-2D7E-47D3-9B88-F8DE14167904}" type="slidenum">
              <a:rPr lang="pl-PL" altLang="pl-PL"/>
              <a:pPr>
                <a:defRPr/>
              </a:pPr>
              <a:t>‹#›</a:t>
            </a:fld>
            <a:endParaRPr lang="pl-PL" altLang="pl-PL"/>
          </a:p>
        </p:txBody>
      </p:sp>
    </p:spTree>
    <p:extLst>
      <p:ext uri="{BB962C8B-B14F-4D97-AF65-F5344CB8AC3E}">
        <p14:creationId xmlns:p14="http://schemas.microsoft.com/office/powerpoint/2010/main" val="1227492772"/>
      </p:ext>
    </p:extLst>
  </p:cSld>
  <p:clrMapOvr>
    <a:masterClrMapping/>
  </p:clrMapOvr>
  <p:transition>
    <p:wipe dir="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ACE6E860-FC2C-4C7A-9E84-639A074ECA71}" type="slidenum">
              <a:rPr lang="pl-PL" altLang="pl-PL"/>
              <a:pPr>
                <a:defRPr/>
              </a:pPr>
              <a:t>‹#›</a:t>
            </a:fld>
            <a:endParaRPr lang="pl-PL" altLang="pl-PL"/>
          </a:p>
        </p:txBody>
      </p:sp>
    </p:spTree>
    <p:extLst>
      <p:ext uri="{BB962C8B-B14F-4D97-AF65-F5344CB8AC3E}">
        <p14:creationId xmlns:p14="http://schemas.microsoft.com/office/powerpoint/2010/main" val="3223033224"/>
      </p:ext>
    </p:extLst>
  </p:cSld>
  <p:clrMapOvr>
    <a:masterClrMapping/>
  </p:clrMapOvr>
  <p:transition>
    <p:wipe dir="r"/>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623888" y="1709738"/>
            <a:ext cx="78867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pl-PL"/>
              <a:t>Kliknij, aby edytować style wzorca tekstu</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812C213D-E5FE-4A9B-9774-D036123BB300}" type="slidenum">
              <a:rPr lang="pl-PL" altLang="pl-PL"/>
              <a:pPr>
                <a:defRPr/>
              </a:pPr>
              <a:t>‹#›</a:t>
            </a:fld>
            <a:endParaRPr lang="pl-PL" altLang="pl-PL"/>
          </a:p>
        </p:txBody>
      </p:sp>
    </p:spTree>
    <p:extLst>
      <p:ext uri="{BB962C8B-B14F-4D97-AF65-F5344CB8AC3E}">
        <p14:creationId xmlns:p14="http://schemas.microsoft.com/office/powerpoint/2010/main" val="1647368233"/>
      </p:ext>
    </p:extLst>
  </p:cSld>
  <p:clrMapOvr>
    <a:masterClrMapping/>
  </p:clrMapOvr>
  <p:transition>
    <p:wipe dir="r"/>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FF26DB16-19D7-42D5-84DE-2701CF31EA93}" type="slidenum">
              <a:rPr lang="pl-PL" altLang="pl-PL"/>
              <a:pPr>
                <a:defRPr/>
              </a:pPr>
              <a:t>‹#›</a:t>
            </a:fld>
            <a:endParaRPr lang="pl-PL" altLang="pl-PL"/>
          </a:p>
        </p:txBody>
      </p:sp>
    </p:spTree>
    <p:extLst>
      <p:ext uri="{BB962C8B-B14F-4D97-AF65-F5344CB8AC3E}">
        <p14:creationId xmlns:p14="http://schemas.microsoft.com/office/powerpoint/2010/main" val="4170576522"/>
      </p:ext>
    </p:extLst>
  </p:cSld>
  <p:clrMapOvr>
    <a:masterClrMapping/>
  </p:clrMapOvr>
  <p:transition>
    <p:wipe dir="r"/>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630238" y="365125"/>
            <a:ext cx="7886700" cy="1325563"/>
          </a:xfrm>
        </p:spPr>
        <p:txBody>
          <a:bodyPr/>
          <a:lstStyle/>
          <a:p>
            <a:r>
              <a:rPr lang="pl-PL"/>
              <a:t>Kliknij, aby edytować styl</a:t>
            </a:r>
          </a:p>
        </p:txBody>
      </p:sp>
      <p:sp>
        <p:nvSpPr>
          <p:cNvPr id="3" name="Symbol zastępczy tekstu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630238" y="2505075"/>
            <a:ext cx="386873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4629150" y="2505075"/>
            <a:ext cx="38877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DAD4CD45-4C32-461A-85CD-E27EACC4BCE6}" type="slidenum">
              <a:rPr lang="pl-PL" altLang="pl-PL"/>
              <a:pPr>
                <a:defRPr/>
              </a:pPr>
              <a:t>‹#›</a:t>
            </a:fld>
            <a:endParaRPr lang="pl-PL" altLang="pl-PL"/>
          </a:p>
        </p:txBody>
      </p:sp>
    </p:spTree>
    <p:extLst>
      <p:ext uri="{BB962C8B-B14F-4D97-AF65-F5344CB8AC3E}">
        <p14:creationId xmlns:p14="http://schemas.microsoft.com/office/powerpoint/2010/main" val="1933801570"/>
      </p:ext>
    </p:extLst>
  </p:cSld>
  <p:clrMapOvr>
    <a:masterClrMapping/>
  </p:clrMapOvr>
  <p:transition>
    <p:wipe dir="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A9D596DA-CADB-4D08-9C32-F4CDCF20BC21}" type="slidenum">
              <a:rPr lang="pl-PL" altLang="pl-PL"/>
              <a:pPr>
                <a:defRPr/>
              </a:pPr>
              <a:t>‹#›</a:t>
            </a:fld>
            <a:endParaRPr lang="pl-PL" altLang="pl-PL"/>
          </a:p>
        </p:txBody>
      </p:sp>
    </p:spTree>
    <p:extLst>
      <p:ext uri="{BB962C8B-B14F-4D97-AF65-F5344CB8AC3E}">
        <p14:creationId xmlns:p14="http://schemas.microsoft.com/office/powerpoint/2010/main" val="3585519205"/>
      </p:ext>
    </p:extLst>
  </p:cSld>
  <p:clrMapOvr>
    <a:masterClrMapping/>
  </p:clrMapOvr>
  <p:transition>
    <p:wipe dir="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3"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4"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E245A06-A029-4BEC-9D38-F94DF4E876EF}" type="slidenum">
              <a:rPr lang="pl-PL" altLang="pl-PL"/>
              <a:pPr>
                <a:defRPr/>
              </a:pPr>
              <a:t>‹#›</a:t>
            </a:fld>
            <a:endParaRPr lang="pl-PL" altLang="pl-PL"/>
          </a:p>
        </p:txBody>
      </p:sp>
    </p:spTree>
    <p:extLst>
      <p:ext uri="{BB962C8B-B14F-4D97-AF65-F5344CB8AC3E}">
        <p14:creationId xmlns:p14="http://schemas.microsoft.com/office/powerpoint/2010/main" val="83678689"/>
      </p:ext>
    </p:extLst>
  </p:cSld>
  <p:clrMapOvr>
    <a:masterClrMapping/>
  </p:clrMapOvr>
  <p:transition>
    <p:wipe dir="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E5985189-6FDA-484A-9B1B-2A5A2EFB3B42}" type="slidenum">
              <a:rPr lang="pl-PL" altLang="pl-PL"/>
              <a:pPr>
                <a:defRPr/>
              </a:pPr>
              <a:t>‹#›</a:t>
            </a:fld>
            <a:endParaRPr lang="pl-PL" altLang="pl-PL"/>
          </a:p>
        </p:txBody>
      </p:sp>
    </p:spTree>
    <p:extLst>
      <p:ext uri="{BB962C8B-B14F-4D97-AF65-F5344CB8AC3E}">
        <p14:creationId xmlns:p14="http://schemas.microsoft.com/office/powerpoint/2010/main" val="1777016200"/>
      </p:ext>
    </p:extLst>
  </p:cSld>
  <p:clrMapOvr>
    <a:masterClrMapping/>
  </p:clrMapOvr>
  <p:transition>
    <p:wipe dir="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630238" y="457200"/>
            <a:ext cx="2949575"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pl-PL" noProof="0"/>
          </a:p>
        </p:txBody>
      </p:sp>
      <p:sp>
        <p:nvSpPr>
          <p:cNvPr id="4" name="Symbol zastępczy tekstu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23782C54-937A-4F67-BF0C-1505D6CD6FBD}" type="slidenum">
              <a:rPr lang="pl-PL" altLang="pl-PL"/>
              <a:pPr>
                <a:defRPr/>
              </a:pPr>
              <a:t>‹#›</a:t>
            </a:fld>
            <a:endParaRPr lang="pl-PL" altLang="pl-PL"/>
          </a:p>
        </p:txBody>
      </p:sp>
    </p:spTree>
    <p:extLst>
      <p:ext uri="{BB962C8B-B14F-4D97-AF65-F5344CB8AC3E}">
        <p14:creationId xmlns:p14="http://schemas.microsoft.com/office/powerpoint/2010/main" val="387071762"/>
      </p:ext>
    </p:extLst>
  </p:cSld>
  <p:clrMapOvr>
    <a:masterClrMapping/>
  </p:clrMapOvr>
  <p:transition>
    <p:wipe dir="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51FFE83F-0B11-4690-9E80-A9AC8167C0B7}" type="slidenum">
              <a:rPr lang="pl-PL" altLang="pl-PL"/>
              <a:pPr>
                <a:defRPr/>
              </a:pPr>
              <a:t>‹#›</a:t>
            </a:fld>
            <a:endParaRPr lang="pl-PL" altLang="pl-PL"/>
          </a:p>
        </p:txBody>
      </p:sp>
    </p:spTree>
    <p:extLst>
      <p:ext uri="{BB962C8B-B14F-4D97-AF65-F5344CB8AC3E}">
        <p14:creationId xmlns:p14="http://schemas.microsoft.com/office/powerpoint/2010/main" val="4094262155"/>
      </p:ext>
    </p:extLst>
  </p:cSld>
  <p:clrMapOvr>
    <a:masterClrMapping/>
  </p:clrMapOvr>
  <p:transition>
    <p:wipe dir="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515100" y="609600"/>
            <a:ext cx="1943100" cy="5486400"/>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685800" y="609600"/>
            <a:ext cx="5676900" cy="548640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B712C77-9F7C-41B1-8D72-94876CBA12D4}" type="slidenum">
              <a:rPr lang="pl-PL" altLang="pl-PL"/>
              <a:pPr>
                <a:defRPr/>
              </a:pPr>
              <a:t>‹#›</a:t>
            </a:fld>
            <a:endParaRPr lang="pl-PL" altLang="pl-PL"/>
          </a:p>
        </p:txBody>
      </p:sp>
    </p:spTree>
    <p:extLst>
      <p:ext uri="{BB962C8B-B14F-4D97-AF65-F5344CB8AC3E}">
        <p14:creationId xmlns:p14="http://schemas.microsoft.com/office/powerpoint/2010/main" val="2341932286"/>
      </p:ext>
    </p:extLst>
  </p:cSld>
  <p:clrMapOvr>
    <a:masterClrMapping/>
  </p:clrMapOvr>
  <p:transition>
    <p:wipe dir="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tbl" preserve="1">
  <p:cSld name="Tytuł i tabela">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abeli 2"/>
          <p:cNvSpPr>
            <a:spLocks noGrp="1"/>
          </p:cNvSpPr>
          <p:nvPr>
            <p:ph type="tbl" idx="1"/>
          </p:nvPr>
        </p:nvSpPr>
        <p:spPr>
          <a:xfrm>
            <a:off x="685800" y="1981200"/>
            <a:ext cx="7772400" cy="4114800"/>
          </a:xfrm>
        </p:spPr>
        <p:txBody>
          <a:bodyPr/>
          <a:lstStyle/>
          <a:p>
            <a:pPr lvl="0"/>
            <a:endParaRPr lang="pl-PL" noProof="0"/>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26E1E290-71EF-484A-8298-BAF5A8BBAB81}" type="slidenum">
              <a:rPr lang="pl-PL" altLang="pl-PL"/>
              <a:pPr>
                <a:defRPr/>
              </a:pPr>
              <a:t>‹#›</a:t>
            </a:fld>
            <a:endParaRPr lang="pl-PL" altLang="pl-PL"/>
          </a:p>
        </p:txBody>
      </p:sp>
    </p:spTree>
    <p:extLst>
      <p:ext uri="{BB962C8B-B14F-4D97-AF65-F5344CB8AC3E}">
        <p14:creationId xmlns:p14="http://schemas.microsoft.com/office/powerpoint/2010/main" val="414616140"/>
      </p:ext>
    </p:extLst>
  </p:cSld>
  <p:clrMapOvr>
    <a:masterClrMapping/>
  </p:clrMapOvr>
  <p:transition>
    <p:wipe dir="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objOnly" preserve="1">
  <p:cSld name="Zawartość">
    <p:spTree>
      <p:nvGrpSpPr>
        <p:cNvPr id="1" name=""/>
        <p:cNvGrpSpPr/>
        <p:nvPr/>
      </p:nvGrpSpPr>
      <p:grpSpPr>
        <a:xfrm>
          <a:off x="0" y="0"/>
          <a:ext cx="0" cy="0"/>
          <a:chOff x="0" y="0"/>
          <a:chExt cx="0" cy="0"/>
        </a:xfrm>
      </p:grpSpPr>
      <p:sp>
        <p:nvSpPr>
          <p:cNvPr id="2" name="Symbol zastępczy zawartości 1"/>
          <p:cNvSpPr>
            <a:spLocks noGrp="1"/>
          </p:cNvSpPr>
          <p:nvPr>
            <p:ph/>
          </p:nvPr>
        </p:nvSpPr>
        <p:spPr>
          <a:xfrm>
            <a:off x="685800" y="609600"/>
            <a:ext cx="7772400" cy="54864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3"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4"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5"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A2DAA01F-DDA0-4BEB-80B6-854ADA6956F8}" type="slidenum">
              <a:rPr lang="pl-PL" altLang="pl-PL"/>
              <a:pPr>
                <a:defRPr/>
              </a:pPr>
              <a:t>‹#›</a:t>
            </a:fld>
            <a:endParaRPr lang="pl-PL" altLang="pl-PL"/>
          </a:p>
        </p:txBody>
      </p:sp>
    </p:spTree>
    <p:extLst>
      <p:ext uri="{BB962C8B-B14F-4D97-AF65-F5344CB8AC3E}">
        <p14:creationId xmlns:p14="http://schemas.microsoft.com/office/powerpoint/2010/main" val="492852941"/>
      </p:ext>
    </p:extLst>
  </p:cSld>
  <p:clrMapOvr>
    <a:masterClrMapping/>
  </p:clrMapOvr>
  <p:transition>
    <p:wipe dir="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objAndTwoObj" preserve="1">
  <p:cSld name="Tytuł, zawartość i 2 elementy zawartości">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7"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8"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7993226C-CB44-4870-B586-8F30DF07385A}" type="slidenum">
              <a:rPr lang="pl-PL" altLang="pl-PL"/>
              <a:pPr>
                <a:defRPr/>
              </a:pPr>
              <a:t>‹#›</a:t>
            </a:fld>
            <a:endParaRPr lang="pl-PL" altLang="pl-PL"/>
          </a:p>
        </p:txBody>
      </p:sp>
    </p:spTree>
    <p:extLst>
      <p:ext uri="{BB962C8B-B14F-4D97-AF65-F5344CB8AC3E}">
        <p14:creationId xmlns:p14="http://schemas.microsoft.com/office/powerpoint/2010/main" val="1448228563"/>
      </p:ext>
    </p:extLst>
  </p:cSld>
  <p:clrMapOvr>
    <a:masterClrMapping/>
  </p:clrMapOvr>
  <p:transition>
    <p:wipe dir="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fourObj" preserve="1">
  <p:cSld name="Tytuł i 4 elementy zawartości">
    <p:spTree>
      <p:nvGrpSpPr>
        <p:cNvPr id="1" name=""/>
        <p:cNvGrpSpPr/>
        <p:nvPr/>
      </p:nvGrpSpPr>
      <p:grpSpPr>
        <a:xfrm>
          <a:off x="0" y="0"/>
          <a:ext cx="0" cy="0"/>
          <a:chOff x="0" y="0"/>
          <a:chExt cx="0" cy="0"/>
        </a:xfrm>
      </p:grpSpPr>
      <p:sp>
        <p:nvSpPr>
          <p:cNvPr id="2" name="Tytuł 1"/>
          <p:cNvSpPr>
            <a:spLocks noGrp="1"/>
          </p:cNvSpPr>
          <p:nvPr>
            <p:ph type="title" sz="quarter"/>
          </p:nvPr>
        </p:nvSpPr>
        <p:spPr>
          <a:xfrm>
            <a:off x="685800" y="609600"/>
            <a:ext cx="7772400" cy="1143000"/>
          </a:xfrm>
        </p:spPr>
        <p:txBody>
          <a:bodyPr/>
          <a:lstStyle/>
          <a:p>
            <a:r>
              <a:rPr lang="pl-PL"/>
              <a:t>Kliknij, aby edytować styl</a:t>
            </a:r>
          </a:p>
        </p:txBody>
      </p:sp>
      <p:sp>
        <p:nvSpPr>
          <p:cNvPr id="3" name="Symbol zastępczy zawartości 2"/>
          <p:cNvSpPr>
            <a:spLocks noGrp="1"/>
          </p:cNvSpPr>
          <p:nvPr>
            <p:ph sz="quarter" idx="1"/>
          </p:nvPr>
        </p:nvSpPr>
        <p:spPr>
          <a:xfrm>
            <a:off x="6858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quarter" idx="2"/>
          </p:nvPr>
        </p:nvSpPr>
        <p:spPr>
          <a:xfrm>
            <a:off x="4648200" y="19812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zawartości 4"/>
          <p:cNvSpPr>
            <a:spLocks noGrp="1"/>
          </p:cNvSpPr>
          <p:nvPr>
            <p:ph sz="quarter" idx="3"/>
          </p:nvPr>
        </p:nvSpPr>
        <p:spPr>
          <a:xfrm>
            <a:off x="6858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zawartości 5"/>
          <p:cNvSpPr>
            <a:spLocks noGrp="1"/>
          </p:cNvSpPr>
          <p:nvPr>
            <p:ph sz="quarter" idx="4"/>
          </p:nvPr>
        </p:nvSpPr>
        <p:spPr>
          <a:xfrm>
            <a:off x="4648200" y="4114800"/>
            <a:ext cx="3810000" cy="19812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8"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9"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23FB73F4-81AB-4079-8485-D15B0DC284F2}" type="slidenum">
              <a:rPr lang="pl-PL" altLang="pl-PL"/>
              <a:pPr>
                <a:defRPr/>
              </a:pPr>
              <a:t>‹#›</a:t>
            </a:fld>
            <a:endParaRPr lang="pl-PL" altLang="pl-PL"/>
          </a:p>
        </p:txBody>
      </p:sp>
    </p:spTree>
    <p:extLst>
      <p:ext uri="{BB962C8B-B14F-4D97-AF65-F5344CB8AC3E}">
        <p14:creationId xmlns:p14="http://schemas.microsoft.com/office/powerpoint/2010/main" val="3606890290"/>
      </p:ext>
    </p:extLst>
  </p:cSld>
  <p:clrMapOvr>
    <a:masterClrMapping/>
  </p:clrMapOvr>
  <p:transition>
    <p:wipe dir="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txAndObj" preserve="1">
  <p:cSld name="Tytuł, tekst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685800" y="609600"/>
            <a:ext cx="7772400" cy="1143000"/>
          </a:xfrm>
        </p:spPr>
        <p:txBody>
          <a:bodyPr/>
          <a:lstStyle/>
          <a:p>
            <a:r>
              <a:rPr lang="pl-PL"/>
              <a:t>Kliknij, aby edytować styl</a:t>
            </a:r>
          </a:p>
        </p:txBody>
      </p:sp>
      <p:sp>
        <p:nvSpPr>
          <p:cNvPr id="3" name="Symbol zastępczy tekstu 2"/>
          <p:cNvSpPr>
            <a:spLocks noGrp="1"/>
          </p:cNvSpPr>
          <p:nvPr>
            <p:ph type="body" sz="half" idx="1"/>
          </p:nvPr>
        </p:nvSpPr>
        <p:spPr>
          <a:xfrm>
            <a:off x="6858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4648200" y="1981200"/>
            <a:ext cx="3810000" cy="4114800"/>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pl-PL" altLang="pl-PL"/>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pl-PL" altLang="pl-PL"/>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4233FF95-C4D7-44B0-AE06-3BD8B56985C4}" type="slidenum">
              <a:rPr lang="pl-PL" altLang="pl-PL"/>
              <a:pPr>
                <a:defRPr/>
              </a:pPr>
              <a:t>‹#›</a:t>
            </a:fld>
            <a:endParaRPr lang="pl-PL" altLang="pl-PL"/>
          </a:p>
        </p:txBody>
      </p:sp>
    </p:spTree>
    <p:extLst>
      <p:ext uri="{BB962C8B-B14F-4D97-AF65-F5344CB8AC3E}">
        <p14:creationId xmlns:p14="http://schemas.microsoft.com/office/powerpoint/2010/main" val="1967365424"/>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17" Type="http://schemas.openxmlformats.org/officeDocument/2006/relationships/theme" Target="../theme/theme3.xml"/><Relationship Id="rId2" Type="http://schemas.openxmlformats.org/officeDocument/2006/relationships/slideLayout" Target="../slideLayouts/slideLayout34.xml"/><Relationship Id="rId16" Type="http://schemas.openxmlformats.org/officeDocument/2006/relationships/slideLayout" Target="../slideLayouts/slideLayout48.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5" Type="http://schemas.openxmlformats.org/officeDocument/2006/relationships/slideLayout" Target="../slideLayouts/slideLayout4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slideLayout" Target="../slideLayouts/slideLayout4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theme" Target="../theme/theme4.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slideLayout" Target="../slideLayouts/slideLayout77.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17" Type="http://schemas.openxmlformats.org/officeDocument/2006/relationships/theme" Target="../theme/theme5.xml"/><Relationship Id="rId2" Type="http://schemas.openxmlformats.org/officeDocument/2006/relationships/slideLayout" Target="../slideLayouts/slideLayout66.xml"/><Relationship Id="rId16" Type="http://schemas.openxmlformats.org/officeDocument/2006/relationships/slideLayout" Target="../slideLayouts/slideLayout80.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5" Type="http://schemas.openxmlformats.org/officeDocument/2006/relationships/slideLayout" Target="../slideLayouts/slideLayout7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 Id="rId1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pl-PL" altLang="pl-PL"/>
              <a:t>Kliknij, aby edytować styl wzorca tytułu</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a:t>Kliknij, aby edytować style wzorca tekstu</a:t>
            </a:r>
          </a:p>
          <a:p>
            <a:pPr lvl="1"/>
            <a:r>
              <a:rPr lang="pl-PL" altLang="pl-PL"/>
              <a:t>Drugi poziom</a:t>
            </a:r>
          </a:p>
          <a:p>
            <a:pPr lvl="2"/>
            <a:r>
              <a:rPr lang="pl-PL" altLang="pl-PL"/>
              <a:t>Trzeci poziom</a:t>
            </a:r>
          </a:p>
          <a:p>
            <a:pPr lvl="3"/>
            <a:r>
              <a:rPr lang="pl-PL" altLang="pl-PL"/>
              <a:t>Czwarty poziom</a:t>
            </a:r>
          </a:p>
          <a:p>
            <a:pPr lvl="4"/>
            <a:r>
              <a:rPr lang="pl-PL" altLang="pl-PL"/>
              <a:t>Piąty poziom</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400"/>
            </a:lvl1pPr>
          </a:lstStyle>
          <a:p>
            <a:pPr>
              <a:defRPr/>
            </a:pPr>
            <a:endParaRPr lang="pl-PL" altLang="pl-P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pl-PL" altLang="pl-P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CA18746-80F2-4F1F-A816-95ED93FA6F60}"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 id="2147484368" r:id="rId12"/>
    <p:sldLayoutId id="2147484369" r:id="rId13"/>
    <p:sldLayoutId id="2147484370" r:id="rId14"/>
    <p:sldLayoutId id="2147484371" r:id="rId15"/>
    <p:sldLayoutId id="2147484372" r:id="rId16"/>
  </p:sldLayoutIdLst>
  <p:transition>
    <p:wipe dir="r"/>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pl-PL" altLang="pl-PL"/>
              <a:t>Kliknij, aby edytować styl wzorca tytułu</a:t>
            </a:r>
          </a:p>
        </p:txBody>
      </p:sp>
      <p:sp>
        <p:nvSpPr>
          <p:cNvPr id="2051"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a:t>Kliknij, aby edytować style wzorca tekstu</a:t>
            </a:r>
          </a:p>
          <a:p>
            <a:pPr lvl="1"/>
            <a:r>
              <a:rPr lang="pl-PL" altLang="pl-PL"/>
              <a:t>Drugi poziom</a:t>
            </a:r>
          </a:p>
          <a:p>
            <a:pPr lvl="2"/>
            <a:r>
              <a:rPr lang="pl-PL" altLang="pl-PL"/>
              <a:t>Trzeci poziom</a:t>
            </a:r>
          </a:p>
          <a:p>
            <a:pPr lvl="3"/>
            <a:r>
              <a:rPr lang="pl-PL" altLang="pl-PL"/>
              <a:t>Czwarty poziom</a:t>
            </a:r>
          </a:p>
          <a:p>
            <a:pPr lvl="4"/>
            <a:r>
              <a:rPr lang="pl-PL" altLang="pl-PL"/>
              <a:t>Piąty poziom</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400">
                <a:solidFill>
                  <a:srgbClr val="000000"/>
                </a:solidFill>
              </a:defRPr>
            </a:lvl1pPr>
          </a:lstStyle>
          <a:p>
            <a:pPr>
              <a:defRPr/>
            </a:pPr>
            <a:endParaRPr lang="pl-PL" altLang="pl-P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defRPr>
            </a:lvl1pPr>
          </a:lstStyle>
          <a:p>
            <a:pPr>
              <a:defRPr/>
            </a:pPr>
            <a:endParaRPr lang="pl-PL" altLang="pl-P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solidFill>
                  <a:srgbClr val="000000"/>
                </a:solidFill>
              </a:defRPr>
            </a:lvl1pPr>
          </a:lstStyle>
          <a:p>
            <a:pPr>
              <a:defRPr/>
            </a:pPr>
            <a:fld id="{36728EED-BE0B-42A9-8403-63AE566EEA61}"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sldLayoutIdLst>
    <p:sldLayoutId id="2147484373" r:id="rId1"/>
    <p:sldLayoutId id="2147484374" r:id="rId2"/>
    <p:sldLayoutId id="2147484375" r:id="rId3"/>
    <p:sldLayoutId id="2147484376" r:id="rId4"/>
    <p:sldLayoutId id="2147484377" r:id="rId5"/>
    <p:sldLayoutId id="2147484378" r:id="rId6"/>
    <p:sldLayoutId id="2147484379" r:id="rId7"/>
    <p:sldLayoutId id="2147484380" r:id="rId8"/>
    <p:sldLayoutId id="2147484381" r:id="rId9"/>
    <p:sldLayoutId id="2147484382" r:id="rId10"/>
    <p:sldLayoutId id="2147484383" r:id="rId11"/>
    <p:sldLayoutId id="2147484384" r:id="rId12"/>
    <p:sldLayoutId id="2147484385" r:id="rId13"/>
    <p:sldLayoutId id="2147484386" r:id="rId14"/>
    <p:sldLayoutId id="2147484387" r:id="rId15"/>
    <p:sldLayoutId id="2147484388" r:id="rId16"/>
  </p:sldLayoutIdLst>
  <p:transition>
    <p:wipe dir="r"/>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pl-PL" altLang="pl-PL"/>
              <a:t>Kliknij, aby edytować styl wzorca tytułu</a:t>
            </a:r>
          </a:p>
        </p:txBody>
      </p:sp>
      <p:sp>
        <p:nvSpPr>
          <p:cNvPr id="3075"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a:t>Kliknij, aby edytować style wzorca tekstu</a:t>
            </a:r>
          </a:p>
          <a:p>
            <a:pPr lvl="1"/>
            <a:r>
              <a:rPr lang="pl-PL" altLang="pl-PL"/>
              <a:t>Drugi poziom</a:t>
            </a:r>
          </a:p>
          <a:p>
            <a:pPr lvl="2"/>
            <a:r>
              <a:rPr lang="pl-PL" altLang="pl-PL"/>
              <a:t>Trzeci poziom</a:t>
            </a:r>
          </a:p>
          <a:p>
            <a:pPr lvl="3"/>
            <a:r>
              <a:rPr lang="pl-PL" altLang="pl-PL"/>
              <a:t>Czwarty poziom</a:t>
            </a:r>
          </a:p>
          <a:p>
            <a:pPr lvl="4"/>
            <a:r>
              <a:rPr lang="pl-PL" altLang="pl-PL"/>
              <a:t>Piąty poziom</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050">
                <a:solidFill>
                  <a:srgbClr val="000000"/>
                </a:solidFill>
                <a:latin typeface="Times New Roman"/>
              </a:defRPr>
            </a:lvl1pPr>
          </a:lstStyle>
          <a:p>
            <a:pPr>
              <a:defRPr/>
            </a:pPr>
            <a:endParaRPr lang="pl-PL" altLang="pl-P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50">
                <a:solidFill>
                  <a:srgbClr val="000000"/>
                </a:solidFill>
                <a:latin typeface="Times New Roman"/>
              </a:defRPr>
            </a:lvl1pPr>
          </a:lstStyle>
          <a:p>
            <a:pPr>
              <a:defRPr/>
            </a:pPr>
            <a:endParaRPr lang="pl-PL" altLang="pl-P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50">
                <a:solidFill>
                  <a:srgbClr val="000000"/>
                </a:solidFill>
                <a:latin typeface="Times New Roman"/>
              </a:defRPr>
            </a:lvl1pPr>
          </a:lstStyle>
          <a:p>
            <a:pPr>
              <a:defRPr/>
            </a:pPr>
            <a:fld id="{F180E9C6-601B-4E72-A552-31B9DBADAAC2}"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sldLayoutIdLst>
    <p:sldLayoutId id="2147484389" r:id="rId1"/>
    <p:sldLayoutId id="2147484390" r:id="rId2"/>
    <p:sldLayoutId id="2147484391" r:id="rId3"/>
    <p:sldLayoutId id="2147484392" r:id="rId4"/>
    <p:sldLayoutId id="2147484393" r:id="rId5"/>
    <p:sldLayoutId id="2147484394" r:id="rId6"/>
    <p:sldLayoutId id="2147484395" r:id="rId7"/>
    <p:sldLayoutId id="2147484396" r:id="rId8"/>
    <p:sldLayoutId id="2147484397" r:id="rId9"/>
    <p:sldLayoutId id="2147484398" r:id="rId10"/>
    <p:sldLayoutId id="2147484399" r:id="rId11"/>
    <p:sldLayoutId id="2147484400" r:id="rId12"/>
    <p:sldLayoutId id="2147484401" r:id="rId13"/>
    <p:sldLayoutId id="2147484402" r:id="rId14"/>
    <p:sldLayoutId id="2147484403" r:id="rId15"/>
    <p:sldLayoutId id="2147484404" r:id="rId16"/>
  </p:sldLayoutIdLst>
  <p:transition>
    <p:wipe dir="r"/>
  </p:transition>
  <p:txStyles>
    <p:titleStyle>
      <a:lvl1pPr algn="ctr" rtl="0" eaLnBrk="0" fontAlgn="base" hangingPunct="0">
        <a:spcBef>
          <a:spcPct val="0"/>
        </a:spcBef>
        <a:spcAft>
          <a:spcPct val="0"/>
        </a:spcAft>
        <a:defRPr sz="3300" kern="12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Times New Roman" panose="02020603050405020304" pitchFamily="18" charset="0"/>
        </a:defRPr>
      </a:lvl2pPr>
      <a:lvl3pPr algn="ctr" rtl="0" eaLnBrk="0" fontAlgn="base" hangingPunct="0">
        <a:spcBef>
          <a:spcPct val="0"/>
        </a:spcBef>
        <a:spcAft>
          <a:spcPct val="0"/>
        </a:spcAft>
        <a:defRPr sz="3300">
          <a:solidFill>
            <a:schemeClr val="tx2"/>
          </a:solidFill>
          <a:latin typeface="Times New Roman" panose="02020603050405020304" pitchFamily="18" charset="0"/>
        </a:defRPr>
      </a:lvl3pPr>
      <a:lvl4pPr algn="ctr" rtl="0" eaLnBrk="0" fontAlgn="base" hangingPunct="0">
        <a:spcBef>
          <a:spcPct val="0"/>
        </a:spcBef>
        <a:spcAft>
          <a:spcPct val="0"/>
        </a:spcAft>
        <a:defRPr sz="3300">
          <a:solidFill>
            <a:schemeClr val="tx2"/>
          </a:solidFill>
          <a:latin typeface="Times New Roman" panose="02020603050405020304" pitchFamily="18" charset="0"/>
        </a:defRPr>
      </a:lvl4pPr>
      <a:lvl5pPr algn="ctr" rtl="0" eaLnBrk="0" fontAlgn="base" hangingPunct="0">
        <a:spcBef>
          <a:spcPct val="0"/>
        </a:spcBef>
        <a:spcAft>
          <a:spcPct val="0"/>
        </a:spcAft>
        <a:defRPr sz="3300">
          <a:solidFill>
            <a:schemeClr val="tx2"/>
          </a:solidFill>
          <a:latin typeface="Times New Roman" panose="02020603050405020304" pitchFamily="18" charset="0"/>
        </a:defRPr>
      </a:lvl5pPr>
      <a:lvl6pPr marL="342900" algn="ctr" rtl="0" fontAlgn="base">
        <a:spcBef>
          <a:spcPct val="0"/>
        </a:spcBef>
        <a:spcAft>
          <a:spcPct val="0"/>
        </a:spcAft>
        <a:defRPr sz="3300">
          <a:solidFill>
            <a:schemeClr val="tx2"/>
          </a:solidFill>
          <a:latin typeface="Times New Roman" panose="02020603050405020304" pitchFamily="18" charset="0"/>
        </a:defRPr>
      </a:lvl6pPr>
      <a:lvl7pPr marL="685800" algn="ctr" rtl="0" fontAlgn="base">
        <a:spcBef>
          <a:spcPct val="0"/>
        </a:spcBef>
        <a:spcAft>
          <a:spcPct val="0"/>
        </a:spcAft>
        <a:defRPr sz="3300">
          <a:solidFill>
            <a:schemeClr val="tx2"/>
          </a:solidFill>
          <a:latin typeface="Times New Roman" panose="02020603050405020304" pitchFamily="18" charset="0"/>
        </a:defRPr>
      </a:lvl7pPr>
      <a:lvl8pPr marL="1028700" algn="ctr" rtl="0" fontAlgn="base">
        <a:spcBef>
          <a:spcPct val="0"/>
        </a:spcBef>
        <a:spcAft>
          <a:spcPct val="0"/>
        </a:spcAft>
        <a:defRPr sz="3300">
          <a:solidFill>
            <a:schemeClr val="tx2"/>
          </a:solidFill>
          <a:latin typeface="Times New Roman" panose="02020603050405020304" pitchFamily="18" charset="0"/>
        </a:defRPr>
      </a:lvl8pPr>
      <a:lvl9pPr marL="1371600" algn="ctr" rtl="0" fontAlgn="base">
        <a:spcBef>
          <a:spcPct val="0"/>
        </a:spcBef>
        <a:spcAft>
          <a:spcPct val="0"/>
        </a:spcAft>
        <a:defRPr sz="3300">
          <a:solidFill>
            <a:schemeClr val="tx2"/>
          </a:solidFill>
          <a:latin typeface="Times New Roman" panose="02020603050405020304" pitchFamily="18" charset="0"/>
        </a:defRPr>
      </a:lvl9pPr>
    </p:titleStyle>
    <p:bodyStyle>
      <a:lvl1pPr marL="257175" indent="-257175" algn="l" rtl="0" eaLnBrk="0" fontAlgn="base" hangingPunct="0">
        <a:spcBef>
          <a:spcPct val="20000"/>
        </a:spcBef>
        <a:spcAft>
          <a:spcPct val="0"/>
        </a:spcAft>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pl-PL"/>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pl-PL" altLang="pl-PL"/>
              <a:t>Kliknij, aby edytować styl wzorca tytułu</a:t>
            </a:r>
          </a:p>
        </p:txBody>
      </p:sp>
      <p:sp>
        <p:nvSpPr>
          <p:cNvPr id="4099"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a:t>Kliknij, aby edytować style wzorca tekstu</a:t>
            </a:r>
          </a:p>
          <a:p>
            <a:pPr lvl="1"/>
            <a:r>
              <a:rPr lang="pl-PL" altLang="pl-PL"/>
              <a:t>Drugi poziom</a:t>
            </a:r>
          </a:p>
          <a:p>
            <a:pPr lvl="2"/>
            <a:r>
              <a:rPr lang="pl-PL" altLang="pl-PL"/>
              <a:t>Trzeci poziom</a:t>
            </a:r>
          </a:p>
          <a:p>
            <a:pPr lvl="3"/>
            <a:r>
              <a:rPr lang="pl-PL" altLang="pl-PL"/>
              <a:t>Czwarty poziom</a:t>
            </a:r>
          </a:p>
          <a:p>
            <a:pPr lvl="4"/>
            <a:r>
              <a:rPr lang="pl-PL" altLang="pl-PL"/>
              <a:t>Piąty poziom</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400">
                <a:solidFill>
                  <a:srgbClr val="000000"/>
                </a:solidFill>
                <a:latin typeface="Times New Roman" panose="02020603050405020304" pitchFamily="18" charset="0"/>
              </a:defRPr>
            </a:lvl1pPr>
          </a:lstStyle>
          <a:p>
            <a:pPr>
              <a:defRPr/>
            </a:pPr>
            <a:endParaRPr lang="pl-PL" altLang="pl-P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Times New Roman" panose="02020603050405020304" pitchFamily="18" charset="0"/>
              </a:defRPr>
            </a:lvl1pPr>
          </a:lstStyle>
          <a:p>
            <a:pPr>
              <a:defRPr/>
            </a:pPr>
            <a:endParaRPr lang="pl-PL" altLang="pl-P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solidFill>
                  <a:srgbClr val="000000"/>
                </a:solidFill>
                <a:latin typeface="Times New Roman" panose="02020603050405020304" pitchFamily="18" charset="0"/>
              </a:defRPr>
            </a:lvl1pPr>
          </a:lstStyle>
          <a:p>
            <a:pPr>
              <a:defRPr/>
            </a:pPr>
            <a:fld id="{52D6B2B3-D525-49D2-B28F-78EA374A7428}"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sldLayoutIdLst>
    <p:sldLayoutId id="2147484405" r:id="rId1"/>
    <p:sldLayoutId id="2147484406" r:id="rId2"/>
    <p:sldLayoutId id="2147484407" r:id="rId3"/>
    <p:sldLayoutId id="2147484408" r:id="rId4"/>
    <p:sldLayoutId id="2147484409" r:id="rId5"/>
    <p:sldLayoutId id="2147484410" r:id="rId6"/>
    <p:sldLayoutId id="2147484411" r:id="rId7"/>
    <p:sldLayoutId id="2147484412" r:id="rId8"/>
    <p:sldLayoutId id="2147484413" r:id="rId9"/>
    <p:sldLayoutId id="2147484414" r:id="rId10"/>
    <p:sldLayoutId id="2147484415" r:id="rId11"/>
    <p:sldLayoutId id="2147484416" r:id="rId12"/>
    <p:sldLayoutId id="2147484417" r:id="rId13"/>
    <p:sldLayoutId id="2147484418" r:id="rId14"/>
    <p:sldLayoutId id="2147484419" r:id="rId15"/>
    <p:sldLayoutId id="2147484420" r:id="rId16"/>
  </p:sldLayoutIdLst>
  <p:transition>
    <p:wipe dir="r"/>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pl-PL" altLang="pl-PL"/>
              <a:t>Kliknij, aby edytować styl wzorca tytułu</a:t>
            </a:r>
          </a:p>
        </p:txBody>
      </p:sp>
      <p:sp>
        <p:nvSpPr>
          <p:cNvPr id="5123"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pl-PL" altLang="pl-PL"/>
              <a:t>Kliknij, aby edytować style wzorca tekstu</a:t>
            </a:r>
          </a:p>
          <a:p>
            <a:pPr lvl="1"/>
            <a:r>
              <a:rPr lang="pl-PL" altLang="pl-PL"/>
              <a:t>Drugi poziom</a:t>
            </a:r>
          </a:p>
          <a:p>
            <a:pPr lvl="2"/>
            <a:r>
              <a:rPr lang="pl-PL" altLang="pl-PL"/>
              <a:t>Trzeci poziom</a:t>
            </a:r>
          </a:p>
          <a:p>
            <a:pPr lvl="3"/>
            <a:r>
              <a:rPr lang="pl-PL" altLang="pl-PL"/>
              <a:t>Czwarty poziom</a:t>
            </a:r>
          </a:p>
          <a:p>
            <a:pPr lvl="4"/>
            <a:r>
              <a:rPr lang="pl-PL" altLang="pl-PL"/>
              <a:t>Piąty poziom</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400">
                <a:solidFill>
                  <a:srgbClr val="000000"/>
                </a:solidFill>
                <a:latin typeface="Times New Roman" panose="02020603050405020304" pitchFamily="18" charset="0"/>
              </a:defRPr>
            </a:lvl1pPr>
          </a:lstStyle>
          <a:p>
            <a:pPr>
              <a:defRPr/>
            </a:pPr>
            <a:endParaRPr lang="pl-PL" altLang="pl-P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Times New Roman" panose="02020603050405020304" pitchFamily="18" charset="0"/>
              </a:defRPr>
            </a:lvl1pPr>
          </a:lstStyle>
          <a:p>
            <a:pPr>
              <a:defRPr/>
            </a:pPr>
            <a:endParaRPr lang="pl-PL" altLang="pl-P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solidFill>
                  <a:srgbClr val="000000"/>
                </a:solidFill>
                <a:latin typeface="Times New Roman" panose="02020603050405020304" pitchFamily="18" charset="0"/>
              </a:defRPr>
            </a:lvl1pPr>
          </a:lstStyle>
          <a:p>
            <a:pPr>
              <a:defRPr/>
            </a:pPr>
            <a:fld id="{CD87014E-85A1-45D7-B6F2-5B7215ED280A}" type="slidenum">
              <a:rPr lang="pl-PL" altLang="pl-PL"/>
              <a:pPr>
                <a:defRPr/>
              </a:pPr>
              <a:t>‹#›</a:t>
            </a:fld>
            <a:endParaRPr lang="pl-PL" altLang="pl-PL"/>
          </a:p>
        </p:txBody>
      </p:sp>
    </p:spTree>
  </p:cSld>
  <p:clrMap bg1="lt1" tx1="dk1" bg2="lt2" tx2="dk2" accent1="accent1" accent2="accent2" accent3="accent3" accent4="accent4" accent5="accent5" accent6="accent6" hlink="hlink" folHlink="folHlink"/>
  <p:sldLayoutIdLst>
    <p:sldLayoutId id="2147484421" r:id="rId1"/>
    <p:sldLayoutId id="2147484422" r:id="rId2"/>
    <p:sldLayoutId id="2147484423" r:id="rId3"/>
    <p:sldLayoutId id="2147484424" r:id="rId4"/>
    <p:sldLayoutId id="2147484425" r:id="rId5"/>
    <p:sldLayoutId id="2147484426" r:id="rId6"/>
    <p:sldLayoutId id="2147484427" r:id="rId7"/>
    <p:sldLayoutId id="2147484428" r:id="rId8"/>
    <p:sldLayoutId id="2147484429" r:id="rId9"/>
    <p:sldLayoutId id="2147484430" r:id="rId10"/>
    <p:sldLayoutId id="2147484431" r:id="rId11"/>
    <p:sldLayoutId id="2147484432" r:id="rId12"/>
    <p:sldLayoutId id="2147484433" r:id="rId13"/>
    <p:sldLayoutId id="2147484434" r:id="rId14"/>
    <p:sldLayoutId id="2147484435" r:id="rId15"/>
    <p:sldLayoutId id="2147484436" r:id="rId16"/>
  </p:sldLayoutIdLst>
  <p:transition>
    <p:wipe dir="r"/>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imim.pl/index.php?id=123"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imim.pl/index.php?id=123"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3.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7.xml"/><Relationship Id="rId1" Type="http://schemas.openxmlformats.org/officeDocument/2006/relationships/video" Target="file:///D:\Documents%20and%20Settings\Asia\Pulpit\film\rotary%20lance.wmv" TargetMode="Externa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image" Target="../media/image34.jpeg"/><Relationship Id="rId7" Type="http://schemas.openxmlformats.org/officeDocument/2006/relationships/image" Target="../media/image38.jpeg"/><Relationship Id="rId12" Type="http://schemas.openxmlformats.org/officeDocument/2006/relationships/image" Target="../media/image43.jpeg"/><Relationship Id="rId2" Type="http://schemas.openxmlformats.org/officeDocument/2006/relationships/image" Target="../media/image33.jpeg"/><Relationship Id="rId1" Type="http://schemas.openxmlformats.org/officeDocument/2006/relationships/slideLayout" Target="../slideLayouts/slideLayout14.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54.wmf"/></Relationships>
</file>

<file path=ppt/slides/_rels/slide5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jpeg"/><Relationship Id="rId7" Type="http://schemas.openxmlformats.org/officeDocument/2006/relationships/image" Target="../media/image60.png"/><Relationship Id="rId2" Type="http://schemas.openxmlformats.org/officeDocument/2006/relationships/image" Target="../media/image55.jpe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jpeg"/><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5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2.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76.png"/><Relationship Id="rId5" Type="http://schemas.openxmlformats.org/officeDocument/2006/relationships/image" Target="../media/image75.wmf"/><Relationship Id="rId4" Type="http://schemas.openxmlformats.org/officeDocument/2006/relationships/oleObject" Target="../embeddings/oleObject2.bin"/></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78.wmf"/><Relationship Id="rId5" Type="http://schemas.openxmlformats.org/officeDocument/2006/relationships/oleObject" Target="../embeddings/oleObject3.bin"/><Relationship Id="rId4" Type="http://schemas.openxmlformats.org/officeDocument/2006/relationships/image" Target="../media/image79.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80.wmf"/><Relationship Id="rId5" Type="http://schemas.openxmlformats.org/officeDocument/2006/relationships/oleObject" Target="../embeddings/oleObject4.bin"/><Relationship Id="rId4" Type="http://schemas.openxmlformats.org/officeDocument/2006/relationships/image" Target="../media/image81.png"/></Relationships>
</file>

<file path=ppt/slides/_rels/slide6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87.wmf"/><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image" Target="../media/image90.png"/><Relationship Id="rId5" Type="http://schemas.openxmlformats.org/officeDocument/2006/relationships/image" Target="../media/image88.png"/><Relationship Id="rId4" Type="http://schemas.openxmlformats.org/officeDocument/2006/relationships/oleObject" Target="../embeddings/oleObject5.bin"/></Relationships>
</file>

<file path=ppt/slides/_rels/slide87.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16.xml"/></Relationships>
</file>

<file path=ppt/slides/_rels/slide89.xml.rels><?xml version="1.0" encoding="UTF-8" standalone="yes"?>
<Relationships xmlns="http://schemas.openxmlformats.org/package/2006/relationships"><Relationship Id="rId3" Type="http://schemas.openxmlformats.org/officeDocument/2006/relationships/image" Target="../media/image87.wmf"/><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9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39.xml"/></Relationships>
</file>

<file path=ppt/slides/_rels/slide92.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34.xml"/></Relationships>
</file>

<file path=ppt/slides/_rels/slide9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34.xml"/></Relationships>
</file>

<file path=ppt/slides/_rels/slide94.xml.rels><?xml version="1.0" encoding="UTF-8" standalone="yes"?>
<Relationships xmlns="http://schemas.openxmlformats.org/package/2006/relationships"><Relationship Id="rId8" Type="http://schemas.openxmlformats.org/officeDocument/2006/relationships/hyperlink" Target="https://en.wikipedia.org/wiki/Direction_(geometry)" TargetMode="External"/><Relationship Id="rId13" Type="http://schemas.openxmlformats.org/officeDocument/2006/relationships/hyperlink" Target="https://en.wikipedia.org/wiki/Gain_medium" TargetMode="External"/><Relationship Id="rId18" Type="http://schemas.openxmlformats.org/officeDocument/2006/relationships/image" Target="../media/image95.png"/><Relationship Id="rId3" Type="http://schemas.openxmlformats.org/officeDocument/2006/relationships/hyperlink" Target="https://en.wikipedia.org/wiki/Electron" TargetMode="External"/><Relationship Id="rId7" Type="http://schemas.openxmlformats.org/officeDocument/2006/relationships/hyperlink" Target="https://en.wikipedia.org/wiki/Polarization_(waves)" TargetMode="External"/><Relationship Id="rId12" Type="http://schemas.openxmlformats.org/officeDocument/2006/relationships/hyperlink" Target="https://en.wikipedia.org/wiki/Optical_amplification" TargetMode="External"/><Relationship Id="rId17" Type="http://schemas.openxmlformats.org/officeDocument/2006/relationships/hyperlink" Target="https://en.wikipedia.org/wiki/Amplified_spontaneous_emission" TargetMode="External"/><Relationship Id="rId2" Type="http://schemas.openxmlformats.org/officeDocument/2006/relationships/hyperlink" Target="https://en.wikipedia.org/wiki/Photon" TargetMode="External"/><Relationship Id="rId16" Type="http://schemas.openxmlformats.org/officeDocument/2006/relationships/hyperlink" Target="https://en.wikipedia.org/wiki/Laser_amplifier" TargetMode="External"/><Relationship Id="rId1" Type="http://schemas.openxmlformats.org/officeDocument/2006/relationships/slideLayout" Target="../slideLayouts/slideLayout39.xml"/><Relationship Id="rId6" Type="http://schemas.openxmlformats.org/officeDocument/2006/relationships/hyperlink" Target="https://en.wikipedia.org/wiki/Frequency" TargetMode="External"/><Relationship Id="rId11" Type="http://schemas.openxmlformats.org/officeDocument/2006/relationships/hyperlink" Target="https://en.wikipedia.org/wiki/Population_inversion" TargetMode="External"/><Relationship Id="rId5" Type="http://schemas.openxmlformats.org/officeDocument/2006/relationships/hyperlink" Target="https://en.wikipedia.org/wiki/Phase_(waves)" TargetMode="External"/><Relationship Id="rId15" Type="http://schemas.openxmlformats.org/officeDocument/2006/relationships/hyperlink" Target="https://en.wikipedia.org/wiki/Maser" TargetMode="External"/><Relationship Id="rId10" Type="http://schemas.openxmlformats.org/officeDocument/2006/relationships/hyperlink" Target="https://en.wikipedia.org/wiki/Absorption_(electromagnetic_radiation)" TargetMode="External"/><Relationship Id="rId4" Type="http://schemas.openxmlformats.org/officeDocument/2006/relationships/hyperlink" Target="https://en.wikipedia.org/wiki/Energy" TargetMode="External"/><Relationship Id="rId9" Type="http://schemas.openxmlformats.org/officeDocument/2006/relationships/hyperlink" Target="https://en.wikipedia.org/wiki/Spontaneous_emission" TargetMode="External"/><Relationship Id="rId14" Type="http://schemas.openxmlformats.org/officeDocument/2006/relationships/hyperlink" Target="https://en.wikipedia.org/wiki/Laser" TargetMode="External"/></Relationships>
</file>

<file path=ppt/slides/_rels/slide95.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39.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file:///\\upload.wikimedia.org\wikipedia\commons\9\92\Lasercons.svg" TargetMode="Externa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vmlDrawing" Target="../drawings/vmlDrawing6.vml"/><Relationship Id="rId4" Type="http://schemas.openxmlformats.org/officeDocument/2006/relationships/image" Target="../media/image97.emf"/></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6.xml"/><Relationship Id="rId1" Type="http://schemas.openxmlformats.org/officeDocument/2006/relationships/vmlDrawing" Target="../drawings/vmlDrawing7.vml"/><Relationship Id="rId4" Type="http://schemas.openxmlformats.org/officeDocument/2006/relationships/image" Target="../media/image98.emf"/></Relationships>
</file>

<file path=ppt/slides/_rels/slide10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6.xml"/><Relationship Id="rId4" Type="http://schemas.openxmlformats.org/officeDocument/2006/relationships/image" Target="../media/image102.pn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 Id="rId4" Type="http://schemas.openxmlformats.org/officeDocument/2006/relationships/image" Target="../media/image106.jpe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16.xml"/></Relationships>
</file>

<file path=ppt/slides/_rels/slide135.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8" Type="http://schemas.openxmlformats.org/officeDocument/2006/relationships/image" Target="../media/image126.jpeg"/><Relationship Id="rId3" Type="http://schemas.openxmlformats.org/officeDocument/2006/relationships/oleObject" Target="../embeddings/oleObject8.bin"/><Relationship Id="rId7" Type="http://schemas.openxmlformats.org/officeDocument/2006/relationships/image" Target="../media/image125.wmf"/><Relationship Id="rId2" Type="http://schemas.openxmlformats.org/officeDocument/2006/relationships/slideLayout" Target="../slideLayouts/slideLayout7.xml"/><Relationship Id="rId1" Type="http://schemas.openxmlformats.org/officeDocument/2006/relationships/vmlDrawing" Target="../drawings/vmlDrawing8.vml"/><Relationship Id="rId6" Type="http://schemas.openxmlformats.org/officeDocument/2006/relationships/image" Target="../media/image124.jpeg"/><Relationship Id="rId5" Type="http://schemas.openxmlformats.org/officeDocument/2006/relationships/image" Target="../media/image123.wmf"/><Relationship Id="rId10" Type="http://schemas.openxmlformats.org/officeDocument/2006/relationships/image" Target="../media/image128.jpeg"/><Relationship Id="rId4" Type="http://schemas.openxmlformats.org/officeDocument/2006/relationships/oleObject" Target="../embeddings/oleObject9.bin"/><Relationship Id="rId9" Type="http://schemas.openxmlformats.org/officeDocument/2006/relationships/image" Target="../media/image127.jpeg"/></Relationships>
</file>

<file path=ppt/slides/_rels/slide143.xml.rels><?xml version="1.0" encoding="UTF-8" standalone="yes"?>
<Relationships xmlns="http://schemas.openxmlformats.org/package/2006/relationships"><Relationship Id="rId2" Type="http://schemas.openxmlformats.org/officeDocument/2006/relationships/image" Target="../media/image129.wmf"/><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png"/><Relationship Id="rId1" Type="http://schemas.openxmlformats.org/officeDocument/2006/relationships/slideLayout" Target="../slideLayouts/slideLayout16.xml"/></Relationships>
</file>

<file path=ppt/slides/_rels/slide145.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png"/><Relationship Id="rId1" Type="http://schemas.openxmlformats.org/officeDocument/2006/relationships/slideLayout" Target="../slideLayouts/slideLayout14.xml"/><Relationship Id="rId5" Type="http://schemas.openxmlformats.org/officeDocument/2006/relationships/image" Target="../media/image136.png"/><Relationship Id="rId4" Type="http://schemas.openxmlformats.org/officeDocument/2006/relationships/image" Target="../media/image135.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8" Type="http://schemas.openxmlformats.org/officeDocument/2006/relationships/hyperlink" Target="https://pl.wikipedia.org/wiki/Proteza" TargetMode="External"/><Relationship Id="rId3" Type="http://schemas.openxmlformats.org/officeDocument/2006/relationships/hyperlink" Target="https://pl.wikipedia.org/wiki/Przestrze%C5%84_tr%C3%B3jwymiarowa" TargetMode="External"/><Relationship Id="rId7" Type="http://schemas.openxmlformats.org/officeDocument/2006/relationships/hyperlink" Target="https://pl.wikipedia.org/wiki/Drukowanie_przestrzenne#cite_note-exeter_chocolate-1" TargetMode="External"/><Relationship Id="rId2" Type="http://schemas.openxmlformats.org/officeDocument/2006/relationships/hyperlink" Target="https://pl.wikipedia.org/wiki/J%C4%99zyk_angielski" TargetMode="External"/><Relationship Id="rId1" Type="http://schemas.openxmlformats.org/officeDocument/2006/relationships/slideLayout" Target="../slideLayouts/slideLayout50.xml"/><Relationship Id="rId6" Type="http://schemas.openxmlformats.org/officeDocument/2006/relationships/hyperlink" Target="https://pl.wikipedia.org/wiki/Zabawka" TargetMode="External"/><Relationship Id="rId5" Type="http://schemas.openxmlformats.org/officeDocument/2006/relationships/hyperlink" Target="https://pl.wikipedia.org/wiki/Prototyp" TargetMode="External"/><Relationship Id="rId4" Type="http://schemas.openxmlformats.org/officeDocument/2006/relationships/hyperlink" Target="https://pl.wikipedia.org/wiki/Rapid_prototyping" TargetMode="External"/></Relationships>
</file>

<file path=ppt/slides/_rels/slide155.xml.rels><?xml version="1.0" encoding="UTF-8" standalone="yes"?>
<Relationships xmlns="http://schemas.openxmlformats.org/package/2006/relationships"><Relationship Id="rId8" Type="http://schemas.openxmlformats.org/officeDocument/2006/relationships/image" Target="../media/image146.jpeg"/><Relationship Id="rId3" Type="http://schemas.openxmlformats.org/officeDocument/2006/relationships/image" Target="../media/image143.jpeg"/><Relationship Id="rId7" Type="http://schemas.openxmlformats.org/officeDocument/2006/relationships/image" Target="../media/image145.jpeg"/><Relationship Id="rId2" Type="http://schemas.openxmlformats.org/officeDocument/2006/relationships/hyperlink" Target="https://pl.wikipedia.org/wiki/Plik:3D_printeriga_valmistatud_sisselaskekollektori_osad.jpg" TargetMode="External"/><Relationship Id="rId1" Type="http://schemas.openxmlformats.org/officeDocument/2006/relationships/slideLayout" Target="../slideLayouts/slideLayout66.xml"/><Relationship Id="rId6" Type="http://schemas.openxmlformats.org/officeDocument/2006/relationships/hyperlink" Target="https://pl.wikipedia.org/wiki/Plik:Kazimiera_Alberti_pomnik_%C5%82aweczka_03.jpg" TargetMode="External"/><Relationship Id="rId5" Type="http://schemas.openxmlformats.org/officeDocument/2006/relationships/image" Target="../media/image144.jpeg"/><Relationship Id="rId4" Type="http://schemas.openxmlformats.org/officeDocument/2006/relationships/hyperlink" Target="https://pl.wikipedia.org/wiki/Plik:Real_Stanford_Dragon.jpg" TargetMode="External"/><Relationship Id="rId9" Type="http://schemas.openxmlformats.org/officeDocument/2006/relationships/image" Target="../media/image147.png"/></Relationships>
</file>

<file path=ppt/slides/_rels/slide156.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50.xml"/></Relationships>
</file>

<file path=ppt/slides/_rels/slide157.xml.rels><?xml version="1.0" encoding="UTF-8" standalone="yes"?>
<Relationships xmlns="http://schemas.openxmlformats.org/package/2006/relationships"><Relationship Id="rId8" Type="http://schemas.openxmlformats.org/officeDocument/2006/relationships/hyperlink" Target="https://pl.wikipedia.org/w/index.php?title=Binder_Jetting&amp;action=edit&amp;redlink=1" TargetMode="External"/><Relationship Id="rId3" Type="http://schemas.openxmlformats.org/officeDocument/2006/relationships/hyperlink" Target="https://pl.wikipedia.org/wiki/Osadzanie_topionego_materia%C5%82u" TargetMode="External"/><Relationship Id="rId7" Type="http://schemas.openxmlformats.org/officeDocument/2006/relationships/hyperlink" Target="https://pl.wikipedia.org/w/index.php?title=Direct_Metal_Laser_Sintering&amp;action=edit&amp;redlink=1" TargetMode="External"/><Relationship Id="rId2" Type="http://schemas.openxmlformats.org/officeDocument/2006/relationships/hyperlink" Target="https://pl.wikipedia.org/wiki/Drukowanie_przestrzenne#cite_note-10" TargetMode="External"/><Relationship Id="rId1" Type="http://schemas.openxmlformats.org/officeDocument/2006/relationships/slideLayout" Target="../slideLayouts/slideLayout50.xml"/><Relationship Id="rId6" Type="http://schemas.openxmlformats.org/officeDocument/2006/relationships/hyperlink" Target="https://pl.wikipedia.org/wiki/Selective_laser_sintering" TargetMode="External"/><Relationship Id="rId5" Type="http://schemas.openxmlformats.org/officeDocument/2006/relationships/hyperlink" Target="https://pl.wikipedia.org/w/index.php?title=Color_Jet_Printing&amp;action=edit&amp;redlink=1" TargetMode="External"/><Relationship Id="rId4" Type="http://schemas.openxmlformats.org/officeDocument/2006/relationships/hyperlink" Target="https://pl.wikipedia.org/w/index.php?title=Multi_Jet_Printing&amp;action=edit&amp;redlink=1" TargetMode="Externa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160.xml.rels><?xml version="1.0" encoding="UTF-8" standalone="yes"?>
<Relationships xmlns="http://schemas.openxmlformats.org/package/2006/relationships"><Relationship Id="rId3" Type="http://schemas.openxmlformats.org/officeDocument/2006/relationships/image" Target="../media/image87.wmf"/><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3" Type="http://schemas.openxmlformats.org/officeDocument/2006/relationships/image" Target="../media/image149.gif"/><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image" Target="../media/image150.gif"/><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151.wmf"/><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8.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152.emf"/><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9.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170.xml.rels><?xml version="1.0" encoding="UTF-8" standalone="yes"?>
<Relationships xmlns="http://schemas.openxmlformats.org/package/2006/relationships"><Relationship Id="rId3" Type="http://schemas.openxmlformats.org/officeDocument/2006/relationships/image" Target="../media/image156.emf"/><Relationship Id="rId2" Type="http://schemas.openxmlformats.org/officeDocument/2006/relationships/image" Target="../media/image155.wmf"/><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www.imim.pl/index.php?id=123" TargetMode="External"/><Relationship Id="rId4" Type="http://schemas.openxmlformats.org/officeDocument/2006/relationships/image" Target="../media/image157.png"/></Relationships>
</file>

<file path=ppt/slides/_rels/slide171.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158.emf"/><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2.xml.rels><?xml version="1.0" encoding="UTF-8" standalone="yes"?>
<Relationships xmlns="http://schemas.openxmlformats.org/package/2006/relationships"><Relationship Id="rId3" Type="http://schemas.openxmlformats.org/officeDocument/2006/relationships/image" Target="../media/image160.wmf"/><Relationship Id="rId7" Type="http://schemas.openxmlformats.org/officeDocument/2006/relationships/image" Target="../media/image162.wmf"/><Relationship Id="rId2" Type="http://schemas.openxmlformats.org/officeDocument/2006/relationships/image" Target="../media/image159.wmf"/><Relationship Id="rId1" Type="http://schemas.openxmlformats.org/officeDocument/2006/relationships/slideLayout" Target="../slideLayouts/slideLayout2.xml"/><Relationship Id="rId6" Type="http://schemas.openxmlformats.org/officeDocument/2006/relationships/image" Target="../media/image161.wmf"/><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16.xml"/></Relationships>
</file>

<file path=ppt/slides/_rels/slide175.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image" Target="../media/image164.jpe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video" Target="file:///C:\studium_doktoranckie\pnt\2.mpeg" TargetMode="External"/><Relationship Id="rId7" Type="http://schemas.openxmlformats.org/officeDocument/2006/relationships/image" Target="../media/image167.wmf"/><Relationship Id="rId2" Type="http://schemas.openxmlformats.org/officeDocument/2006/relationships/video" Target="file:///C:\studium_doktoranckie\pnt\1.mpeg" TargetMode="External"/><Relationship Id="rId1" Type="http://schemas.openxmlformats.org/officeDocument/2006/relationships/vmlDrawing" Target="../drawings/vmlDrawing9.vml"/><Relationship Id="rId6" Type="http://schemas.openxmlformats.org/officeDocument/2006/relationships/oleObject" Target="../embeddings/oleObject10.bin"/><Relationship Id="rId11" Type="http://schemas.openxmlformats.org/officeDocument/2006/relationships/image" Target="../media/image171.png"/><Relationship Id="rId5" Type="http://schemas.openxmlformats.org/officeDocument/2006/relationships/notesSlide" Target="../notesSlides/notesSlide36.xml"/><Relationship Id="rId10" Type="http://schemas.openxmlformats.org/officeDocument/2006/relationships/image" Target="../media/image170.png"/><Relationship Id="rId4" Type="http://schemas.openxmlformats.org/officeDocument/2006/relationships/slideLayout" Target="../slideLayouts/slideLayout7.xml"/><Relationship Id="rId9" Type="http://schemas.openxmlformats.org/officeDocument/2006/relationships/image" Target="../media/image169.png"/></Relationships>
</file>

<file path=ppt/slides/_rels/slide18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168.png"/><Relationship Id="rId4" Type="http://schemas.openxmlformats.org/officeDocument/2006/relationships/image" Target="../media/image167.wmf"/></Relationships>
</file>

<file path=ppt/slides/_rels/slide183.xml.rels><?xml version="1.0" encoding="UTF-8" standalone="yes"?>
<Relationships xmlns="http://schemas.openxmlformats.org/package/2006/relationships"><Relationship Id="rId8" Type="http://schemas.openxmlformats.org/officeDocument/2006/relationships/image" Target="../media/image172.wmf"/><Relationship Id="rId3" Type="http://schemas.openxmlformats.org/officeDocument/2006/relationships/oleObject" Target="../embeddings/oleObject12.bin"/><Relationship Id="rId7"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173.png"/><Relationship Id="rId5" Type="http://schemas.openxmlformats.org/officeDocument/2006/relationships/image" Target="../media/image168.png"/><Relationship Id="rId4" Type="http://schemas.openxmlformats.org/officeDocument/2006/relationships/image" Target="../media/image167.wmf"/></Relationships>
</file>

<file path=ppt/slides/_rels/slide184.xml.rels><?xml version="1.0" encoding="UTF-8" standalone="yes"?>
<Relationships xmlns="http://schemas.openxmlformats.org/package/2006/relationships"><Relationship Id="rId8" Type="http://schemas.openxmlformats.org/officeDocument/2006/relationships/image" Target="../media/image168.png"/><Relationship Id="rId13" Type="http://schemas.openxmlformats.org/officeDocument/2006/relationships/image" Target="../media/image178.png"/><Relationship Id="rId3" Type="http://schemas.openxmlformats.org/officeDocument/2006/relationships/video" Target="file:///C:\studium_doktoranckie\pnt\rotspray.mpg" TargetMode="External"/><Relationship Id="rId7" Type="http://schemas.openxmlformats.org/officeDocument/2006/relationships/image" Target="../media/image167.wmf"/><Relationship Id="rId12" Type="http://schemas.openxmlformats.org/officeDocument/2006/relationships/image" Target="../media/image177.png"/><Relationship Id="rId17" Type="http://schemas.openxmlformats.org/officeDocument/2006/relationships/image" Target="../media/image182.png"/><Relationship Id="rId2" Type="http://schemas.openxmlformats.org/officeDocument/2006/relationships/video" Target="file:///C:\studium_doktoranckie\pnt\spray.mpg" TargetMode="External"/><Relationship Id="rId16" Type="http://schemas.openxmlformats.org/officeDocument/2006/relationships/image" Target="../media/image181.png"/><Relationship Id="rId1" Type="http://schemas.openxmlformats.org/officeDocument/2006/relationships/vmlDrawing" Target="../drawings/vmlDrawing12.vml"/><Relationship Id="rId6" Type="http://schemas.openxmlformats.org/officeDocument/2006/relationships/oleObject" Target="../embeddings/oleObject14.bin"/><Relationship Id="rId11" Type="http://schemas.openxmlformats.org/officeDocument/2006/relationships/image" Target="../media/image176.png"/><Relationship Id="rId5" Type="http://schemas.openxmlformats.org/officeDocument/2006/relationships/slideLayout" Target="../slideLayouts/slideLayout2.xml"/><Relationship Id="rId15" Type="http://schemas.openxmlformats.org/officeDocument/2006/relationships/image" Target="../media/image180.png"/><Relationship Id="rId10" Type="http://schemas.openxmlformats.org/officeDocument/2006/relationships/image" Target="../media/image175.png"/><Relationship Id="rId4" Type="http://schemas.openxmlformats.org/officeDocument/2006/relationships/video" Target="file:///C:\studium_doktoranckie\pnt\twinspry.mpg" TargetMode="External"/><Relationship Id="rId9" Type="http://schemas.openxmlformats.org/officeDocument/2006/relationships/image" Target="../media/image174.png"/><Relationship Id="rId14" Type="http://schemas.openxmlformats.org/officeDocument/2006/relationships/image" Target="../media/image179.png"/></Relationships>
</file>

<file path=ppt/slides/_rels/slide185.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2.xml"/><Relationship Id="rId1" Type="http://schemas.openxmlformats.org/officeDocument/2006/relationships/vmlDrawing" Target="../drawings/vmlDrawing13.vml"/><Relationship Id="rId5" Type="http://schemas.openxmlformats.org/officeDocument/2006/relationships/image" Target="../media/image168.png"/><Relationship Id="rId4" Type="http://schemas.openxmlformats.org/officeDocument/2006/relationships/image" Target="../media/image167.wmf"/></Relationships>
</file>

<file path=ppt/slides/_rels/slide186.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png"/><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3" Type="http://schemas.openxmlformats.org/officeDocument/2006/relationships/image" Target="../media/image186.jpeg"/><Relationship Id="rId2" Type="http://schemas.openxmlformats.org/officeDocument/2006/relationships/image" Target="../media/image185.jpeg"/><Relationship Id="rId1" Type="http://schemas.openxmlformats.org/officeDocument/2006/relationships/slideLayout" Target="../slideLayouts/slideLayout7.xml"/><Relationship Id="rId4" Type="http://schemas.openxmlformats.org/officeDocument/2006/relationships/image" Target="../media/image187.jpeg"/></Relationships>
</file>

<file path=ppt/slides/_rels/slide188.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image" Target="../media/image188.jpeg"/><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image" Target="../media/image190.wmf"/><Relationship Id="rId1" Type="http://schemas.openxmlformats.org/officeDocument/2006/relationships/slideLayout" Target="../slideLayouts/slideLayout7.xml"/><Relationship Id="rId5" Type="http://schemas.openxmlformats.org/officeDocument/2006/relationships/image" Target="http://www.sulzer.com/eprise/Sulzermetco/Sites/News/OTS/images/ots06a-1.jpg" TargetMode="External"/><Relationship Id="rId4" Type="http://schemas.openxmlformats.org/officeDocument/2006/relationships/image" Target="../media/image192.jpeg"/></Relationships>
</file>

<file path=ppt/slides/_rels/slide190.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image" Target="../media/image193.png"/><Relationship Id="rId1" Type="http://schemas.openxmlformats.org/officeDocument/2006/relationships/slideLayout" Target="../slideLayouts/slideLayout7.xml"/><Relationship Id="rId4" Type="http://schemas.openxmlformats.org/officeDocument/2006/relationships/image" Target="../media/image195.png"/></Relationships>
</file>

<file path=ppt/slides/_rels/slide191.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14.vml"/><Relationship Id="rId6" Type="http://schemas.openxmlformats.org/officeDocument/2006/relationships/image" Target="../media/image196.png"/><Relationship Id="rId5" Type="http://schemas.openxmlformats.org/officeDocument/2006/relationships/image" Target="../media/image168.png"/><Relationship Id="rId4" Type="http://schemas.openxmlformats.org/officeDocument/2006/relationships/image" Target="../media/image167.wmf"/></Relationships>
</file>

<file path=ppt/slides/_rels/slide192.xml.rels><?xml version="1.0" encoding="UTF-8" standalone="yes"?>
<Relationships xmlns="http://schemas.openxmlformats.org/package/2006/relationships"><Relationship Id="rId3" Type="http://schemas.openxmlformats.org/officeDocument/2006/relationships/image" Target="../media/image198.emf"/><Relationship Id="rId2" Type="http://schemas.openxmlformats.org/officeDocument/2006/relationships/image" Target="../media/image197.emf"/><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3" Type="http://schemas.openxmlformats.org/officeDocument/2006/relationships/image" Target="../media/image199.emf"/><Relationship Id="rId7" Type="http://schemas.openxmlformats.org/officeDocument/2006/relationships/image" Target="../media/image203.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202.emf"/><Relationship Id="rId5" Type="http://schemas.openxmlformats.org/officeDocument/2006/relationships/image" Target="../media/image201.emf"/><Relationship Id="rId4" Type="http://schemas.openxmlformats.org/officeDocument/2006/relationships/image" Target="../media/image200.emf"/></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2" Type="http://schemas.openxmlformats.org/officeDocument/2006/relationships/image" Target="../media/image204.jpeg"/><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2" Type="http://schemas.openxmlformats.org/officeDocument/2006/relationships/image" Target="../media/image205.jpeg"/><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209.png"/><Relationship Id="rId5" Type="http://schemas.openxmlformats.org/officeDocument/2006/relationships/image" Target="../media/image208.wmf"/><Relationship Id="rId4" Type="http://schemas.openxmlformats.org/officeDocument/2006/relationships/image" Target="../media/image207.jpeg"/></Relationships>
</file>

<file path=ppt/slides/_rels/slide201.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210.png"/><Relationship Id="rId4" Type="http://schemas.openxmlformats.org/officeDocument/2006/relationships/image" Target="../media/image207.jpeg"/></Relationships>
</file>

<file path=ppt/slides/_rels/slide202.xml.rels><?xml version="1.0" encoding="UTF-8" standalone="yes"?>
<Relationships xmlns="http://schemas.openxmlformats.org/package/2006/relationships"><Relationship Id="rId3" Type="http://schemas.openxmlformats.org/officeDocument/2006/relationships/image" Target="../media/image206.jpeg"/><Relationship Id="rId7" Type="http://schemas.openxmlformats.org/officeDocument/2006/relationships/image" Target="../media/image213.wmf"/><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212.wmf"/><Relationship Id="rId5" Type="http://schemas.openxmlformats.org/officeDocument/2006/relationships/image" Target="../media/image211.png"/><Relationship Id="rId4" Type="http://schemas.openxmlformats.org/officeDocument/2006/relationships/image" Target="../media/image207.jpeg"/></Relationships>
</file>

<file path=ppt/slides/_rels/slide203.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214.wmf"/><Relationship Id="rId4" Type="http://schemas.openxmlformats.org/officeDocument/2006/relationships/image" Target="../media/image207.jpeg"/></Relationships>
</file>

<file path=ppt/slides/_rels/slide204.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216.png"/><Relationship Id="rId5" Type="http://schemas.openxmlformats.org/officeDocument/2006/relationships/image" Target="../media/image215.wmf"/><Relationship Id="rId4" Type="http://schemas.openxmlformats.org/officeDocument/2006/relationships/image" Target="../media/image207.jpeg"/></Relationships>
</file>

<file path=ppt/slides/_rels/slide205.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15.wmf"/><Relationship Id="rId5" Type="http://schemas.openxmlformats.org/officeDocument/2006/relationships/image" Target="../media/image217.wmf"/><Relationship Id="rId4" Type="http://schemas.openxmlformats.org/officeDocument/2006/relationships/image" Target="../media/image207.jpeg"/></Relationships>
</file>

<file path=ppt/slides/_rels/slide206.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218.wmf"/><Relationship Id="rId4" Type="http://schemas.openxmlformats.org/officeDocument/2006/relationships/image" Target="../media/image207.jpeg"/></Relationships>
</file>

<file path=ppt/slides/_rels/slide207.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image" Target="../media/image219.wmf"/><Relationship Id="rId4" Type="http://schemas.openxmlformats.org/officeDocument/2006/relationships/image" Target="../media/image207.jpeg"/></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2.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7.xml"/><Relationship Id="rId1" Type="http://schemas.openxmlformats.org/officeDocument/2006/relationships/vmlDrawing" Target="../drawings/vmlDrawing15.vml"/><Relationship Id="rId4" Type="http://schemas.openxmlformats.org/officeDocument/2006/relationships/image" Target="../media/image220.wmf"/></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12.xml"/></Relationships>
</file>

<file path=ppt/slides/_rels/slide220.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12.xml"/></Relationships>
</file>

<file path=ppt/slides/_rels/slide221.xml.rels><?xml version="1.0" encoding="UTF-8" standalone="yes"?>
<Relationships xmlns="http://schemas.openxmlformats.org/package/2006/relationships"><Relationship Id="rId2" Type="http://schemas.openxmlformats.org/officeDocument/2006/relationships/image" Target="../media/image223.png"/><Relationship Id="rId1" Type="http://schemas.openxmlformats.org/officeDocument/2006/relationships/slideLayout" Target="../slideLayouts/slideLayout12.xm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3.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12.xml"/></Relationships>
</file>

<file path=ppt/slides/_rels/slide224.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12.xml"/></Relationships>
</file>

<file path=ppt/slides/_rels/slide225.xml.rels><?xml version="1.0" encoding="UTF-8" standalone="yes"?>
<Relationships xmlns="http://schemas.openxmlformats.org/package/2006/relationships"><Relationship Id="rId2" Type="http://schemas.openxmlformats.org/officeDocument/2006/relationships/image" Target="../media/image226.png"/><Relationship Id="rId1" Type="http://schemas.openxmlformats.org/officeDocument/2006/relationships/slideLayout" Target="../slideLayouts/slideLayout12.xml"/></Relationships>
</file>

<file path=ppt/slides/_rels/slide226.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vmlDrawing" Target="../drawings/vmlDrawing16.vml"/><Relationship Id="rId6" Type="http://schemas.openxmlformats.org/officeDocument/2006/relationships/image" Target="../media/image227.emf"/><Relationship Id="rId5" Type="http://schemas.openxmlformats.org/officeDocument/2006/relationships/oleObject" Target="../embeddings/oleObject18.bin"/><Relationship Id="rId4" Type="http://schemas.openxmlformats.org/officeDocument/2006/relationships/image" Target="../media/image228.jpeg"/></Relationships>
</file>

<file path=ppt/slides/_rels/slide227.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2" Type="http://schemas.openxmlformats.org/officeDocument/2006/relationships/image" Target="../media/image229.png"/><Relationship Id="rId1" Type="http://schemas.openxmlformats.org/officeDocument/2006/relationships/slideLayout" Target="../slideLayouts/slideLayout12.xml"/></Relationships>
</file>

<file path=ppt/slides/_rels/slide229.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7.xml"/><Relationship Id="rId1" Type="http://schemas.openxmlformats.org/officeDocument/2006/relationships/vmlDrawing" Target="../drawings/vmlDrawing17.vml"/><Relationship Id="rId6" Type="http://schemas.openxmlformats.org/officeDocument/2006/relationships/image" Target="../media/image227.emf"/><Relationship Id="rId5" Type="http://schemas.openxmlformats.org/officeDocument/2006/relationships/oleObject" Target="../embeddings/oleObject19.bin"/><Relationship Id="rId4" Type="http://schemas.openxmlformats.org/officeDocument/2006/relationships/image" Target="../media/image230.wmf"/></Relationships>
</file>

<file path=ppt/slides/_rels/slide230.xml.rels><?xml version="1.0" encoding="UTF-8" standalone="yes"?>
<Relationships xmlns="http://schemas.openxmlformats.org/package/2006/relationships"><Relationship Id="rId3" Type="http://schemas.openxmlformats.org/officeDocument/2006/relationships/notesSlide" Target="../notesSlides/notesSlide52.xml"/><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18.vml"/><Relationship Id="rId6" Type="http://schemas.openxmlformats.org/officeDocument/2006/relationships/oleObject" Target="../embeddings/oleObject20.bin"/><Relationship Id="rId5" Type="http://schemas.openxmlformats.org/officeDocument/2006/relationships/image" Target="../media/image232.png"/><Relationship Id="rId4" Type="http://schemas.openxmlformats.org/officeDocument/2006/relationships/image" Target="../media/image231.png"/></Relationships>
</file>

<file path=ppt/slides/_rels/slide231.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7.xml"/><Relationship Id="rId1" Type="http://schemas.openxmlformats.org/officeDocument/2006/relationships/vmlDrawing" Target="../drawings/vmlDrawing19.vml"/><Relationship Id="rId6" Type="http://schemas.openxmlformats.org/officeDocument/2006/relationships/image" Target="../media/image227.emf"/><Relationship Id="rId5" Type="http://schemas.openxmlformats.org/officeDocument/2006/relationships/oleObject" Target="../embeddings/oleObject21.bin"/><Relationship Id="rId4" Type="http://schemas.openxmlformats.org/officeDocument/2006/relationships/image" Target="../media/image233.png"/></Relationships>
</file>

<file path=ppt/slides/_rels/slide232.xml.rels><?xml version="1.0" encoding="UTF-8" standalone="yes"?>
<Relationships xmlns="http://schemas.openxmlformats.org/package/2006/relationships"><Relationship Id="rId2" Type="http://schemas.openxmlformats.org/officeDocument/2006/relationships/image" Target="../media/image234.png"/><Relationship Id="rId1" Type="http://schemas.openxmlformats.org/officeDocument/2006/relationships/slideLayout" Target="../slideLayouts/slideLayout12.xml"/></Relationships>
</file>

<file path=ppt/slides/_rels/slide233.xml.rels><?xml version="1.0" encoding="UTF-8" standalone="yes"?>
<Relationships xmlns="http://schemas.openxmlformats.org/package/2006/relationships"><Relationship Id="rId8" Type="http://schemas.openxmlformats.org/officeDocument/2006/relationships/image" Target="../media/image227.emf"/><Relationship Id="rId3" Type="http://schemas.openxmlformats.org/officeDocument/2006/relationships/notesSlide" Target="../notesSlides/notesSlide54.xml"/><Relationship Id="rId7" Type="http://schemas.openxmlformats.org/officeDocument/2006/relationships/oleObject" Target="../embeddings/oleObject22.bin"/><Relationship Id="rId2" Type="http://schemas.openxmlformats.org/officeDocument/2006/relationships/slideLayout" Target="../slideLayouts/slideLayout7.xml"/><Relationship Id="rId1" Type="http://schemas.openxmlformats.org/officeDocument/2006/relationships/vmlDrawing" Target="../drawings/vmlDrawing20.vml"/><Relationship Id="rId6" Type="http://schemas.openxmlformats.org/officeDocument/2006/relationships/image" Target="../media/image237.wmf"/><Relationship Id="rId5" Type="http://schemas.openxmlformats.org/officeDocument/2006/relationships/image" Target="../media/image236.wmf"/><Relationship Id="rId4" Type="http://schemas.openxmlformats.org/officeDocument/2006/relationships/image" Target="../media/image235.wmf"/></Relationships>
</file>

<file path=ppt/slides/_rels/slide234.xml.rels><?xml version="1.0" encoding="UTF-8" standalone="yes"?>
<Relationships xmlns="http://schemas.openxmlformats.org/package/2006/relationships"><Relationship Id="rId3" Type="http://schemas.openxmlformats.org/officeDocument/2006/relationships/notesSlide" Target="../notesSlides/notesSlide55.xml"/><Relationship Id="rId7" Type="http://schemas.openxmlformats.org/officeDocument/2006/relationships/image" Target="../media/image239.wmf"/><Relationship Id="rId2" Type="http://schemas.openxmlformats.org/officeDocument/2006/relationships/slideLayout" Target="../slideLayouts/slideLayout7.xml"/><Relationship Id="rId1" Type="http://schemas.openxmlformats.org/officeDocument/2006/relationships/vmlDrawing" Target="../drawings/vmlDrawing21.vml"/><Relationship Id="rId6" Type="http://schemas.openxmlformats.org/officeDocument/2006/relationships/image" Target="../media/image227.emf"/><Relationship Id="rId5" Type="http://schemas.openxmlformats.org/officeDocument/2006/relationships/oleObject" Target="../embeddings/oleObject23.bin"/><Relationship Id="rId4" Type="http://schemas.openxmlformats.org/officeDocument/2006/relationships/image" Target="../media/image238.wmf"/></Relationships>
</file>

<file path=ppt/slides/_rels/slide235.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7.xml"/><Relationship Id="rId1" Type="http://schemas.openxmlformats.org/officeDocument/2006/relationships/vmlDrawing" Target="../drawings/vmlDrawing22.vml"/><Relationship Id="rId6" Type="http://schemas.openxmlformats.org/officeDocument/2006/relationships/image" Target="../media/image227.emf"/><Relationship Id="rId5" Type="http://schemas.openxmlformats.org/officeDocument/2006/relationships/oleObject" Target="../embeddings/oleObject24.bin"/><Relationship Id="rId4" Type="http://schemas.openxmlformats.org/officeDocument/2006/relationships/image" Target="../media/image240.png"/></Relationships>
</file>

<file path=ppt/slides/_rels/slide236.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7.xml"/><Relationship Id="rId1" Type="http://schemas.openxmlformats.org/officeDocument/2006/relationships/vmlDrawing" Target="../drawings/vmlDrawing23.vml"/><Relationship Id="rId6" Type="http://schemas.openxmlformats.org/officeDocument/2006/relationships/image" Target="../media/image227.emf"/><Relationship Id="rId5" Type="http://schemas.openxmlformats.org/officeDocument/2006/relationships/oleObject" Target="../embeddings/oleObject25.bin"/><Relationship Id="rId4" Type="http://schemas.openxmlformats.org/officeDocument/2006/relationships/image" Target="../media/image241.wmf"/></Relationships>
</file>

<file path=ppt/slides/_rels/slide237.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7.xml"/><Relationship Id="rId1" Type="http://schemas.openxmlformats.org/officeDocument/2006/relationships/vmlDrawing" Target="../drawings/vmlDrawing24.vml"/><Relationship Id="rId6" Type="http://schemas.openxmlformats.org/officeDocument/2006/relationships/image" Target="../media/image227.emf"/><Relationship Id="rId5" Type="http://schemas.openxmlformats.org/officeDocument/2006/relationships/oleObject" Target="../embeddings/oleObject26.bin"/><Relationship Id="rId4" Type="http://schemas.openxmlformats.org/officeDocument/2006/relationships/image" Target="../media/image242.wmf"/></Relationships>
</file>

<file path=ppt/slides/_rels/slide238.xml.rels><?xml version="1.0" encoding="UTF-8" standalone="yes"?>
<Relationships xmlns="http://schemas.openxmlformats.org/package/2006/relationships"><Relationship Id="rId3" Type="http://schemas.openxmlformats.org/officeDocument/2006/relationships/notesSlide" Target="../notesSlides/notesSlide59.xml"/><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25.vml"/><Relationship Id="rId6" Type="http://schemas.openxmlformats.org/officeDocument/2006/relationships/oleObject" Target="../embeddings/oleObject27.bin"/><Relationship Id="rId5" Type="http://schemas.openxmlformats.org/officeDocument/2006/relationships/image" Target="../media/image244.wmf"/><Relationship Id="rId4" Type="http://schemas.openxmlformats.org/officeDocument/2006/relationships/image" Target="../media/image243.wmf"/></Relationships>
</file>

<file path=ppt/slides/_rels/slide239.xml.rels><?xml version="1.0" encoding="UTF-8" standalone="yes"?>
<Relationships xmlns="http://schemas.openxmlformats.org/package/2006/relationships"><Relationship Id="rId2" Type="http://schemas.openxmlformats.org/officeDocument/2006/relationships/image" Target="../media/image245.png"/><Relationship Id="rId1" Type="http://schemas.openxmlformats.org/officeDocument/2006/relationships/slideLayout" Target="../slideLayouts/slideLayout12.xml"/></Relationships>
</file>

<file path=ppt/slides/_rels/slide240.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41.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12.xml"/></Relationships>
</file>

<file path=ppt/slides/_rels/slide242.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12.xml"/></Relationships>
</file>

<file path=ppt/slides/_rels/slide243.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12.xml"/></Relationships>
</file>

<file path=ppt/slides/_rels/slide244.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image" Target="../media/image251.png"/></Relationships>
</file>

<file path=ppt/slides/_rels/slide245.xml.rels><?xml version="1.0" encoding="UTF-8" standalone="yes"?>
<Relationships xmlns="http://schemas.openxmlformats.org/package/2006/relationships"><Relationship Id="rId3" Type="http://schemas.openxmlformats.org/officeDocument/2006/relationships/image" Target="../media/image252.jpeg"/><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26.vml"/><Relationship Id="rId6" Type="http://schemas.openxmlformats.org/officeDocument/2006/relationships/oleObject" Target="../embeddings/oleObject28.bin"/><Relationship Id="rId5" Type="http://schemas.openxmlformats.org/officeDocument/2006/relationships/image" Target="../media/image254.jpeg"/><Relationship Id="rId4" Type="http://schemas.openxmlformats.org/officeDocument/2006/relationships/image" Target="../media/image253.jpeg"/></Relationships>
</file>

<file path=ppt/slides/_rels/slide246.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7.xml"/><Relationship Id="rId1" Type="http://schemas.openxmlformats.org/officeDocument/2006/relationships/vmlDrawing" Target="../drawings/vmlDrawing27.vml"/><Relationship Id="rId6" Type="http://schemas.openxmlformats.org/officeDocument/2006/relationships/image" Target="../media/image227.emf"/><Relationship Id="rId5" Type="http://schemas.openxmlformats.org/officeDocument/2006/relationships/oleObject" Target="../embeddings/oleObject29.bin"/><Relationship Id="rId4" Type="http://schemas.openxmlformats.org/officeDocument/2006/relationships/image" Target="../media/image255.wmf"/></Relationships>
</file>

<file path=ppt/slides/_rels/slide247.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7.xml"/><Relationship Id="rId1" Type="http://schemas.openxmlformats.org/officeDocument/2006/relationships/vmlDrawing" Target="../drawings/vmlDrawing28.vml"/><Relationship Id="rId6" Type="http://schemas.openxmlformats.org/officeDocument/2006/relationships/image" Target="../media/image227.emf"/><Relationship Id="rId5" Type="http://schemas.openxmlformats.org/officeDocument/2006/relationships/oleObject" Target="../embeddings/oleObject30.bin"/><Relationship Id="rId4" Type="http://schemas.openxmlformats.org/officeDocument/2006/relationships/image" Target="../media/image256.wmf"/></Relationships>
</file>

<file path=ppt/slides/_rels/slide248.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7.xml"/><Relationship Id="rId1" Type="http://schemas.openxmlformats.org/officeDocument/2006/relationships/vmlDrawing" Target="../drawings/vmlDrawing29.vml"/><Relationship Id="rId5" Type="http://schemas.openxmlformats.org/officeDocument/2006/relationships/image" Target="../media/image227.emf"/><Relationship Id="rId4" Type="http://schemas.openxmlformats.org/officeDocument/2006/relationships/oleObject" Target="../embeddings/oleObject31.bin"/></Relationships>
</file>

<file path=ppt/slides/_rels/slide249.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xml"/><Relationship Id="rId1" Type="http://schemas.openxmlformats.org/officeDocument/2006/relationships/vmlDrawing" Target="../drawings/vmlDrawing30.vml"/><Relationship Id="rId5" Type="http://schemas.openxmlformats.org/officeDocument/2006/relationships/image" Target="../media/image227.emf"/><Relationship Id="rId4" Type="http://schemas.openxmlformats.org/officeDocument/2006/relationships/oleObject" Target="../embeddings/oleObject32.bin"/></Relationships>
</file>

<file path=ppt/slides/_rels/slide250.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7.xml"/><Relationship Id="rId1" Type="http://schemas.openxmlformats.org/officeDocument/2006/relationships/vmlDrawing" Target="../drawings/vmlDrawing31.vml"/><Relationship Id="rId5" Type="http://schemas.openxmlformats.org/officeDocument/2006/relationships/image" Target="../media/image227.emf"/><Relationship Id="rId4" Type="http://schemas.openxmlformats.org/officeDocument/2006/relationships/oleObject" Target="../embeddings/oleObject33.bin"/></Relationships>
</file>

<file path=ppt/slides/_rels/slide251.xml.rels><?xml version="1.0" encoding="UTF-8" standalone="yes"?>
<Relationships xmlns="http://schemas.openxmlformats.org/package/2006/relationships"><Relationship Id="rId8" Type="http://schemas.openxmlformats.org/officeDocument/2006/relationships/image" Target="../media/image227.emf"/><Relationship Id="rId3" Type="http://schemas.openxmlformats.org/officeDocument/2006/relationships/notesSlide" Target="../notesSlides/notesSlide67.xml"/><Relationship Id="rId7" Type="http://schemas.openxmlformats.org/officeDocument/2006/relationships/oleObject" Target="../embeddings/oleObject34.bin"/><Relationship Id="rId2" Type="http://schemas.openxmlformats.org/officeDocument/2006/relationships/slideLayout" Target="../slideLayouts/slideLayout7.xml"/><Relationship Id="rId1" Type="http://schemas.openxmlformats.org/officeDocument/2006/relationships/vmlDrawing" Target="../drawings/vmlDrawing32.vml"/><Relationship Id="rId6" Type="http://schemas.openxmlformats.org/officeDocument/2006/relationships/image" Target="../media/image258.jpeg"/><Relationship Id="rId5" Type="http://schemas.openxmlformats.org/officeDocument/2006/relationships/image" Target="../media/image257.jpeg"/><Relationship Id="rId4" Type="http://schemas.openxmlformats.org/officeDocument/2006/relationships/hyperlink" Target="file:///F:\11.7-FRAP.mov" TargetMode="External"/></Relationships>
</file>

<file path=ppt/slides/_rels/slide252.xml.rels><?xml version="1.0" encoding="UTF-8" standalone="yes"?>
<Relationships xmlns="http://schemas.openxmlformats.org/package/2006/relationships"><Relationship Id="rId3" Type="http://schemas.openxmlformats.org/officeDocument/2006/relationships/notesSlide" Target="../notesSlides/notesSlide68.xml"/><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33.vml"/><Relationship Id="rId6" Type="http://schemas.openxmlformats.org/officeDocument/2006/relationships/oleObject" Target="../embeddings/oleObject35.bin"/><Relationship Id="rId5" Type="http://schemas.openxmlformats.org/officeDocument/2006/relationships/image" Target="../media/image259.png"/><Relationship Id="rId4" Type="http://schemas.openxmlformats.org/officeDocument/2006/relationships/hyperlink" Target="http://pl.wikipedia.org/w/index.php?title=Plik:Antibody_scheme.svg&amp;filetimestamp=20061218193826" TargetMode="External"/></Relationships>
</file>

<file path=ppt/slides/_rels/slide253.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7.xml"/><Relationship Id="rId1" Type="http://schemas.openxmlformats.org/officeDocument/2006/relationships/vmlDrawing" Target="../drawings/vmlDrawing34.vml"/><Relationship Id="rId5" Type="http://schemas.openxmlformats.org/officeDocument/2006/relationships/image" Target="../media/image227.emf"/><Relationship Id="rId4" Type="http://schemas.openxmlformats.org/officeDocument/2006/relationships/oleObject" Target="../embeddings/oleObject36.bin"/></Relationships>
</file>

<file path=ppt/slides/_rels/slide254.xml.rels><?xml version="1.0" encoding="UTF-8" standalone="yes"?>
<Relationships xmlns="http://schemas.openxmlformats.org/package/2006/relationships"><Relationship Id="rId3" Type="http://schemas.openxmlformats.org/officeDocument/2006/relationships/notesSlide" Target="../notesSlides/notesSlide70.xml"/><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35.vml"/><Relationship Id="rId6" Type="http://schemas.openxmlformats.org/officeDocument/2006/relationships/oleObject" Target="../embeddings/oleObject37.bin"/><Relationship Id="rId5" Type="http://schemas.openxmlformats.org/officeDocument/2006/relationships/image" Target="../media/image260.jpeg"/><Relationship Id="rId4" Type="http://schemas.openxmlformats.org/officeDocument/2006/relationships/hyperlink" Target="http://upload.wikimedia.org/wikipedia/commons/2/24/Red_White_Blood_cells.jpg" TargetMode="External"/></Relationships>
</file>

<file path=ppt/slides/_rels/slide255.xml.rels><?xml version="1.0" encoding="UTF-8" standalone="yes"?>
<Relationships xmlns="http://schemas.openxmlformats.org/package/2006/relationships"><Relationship Id="rId3" Type="http://schemas.openxmlformats.org/officeDocument/2006/relationships/notesSlide" Target="../notesSlides/notesSlide71.xml"/><Relationship Id="rId7" Type="http://schemas.openxmlformats.org/officeDocument/2006/relationships/image" Target="../media/image227.emf"/><Relationship Id="rId2" Type="http://schemas.openxmlformats.org/officeDocument/2006/relationships/slideLayout" Target="../slideLayouts/slideLayout7.xml"/><Relationship Id="rId1" Type="http://schemas.openxmlformats.org/officeDocument/2006/relationships/vmlDrawing" Target="../drawings/vmlDrawing36.vml"/><Relationship Id="rId6" Type="http://schemas.openxmlformats.org/officeDocument/2006/relationships/oleObject" Target="../embeddings/oleObject38.bin"/><Relationship Id="rId5" Type="http://schemas.openxmlformats.org/officeDocument/2006/relationships/image" Target="../media/image260.jpeg"/><Relationship Id="rId4" Type="http://schemas.openxmlformats.org/officeDocument/2006/relationships/hyperlink" Target="http://upload.wikimedia.org/wikipedia/commons/2/24/Red_White_Blood_cells.jpg" TargetMode="External"/></Relationships>
</file>

<file path=ppt/slides/_rels/slide256.xml.rels><?xml version="1.0" encoding="UTF-8" standalone="yes"?>
<Relationships xmlns="http://schemas.openxmlformats.org/package/2006/relationships"><Relationship Id="rId3" Type="http://schemas.openxmlformats.org/officeDocument/2006/relationships/image" Target="../media/image261.wmf"/><Relationship Id="rId7" Type="http://schemas.openxmlformats.org/officeDocument/2006/relationships/image" Target="../media/image265.jpeg"/><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image" Target="../media/image264.png"/><Relationship Id="rId5" Type="http://schemas.openxmlformats.org/officeDocument/2006/relationships/image" Target="../media/image263.png"/><Relationship Id="rId4" Type="http://schemas.openxmlformats.org/officeDocument/2006/relationships/image" Target="../media/image262.png"/></Relationships>
</file>

<file path=ppt/slides/_rels/slide257.xml.rels><?xml version="1.0" encoding="UTF-8" standalone="yes"?>
<Relationships xmlns="http://schemas.openxmlformats.org/package/2006/relationships"><Relationship Id="rId3" Type="http://schemas.openxmlformats.org/officeDocument/2006/relationships/image" Target="../media/image266.wmf"/><Relationship Id="rId2" Type="http://schemas.openxmlformats.org/officeDocument/2006/relationships/slideLayout" Target="../slideLayouts/slideLayout7.xml"/><Relationship Id="rId1" Type="http://schemas.openxmlformats.org/officeDocument/2006/relationships/vmlDrawing" Target="../drawings/vmlDrawing37.vml"/><Relationship Id="rId6" Type="http://schemas.openxmlformats.org/officeDocument/2006/relationships/image" Target="../media/image227.emf"/><Relationship Id="rId5" Type="http://schemas.openxmlformats.org/officeDocument/2006/relationships/oleObject" Target="../embeddings/oleObject39.bin"/><Relationship Id="rId4" Type="http://schemas.openxmlformats.org/officeDocument/2006/relationships/image" Target="../media/image267.jpeg"/></Relationships>
</file>

<file path=ppt/slides/_rels/slide258.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8.png"/><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270.emf"/><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8" Type="http://schemas.openxmlformats.org/officeDocument/2006/relationships/image" Target="../media/image274.jpeg"/><Relationship Id="rId3" Type="http://schemas.openxmlformats.org/officeDocument/2006/relationships/notesSlide" Target="../notesSlides/notesSlide73.xml"/><Relationship Id="rId7" Type="http://schemas.openxmlformats.org/officeDocument/2006/relationships/hyperlink" Target="http://upload.wikimedia.org/wikipedia/commons/c/c9/Taylor_cone.jpg" TargetMode="External"/><Relationship Id="rId2" Type="http://schemas.openxmlformats.org/officeDocument/2006/relationships/slideLayout" Target="../slideLayouts/slideLayout7.xml"/><Relationship Id="rId1" Type="http://schemas.openxmlformats.org/officeDocument/2006/relationships/vmlDrawing" Target="../drawings/vmlDrawing38.vml"/><Relationship Id="rId6" Type="http://schemas.openxmlformats.org/officeDocument/2006/relationships/image" Target="../media/image273.jpeg"/><Relationship Id="rId5" Type="http://schemas.openxmlformats.org/officeDocument/2006/relationships/hyperlink" Target="http://upload.wikimedia.org/wikipedia/commons/c/ca/Electrospinning_Diagram.jpg" TargetMode="External"/><Relationship Id="rId10" Type="http://schemas.openxmlformats.org/officeDocument/2006/relationships/image" Target="../media/image227.emf"/><Relationship Id="rId4" Type="http://schemas.openxmlformats.org/officeDocument/2006/relationships/image" Target="../media/image272.png"/><Relationship Id="rId9" Type="http://schemas.openxmlformats.org/officeDocument/2006/relationships/oleObject" Target="../embeddings/oleObject40.bin"/></Relationships>
</file>

<file path=ppt/slides/_rels/slide261.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7.xml"/><Relationship Id="rId1" Type="http://schemas.openxmlformats.org/officeDocument/2006/relationships/vmlDrawing" Target="../drawings/vmlDrawing39.vml"/><Relationship Id="rId6" Type="http://schemas.openxmlformats.org/officeDocument/2006/relationships/image" Target="../media/image227.emf"/><Relationship Id="rId5" Type="http://schemas.openxmlformats.org/officeDocument/2006/relationships/oleObject" Target="../embeddings/oleObject41.bin"/><Relationship Id="rId4" Type="http://schemas.openxmlformats.org/officeDocument/2006/relationships/image" Target="../media/image275.jpeg"/></Relationships>
</file>

<file path=ppt/slides/_rels/slide262.xml.rels><?xml version="1.0" encoding="UTF-8" standalone="yes"?>
<Relationships xmlns="http://schemas.openxmlformats.org/package/2006/relationships"><Relationship Id="rId3" Type="http://schemas.openxmlformats.org/officeDocument/2006/relationships/image" Target="../media/image276.png"/><Relationship Id="rId2" Type="http://schemas.openxmlformats.org/officeDocument/2006/relationships/slideLayout" Target="../slideLayouts/slideLayout7.xml"/><Relationship Id="rId1" Type="http://schemas.openxmlformats.org/officeDocument/2006/relationships/vmlDrawing" Target="../drawings/vmlDrawing40.vml"/><Relationship Id="rId6" Type="http://schemas.openxmlformats.org/officeDocument/2006/relationships/image" Target="../media/image227.emf"/><Relationship Id="rId5" Type="http://schemas.openxmlformats.org/officeDocument/2006/relationships/oleObject" Target="../embeddings/oleObject42.bin"/><Relationship Id="rId4" Type="http://schemas.openxmlformats.org/officeDocument/2006/relationships/image" Target="../media/image277.png"/></Relationships>
</file>

<file path=ppt/slides/_rels/slide263.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notesSlide" Target="../notesSlides/notesSlide75.xml"/><Relationship Id="rId1" Type="http://schemas.openxmlformats.org/officeDocument/2006/relationships/slideLayout" Target="../slideLayouts/slideLayout7.xml"/><Relationship Id="rId6" Type="http://schemas.openxmlformats.org/officeDocument/2006/relationships/image" Target="../media/image281.png"/><Relationship Id="rId5" Type="http://schemas.openxmlformats.org/officeDocument/2006/relationships/image" Target="../media/image280.png"/><Relationship Id="rId4" Type="http://schemas.openxmlformats.org/officeDocument/2006/relationships/image" Target="../media/image279.png"/></Relationships>
</file>

<file path=ppt/slides/_rels/slide264.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7.xml"/><Relationship Id="rId1" Type="http://schemas.openxmlformats.org/officeDocument/2006/relationships/vmlDrawing" Target="../drawings/vmlDrawing41.vml"/><Relationship Id="rId5" Type="http://schemas.openxmlformats.org/officeDocument/2006/relationships/image" Target="../media/image227.emf"/><Relationship Id="rId4" Type="http://schemas.openxmlformats.org/officeDocument/2006/relationships/oleObject" Target="../embeddings/oleObject43.bin"/></Relationships>
</file>

<file path=ppt/slides/_rels/slide265.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slideLayout" Target="../slideLayouts/slideLayout7.xml"/><Relationship Id="rId1" Type="http://schemas.openxmlformats.org/officeDocument/2006/relationships/vmlDrawing" Target="../drawings/vmlDrawing42.vml"/><Relationship Id="rId5" Type="http://schemas.openxmlformats.org/officeDocument/2006/relationships/image" Target="../media/image227.emf"/><Relationship Id="rId4" Type="http://schemas.openxmlformats.org/officeDocument/2006/relationships/oleObject" Target="../embeddings/oleObject44.bin"/></Relationships>
</file>

<file path=ppt/slides/_rels/slide266.xml.rels><?xml version="1.0" encoding="UTF-8" standalone="yes"?>
<Relationships xmlns="http://schemas.openxmlformats.org/package/2006/relationships"><Relationship Id="rId3" Type="http://schemas.openxmlformats.org/officeDocument/2006/relationships/image" Target="../media/image283.jpeg"/><Relationship Id="rId2" Type="http://schemas.openxmlformats.org/officeDocument/2006/relationships/notesSlide" Target="../notesSlides/notesSlide77.xml"/><Relationship Id="rId1" Type="http://schemas.openxmlformats.org/officeDocument/2006/relationships/slideLayout" Target="../slideLayouts/slideLayout7.xml"/><Relationship Id="rId4" Type="http://schemas.openxmlformats.org/officeDocument/2006/relationships/image" Target="../media/image281.png"/></Relationships>
</file>

<file path=ppt/slides/_rels/slide267.xml.rels><?xml version="1.0" encoding="UTF-8" standalone="yes"?>
<Relationships xmlns="http://schemas.openxmlformats.org/package/2006/relationships"><Relationship Id="rId3" Type="http://schemas.openxmlformats.org/officeDocument/2006/relationships/image" Target="../media/image284.jpeg"/><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281.png"/></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8.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2.xml"/></Relationships>
</file>

<file path=ppt/slides/_rels/slide279.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image" Target="../media/image286.png"/><Relationship Id="rId1" Type="http://schemas.openxmlformats.org/officeDocument/2006/relationships/slideLayout" Target="../slideLayouts/slideLayout7.xml"/><Relationship Id="rId4" Type="http://schemas.openxmlformats.org/officeDocument/2006/relationships/image" Target="../media/image190.wmf"/></Relationships>
</file>

<file path=ppt/slides/_rels/slide280.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image" Target="../media/image288.png"/><Relationship Id="rId1" Type="http://schemas.openxmlformats.org/officeDocument/2006/relationships/slideLayout" Target="../slideLayouts/slideLayout7.xml"/><Relationship Id="rId4" Type="http://schemas.openxmlformats.org/officeDocument/2006/relationships/image" Target="../media/image190.wmf"/></Relationships>
</file>

<file path=ppt/slides/_rels/slide281.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0.png"/><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1.png"/><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2.png"/><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3.png"/><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4.png"/><Relationship Id="rId1" Type="http://schemas.openxmlformats.org/officeDocument/2006/relationships/slideLayout" Target="../slideLayouts/slideLayout7.xml"/></Relationships>
</file>

<file path=ppt/slides/_rels/slide286.xml.rels><?xml version="1.0" encoding="UTF-8" standalone="yes"?>
<Relationships xmlns="http://schemas.openxmlformats.org/package/2006/relationships"><Relationship Id="rId3" Type="http://schemas.openxmlformats.org/officeDocument/2006/relationships/image" Target="../media/image190.wmf"/><Relationship Id="rId2" Type="http://schemas.openxmlformats.org/officeDocument/2006/relationships/image" Target="../media/image295.png"/><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296.png"/><Relationship Id="rId1" Type="http://schemas.openxmlformats.org/officeDocument/2006/relationships/slideLayout" Target="../slideLayouts/slideLayout7.xml"/><Relationship Id="rId5" Type="http://schemas.openxmlformats.org/officeDocument/2006/relationships/image" Target="../media/image190.wmf"/><Relationship Id="rId4" Type="http://schemas.openxmlformats.org/officeDocument/2006/relationships/image" Target="../media/image168.png"/></Relationships>
</file>

<file path=ppt/slides/_rels/slide288.xml.rels><?xml version="1.0" encoding="UTF-8" standalone="yes"?>
<Relationships xmlns="http://schemas.openxmlformats.org/package/2006/relationships"><Relationship Id="rId3" Type="http://schemas.openxmlformats.org/officeDocument/2006/relationships/image" Target="../media/image299.jpeg"/><Relationship Id="rId2" Type="http://schemas.openxmlformats.org/officeDocument/2006/relationships/image" Target="../media/image298.png"/><Relationship Id="rId1" Type="http://schemas.openxmlformats.org/officeDocument/2006/relationships/slideLayout" Target="../slideLayouts/slideLayout7.xml"/><Relationship Id="rId4" Type="http://schemas.openxmlformats.org/officeDocument/2006/relationships/image" Target="../media/image190.wmf"/></Relationships>
</file>

<file path=ppt/slides/_rels/slide289.xml.rels><?xml version="1.0" encoding="UTF-8" standalone="yes"?>
<Relationships xmlns="http://schemas.openxmlformats.org/package/2006/relationships"><Relationship Id="rId3" Type="http://schemas.openxmlformats.org/officeDocument/2006/relationships/image" Target="../media/image300.png"/><Relationship Id="rId7" Type="http://schemas.openxmlformats.org/officeDocument/2006/relationships/image" Target="../media/image304.emf"/><Relationship Id="rId2" Type="http://schemas.openxmlformats.org/officeDocument/2006/relationships/image" Target="../media/image190.wmf"/><Relationship Id="rId1" Type="http://schemas.openxmlformats.org/officeDocument/2006/relationships/slideLayout" Target="../slideLayouts/slideLayout7.xml"/><Relationship Id="rId6" Type="http://schemas.openxmlformats.org/officeDocument/2006/relationships/image" Target="../media/image303.png"/><Relationship Id="rId5" Type="http://schemas.openxmlformats.org/officeDocument/2006/relationships/image" Target="../media/image302.png"/><Relationship Id="rId4" Type="http://schemas.openxmlformats.org/officeDocument/2006/relationships/image" Target="../media/image301.png"/></Relationships>
</file>

<file path=ppt/slides/_rels/slide290.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4.xml"/></Relationships>
</file>

<file path=ppt/slides/_rels/slide29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29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2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8.xml.rels><?xml version="1.0" encoding="UTF-8" standalone="yes"?>
<Relationships xmlns="http://schemas.openxmlformats.org/package/2006/relationships"><Relationship Id="rId8" Type="http://schemas.openxmlformats.org/officeDocument/2006/relationships/image" Target="../media/image308.wmf"/><Relationship Id="rId3" Type="http://schemas.openxmlformats.org/officeDocument/2006/relationships/oleObject" Target="../embeddings/oleObject45.bin"/><Relationship Id="rId7" Type="http://schemas.openxmlformats.org/officeDocument/2006/relationships/oleObject" Target="../embeddings/oleObject47.bin"/><Relationship Id="rId2" Type="http://schemas.openxmlformats.org/officeDocument/2006/relationships/slideLayout" Target="../slideLayouts/slideLayout7.xml"/><Relationship Id="rId1" Type="http://schemas.openxmlformats.org/officeDocument/2006/relationships/vmlDrawing" Target="../drawings/vmlDrawing43.vml"/><Relationship Id="rId6" Type="http://schemas.openxmlformats.org/officeDocument/2006/relationships/image" Target="../media/image307.wmf"/><Relationship Id="rId5" Type="http://schemas.openxmlformats.org/officeDocument/2006/relationships/oleObject" Target="../embeddings/oleObject46.bin"/><Relationship Id="rId10" Type="http://schemas.openxmlformats.org/officeDocument/2006/relationships/image" Target="../media/image309.wmf"/><Relationship Id="rId4" Type="http://schemas.openxmlformats.org/officeDocument/2006/relationships/image" Target="../media/image306.wmf"/><Relationship Id="rId9" Type="http://schemas.openxmlformats.org/officeDocument/2006/relationships/oleObject" Target="../embeddings/oleObject48.bin"/></Relationships>
</file>

<file path=ppt/slides/_rels/slide299.xml.rels><?xml version="1.0" encoding="UTF-8" standalone="yes"?>
<Relationships xmlns="http://schemas.openxmlformats.org/package/2006/relationships"><Relationship Id="rId2" Type="http://schemas.openxmlformats.org/officeDocument/2006/relationships/image" Target="../media/image310.emf"/><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3" Type="http://schemas.openxmlformats.org/officeDocument/2006/relationships/oleObject" Target="../embeddings/oleObject49.bin"/><Relationship Id="rId2" Type="http://schemas.openxmlformats.org/officeDocument/2006/relationships/slideLayout" Target="../slideLayouts/slideLayout7.xml"/><Relationship Id="rId1" Type="http://schemas.openxmlformats.org/officeDocument/2006/relationships/vmlDrawing" Target="../drawings/vmlDrawing44.vml"/><Relationship Id="rId4" Type="http://schemas.openxmlformats.org/officeDocument/2006/relationships/image" Target="../media/image311.wmf"/></Relationships>
</file>

<file path=ppt/slides/_rels/slide30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openxmlformats.org/officeDocument/2006/relationships/image" Target="../media/image314.jpeg"/><Relationship Id="rId4" Type="http://schemas.openxmlformats.org/officeDocument/2006/relationships/image" Target="../media/image313.png"/></Relationships>
</file>

<file path=ppt/slides/_rels/slide304.xml.rels><?xml version="1.0" encoding="UTF-8" standalone="yes"?>
<Relationships xmlns="http://schemas.openxmlformats.org/package/2006/relationships"><Relationship Id="rId3" Type="http://schemas.openxmlformats.org/officeDocument/2006/relationships/image" Target="../media/image315.png"/><Relationship Id="rId7" Type="http://schemas.openxmlformats.org/officeDocument/2006/relationships/image" Target="../media/image319.png"/><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318.png"/><Relationship Id="rId5" Type="http://schemas.openxmlformats.org/officeDocument/2006/relationships/image" Target="../media/image317.png"/><Relationship Id="rId4" Type="http://schemas.openxmlformats.org/officeDocument/2006/relationships/image" Target="../media/image316.png"/></Relationships>
</file>

<file path=ppt/slides/_rels/slide305.xml.rels><?xml version="1.0" encoding="UTF-8" standalone="yes"?>
<Relationships xmlns="http://schemas.openxmlformats.org/package/2006/relationships"><Relationship Id="rId3" Type="http://schemas.openxmlformats.org/officeDocument/2006/relationships/image" Target="../media/image320.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306.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notesSlide" Target="../notesSlides/notesSlide86.xml"/><Relationship Id="rId1" Type="http://schemas.openxmlformats.org/officeDocument/2006/relationships/slideLayout" Target="../slideLayouts/slideLayout2.xml"/><Relationship Id="rId4" Type="http://schemas.openxmlformats.org/officeDocument/2006/relationships/image" Target="../media/image322.png"/></Relationships>
</file>

<file path=ppt/slides/_rels/slide307.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notesSlide" Target="../notesSlides/notesSlide87.xml"/><Relationship Id="rId1" Type="http://schemas.openxmlformats.org/officeDocument/2006/relationships/slideLayout" Target="../slideLayouts/slideLayout2.xml"/><Relationship Id="rId4" Type="http://schemas.openxmlformats.org/officeDocument/2006/relationships/image" Target="../media/image324.png"/></Relationships>
</file>

<file path=ppt/slides/_rels/slide30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309.xml.rels><?xml version="1.0" encoding="UTF-8" standalone="yes"?>
<Relationships xmlns="http://schemas.openxmlformats.org/package/2006/relationships"><Relationship Id="rId3" Type="http://schemas.openxmlformats.org/officeDocument/2006/relationships/image" Target="../media/image325.jpeg"/><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310.xml.rels><?xml version="1.0" encoding="UTF-8" standalone="yes"?>
<Relationships xmlns="http://schemas.openxmlformats.org/package/2006/relationships"><Relationship Id="rId3" Type="http://schemas.openxmlformats.org/officeDocument/2006/relationships/image" Target="../media/image326.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3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3.xml.rels><?xml version="1.0" encoding="UTF-8" standalone="yes"?>
<Relationships xmlns="http://schemas.openxmlformats.org/package/2006/relationships"><Relationship Id="rId2" Type="http://schemas.openxmlformats.org/officeDocument/2006/relationships/image" Target="../media/image327.jpeg"/><Relationship Id="rId1" Type="http://schemas.openxmlformats.org/officeDocument/2006/relationships/slideLayout" Target="../slideLayouts/slideLayout7.xml"/></Relationships>
</file>

<file path=ppt/slides/_rels/slide314.xml.rels><?xml version="1.0" encoding="UTF-8" standalone="yes"?>
<Relationships xmlns="http://schemas.openxmlformats.org/package/2006/relationships"><Relationship Id="rId3" Type="http://schemas.openxmlformats.org/officeDocument/2006/relationships/image" Target="../media/image329.jpeg"/><Relationship Id="rId2" Type="http://schemas.openxmlformats.org/officeDocument/2006/relationships/image" Target="../media/image328.jpeg"/><Relationship Id="rId1" Type="http://schemas.openxmlformats.org/officeDocument/2006/relationships/slideLayout" Target="../slideLayouts/slideLayout7.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6.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91.xml"/><Relationship Id="rId1" Type="http://schemas.openxmlformats.org/officeDocument/2006/relationships/slideLayout" Target="../slideLayouts/slideLayout2.xml"/><Relationship Id="rId5" Type="http://schemas.openxmlformats.org/officeDocument/2006/relationships/image" Target="../media/image332.png"/><Relationship Id="rId4" Type="http://schemas.openxmlformats.org/officeDocument/2006/relationships/image" Target="../media/image331.png"/></Relationships>
</file>

<file path=ppt/slides/_rels/slide317.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92.xml"/><Relationship Id="rId1" Type="http://schemas.openxmlformats.org/officeDocument/2006/relationships/slideLayout" Target="../slideLayouts/slideLayout15.xml"/><Relationship Id="rId5" Type="http://schemas.openxmlformats.org/officeDocument/2006/relationships/image" Target="../media/image335.png"/><Relationship Id="rId4" Type="http://schemas.openxmlformats.org/officeDocument/2006/relationships/image" Target="../media/image334.png"/></Relationships>
</file>

<file path=ppt/slides/_rels/slide318.xml.rels><?xml version="1.0" encoding="UTF-8" standalone="yes"?>
<Relationships xmlns="http://schemas.openxmlformats.org/package/2006/relationships"><Relationship Id="rId2" Type="http://schemas.openxmlformats.org/officeDocument/2006/relationships/image" Target="../media/image336.jpeg"/><Relationship Id="rId1" Type="http://schemas.openxmlformats.org/officeDocument/2006/relationships/slideLayout" Target="../slideLayouts/slideLayout7.xml"/></Relationships>
</file>

<file path=ppt/slides/_rels/slide319.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37.png"/><Relationship Id="rId1" Type="http://schemas.openxmlformats.org/officeDocument/2006/relationships/slideLayout" Target="../slideLayouts/slideLayout7.xml"/><Relationship Id="rId6" Type="http://schemas.openxmlformats.org/officeDocument/2006/relationships/image" Target="../media/image341.png"/><Relationship Id="rId5" Type="http://schemas.openxmlformats.org/officeDocument/2006/relationships/image" Target="../media/image340.png"/><Relationship Id="rId4" Type="http://schemas.openxmlformats.org/officeDocument/2006/relationships/image" Target="../media/image339.png"/></Relationships>
</file>

<file path=ppt/slides/_rels/slide320.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image" Target="../media/image342.png"/><Relationship Id="rId1" Type="http://schemas.openxmlformats.org/officeDocument/2006/relationships/slideLayout" Target="../slideLayouts/slideLayout7.xml"/><Relationship Id="rId4" Type="http://schemas.openxmlformats.org/officeDocument/2006/relationships/image" Target="../media/image344.png"/></Relationships>
</file>

<file path=ppt/slides/_rels/slide321.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image" Target="../media/image345.png"/><Relationship Id="rId1" Type="http://schemas.openxmlformats.org/officeDocument/2006/relationships/slideLayout" Target="../slideLayouts/slideLayout7.xml"/></Relationships>
</file>

<file path=ppt/slides/_rels/slide322.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93.xml"/><Relationship Id="rId1" Type="http://schemas.openxmlformats.org/officeDocument/2006/relationships/slideLayout" Target="../slideLayouts/slideLayout4.xml"/><Relationship Id="rId5" Type="http://schemas.openxmlformats.org/officeDocument/2006/relationships/image" Target="../media/image349.png"/><Relationship Id="rId4" Type="http://schemas.openxmlformats.org/officeDocument/2006/relationships/image" Target="../media/image348.png"/></Relationships>
</file>

<file path=ppt/slides/_rels/slide323.xml.rels><?xml version="1.0" encoding="UTF-8" standalone="yes"?>
<Relationships xmlns="http://schemas.openxmlformats.org/package/2006/relationships"><Relationship Id="rId3" Type="http://schemas.openxmlformats.org/officeDocument/2006/relationships/image" Target="../media/image350.png"/><Relationship Id="rId2" Type="http://schemas.openxmlformats.org/officeDocument/2006/relationships/notesSlide" Target="../notesSlides/notesSlide94.xml"/><Relationship Id="rId1" Type="http://schemas.openxmlformats.org/officeDocument/2006/relationships/slideLayout" Target="../slideLayouts/slideLayout2.xml"/><Relationship Id="rId4" Type="http://schemas.openxmlformats.org/officeDocument/2006/relationships/image" Target="../media/image351.png"/></Relationships>
</file>

<file path=ppt/slides/_rels/slide324.xml.rels><?xml version="1.0" encoding="UTF-8" standalone="yes"?>
<Relationships xmlns="http://schemas.openxmlformats.org/package/2006/relationships"><Relationship Id="rId3" Type="http://schemas.openxmlformats.org/officeDocument/2006/relationships/image" Target="../media/image352.png"/><Relationship Id="rId2" Type="http://schemas.openxmlformats.org/officeDocument/2006/relationships/notesSlide" Target="../notesSlides/notesSlide95.xml"/><Relationship Id="rId1" Type="http://schemas.openxmlformats.org/officeDocument/2006/relationships/slideLayout" Target="../slideLayouts/slideLayout2.xml"/><Relationship Id="rId5" Type="http://schemas.openxmlformats.org/officeDocument/2006/relationships/image" Target="../media/image354.png"/><Relationship Id="rId4" Type="http://schemas.openxmlformats.org/officeDocument/2006/relationships/image" Target="../media/image353.png"/></Relationships>
</file>

<file path=ppt/slides/_rels/slide325.xml.rels><?xml version="1.0" encoding="UTF-8" standalone="yes"?>
<Relationships xmlns="http://schemas.openxmlformats.org/package/2006/relationships"><Relationship Id="rId3" Type="http://schemas.openxmlformats.org/officeDocument/2006/relationships/image" Target="../media/image355.png"/><Relationship Id="rId2" Type="http://schemas.openxmlformats.org/officeDocument/2006/relationships/notesSlide" Target="../notesSlides/notesSlide96.xml"/><Relationship Id="rId1" Type="http://schemas.openxmlformats.org/officeDocument/2006/relationships/slideLayout" Target="../slideLayouts/slideLayout2.xml"/><Relationship Id="rId4" Type="http://schemas.openxmlformats.org/officeDocument/2006/relationships/image" Target="../media/image356.png"/></Relationships>
</file>

<file path=ppt/slides/_rels/slide326.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97.xml"/><Relationship Id="rId1" Type="http://schemas.openxmlformats.org/officeDocument/2006/relationships/slideLayout" Target="../slideLayouts/slideLayout2.xml"/><Relationship Id="rId4" Type="http://schemas.openxmlformats.org/officeDocument/2006/relationships/image" Target="../media/image358.png"/></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8.xml.rels><?xml version="1.0" encoding="UTF-8" standalone="yes"?>
<Relationships xmlns="http://schemas.openxmlformats.org/package/2006/relationships"><Relationship Id="rId8" Type="http://schemas.openxmlformats.org/officeDocument/2006/relationships/image" Target="../media/image361.wmf"/><Relationship Id="rId3" Type="http://schemas.openxmlformats.org/officeDocument/2006/relationships/oleObject" Target="../embeddings/oleObject50.bin"/><Relationship Id="rId7" Type="http://schemas.openxmlformats.org/officeDocument/2006/relationships/oleObject" Target="../embeddings/oleObject52.bin"/><Relationship Id="rId12" Type="http://schemas.openxmlformats.org/officeDocument/2006/relationships/image" Target="../media/image363.wmf"/><Relationship Id="rId2" Type="http://schemas.openxmlformats.org/officeDocument/2006/relationships/slideLayout" Target="../slideLayouts/slideLayout7.xml"/><Relationship Id="rId1" Type="http://schemas.openxmlformats.org/officeDocument/2006/relationships/vmlDrawing" Target="../drawings/vmlDrawing45.vml"/><Relationship Id="rId6" Type="http://schemas.openxmlformats.org/officeDocument/2006/relationships/image" Target="../media/image360.wmf"/><Relationship Id="rId11" Type="http://schemas.openxmlformats.org/officeDocument/2006/relationships/oleObject" Target="../embeddings/oleObject54.bin"/><Relationship Id="rId5" Type="http://schemas.openxmlformats.org/officeDocument/2006/relationships/oleObject" Target="../embeddings/oleObject51.bin"/><Relationship Id="rId10" Type="http://schemas.openxmlformats.org/officeDocument/2006/relationships/image" Target="../media/image362.wmf"/><Relationship Id="rId4" Type="http://schemas.openxmlformats.org/officeDocument/2006/relationships/image" Target="../media/image359.wmf"/><Relationship Id="rId9" Type="http://schemas.openxmlformats.org/officeDocument/2006/relationships/oleObject" Target="../embeddings/oleObject53.bin"/></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1.xml.rels><?xml version="1.0" encoding="UTF-8" standalone="yes"?>
<Relationships xmlns="http://schemas.openxmlformats.org/package/2006/relationships"><Relationship Id="rId8" Type="http://schemas.openxmlformats.org/officeDocument/2006/relationships/image" Target="../media/image366.emf"/><Relationship Id="rId3" Type="http://schemas.openxmlformats.org/officeDocument/2006/relationships/oleObject" Target="../embeddings/oleObject55.bin"/><Relationship Id="rId7" Type="http://schemas.openxmlformats.org/officeDocument/2006/relationships/oleObject" Target="../embeddings/oleObject57.bin"/><Relationship Id="rId2" Type="http://schemas.openxmlformats.org/officeDocument/2006/relationships/slideLayout" Target="../slideLayouts/slideLayout7.xml"/><Relationship Id="rId1" Type="http://schemas.openxmlformats.org/officeDocument/2006/relationships/vmlDrawing" Target="../drawings/vmlDrawing46.vml"/><Relationship Id="rId6" Type="http://schemas.openxmlformats.org/officeDocument/2006/relationships/image" Target="../media/image365.emf"/><Relationship Id="rId5" Type="http://schemas.openxmlformats.org/officeDocument/2006/relationships/oleObject" Target="../embeddings/oleObject56.bin"/><Relationship Id="rId4" Type="http://schemas.openxmlformats.org/officeDocument/2006/relationships/image" Target="../media/image364.emf"/></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4.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wmf"/><Relationship Id="rId1" Type="http://schemas.openxmlformats.org/officeDocument/2006/relationships/slideLayout" Target="../slideLayouts/slideLayout2.xml"/><Relationship Id="rId4" Type="http://schemas.openxmlformats.org/officeDocument/2006/relationships/image" Target="../media/image369.wmf"/></Relationships>
</file>

<file path=ppt/slides/_rels/slide335.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370.png"/><Relationship Id="rId1" Type="http://schemas.openxmlformats.org/officeDocument/2006/relationships/slideLayout" Target="../slideLayouts/slideLayout7.xml"/><Relationship Id="rId5" Type="http://schemas.openxmlformats.org/officeDocument/2006/relationships/image" Target="../media/image371.png"/><Relationship Id="rId4" Type="http://schemas.openxmlformats.org/officeDocument/2006/relationships/image" Target="../media/image1.png"/></Relationships>
</file>

<file path=ppt/slides/_rels/slide336.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372.png"/><Relationship Id="rId1" Type="http://schemas.openxmlformats.org/officeDocument/2006/relationships/slideLayout" Target="../slideLayouts/slideLayout7.xml"/><Relationship Id="rId5" Type="http://schemas.openxmlformats.org/officeDocument/2006/relationships/image" Target="../media/image373.png"/><Relationship Id="rId4" Type="http://schemas.openxmlformats.org/officeDocument/2006/relationships/image" Target="../media/image1.png"/></Relationships>
</file>

<file path=ppt/slides/_rels/slide337.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374.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38.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375.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39.xml.rels><?xml version="1.0" encoding="UTF-8" standalone="yes"?>
<Relationships xmlns="http://schemas.openxmlformats.org/package/2006/relationships"><Relationship Id="rId3" Type="http://schemas.openxmlformats.org/officeDocument/2006/relationships/image" Target="../media/image377.png"/><Relationship Id="rId2" Type="http://schemas.openxmlformats.org/officeDocument/2006/relationships/image" Target="../media/image376.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40.xml.rels><?xml version="1.0" encoding="UTF-8" standalone="yes"?>
<Relationships xmlns="http://schemas.openxmlformats.org/package/2006/relationships"><Relationship Id="rId3" Type="http://schemas.openxmlformats.org/officeDocument/2006/relationships/image" Target="../media/image379.png"/><Relationship Id="rId2" Type="http://schemas.openxmlformats.org/officeDocument/2006/relationships/image" Target="../media/image378.png"/><Relationship Id="rId1" Type="http://schemas.openxmlformats.org/officeDocument/2006/relationships/slideLayout" Target="../slideLayouts/slideLayout7.xml"/></Relationships>
</file>

<file path=ppt/slides/_rels/slide341.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image" Target="../media/image380.png"/><Relationship Id="rId1" Type="http://schemas.openxmlformats.org/officeDocument/2006/relationships/slideLayout" Target="../slideLayouts/slideLayout7.xml"/><Relationship Id="rId6" Type="http://schemas.openxmlformats.org/officeDocument/2006/relationships/image" Target="../media/image382.png"/><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42.xml.rels><?xml version="1.0" encoding="UTF-8" standalone="yes"?>
<Relationships xmlns="http://schemas.openxmlformats.org/package/2006/relationships"><Relationship Id="rId3" Type="http://schemas.openxmlformats.org/officeDocument/2006/relationships/image" Target="../media/image383.png"/><Relationship Id="rId2" Type="http://schemas.openxmlformats.org/officeDocument/2006/relationships/notesSlide" Target="../notesSlides/notesSlide98.xml"/><Relationship Id="rId1" Type="http://schemas.openxmlformats.org/officeDocument/2006/relationships/slideLayout" Target="../slideLayouts/slideLayout7.xml"/><Relationship Id="rId6" Type="http://schemas.openxmlformats.org/officeDocument/2006/relationships/image" Target="../media/image384.png"/><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imim.pl/index.php?id=123" TargetMode="External"/><Relationship Id="rId1" Type="http://schemas.openxmlformats.org/officeDocument/2006/relationships/slideLayout" Target="../slideLayouts/slideLayout7.xml"/><Relationship Id="rId5" Type="http://schemas.openxmlformats.org/officeDocument/2006/relationships/image" Target="../media/image386.png"/><Relationship Id="rId4" Type="http://schemas.openxmlformats.org/officeDocument/2006/relationships/image" Target="../media/image385.png"/></Relationships>
</file>

<file path=ppt/slides/_rels/slide344.xml.rels><?xml version="1.0" encoding="UTF-8" standalone="yes"?>
<Relationships xmlns="http://schemas.openxmlformats.org/package/2006/relationships"><Relationship Id="rId3" Type="http://schemas.openxmlformats.org/officeDocument/2006/relationships/image" Target="../media/image388.png"/><Relationship Id="rId2" Type="http://schemas.openxmlformats.org/officeDocument/2006/relationships/image" Target="../media/image387.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7.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image" Target="../media/image389.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www.imim.pl/index.php?id=123" TargetMode="External"/><Relationship Id="rId4" Type="http://schemas.openxmlformats.org/officeDocument/2006/relationships/image" Target="../media/image391.png"/></Relationships>
</file>

<file path=ppt/slides/_rels/slide348.xml.rels><?xml version="1.0" encoding="UTF-8" standalone="yes"?>
<Relationships xmlns="http://schemas.openxmlformats.org/package/2006/relationships"><Relationship Id="rId3" Type="http://schemas.openxmlformats.org/officeDocument/2006/relationships/image" Target="../media/image393.png"/><Relationship Id="rId2" Type="http://schemas.openxmlformats.org/officeDocument/2006/relationships/image" Target="../media/image392.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1.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394.png"/><Relationship Id="rId1" Type="http://schemas.openxmlformats.org/officeDocument/2006/relationships/slideLayout" Target="../slideLayouts/slideLayout7.xml"/><Relationship Id="rId5" Type="http://schemas.openxmlformats.org/officeDocument/2006/relationships/image" Target="../media/image395.png"/><Relationship Id="rId4" Type="http://schemas.openxmlformats.org/officeDocument/2006/relationships/image" Target="../media/image1.png"/></Relationships>
</file>

<file path=ppt/slides/_rels/slide3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4.xml.rels><?xml version="1.0" encoding="UTF-8" standalone="yes"?>
<Relationships xmlns="http://schemas.openxmlformats.org/package/2006/relationships"><Relationship Id="rId3" Type="http://schemas.openxmlformats.org/officeDocument/2006/relationships/image" Target="../media/image397.png"/><Relationship Id="rId7" Type="http://schemas.openxmlformats.org/officeDocument/2006/relationships/image" Target="../media/image1.png"/><Relationship Id="rId2" Type="http://schemas.openxmlformats.org/officeDocument/2006/relationships/image" Target="../media/image396.png"/><Relationship Id="rId1" Type="http://schemas.openxmlformats.org/officeDocument/2006/relationships/slideLayout" Target="../slideLayouts/slideLayout7.xml"/><Relationship Id="rId6" Type="http://schemas.openxmlformats.org/officeDocument/2006/relationships/hyperlink" Target="http://www.imim.pl/index.php?id=123" TargetMode="External"/><Relationship Id="rId5" Type="http://schemas.openxmlformats.org/officeDocument/2006/relationships/image" Target="../media/image399.png"/><Relationship Id="rId4" Type="http://schemas.openxmlformats.org/officeDocument/2006/relationships/image" Target="../media/image398.png"/></Relationships>
</file>

<file path=ppt/slides/_rels/slide3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imim.pl/index.php?id=123" TargetMode="External"/><Relationship Id="rId1" Type="http://schemas.openxmlformats.org/officeDocument/2006/relationships/slideLayout" Target="../slideLayouts/slideLayout7.xml"/><Relationship Id="rId4" Type="http://schemas.openxmlformats.org/officeDocument/2006/relationships/image" Target="../media/image400.emf"/></Relationships>
</file>

<file path=ppt/slides/_rels/slide356.xml.rels><?xml version="1.0" encoding="UTF-8" standalone="yes"?>
<Relationships xmlns="http://schemas.openxmlformats.org/package/2006/relationships"><Relationship Id="rId8" Type="http://schemas.openxmlformats.org/officeDocument/2006/relationships/image" Target="../media/image403.jpeg"/><Relationship Id="rId3" Type="http://schemas.openxmlformats.org/officeDocument/2006/relationships/image" Target="../media/image401.jpeg"/><Relationship Id="rId7" Type="http://schemas.openxmlformats.org/officeDocument/2006/relationships/hyperlink" Target="http://www.pcz.pl/" TargetMode="External"/><Relationship Id="rId2" Type="http://schemas.openxmlformats.org/officeDocument/2006/relationships/hyperlink" Target="http://www.joanneum.at/jr.html" TargetMode="External"/><Relationship Id="rId1" Type="http://schemas.openxmlformats.org/officeDocument/2006/relationships/slideLayout" Target="../slideLayouts/slideLayout7.xml"/><Relationship Id="rId6" Type="http://schemas.openxmlformats.org/officeDocument/2006/relationships/image" Target="../media/image402.png"/><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57.xml.rels><?xml version="1.0" encoding="UTF-8" standalone="yes"?>
<Relationships xmlns="http://schemas.openxmlformats.org/package/2006/relationships"><Relationship Id="rId2" Type="http://schemas.openxmlformats.org/officeDocument/2006/relationships/image" Target="../media/image404.jpeg"/><Relationship Id="rId1" Type="http://schemas.openxmlformats.org/officeDocument/2006/relationships/slideLayout" Target="../slideLayouts/slideLayout7.xml"/></Relationships>
</file>

<file path=ppt/slides/_rels/slide358.xml.rels><?xml version="1.0" encoding="UTF-8" standalone="yes"?>
<Relationships xmlns="http://schemas.openxmlformats.org/package/2006/relationships"><Relationship Id="rId2" Type="http://schemas.openxmlformats.org/officeDocument/2006/relationships/image" Target="../media/image405.emf"/><Relationship Id="rId1" Type="http://schemas.openxmlformats.org/officeDocument/2006/relationships/slideLayout" Target="../slideLayouts/slideLayout7.xml"/></Relationships>
</file>

<file path=ppt/slides/_rels/slide359.xml.rels><?xml version="1.0" encoding="UTF-8" standalone="yes"?>
<Relationships xmlns="http://schemas.openxmlformats.org/package/2006/relationships"><Relationship Id="rId3" Type="http://schemas.openxmlformats.org/officeDocument/2006/relationships/image" Target="../media/image407.emf"/><Relationship Id="rId2" Type="http://schemas.openxmlformats.org/officeDocument/2006/relationships/image" Target="../media/image406.jpeg"/><Relationship Id="rId1" Type="http://schemas.openxmlformats.org/officeDocument/2006/relationships/slideLayout" Target="../slideLayouts/slideLayout7.xml"/></Relationships>
</file>

<file path=ppt/slides/_rels/slide360.xml.rels><?xml version="1.0" encoding="UTF-8" standalone="yes"?>
<Relationships xmlns="http://schemas.openxmlformats.org/package/2006/relationships"><Relationship Id="rId2" Type="http://schemas.openxmlformats.org/officeDocument/2006/relationships/image" Target="../media/image405.emf"/><Relationship Id="rId1" Type="http://schemas.openxmlformats.org/officeDocument/2006/relationships/slideLayout" Target="../slideLayouts/slideLayout7.xml"/></Relationships>
</file>

<file path=ppt/slides/_rels/slide361.xml.rels><?xml version="1.0" encoding="UTF-8" standalone="yes"?>
<Relationships xmlns="http://schemas.openxmlformats.org/package/2006/relationships"><Relationship Id="rId3" Type="http://schemas.openxmlformats.org/officeDocument/2006/relationships/image" Target="../media/image409.wmf"/><Relationship Id="rId2" Type="http://schemas.openxmlformats.org/officeDocument/2006/relationships/image" Target="../media/image408.jpeg"/><Relationship Id="rId1" Type="http://schemas.openxmlformats.org/officeDocument/2006/relationships/slideLayout" Target="../slideLayouts/slideLayout7.xml"/></Relationships>
</file>

<file path=ppt/slides/_rels/slide362.xml.rels><?xml version="1.0" encoding="UTF-8" standalone="yes"?>
<Relationships xmlns="http://schemas.openxmlformats.org/package/2006/relationships"><Relationship Id="rId8" Type="http://schemas.openxmlformats.org/officeDocument/2006/relationships/image" Target="../media/image403.jpeg"/><Relationship Id="rId3" Type="http://schemas.openxmlformats.org/officeDocument/2006/relationships/image" Target="../media/image401.jpeg"/><Relationship Id="rId7" Type="http://schemas.openxmlformats.org/officeDocument/2006/relationships/hyperlink" Target="http://www.pcz.pl/" TargetMode="External"/><Relationship Id="rId2" Type="http://schemas.openxmlformats.org/officeDocument/2006/relationships/hyperlink" Target="http://www.joanneum.at/jr.html" TargetMode="External"/><Relationship Id="rId1" Type="http://schemas.openxmlformats.org/officeDocument/2006/relationships/slideLayout" Target="../slideLayouts/slideLayout7.xml"/><Relationship Id="rId6" Type="http://schemas.openxmlformats.org/officeDocument/2006/relationships/image" Target="../media/image402.png"/><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63.xml.rels><?xml version="1.0" encoding="UTF-8" standalone="yes"?>
<Relationships xmlns="http://schemas.openxmlformats.org/package/2006/relationships"><Relationship Id="rId3" Type="http://schemas.openxmlformats.org/officeDocument/2006/relationships/hyperlink" Target="http://www.agh.edu.pl/" TargetMode="External"/><Relationship Id="rId2" Type="http://schemas.openxmlformats.org/officeDocument/2006/relationships/image" Target="../media/image410.png"/><Relationship Id="rId1" Type="http://schemas.openxmlformats.org/officeDocument/2006/relationships/slideLayout" Target="../slideLayouts/slideLayout7.xml"/><Relationship Id="rId4" Type="http://schemas.openxmlformats.org/officeDocument/2006/relationships/image" Target="../media/image411.png"/></Relationships>
</file>

<file path=ppt/slides/_rels/slide3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5.xml.rels><?xml version="1.0" encoding="UTF-8" standalone="yes"?>
<Relationships xmlns="http://schemas.openxmlformats.org/package/2006/relationships"><Relationship Id="rId3" Type="http://schemas.openxmlformats.org/officeDocument/2006/relationships/image" Target="../media/image413.png"/><Relationship Id="rId2" Type="http://schemas.openxmlformats.org/officeDocument/2006/relationships/image" Target="../media/image412.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66.xml.rels><?xml version="1.0" encoding="UTF-8" standalone="yes"?>
<Relationships xmlns="http://schemas.openxmlformats.org/package/2006/relationships"><Relationship Id="rId3" Type="http://schemas.openxmlformats.org/officeDocument/2006/relationships/image" Target="../media/image415.png"/><Relationship Id="rId2" Type="http://schemas.openxmlformats.org/officeDocument/2006/relationships/image" Target="../media/image414.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67.xml.rels><?xml version="1.0" encoding="UTF-8" standalone="yes"?>
<Relationships xmlns="http://schemas.openxmlformats.org/package/2006/relationships"><Relationship Id="rId3" Type="http://schemas.openxmlformats.org/officeDocument/2006/relationships/hyperlink" Target="http://www.agh.edu.pl/" TargetMode="External"/><Relationship Id="rId2" Type="http://schemas.openxmlformats.org/officeDocument/2006/relationships/image" Target="../media/image410.png"/><Relationship Id="rId1" Type="http://schemas.openxmlformats.org/officeDocument/2006/relationships/slideLayout" Target="../slideLayouts/slideLayout7.xml"/><Relationship Id="rId4" Type="http://schemas.openxmlformats.org/officeDocument/2006/relationships/image" Target="../media/image411.png"/></Relationships>
</file>

<file path=ppt/slides/_rels/slide3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9.xml.rels><?xml version="1.0" encoding="UTF-8" standalone="yes"?>
<Relationships xmlns="http://schemas.openxmlformats.org/package/2006/relationships"><Relationship Id="rId3" Type="http://schemas.openxmlformats.org/officeDocument/2006/relationships/image" Target="../media/image417.jpeg"/><Relationship Id="rId2" Type="http://schemas.openxmlformats.org/officeDocument/2006/relationships/image" Target="../media/image416.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www.imim.pl/index.php?id=123" TargetMode="External"/><Relationship Id="rId4" Type="http://schemas.openxmlformats.org/officeDocument/2006/relationships/image" Target="../media/image418.jpeg"/></Relationships>
</file>

<file path=ppt/slides/_rels/slide370.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image" Target="../media/image419.jpe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www.imim.pl/index.php?id=123" TargetMode="External"/><Relationship Id="rId4" Type="http://schemas.openxmlformats.org/officeDocument/2006/relationships/image" Target="../media/image421.png"/></Relationships>
</file>

<file path=ppt/slides/_rels/slide37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23.png"/><Relationship Id="rId7" Type="http://schemas.openxmlformats.org/officeDocument/2006/relationships/hyperlink" Target="http://www.imim.pl/index.php?id=123" TargetMode="External"/><Relationship Id="rId2" Type="http://schemas.openxmlformats.org/officeDocument/2006/relationships/image" Target="../media/image422.png"/><Relationship Id="rId1" Type="http://schemas.openxmlformats.org/officeDocument/2006/relationships/slideLayout" Target="../slideLayouts/slideLayout7.xml"/><Relationship Id="rId6" Type="http://schemas.openxmlformats.org/officeDocument/2006/relationships/image" Target="../media/image426.png"/><Relationship Id="rId5" Type="http://schemas.openxmlformats.org/officeDocument/2006/relationships/image" Target="../media/image425.png"/><Relationship Id="rId4" Type="http://schemas.openxmlformats.org/officeDocument/2006/relationships/image" Target="../media/image424.png"/></Relationships>
</file>

<file path=ppt/slides/_rels/slide372.xml.rels><?xml version="1.0" encoding="UTF-8" standalone="yes"?>
<Relationships xmlns="http://schemas.openxmlformats.org/package/2006/relationships"><Relationship Id="rId3" Type="http://schemas.openxmlformats.org/officeDocument/2006/relationships/image" Target="../media/image428.jpeg"/><Relationship Id="rId2" Type="http://schemas.openxmlformats.org/officeDocument/2006/relationships/image" Target="../media/image427.jpe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www.imim.pl/index.php?id=123" TargetMode="External"/><Relationship Id="rId4" Type="http://schemas.openxmlformats.org/officeDocument/2006/relationships/image" Target="../media/image429.jpeg"/></Relationships>
</file>

<file path=ppt/slides/_rels/slide373.xml.rels><?xml version="1.0" encoding="UTF-8" standalone="yes"?>
<Relationships xmlns="http://schemas.openxmlformats.org/package/2006/relationships"><Relationship Id="rId3" Type="http://schemas.openxmlformats.org/officeDocument/2006/relationships/hyperlink" Target="http://www.agh.edu.pl/" TargetMode="External"/><Relationship Id="rId2" Type="http://schemas.openxmlformats.org/officeDocument/2006/relationships/image" Target="../media/image410.png"/><Relationship Id="rId1" Type="http://schemas.openxmlformats.org/officeDocument/2006/relationships/slideLayout" Target="../slideLayouts/slideLayout7.xml"/><Relationship Id="rId4" Type="http://schemas.openxmlformats.org/officeDocument/2006/relationships/image" Target="../media/image411.png"/></Relationships>
</file>

<file path=ppt/slides/_rels/slide3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3" Type="http://schemas.openxmlformats.org/officeDocument/2006/relationships/image" Target="../media/image431.png"/><Relationship Id="rId2" Type="http://schemas.openxmlformats.org/officeDocument/2006/relationships/image" Target="../media/image430.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76.xml.rels><?xml version="1.0" encoding="UTF-8" standalone="yes"?>
<Relationships xmlns="http://schemas.openxmlformats.org/package/2006/relationships"><Relationship Id="rId3" Type="http://schemas.openxmlformats.org/officeDocument/2006/relationships/hyperlink" Target="http://www.pcz.pl/" TargetMode="External"/><Relationship Id="rId2" Type="http://schemas.openxmlformats.org/officeDocument/2006/relationships/image" Target="../media/image432.png"/><Relationship Id="rId1" Type="http://schemas.openxmlformats.org/officeDocument/2006/relationships/slideLayout" Target="../slideLayouts/slideLayout7.xml"/><Relationship Id="rId4" Type="http://schemas.openxmlformats.org/officeDocument/2006/relationships/image" Target="../media/image403.jpeg"/></Relationships>
</file>

<file path=ppt/slides/_rels/slide377.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433.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78.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434.emf"/><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79.xml.rels><?xml version="1.0" encoding="UTF-8" standalone="yes"?>
<Relationships xmlns="http://schemas.openxmlformats.org/package/2006/relationships"><Relationship Id="rId8" Type="http://schemas.openxmlformats.org/officeDocument/2006/relationships/image" Target="../media/image440.emf"/><Relationship Id="rId3" Type="http://schemas.openxmlformats.org/officeDocument/2006/relationships/image" Target="../media/image435.png"/><Relationship Id="rId7" Type="http://schemas.openxmlformats.org/officeDocument/2006/relationships/image" Target="../media/image439.png"/><Relationship Id="rId2" Type="http://schemas.openxmlformats.org/officeDocument/2006/relationships/notesSlide" Target="../notesSlides/notesSlide99.xml"/><Relationship Id="rId1" Type="http://schemas.openxmlformats.org/officeDocument/2006/relationships/slideLayout" Target="../slideLayouts/slideLayout7.xml"/><Relationship Id="rId6" Type="http://schemas.openxmlformats.org/officeDocument/2006/relationships/image" Target="../media/image438.png"/><Relationship Id="rId5" Type="http://schemas.openxmlformats.org/officeDocument/2006/relationships/image" Target="../media/image437.png"/><Relationship Id="rId10" Type="http://schemas.openxmlformats.org/officeDocument/2006/relationships/image" Target="../media/image1.png"/><Relationship Id="rId4" Type="http://schemas.openxmlformats.org/officeDocument/2006/relationships/image" Target="../media/image436.png"/><Relationship Id="rId9" Type="http://schemas.openxmlformats.org/officeDocument/2006/relationships/hyperlink" Target="http://www.imim.pl/index.php?id=123" TargetMode="External"/></Relationships>
</file>

<file path=ppt/slides/_rels/slide380.xml.rels><?xml version="1.0" encoding="UTF-8" standalone="yes"?>
<Relationships xmlns="http://schemas.openxmlformats.org/package/2006/relationships"><Relationship Id="rId2" Type="http://schemas.openxmlformats.org/officeDocument/2006/relationships/image" Target="../media/image441.png"/><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3" Type="http://schemas.openxmlformats.org/officeDocument/2006/relationships/image" Target="../media/image443.jpeg"/><Relationship Id="rId2" Type="http://schemas.openxmlformats.org/officeDocument/2006/relationships/image" Target="../media/image442.jpeg"/><Relationship Id="rId1" Type="http://schemas.openxmlformats.org/officeDocument/2006/relationships/slideLayout" Target="../slideLayouts/slideLayout7.xml"/><Relationship Id="rId6" Type="http://schemas.openxmlformats.org/officeDocument/2006/relationships/image" Target="../media/image446.jpeg"/><Relationship Id="rId5" Type="http://schemas.openxmlformats.org/officeDocument/2006/relationships/image" Target="../media/image445.jpeg"/><Relationship Id="rId4" Type="http://schemas.openxmlformats.org/officeDocument/2006/relationships/image" Target="../media/image444.jpeg"/></Relationships>
</file>

<file path=ppt/slides/_rels/slide382.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447.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83.xml.rels><?xml version="1.0" encoding="UTF-8" standalone="yes"?>
<Relationships xmlns="http://schemas.openxmlformats.org/package/2006/relationships"><Relationship Id="rId2" Type="http://schemas.openxmlformats.org/officeDocument/2006/relationships/image" Target="../media/image448.png"/><Relationship Id="rId1" Type="http://schemas.openxmlformats.org/officeDocument/2006/relationships/slideLayout" Target="../slideLayouts/slideLayout7.xml"/></Relationships>
</file>

<file path=ppt/slides/_rels/slide384.xml.rels><?xml version="1.0" encoding="UTF-8" standalone="yes"?>
<Relationships xmlns="http://schemas.openxmlformats.org/package/2006/relationships"><Relationship Id="rId3" Type="http://schemas.openxmlformats.org/officeDocument/2006/relationships/image" Target="../media/image450.png"/><Relationship Id="rId2" Type="http://schemas.openxmlformats.org/officeDocument/2006/relationships/image" Target="../media/image449.pn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hyperlink" Target="http://www.imim.pl/index.php?id=123" TargetMode="External"/></Relationships>
</file>

<file path=ppt/slides/_rels/slide385.xml.rels><?xml version="1.0" encoding="UTF-8" standalone="yes"?>
<Relationships xmlns="http://schemas.openxmlformats.org/package/2006/relationships"><Relationship Id="rId8" Type="http://schemas.openxmlformats.org/officeDocument/2006/relationships/hyperlink" Target="http://www.imim.pl/index.php?id=123" TargetMode="External"/><Relationship Id="rId3" Type="http://schemas.openxmlformats.org/officeDocument/2006/relationships/image" Target="../media/image452.png"/><Relationship Id="rId7" Type="http://schemas.openxmlformats.org/officeDocument/2006/relationships/image" Target="../media/image456.png"/><Relationship Id="rId2" Type="http://schemas.openxmlformats.org/officeDocument/2006/relationships/image" Target="../media/image451.png"/><Relationship Id="rId1" Type="http://schemas.openxmlformats.org/officeDocument/2006/relationships/slideLayout" Target="../slideLayouts/slideLayout7.xml"/><Relationship Id="rId6" Type="http://schemas.openxmlformats.org/officeDocument/2006/relationships/image" Target="../media/image455.png"/><Relationship Id="rId5" Type="http://schemas.openxmlformats.org/officeDocument/2006/relationships/image" Target="../media/image454.png"/><Relationship Id="rId4" Type="http://schemas.openxmlformats.org/officeDocument/2006/relationships/image" Target="../media/image453.png"/><Relationship Id="rId9" Type="http://schemas.openxmlformats.org/officeDocument/2006/relationships/image" Target="../media/image1.png"/></Relationships>
</file>

<file path=ppt/slides/_rels/slide38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57.jpeg"/><Relationship Id="rId7" Type="http://schemas.openxmlformats.org/officeDocument/2006/relationships/hyperlink" Target="http://www.imim.pl/index.php?id=123" TargetMode="External"/><Relationship Id="rId2" Type="http://schemas.openxmlformats.org/officeDocument/2006/relationships/notesSlide" Target="../notesSlides/notesSlide100.xml"/><Relationship Id="rId1" Type="http://schemas.openxmlformats.org/officeDocument/2006/relationships/slideLayout" Target="../slideLayouts/slideLayout7.xml"/><Relationship Id="rId6" Type="http://schemas.openxmlformats.org/officeDocument/2006/relationships/image" Target="../media/image460.emf"/><Relationship Id="rId5" Type="http://schemas.openxmlformats.org/officeDocument/2006/relationships/image" Target="../media/image459.jpeg"/><Relationship Id="rId4" Type="http://schemas.openxmlformats.org/officeDocument/2006/relationships/image" Target="../media/image458.jpeg"/></Relationships>
</file>

<file path=ppt/slides/_rels/slide387.xml.rels><?xml version="1.0" encoding="UTF-8" standalone="yes"?>
<Relationships xmlns="http://schemas.openxmlformats.org/package/2006/relationships"><Relationship Id="rId3" Type="http://schemas.openxmlformats.org/officeDocument/2006/relationships/hyperlink" Target="http://www.imim.pl/index.php?id=123" TargetMode="External"/><Relationship Id="rId2" Type="http://schemas.openxmlformats.org/officeDocument/2006/relationships/image" Target="../media/image461.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0.xml.rels><?xml version="1.0" encoding="UTF-8" standalone="yes"?>
<Relationships xmlns="http://schemas.openxmlformats.org/package/2006/relationships"><Relationship Id="rId2" Type="http://schemas.openxmlformats.org/officeDocument/2006/relationships/image" Target="../media/image462.jpeg"/><Relationship Id="rId1" Type="http://schemas.openxmlformats.org/officeDocument/2006/relationships/slideLayout" Target="../slideLayouts/slideLayout2.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 Box 2"/>
          <p:cNvSpPr txBox="1">
            <a:spLocks noChangeArrowheads="1"/>
          </p:cNvSpPr>
          <p:nvPr/>
        </p:nvSpPr>
        <p:spPr bwMode="auto">
          <a:xfrm>
            <a:off x="379413" y="736600"/>
            <a:ext cx="8369300" cy="1919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7000"/>
              </a:lnSpc>
              <a:spcAft>
                <a:spcPts val="800"/>
              </a:spcAft>
              <a:defRPr/>
            </a:pPr>
            <a:r>
              <a:rPr lang="pl-PL" b="1" dirty="0">
                <a:solidFill>
                  <a:srgbClr val="990033"/>
                </a:solidFill>
                <a:latin typeface="Calibri" panose="020F0502020204030204" pitchFamily="34" charset="0"/>
                <a:ea typeface="Calibri" panose="020F0502020204030204" pitchFamily="34" charset="0"/>
                <a:cs typeface="Times New Roman" panose="02020603050405020304" pitchFamily="18" charset="0"/>
              </a:rPr>
              <a:t>Inżynieria powierzchni – </a:t>
            </a:r>
          </a:p>
          <a:p>
            <a:pPr algn="ctr">
              <a:lnSpc>
                <a:spcPct val="107000"/>
              </a:lnSpc>
              <a:spcAft>
                <a:spcPts val="800"/>
              </a:spcAft>
              <a:defRPr/>
            </a:pPr>
            <a:r>
              <a:rPr lang="pl-PL" b="1" dirty="0">
                <a:solidFill>
                  <a:srgbClr val="990033"/>
                </a:solidFill>
                <a:latin typeface="Calibri" panose="020F0502020204030204" pitchFamily="34" charset="0"/>
                <a:ea typeface="Calibri" panose="020F0502020204030204" pitchFamily="34" charset="0"/>
                <a:cs typeface="Times New Roman" panose="02020603050405020304" pitchFamily="18" charset="0"/>
              </a:rPr>
              <a:t>procesy generowane technikami o ukierunkowanej energii </a:t>
            </a:r>
            <a:endParaRPr lang="pl-PL" dirty="0">
              <a:solidFill>
                <a:srgbClr val="990033"/>
              </a:solidFill>
              <a:latin typeface="Calibri" panose="020F0502020204030204" pitchFamily="34" charset="0"/>
              <a:ea typeface="Calibri" panose="020F0502020204030204" pitchFamily="34" charset="0"/>
              <a:cs typeface="Times New Roman" panose="02020603050405020304" pitchFamily="18" charset="0"/>
            </a:endParaRPr>
          </a:p>
          <a:p>
            <a:pPr>
              <a:defRPr/>
            </a:pPr>
            <a:endParaRPr lang="pl-PL"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defRPr/>
            </a:pPr>
            <a:endParaRPr lang="pl-PL"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defRPr/>
            </a:pPr>
            <a:r>
              <a:rPr lang="pl-PL"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ang.</a:t>
            </a:r>
            <a:r>
              <a:rPr lang="en-US"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US" sz="1800" b="1" dirty="0">
                <a:latin typeface="Calibri" panose="020F0502020204030204" pitchFamily="34" charset="0"/>
                <a:ea typeface="Calibri" panose="020F0502020204030204" pitchFamily="34" charset="0"/>
                <a:cs typeface="Times New Roman" panose="02020603050405020304" pitchFamily="18" charset="0"/>
              </a:rPr>
              <a:t> Materials Surface Processing</a:t>
            </a:r>
            <a:r>
              <a:rPr lang="en-US" sz="1800" dirty="0">
                <a:latin typeface="Calibri" panose="020F0502020204030204" pitchFamily="34" charset="0"/>
                <a:ea typeface="Calibri" panose="020F0502020204030204" pitchFamily="34" charset="0"/>
                <a:cs typeface="Times New Roman" panose="02020603050405020304" pitchFamily="18" charset="0"/>
              </a:rPr>
              <a:t> by directed energy techniques</a:t>
            </a:r>
            <a:r>
              <a:rPr lang="en-US"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r>
              <a:rPr lang="pl-PL"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pl-PL" altLang="pl-PL" sz="1800" dirty="0">
              <a:solidFill>
                <a:schemeClr val="bg1"/>
              </a:solidFill>
              <a:effectLst>
                <a:outerShdw blurRad="38100" dist="38100" dir="2700000" algn="tl">
                  <a:srgbClr val="000000"/>
                </a:outerShdw>
              </a:effectLst>
              <a:latin typeface="Arial" panose="020B0604020202020204" pitchFamily="34" charset="0"/>
            </a:endParaRPr>
          </a:p>
        </p:txBody>
      </p:sp>
      <p:sp>
        <p:nvSpPr>
          <p:cNvPr id="83971" name="Text Box 3"/>
          <p:cNvSpPr txBox="1">
            <a:spLocks noChangeArrowheads="1"/>
          </p:cNvSpPr>
          <p:nvPr/>
        </p:nvSpPr>
        <p:spPr bwMode="auto">
          <a:xfrm>
            <a:off x="1619250" y="3429000"/>
            <a:ext cx="6581775" cy="295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sz="2000" b="1" i="1" dirty="0">
                <a:solidFill>
                  <a:schemeClr val="bg1"/>
                </a:solidFill>
                <a:effectLst>
                  <a:outerShdw blurRad="38100" dist="38100" dir="2700000" algn="tl">
                    <a:srgbClr val="000000"/>
                  </a:outerShdw>
                </a:effectLst>
                <a:latin typeface="Arial" panose="020B0604020202020204" pitchFamily="34" charset="0"/>
              </a:rPr>
              <a:t>Bogusław Major</a:t>
            </a:r>
          </a:p>
          <a:p>
            <a:pPr eaLnBrk="1" hangingPunct="1">
              <a:defRPr/>
            </a:pPr>
            <a:endParaRPr lang="pl-PL" altLang="pl-PL" sz="2000" b="1" i="1" dirty="0">
              <a:solidFill>
                <a:schemeClr val="bg1"/>
              </a:solidFill>
              <a:effectLst>
                <a:outerShdw blurRad="38100" dist="38100" dir="2700000" algn="tl">
                  <a:srgbClr val="000000"/>
                </a:outerShdw>
              </a:effectLst>
              <a:latin typeface="Arial" panose="020B0604020202020204" pitchFamily="34" charset="0"/>
            </a:endParaRPr>
          </a:p>
          <a:p>
            <a:pPr eaLnBrk="1" hangingPunct="1">
              <a:defRPr/>
            </a:pPr>
            <a:endParaRPr lang="pl-PL" altLang="pl-PL" dirty="0">
              <a:solidFill>
                <a:schemeClr val="bg1"/>
              </a:solidFill>
              <a:effectLst>
                <a:outerShdw blurRad="38100" dist="38100" dir="2700000" algn="tl">
                  <a:srgbClr val="000000"/>
                </a:outerShdw>
              </a:effectLst>
              <a:latin typeface="Arial" panose="020B0604020202020204" pitchFamily="34" charset="0"/>
            </a:endParaRPr>
          </a:p>
          <a:p>
            <a:pPr eaLnBrk="1" hangingPunct="1">
              <a:defRPr/>
            </a:pPr>
            <a:endParaRPr lang="pl-PL" altLang="pl-PL" sz="1600" dirty="0">
              <a:solidFill>
                <a:schemeClr val="bg1"/>
              </a:solidFill>
              <a:effectLst>
                <a:outerShdw blurRad="38100" dist="38100" dir="2700000" algn="tl">
                  <a:srgbClr val="000000"/>
                </a:outerShdw>
              </a:effectLst>
            </a:endParaRPr>
          </a:p>
          <a:p>
            <a:pPr eaLnBrk="1" hangingPunct="1">
              <a:defRPr/>
            </a:pPr>
            <a:endParaRPr lang="pl-PL" altLang="pl-PL" sz="1800" dirty="0">
              <a:solidFill>
                <a:schemeClr val="bg1"/>
              </a:solidFill>
              <a:effectLst>
                <a:outerShdw blurRad="38100" dist="38100" dir="2700000" algn="tl">
                  <a:srgbClr val="000000"/>
                </a:outerShdw>
              </a:effectLst>
            </a:endParaRPr>
          </a:p>
          <a:p>
            <a:pPr eaLnBrk="1" hangingPunct="1">
              <a:defRPr/>
            </a:pPr>
            <a:endParaRPr lang="pl-PL" altLang="pl-PL" dirty="0">
              <a:solidFill>
                <a:schemeClr val="bg1"/>
              </a:solidFill>
              <a:effectLst>
                <a:outerShdw blurRad="38100" dist="38100" dir="2700000" algn="tl">
                  <a:srgbClr val="000000"/>
                </a:outerShdw>
              </a:effectLst>
            </a:endParaRPr>
          </a:p>
          <a:p>
            <a:pPr eaLnBrk="1" hangingPunct="1">
              <a:defRPr/>
            </a:pPr>
            <a:endParaRPr lang="pl-PL" altLang="pl-PL" i="1" dirty="0">
              <a:solidFill>
                <a:schemeClr val="bg1"/>
              </a:solidFill>
            </a:endParaRPr>
          </a:p>
          <a:p>
            <a:pPr eaLnBrk="1" hangingPunct="1">
              <a:defRPr/>
            </a:pPr>
            <a:endParaRPr lang="pl-PL" altLang="pl-PL" dirty="0">
              <a:solidFill>
                <a:schemeClr val="bg1"/>
              </a:solidFill>
              <a:effectLst>
                <a:outerShdw blurRad="38100" dist="38100" dir="2700000" algn="tl">
                  <a:srgbClr val="000000"/>
                </a:outerShdw>
              </a:effectLst>
            </a:endParaRPr>
          </a:p>
          <a:p>
            <a:pPr algn="r" eaLnBrk="1" hangingPunct="1">
              <a:defRPr/>
            </a:pPr>
            <a:endParaRPr lang="pl-PL" altLang="pl-PL" sz="1800" b="1" dirty="0">
              <a:solidFill>
                <a:schemeClr val="bg1"/>
              </a:solidFill>
              <a:effectLst>
                <a:outerShdw blurRad="38100" dist="38100" dir="2700000" algn="tl">
                  <a:srgbClr val="000000"/>
                </a:outerShdw>
              </a:effectLst>
              <a:latin typeface="Arial" panose="020B0604020202020204" pitchFamily="34" charset="0"/>
            </a:endParaRPr>
          </a:p>
        </p:txBody>
      </p:sp>
      <p:pic>
        <p:nvPicPr>
          <p:cNvPr id="72708" name="Picture 4" descr="imi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9" name="Line 5"/>
          <p:cNvSpPr>
            <a:spLocks noChangeShapeType="1"/>
          </p:cNvSpPr>
          <p:nvPr/>
        </p:nvSpPr>
        <p:spPr bwMode="auto">
          <a:xfrm>
            <a:off x="838200" y="16764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0" name="Line 6"/>
          <p:cNvSpPr>
            <a:spLocks noChangeShapeType="1"/>
          </p:cNvSpPr>
          <p:nvPr/>
        </p:nvSpPr>
        <p:spPr bwMode="auto">
          <a:xfrm>
            <a:off x="990600" y="18288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1" name="Line 7"/>
          <p:cNvSpPr>
            <a:spLocks noChangeShapeType="1"/>
          </p:cNvSpPr>
          <p:nvPr/>
        </p:nvSpPr>
        <p:spPr bwMode="auto">
          <a:xfrm>
            <a:off x="1143000" y="19812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2" name="Line 8"/>
          <p:cNvSpPr>
            <a:spLocks noChangeShapeType="1"/>
          </p:cNvSpPr>
          <p:nvPr/>
        </p:nvSpPr>
        <p:spPr bwMode="auto">
          <a:xfrm>
            <a:off x="1295400" y="21336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3" name="Line 9"/>
          <p:cNvSpPr>
            <a:spLocks noChangeShapeType="1"/>
          </p:cNvSpPr>
          <p:nvPr/>
        </p:nvSpPr>
        <p:spPr bwMode="auto">
          <a:xfrm>
            <a:off x="1447800" y="22860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4" name="Line 10"/>
          <p:cNvSpPr>
            <a:spLocks noChangeShapeType="1"/>
          </p:cNvSpPr>
          <p:nvPr/>
        </p:nvSpPr>
        <p:spPr bwMode="auto">
          <a:xfrm>
            <a:off x="1295400" y="2205038"/>
            <a:ext cx="5791200" cy="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5" name="Line 11"/>
          <p:cNvSpPr>
            <a:spLocks noChangeShapeType="1"/>
          </p:cNvSpPr>
          <p:nvPr/>
        </p:nvSpPr>
        <p:spPr bwMode="auto">
          <a:xfrm>
            <a:off x="838200" y="2590800"/>
            <a:ext cx="5791200" cy="0"/>
          </a:xfrm>
          <a:prstGeom prst="line">
            <a:avLst/>
          </a:prstGeom>
          <a:noFill/>
          <a:ln w="9525">
            <a:solidFill>
              <a:srgbClr val="FFFFC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6" name="Line 12"/>
          <p:cNvSpPr>
            <a:spLocks noChangeShapeType="1"/>
          </p:cNvSpPr>
          <p:nvPr/>
        </p:nvSpPr>
        <p:spPr bwMode="auto">
          <a:xfrm>
            <a:off x="990600" y="2743200"/>
            <a:ext cx="5791200" cy="0"/>
          </a:xfrm>
          <a:prstGeom prst="line">
            <a:avLst/>
          </a:prstGeom>
          <a:noFill/>
          <a:ln w="9525">
            <a:solidFill>
              <a:srgbClr val="FFFF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7" name="Line 13"/>
          <p:cNvSpPr>
            <a:spLocks noChangeShapeType="1"/>
          </p:cNvSpPr>
          <p:nvPr/>
        </p:nvSpPr>
        <p:spPr bwMode="auto">
          <a:xfrm>
            <a:off x="1143000" y="2895600"/>
            <a:ext cx="5791200" cy="0"/>
          </a:xfrm>
          <a:prstGeom prst="line">
            <a:avLst/>
          </a:prstGeom>
          <a:noFill/>
          <a:ln w="9525">
            <a:solidFill>
              <a:srgbClr val="FFCC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8" name="Line 14"/>
          <p:cNvSpPr>
            <a:spLocks noChangeShapeType="1"/>
          </p:cNvSpPr>
          <p:nvPr/>
        </p:nvSpPr>
        <p:spPr bwMode="auto">
          <a:xfrm>
            <a:off x="1295400" y="3048000"/>
            <a:ext cx="5791200" cy="0"/>
          </a:xfrm>
          <a:prstGeom prst="line">
            <a:avLst/>
          </a:prstGeom>
          <a:noFill/>
          <a:ln w="952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19" name="Line 15"/>
          <p:cNvSpPr>
            <a:spLocks noChangeShapeType="1"/>
          </p:cNvSpPr>
          <p:nvPr/>
        </p:nvSpPr>
        <p:spPr bwMode="auto">
          <a:xfrm>
            <a:off x="1447800" y="3200400"/>
            <a:ext cx="5791200" cy="0"/>
          </a:xfrm>
          <a:prstGeom prst="line">
            <a:avLst/>
          </a:prstGeom>
          <a:noFill/>
          <a:ln w="9525">
            <a:solidFill>
              <a:srgbClr val="FF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2720" name="Text Box 16"/>
          <p:cNvSpPr txBox="1">
            <a:spLocks noChangeArrowheads="1"/>
          </p:cNvSpPr>
          <p:nvPr/>
        </p:nvSpPr>
        <p:spPr bwMode="auto">
          <a:xfrm>
            <a:off x="2447925" y="6165850"/>
            <a:ext cx="52720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i="1">
                <a:solidFill>
                  <a:schemeClr val="bg1"/>
                </a:solidFill>
              </a:rPr>
              <a:t>Instytut Metalurgii i Inżynierii Materiałowej PAN w Krakowie</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685800" y="0"/>
            <a:ext cx="7772400" cy="981075"/>
          </a:xfrm>
        </p:spPr>
        <p:txBody>
          <a:bodyPr/>
          <a:lstStyle/>
          <a:p>
            <a:pPr eaLnBrk="1" hangingPunct="1"/>
            <a:r>
              <a:rPr lang="pl-PL" altLang="pl-PL" sz="2800">
                <a:solidFill>
                  <a:srgbClr val="000066"/>
                </a:solidFill>
              </a:rPr>
              <a:t>PROGRAM WYKŁADU</a:t>
            </a:r>
            <a:r>
              <a:rPr lang="pl-PL" altLang="pl-PL" sz="2000">
                <a:solidFill>
                  <a:srgbClr val="000066"/>
                </a:solidFill>
              </a:rPr>
              <a:t> </a:t>
            </a:r>
            <a:r>
              <a:rPr lang="pl-PL" altLang="pl-PL" sz="2000">
                <a:solidFill>
                  <a:srgbClr val="990033"/>
                </a:solidFill>
              </a:rPr>
              <a:t>„Inżynieria powierzchni”</a:t>
            </a:r>
            <a:endParaRPr lang="pl-PL" altLang="pl-PL" sz="2800">
              <a:solidFill>
                <a:srgbClr val="990033"/>
              </a:solidFill>
            </a:endParaRPr>
          </a:p>
        </p:txBody>
      </p:sp>
      <p:sp>
        <p:nvSpPr>
          <p:cNvPr id="73731" name="Rectangle 3"/>
          <p:cNvSpPr>
            <a:spLocks noGrp="1" noChangeArrowheads="1"/>
          </p:cNvSpPr>
          <p:nvPr>
            <p:ph type="body" idx="1"/>
          </p:nvPr>
        </p:nvSpPr>
        <p:spPr>
          <a:xfrm>
            <a:off x="757238" y="908050"/>
            <a:ext cx="7772400" cy="5257800"/>
          </a:xfrm>
        </p:spPr>
        <p:txBody>
          <a:bodyPr/>
          <a:lstStyle/>
          <a:p>
            <a:pPr eaLnBrk="1" hangingPunct="1">
              <a:lnSpc>
                <a:spcPct val="90000"/>
              </a:lnSpc>
              <a:buFontTx/>
              <a:buNone/>
            </a:pPr>
            <a:r>
              <a:rPr lang="pl-PL" altLang="pl-PL" sz="1800" b="1"/>
              <a:t>1. Zakres dyscypliny naukowej „inżynieria powierzchni”</a:t>
            </a:r>
          </a:p>
          <a:p>
            <a:pPr eaLnBrk="1" hangingPunct="1">
              <a:lnSpc>
                <a:spcPct val="90000"/>
              </a:lnSpc>
              <a:buFontTx/>
              <a:buNone/>
            </a:pPr>
            <a:r>
              <a:rPr lang="pl-PL" altLang="pl-PL" sz="1800" b="1"/>
              <a:t>2. Nowoczesne metody wytwarzania technologicznych warstw wierzchnich</a:t>
            </a:r>
          </a:p>
          <a:p>
            <a:pPr eaLnBrk="1" hangingPunct="1">
              <a:lnSpc>
                <a:spcPct val="90000"/>
              </a:lnSpc>
              <a:buFontTx/>
              <a:buNone/>
            </a:pPr>
            <a:r>
              <a:rPr lang="pl-PL" altLang="pl-PL" sz="1800" b="1"/>
              <a:t>3. Jednostki ciśnienia,  </a:t>
            </a:r>
          </a:p>
          <a:p>
            <a:pPr eaLnBrk="1" hangingPunct="1">
              <a:lnSpc>
                <a:spcPct val="90000"/>
              </a:lnSpc>
              <a:buFontTx/>
              <a:buNone/>
            </a:pPr>
            <a:r>
              <a:rPr lang="pl-PL" altLang="pl-PL" sz="1800" b="1"/>
              <a:t>3a.  Próżnia</a:t>
            </a:r>
          </a:p>
          <a:p>
            <a:pPr eaLnBrk="1" hangingPunct="1">
              <a:lnSpc>
                <a:spcPct val="90000"/>
              </a:lnSpc>
              <a:buFontTx/>
              <a:buNone/>
            </a:pPr>
            <a:r>
              <a:rPr lang="pl-PL" altLang="pl-PL" sz="1800" b="1"/>
              <a:t>4. Mechaniczne metody modyfikacji powierzchni</a:t>
            </a:r>
          </a:p>
          <a:p>
            <a:pPr eaLnBrk="1" hangingPunct="1">
              <a:lnSpc>
                <a:spcPct val="90000"/>
              </a:lnSpc>
              <a:buFontTx/>
              <a:buNone/>
            </a:pPr>
            <a:r>
              <a:rPr lang="pl-PL" altLang="pl-PL" sz="1800" b="1"/>
              <a:t>5. Chemiczne metody modyfikacji powierzchni CVD</a:t>
            </a:r>
          </a:p>
          <a:p>
            <a:pPr eaLnBrk="1" hangingPunct="1">
              <a:lnSpc>
                <a:spcPct val="90000"/>
              </a:lnSpc>
              <a:buFontTx/>
              <a:buNone/>
            </a:pPr>
            <a:r>
              <a:rPr lang="pl-PL" altLang="pl-PL" sz="1800" b="1"/>
              <a:t>6. Krystalizacja powłok z fazy gazowej</a:t>
            </a:r>
          </a:p>
          <a:p>
            <a:pPr eaLnBrk="1" hangingPunct="1">
              <a:lnSpc>
                <a:spcPct val="90000"/>
              </a:lnSpc>
              <a:buFontTx/>
              <a:buNone/>
            </a:pPr>
            <a:r>
              <a:rPr lang="pl-PL" altLang="pl-PL" sz="1800" b="1"/>
              <a:t>7. Plazma</a:t>
            </a:r>
          </a:p>
          <a:p>
            <a:pPr eaLnBrk="1" hangingPunct="1">
              <a:lnSpc>
                <a:spcPct val="90000"/>
              </a:lnSpc>
              <a:buFontTx/>
              <a:buNone/>
            </a:pPr>
            <a:r>
              <a:rPr lang="pl-PL" altLang="pl-PL" sz="1800" b="1"/>
              <a:t>8. Fizyczne metody modyfikacji powierzchni PVD</a:t>
            </a:r>
          </a:p>
          <a:p>
            <a:pPr eaLnBrk="1" hangingPunct="1">
              <a:lnSpc>
                <a:spcPct val="90000"/>
              </a:lnSpc>
              <a:buFontTx/>
              <a:buNone/>
            </a:pPr>
            <a:r>
              <a:rPr lang="pl-PL" altLang="pl-PL" sz="1800" b="1"/>
              <a:t>9. Oddziaływanie jonów i elektronów z powierzchnią ciała stałego</a:t>
            </a:r>
          </a:p>
          <a:p>
            <a:pPr eaLnBrk="1" hangingPunct="1">
              <a:lnSpc>
                <a:spcPct val="90000"/>
              </a:lnSpc>
              <a:buFontTx/>
              <a:buNone/>
            </a:pPr>
            <a:r>
              <a:rPr lang="pl-PL" altLang="pl-PL" sz="1800" b="1"/>
              <a:t>10. Oddziaływanie wiązki laserowej z powierzchnia</a:t>
            </a:r>
          </a:p>
          <a:p>
            <a:pPr eaLnBrk="1" hangingPunct="1">
              <a:lnSpc>
                <a:spcPct val="90000"/>
              </a:lnSpc>
              <a:buFontTx/>
              <a:buNone/>
            </a:pPr>
            <a:r>
              <a:rPr lang="pl-PL" altLang="pl-PL" sz="1800" b="1"/>
              <a:t>11. Wyładowanie magnetronowe w procesach plazmowych</a:t>
            </a:r>
          </a:p>
          <a:p>
            <a:pPr eaLnBrk="1" hangingPunct="1">
              <a:lnSpc>
                <a:spcPct val="90000"/>
              </a:lnSpc>
              <a:buFontTx/>
              <a:buNone/>
            </a:pPr>
            <a:r>
              <a:rPr lang="pl-PL" altLang="pl-PL" sz="1800" b="1"/>
              <a:t>12. Modyfikacja powierzchni poprzez oddziaływanie jonów</a:t>
            </a:r>
          </a:p>
          <a:p>
            <a:pPr eaLnBrk="1" hangingPunct="1">
              <a:lnSpc>
                <a:spcPct val="90000"/>
              </a:lnSpc>
              <a:buFontTx/>
              <a:buNone/>
            </a:pPr>
            <a:r>
              <a:rPr lang="pl-PL" altLang="pl-PL" sz="1800" b="1"/>
              <a:t>13. Modyfikacja powierzchni poprzez plazmową implantację jonów</a:t>
            </a:r>
          </a:p>
          <a:p>
            <a:pPr eaLnBrk="1" hangingPunct="1">
              <a:lnSpc>
                <a:spcPct val="90000"/>
              </a:lnSpc>
              <a:buFontTx/>
              <a:buNone/>
            </a:pPr>
            <a:r>
              <a:rPr lang="pl-PL" altLang="pl-PL" sz="1800" b="1"/>
              <a:t>14. Modyfikacja powierzchni nisko-energetyczną i wysoko-prądową wiązką elektronów</a:t>
            </a:r>
          </a:p>
          <a:p>
            <a:pPr eaLnBrk="1" hangingPunct="1">
              <a:lnSpc>
                <a:spcPct val="90000"/>
              </a:lnSpc>
              <a:buFontTx/>
              <a:buNone/>
            </a:pPr>
            <a:r>
              <a:rPr lang="pl-PL" altLang="pl-PL" sz="1800" b="1"/>
              <a:t> </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3"/>
          <p:cNvSpPr>
            <a:spLocks noGrp="1" noChangeArrowheads="1"/>
          </p:cNvSpPr>
          <p:nvPr>
            <p:ph type="body" idx="1"/>
          </p:nvPr>
        </p:nvSpPr>
        <p:spPr>
          <a:xfrm>
            <a:off x="757238" y="260350"/>
            <a:ext cx="7772400" cy="5976938"/>
          </a:xfrm>
        </p:spPr>
        <p:txBody>
          <a:bodyPr/>
          <a:lstStyle/>
          <a:p>
            <a:pPr eaLnBrk="1" hangingPunct="1">
              <a:buFontTx/>
              <a:buNone/>
            </a:pPr>
            <a:r>
              <a:rPr lang="pl-PL" altLang="pl-PL" sz="1800" b="1"/>
              <a:t>15. Laserowa modyfikacja powierzchni poprzez przetopienie</a:t>
            </a:r>
          </a:p>
          <a:p>
            <a:pPr eaLnBrk="1" hangingPunct="1">
              <a:buFontTx/>
              <a:buNone/>
            </a:pPr>
            <a:r>
              <a:rPr lang="pl-PL" altLang="pl-PL" sz="1800" b="1"/>
              <a:t>16. Szybkie laserowe prototypowanie</a:t>
            </a:r>
          </a:p>
          <a:p>
            <a:pPr eaLnBrk="1" hangingPunct="1">
              <a:buFontTx/>
              <a:buNone/>
            </a:pPr>
            <a:r>
              <a:rPr lang="pl-PL" altLang="pl-PL" sz="1800" b="1"/>
              <a:t>17. Osadzanie laserem impulsowym z wykorzystaniem ablacji laserowej</a:t>
            </a:r>
          </a:p>
          <a:p>
            <a:pPr eaLnBrk="1" hangingPunct="1">
              <a:buFontTx/>
              <a:buNone/>
            </a:pPr>
            <a:r>
              <a:rPr lang="pl-PL" altLang="pl-PL" sz="1800" b="1"/>
              <a:t>18. Czyszczenie powierzchni z wykorzystaniem ablacji laserowej</a:t>
            </a:r>
          </a:p>
          <a:p>
            <a:pPr eaLnBrk="1" hangingPunct="1">
              <a:buFontTx/>
              <a:buNone/>
            </a:pPr>
            <a:r>
              <a:rPr lang="pl-PL" altLang="pl-PL" sz="1800" b="1"/>
              <a:t>19. Modyfikacja powierzchni plazmą termiczną</a:t>
            </a:r>
          </a:p>
          <a:p>
            <a:pPr eaLnBrk="1" hangingPunct="1">
              <a:buFontTx/>
              <a:buNone/>
            </a:pPr>
            <a:r>
              <a:rPr lang="pl-PL" altLang="pl-PL" sz="1800" b="1"/>
              <a:t>20. Odparowanie łukowe</a:t>
            </a:r>
          </a:p>
          <a:p>
            <a:pPr eaLnBrk="1" hangingPunct="1">
              <a:buFontTx/>
              <a:buNone/>
            </a:pPr>
            <a:r>
              <a:rPr lang="pl-PL" altLang="pl-PL" sz="1800" b="1"/>
              <a:t>21. Metody diagnostyki powierzchni</a:t>
            </a:r>
          </a:p>
          <a:p>
            <a:pPr eaLnBrk="1" hangingPunct="1">
              <a:buFontTx/>
              <a:buNone/>
            </a:pPr>
            <a:r>
              <a:rPr lang="pl-PL" altLang="pl-PL" sz="1800" b="1"/>
              <a:t>	a. spektroskopowe metody analizy powierzchni</a:t>
            </a:r>
          </a:p>
          <a:p>
            <a:pPr eaLnBrk="1" hangingPunct="1">
              <a:buFontTx/>
              <a:buNone/>
            </a:pPr>
            <a:r>
              <a:rPr lang="pl-PL" altLang="pl-PL" sz="1800" b="1"/>
              <a:t>	b. diagnostyka strukturalna (AFM, SEM, TEM)</a:t>
            </a:r>
          </a:p>
          <a:p>
            <a:pPr eaLnBrk="1" hangingPunct="1">
              <a:buFontTx/>
              <a:buNone/>
            </a:pPr>
            <a:r>
              <a:rPr lang="pl-PL" altLang="pl-PL" sz="1800" b="1"/>
              <a:t>	c. naprężenia własne i metody ich pomiaru</a:t>
            </a:r>
          </a:p>
          <a:p>
            <a:pPr eaLnBrk="1" hangingPunct="1">
              <a:buFontTx/>
              <a:buNone/>
            </a:pPr>
            <a:r>
              <a:rPr lang="pl-PL" altLang="pl-PL" sz="1800" b="1"/>
              <a:t>	d. diagnostyka właściwości mikro-mechanicznych</a:t>
            </a:r>
          </a:p>
          <a:p>
            <a:pPr eaLnBrk="1" hangingPunct="1">
              <a:buFontTx/>
              <a:buNone/>
            </a:pPr>
            <a:r>
              <a:rPr lang="pl-PL" altLang="pl-PL" sz="1800" b="1"/>
              <a:t>22. Twarde i supertwarde powłoki na bazie azotków, weglików, borków i nanokompozytów</a:t>
            </a:r>
          </a:p>
          <a:p>
            <a:pPr eaLnBrk="1" hangingPunct="1">
              <a:buFontTx/>
              <a:buNone/>
            </a:pPr>
            <a:r>
              <a:rPr lang="pl-PL" altLang="pl-PL" sz="1800" b="1"/>
              <a:t>23. Powłoki na bariery termiczne</a:t>
            </a:r>
          </a:p>
          <a:p>
            <a:pPr eaLnBrk="1" hangingPunct="1">
              <a:buFontTx/>
              <a:buNone/>
            </a:pPr>
            <a:r>
              <a:rPr lang="pl-PL" altLang="pl-PL" sz="1800" b="1"/>
              <a:t>24. Powłoki polimerowe uzyskiwane poprzez polimeryzację plazmową</a:t>
            </a:r>
          </a:p>
          <a:p>
            <a:pPr eaLnBrk="1" hangingPunct="1">
              <a:buFontTx/>
              <a:buNone/>
            </a:pPr>
            <a:r>
              <a:rPr lang="pl-PL" altLang="pl-PL" sz="1800" b="1"/>
              <a:t>25. Kierunki rozwoju inżynierii powierzchni na świecie</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4" descr="imi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9" name="Line 5"/>
          <p:cNvSpPr>
            <a:spLocks noChangeShapeType="1"/>
          </p:cNvSpPr>
          <p:nvPr/>
        </p:nvSpPr>
        <p:spPr bwMode="auto">
          <a:xfrm>
            <a:off x="838200" y="16764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0" name="Line 6"/>
          <p:cNvSpPr>
            <a:spLocks noChangeShapeType="1"/>
          </p:cNvSpPr>
          <p:nvPr/>
        </p:nvSpPr>
        <p:spPr bwMode="auto">
          <a:xfrm>
            <a:off x="990600" y="18288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1" name="Line 7"/>
          <p:cNvSpPr>
            <a:spLocks noChangeShapeType="1"/>
          </p:cNvSpPr>
          <p:nvPr/>
        </p:nvSpPr>
        <p:spPr bwMode="auto">
          <a:xfrm>
            <a:off x="1143000" y="19812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2" name="Line 8"/>
          <p:cNvSpPr>
            <a:spLocks noChangeShapeType="1"/>
          </p:cNvSpPr>
          <p:nvPr/>
        </p:nvSpPr>
        <p:spPr bwMode="auto">
          <a:xfrm>
            <a:off x="1295400" y="21336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3" name="Line 9"/>
          <p:cNvSpPr>
            <a:spLocks noChangeShapeType="1"/>
          </p:cNvSpPr>
          <p:nvPr/>
        </p:nvSpPr>
        <p:spPr bwMode="auto">
          <a:xfrm>
            <a:off x="1447800" y="2286000"/>
            <a:ext cx="0" cy="2743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4" name="Line 10"/>
          <p:cNvSpPr>
            <a:spLocks noChangeShapeType="1"/>
          </p:cNvSpPr>
          <p:nvPr/>
        </p:nvSpPr>
        <p:spPr bwMode="auto">
          <a:xfrm>
            <a:off x="685800" y="2438400"/>
            <a:ext cx="5791200" cy="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5" name="Line 11"/>
          <p:cNvSpPr>
            <a:spLocks noChangeShapeType="1"/>
          </p:cNvSpPr>
          <p:nvPr/>
        </p:nvSpPr>
        <p:spPr bwMode="auto">
          <a:xfrm>
            <a:off x="838200" y="2590800"/>
            <a:ext cx="5791200" cy="0"/>
          </a:xfrm>
          <a:prstGeom prst="line">
            <a:avLst/>
          </a:prstGeom>
          <a:noFill/>
          <a:ln w="9525">
            <a:solidFill>
              <a:srgbClr val="FFFFC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6" name="Line 12"/>
          <p:cNvSpPr>
            <a:spLocks noChangeShapeType="1"/>
          </p:cNvSpPr>
          <p:nvPr/>
        </p:nvSpPr>
        <p:spPr bwMode="auto">
          <a:xfrm>
            <a:off x="990600" y="2743200"/>
            <a:ext cx="5791200" cy="0"/>
          </a:xfrm>
          <a:prstGeom prst="line">
            <a:avLst/>
          </a:prstGeom>
          <a:noFill/>
          <a:ln w="9525">
            <a:solidFill>
              <a:srgbClr val="FFFF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7" name="Line 13"/>
          <p:cNvSpPr>
            <a:spLocks noChangeShapeType="1"/>
          </p:cNvSpPr>
          <p:nvPr/>
        </p:nvSpPr>
        <p:spPr bwMode="auto">
          <a:xfrm>
            <a:off x="1143000" y="2895600"/>
            <a:ext cx="5791200" cy="0"/>
          </a:xfrm>
          <a:prstGeom prst="line">
            <a:avLst/>
          </a:prstGeom>
          <a:noFill/>
          <a:ln w="9525">
            <a:solidFill>
              <a:srgbClr val="FFCC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8" name="Line 14"/>
          <p:cNvSpPr>
            <a:spLocks noChangeShapeType="1"/>
          </p:cNvSpPr>
          <p:nvPr/>
        </p:nvSpPr>
        <p:spPr bwMode="auto">
          <a:xfrm>
            <a:off x="1295400" y="3048000"/>
            <a:ext cx="5791200" cy="0"/>
          </a:xfrm>
          <a:prstGeom prst="line">
            <a:avLst/>
          </a:prstGeom>
          <a:noFill/>
          <a:ln w="952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89" name="Line 15"/>
          <p:cNvSpPr>
            <a:spLocks noChangeShapeType="1"/>
          </p:cNvSpPr>
          <p:nvPr/>
        </p:nvSpPr>
        <p:spPr bwMode="auto">
          <a:xfrm>
            <a:off x="1447800" y="3200400"/>
            <a:ext cx="5791200" cy="0"/>
          </a:xfrm>
          <a:prstGeom prst="line">
            <a:avLst/>
          </a:prstGeom>
          <a:noFill/>
          <a:ln w="9525">
            <a:solidFill>
              <a:srgbClr val="FF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75790" name="Text Box 16"/>
          <p:cNvSpPr txBox="1">
            <a:spLocks noChangeArrowheads="1"/>
          </p:cNvSpPr>
          <p:nvPr/>
        </p:nvSpPr>
        <p:spPr bwMode="auto">
          <a:xfrm>
            <a:off x="2447925" y="6165850"/>
            <a:ext cx="52720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i="1">
                <a:solidFill>
                  <a:schemeClr val="bg1"/>
                </a:solidFill>
              </a:rPr>
              <a:t>Instytut Metalurgii i Inżynierii Materiałowej PAN w Krakowie</a:t>
            </a:r>
          </a:p>
        </p:txBody>
      </p:sp>
      <p:sp>
        <p:nvSpPr>
          <p:cNvPr id="75791" name="Rectangle 19"/>
          <p:cNvSpPr>
            <a:spLocks noGrp="1" noChangeArrowheads="1"/>
          </p:cNvSpPr>
          <p:nvPr>
            <p:ph type="body" idx="4294967295"/>
          </p:nvPr>
        </p:nvSpPr>
        <p:spPr>
          <a:xfrm>
            <a:off x="1692275" y="2852738"/>
            <a:ext cx="6480175" cy="3457575"/>
          </a:xfrm>
        </p:spPr>
        <p:txBody>
          <a:bodyPr/>
          <a:lstStyle/>
          <a:p>
            <a:pPr eaLnBrk="1" hangingPunct="1">
              <a:lnSpc>
                <a:spcPct val="90000"/>
              </a:lnSpc>
              <a:buFontTx/>
              <a:buNone/>
            </a:pPr>
            <a:r>
              <a:rPr lang="pl-PL" altLang="pl-PL" sz="2400" b="1" i="1">
                <a:solidFill>
                  <a:srgbClr val="990033"/>
                </a:solidFill>
              </a:rPr>
              <a:t>„Zastosowanie tradycyjnych i innowacyjnych </a:t>
            </a:r>
          </a:p>
          <a:p>
            <a:pPr eaLnBrk="1" hangingPunct="1">
              <a:lnSpc>
                <a:spcPct val="90000"/>
              </a:lnSpc>
              <a:buFontTx/>
              <a:buNone/>
            </a:pPr>
            <a:r>
              <a:rPr lang="pl-PL" altLang="pl-PL" sz="2400" b="1" i="1">
                <a:solidFill>
                  <a:srgbClr val="990033"/>
                </a:solidFill>
              </a:rPr>
              <a:t>technologii otrzymywania warstw wierzchnich i</a:t>
            </a:r>
          </a:p>
          <a:p>
            <a:pPr eaLnBrk="1" hangingPunct="1">
              <a:lnSpc>
                <a:spcPct val="90000"/>
              </a:lnSpc>
              <a:buFontTx/>
              <a:buNone/>
            </a:pPr>
            <a:r>
              <a:rPr lang="pl-PL" altLang="pl-PL" sz="2400" b="1" i="1">
                <a:solidFill>
                  <a:srgbClr val="990033"/>
                </a:solidFill>
              </a:rPr>
              <a:t>powłok w celu wytworzenia materiału</a:t>
            </a:r>
          </a:p>
          <a:p>
            <a:pPr eaLnBrk="1" hangingPunct="1">
              <a:lnSpc>
                <a:spcPct val="90000"/>
              </a:lnSpc>
              <a:buFontTx/>
              <a:buNone/>
            </a:pPr>
            <a:r>
              <a:rPr lang="pl-PL" altLang="pl-PL" sz="2400" b="1" i="1">
                <a:solidFill>
                  <a:srgbClr val="990033"/>
                </a:solidFill>
              </a:rPr>
              <a:t>kompozytowego o właściwościach</a:t>
            </a:r>
          </a:p>
          <a:p>
            <a:pPr eaLnBrk="1" hangingPunct="1">
              <a:lnSpc>
                <a:spcPct val="90000"/>
              </a:lnSpc>
              <a:buFontTx/>
              <a:buNone/>
            </a:pPr>
            <a:r>
              <a:rPr lang="pl-PL" altLang="pl-PL" sz="2400" b="1" i="1">
                <a:solidFill>
                  <a:srgbClr val="990033"/>
                </a:solidFill>
              </a:rPr>
              <a:t>nieosiągalnych oddzielnie zarówno dla</a:t>
            </a:r>
          </a:p>
          <a:p>
            <a:pPr eaLnBrk="1" hangingPunct="1">
              <a:lnSpc>
                <a:spcPct val="90000"/>
              </a:lnSpc>
              <a:buFontTx/>
              <a:buNone/>
            </a:pPr>
            <a:r>
              <a:rPr lang="pl-PL" altLang="pl-PL" sz="2400" b="1" i="1">
                <a:solidFill>
                  <a:srgbClr val="990033"/>
                </a:solidFill>
              </a:rPr>
              <a:t>materiału podłoża jak i materiału warstwy</a:t>
            </a:r>
          </a:p>
          <a:p>
            <a:pPr eaLnBrk="1" hangingPunct="1">
              <a:lnSpc>
                <a:spcPct val="90000"/>
              </a:lnSpc>
              <a:buFontTx/>
              <a:buNone/>
            </a:pPr>
            <a:r>
              <a:rPr lang="pl-PL" altLang="pl-PL" sz="2400" b="1" i="1">
                <a:solidFill>
                  <a:srgbClr val="990033"/>
                </a:solidFill>
              </a:rPr>
              <a:t>powierzchniowej, </a:t>
            </a:r>
            <a:r>
              <a:rPr lang="pl-PL" altLang="pl-PL" sz="2400" b="1" i="1" u="sng">
                <a:solidFill>
                  <a:srgbClr val="990033"/>
                </a:solidFill>
              </a:rPr>
              <a:t>to obecnie zasadniczy cel</a:t>
            </a:r>
          </a:p>
          <a:p>
            <a:pPr eaLnBrk="1" hangingPunct="1">
              <a:lnSpc>
                <a:spcPct val="90000"/>
              </a:lnSpc>
              <a:buFontTx/>
              <a:buNone/>
            </a:pPr>
            <a:r>
              <a:rPr lang="pl-PL" altLang="pl-PL" sz="2400" b="1" i="1" u="sng">
                <a:solidFill>
                  <a:srgbClr val="990033"/>
                </a:solidFill>
              </a:rPr>
              <a:t>inżynierii powierzchni</a:t>
            </a:r>
            <a:r>
              <a:rPr lang="pl-PL" altLang="pl-PL" sz="2400" b="1" i="1">
                <a:solidFill>
                  <a:srgbClr val="990033"/>
                </a:solidFill>
              </a:rPr>
              <a:t>.”</a:t>
            </a:r>
          </a:p>
          <a:p>
            <a:pPr eaLnBrk="1" hangingPunct="1">
              <a:lnSpc>
                <a:spcPct val="90000"/>
              </a:lnSpc>
              <a:buFontTx/>
              <a:buNone/>
            </a:pPr>
            <a:endParaRPr lang="pl-PL" altLang="pl-PL" sz="2000" b="1" i="1">
              <a:solidFill>
                <a:srgbClr val="990033"/>
              </a:solidFill>
            </a:endParaRPr>
          </a:p>
        </p:txBody>
      </p:sp>
      <p:sp>
        <p:nvSpPr>
          <p:cNvPr id="75792" name="Text Box 20"/>
          <p:cNvSpPr txBox="1">
            <a:spLocks noChangeArrowheads="1"/>
          </p:cNvSpPr>
          <p:nvPr/>
        </p:nvSpPr>
        <p:spPr bwMode="auto">
          <a:xfrm>
            <a:off x="1023938" y="209550"/>
            <a:ext cx="70040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78869" name="Rectangle 21"/>
          <p:cNvSpPr>
            <a:spLocks noChangeArrowheads="1"/>
          </p:cNvSpPr>
          <p:nvPr/>
        </p:nvSpPr>
        <p:spPr bwMode="auto">
          <a:xfrm>
            <a:off x="395288" y="476250"/>
            <a:ext cx="8280400" cy="1646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defRPr/>
            </a:pPr>
            <a:r>
              <a:rPr lang="pl-PL" altLang="pl-PL" b="1" i="1">
                <a:solidFill>
                  <a:srgbClr val="000066"/>
                </a:solidFill>
                <a:effectLst>
                  <a:outerShdw blurRad="38100" dist="38100" dir="2700000" algn="tl">
                    <a:srgbClr val="000000"/>
                  </a:outerShdw>
                </a:effectLst>
              </a:rPr>
              <a:t>„Nigdzie tak mało nie znaczy tak wiele jak warstwa wierzchnia dla jakości części wyrobów i systemów maszynowych”</a:t>
            </a:r>
            <a:br>
              <a:rPr lang="pl-PL" altLang="pl-PL" b="1" i="1">
                <a:solidFill>
                  <a:srgbClr val="000066"/>
                </a:solidFill>
                <a:effectLst>
                  <a:outerShdw blurRad="38100" dist="38100" dir="2700000" algn="tl">
                    <a:srgbClr val="000000"/>
                  </a:outerShdw>
                </a:effectLst>
              </a:rPr>
            </a:br>
            <a:endParaRPr lang="pl-PL" altLang="pl-PL" sz="1800" b="1" i="1">
              <a:solidFill>
                <a:srgbClr val="000066"/>
              </a:solidFill>
              <a:effectLst>
                <a:outerShdw blurRad="38100" dist="38100" dir="2700000" algn="tl">
                  <a:srgbClr val="000000"/>
                </a:outerShdw>
              </a:effectLst>
            </a:endParaRPr>
          </a:p>
          <a:p>
            <a:pPr algn="ctr" eaLnBrk="1" hangingPunct="1">
              <a:defRPr/>
            </a:pPr>
            <a:r>
              <a:rPr lang="pl-PL" altLang="pl-PL" sz="1800" i="1">
                <a:solidFill>
                  <a:srgbClr val="000000"/>
                </a:solidFill>
              </a:rPr>
              <a:t>Parafraza słynnego powiedzenia Winstona Churchilla z okresu II Wojny Światowej, wypowiedziana przez profesora Kaczmarka w 1995r.</a:t>
            </a:r>
          </a:p>
        </p:txBody>
      </p:sp>
    </p:spTree>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folia4"/>
          <p:cNvPicPr>
            <a:picLocks noChangeAspect="1" noChangeArrowheads="1"/>
          </p:cNvPicPr>
          <p:nvPr/>
        </p:nvPicPr>
        <p:blipFill>
          <a:blip r:embed="rId2">
            <a:lum bright="-10000" contrast="12000"/>
            <a:extLst>
              <a:ext uri="{28A0092B-C50C-407E-A947-70E740481C1C}">
                <a14:useLocalDpi xmlns:a14="http://schemas.microsoft.com/office/drawing/2010/main" val="0"/>
              </a:ext>
            </a:extLst>
          </a:blip>
          <a:srcRect l="5907" b="6693"/>
          <a:stretch>
            <a:fillRect/>
          </a:stretch>
        </p:blipFill>
        <p:spPr bwMode="auto">
          <a:xfrm>
            <a:off x="3644900" y="76200"/>
            <a:ext cx="5473700"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3" name="Text Box 3"/>
          <p:cNvSpPr txBox="1">
            <a:spLocks noChangeArrowheads="1"/>
          </p:cNvSpPr>
          <p:nvPr/>
        </p:nvSpPr>
        <p:spPr bwMode="auto">
          <a:xfrm>
            <a:off x="0" y="304800"/>
            <a:ext cx="3657600" cy="3351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AutoNum type="arabicPeriod"/>
            </a:pPr>
            <a:r>
              <a:rPr lang="pl-PL" altLang="pl-PL" sz="2400" b="1">
                <a:solidFill>
                  <a:srgbClr val="000000"/>
                </a:solidFill>
              </a:rPr>
              <a:t>Zakres dyscypliny naukowej </a:t>
            </a:r>
          </a:p>
          <a:p>
            <a:pPr algn="ctr" eaLnBrk="1" hangingPunct="1">
              <a:spcBef>
                <a:spcPct val="50000"/>
              </a:spcBef>
              <a:buFontTx/>
              <a:buNone/>
            </a:pPr>
            <a:r>
              <a:rPr lang="pl-PL" altLang="pl-PL" sz="2400" b="1">
                <a:solidFill>
                  <a:srgbClr val="000000"/>
                </a:solidFill>
              </a:rPr>
              <a:t>„inżynieria powierzchni”</a:t>
            </a:r>
          </a:p>
          <a:p>
            <a:pPr algn="ctr" eaLnBrk="1" hangingPunct="1">
              <a:spcBef>
                <a:spcPct val="50000"/>
              </a:spcBef>
              <a:buFontTx/>
              <a:buNone/>
            </a:pPr>
            <a:r>
              <a:rPr lang="pl-PL" altLang="pl-PL" sz="2000" b="1">
                <a:solidFill>
                  <a:srgbClr val="000000"/>
                </a:solidFill>
              </a:rPr>
              <a:t>Schemat wpływu procesu technologicznego kształtowania warstwy powierzchniowej na właściwości użytkowe przedmiotu</a:t>
            </a:r>
          </a:p>
        </p:txBody>
      </p:sp>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0" y="2667000"/>
            <a:ext cx="9144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pl-PL" altLang="pl-PL">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p>
          <a:p>
            <a:pPr eaLnBrk="1" hangingPunct="1">
              <a:spcBef>
                <a:spcPct val="50000"/>
              </a:spcBef>
              <a:defRPr/>
            </a:pPr>
            <a:r>
              <a:rPr lang="en-US"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r>
              <a:rPr lang="en-US"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r>
              <a:rPr lang="en-US"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endParaRPr lang="pl-PL" altLang="pl-PL" sz="2000">
              <a:solidFill>
                <a:schemeClr val="bg1"/>
              </a:solidFill>
              <a:effectLst>
                <a:outerShdw blurRad="38100" dist="38100" dir="2700000" algn="tl">
                  <a:srgbClr val="000000"/>
                </a:outerShdw>
              </a:effectLst>
              <a:latin typeface="Arial" panose="020B0604020202020204" pitchFamily="34" charset="0"/>
            </a:endParaRPr>
          </a:p>
        </p:txBody>
      </p:sp>
      <p:sp>
        <p:nvSpPr>
          <p:cNvPr id="77827" name="Rectangle 10"/>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77828" name="Rectangle 11"/>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77829" name="Rectangle 12"/>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87" name="Text Box 15"/>
          <p:cNvSpPr txBox="1">
            <a:spLocks noChangeArrowheads="1"/>
          </p:cNvSpPr>
          <p:nvPr/>
        </p:nvSpPr>
        <p:spPr bwMode="auto">
          <a:xfrm>
            <a:off x="392113" y="1052513"/>
            <a:ext cx="8393112" cy="4811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spcBef>
                <a:spcPct val="50000"/>
              </a:spcBef>
              <a:defRPr/>
            </a:pPr>
            <a:r>
              <a:rPr lang="pl-PL" altLang="pl-PL" sz="2800" b="1">
                <a:solidFill>
                  <a:srgbClr val="FF3300"/>
                </a:solidFill>
                <a:effectLst>
                  <a:outerShdw blurRad="38100" dist="38100" dir="2700000" algn="tl">
                    <a:srgbClr val="000000"/>
                  </a:outerShdw>
                </a:effectLst>
                <a:latin typeface="Arial" panose="020B0604020202020204" pitchFamily="34" charset="0"/>
                <a:cs typeface="Times New Roman" panose="02020603050405020304" pitchFamily="18" charset="0"/>
              </a:rPr>
              <a:t>Ogólne podstawy inżynierii powierzchni</a:t>
            </a:r>
          </a:p>
          <a:p>
            <a:pPr eaLnBrk="1" hangingPunct="1">
              <a:spcBef>
                <a:spcPct val="50000"/>
              </a:spcBef>
              <a:defRPr/>
            </a:pPr>
            <a:endParaRPr lang="pl-PL" altLang="pl-PL" sz="2800">
              <a:solidFill>
                <a:srgbClr val="FF3300"/>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defRPr/>
            </a:pPr>
            <a:r>
              <a:rPr lang="pl-PL" altLang="pl-PL">
                <a:solidFill>
                  <a:schemeClr val="accent2"/>
                </a:solidFill>
              </a:rPr>
              <a:t>Powłoka-</a:t>
            </a:r>
            <a:r>
              <a:rPr lang="pl-PL" altLang="pl-PL"/>
              <a:t>	warstwa materiału wytworzona w sposób naturalny</a:t>
            </a:r>
          </a:p>
          <a:p>
            <a:pPr eaLnBrk="1" hangingPunct="1">
              <a:defRPr/>
            </a:pPr>
            <a:r>
              <a:rPr lang="pl-PL" altLang="pl-PL"/>
              <a:t>lub sztuczny na powierzchnię przedmiotu wykonanego z innego</a:t>
            </a:r>
          </a:p>
          <a:p>
            <a:pPr eaLnBrk="1" hangingPunct="1">
              <a:defRPr/>
            </a:pPr>
            <a:r>
              <a:rPr lang="pl-PL" altLang="pl-PL"/>
              <a:t> materiału w celu uzyskania określonych właściwości technicznych</a:t>
            </a:r>
          </a:p>
          <a:p>
            <a:pPr eaLnBrk="1" hangingPunct="1">
              <a:defRPr/>
            </a:pPr>
            <a:r>
              <a:rPr lang="pl-PL" altLang="pl-PL"/>
              <a:t>lub dekoracyjnych</a:t>
            </a:r>
          </a:p>
          <a:p>
            <a:pPr eaLnBrk="1" hangingPunct="1">
              <a:defRPr/>
            </a:pPr>
            <a:endParaRPr lang="pl-PL" altLang="pl-PL"/>
          </a:p>
          <a:p>
            <a:pPr eaLnBrk="1" hangingPunct="1">
              <a:defRPr/>
            </a:pPr>
            <a:r>
              <a:rPr lang="pl-PL" altLang="pl-PL"/>
              <a:t>Podział powłok</a:t>
            </a:r>
          </a:p>
          <a:p>
            <a:pPr eaLnBrk="1" hangingPunct="1">
              <a:defRPr/>
            </a:pPr>
            <a:r>
              <a:rPr lang="pl-PL" altLang="pl-PL"/>
              <a:t>ze względu na: </a:t>
            </a:r>
          </a:p>
          <a:p>
            <a:pPr eaLnBrk="1" hangingPunct="1">
              <a:defRPr/>
            </a:pPr>
            <a:r>
              <a:rPr lang="pl-PL" altLang="pl-PL"/>
              <a:t>-materiał</a:t>
            </a:r>
          </a:p>
          <a:p>
            <a:pPr eaLnBrk="1" hangingPunct="1">
              <a:defRPr/>
            </a:pPr>
            <a:r>
              <a:rPr lang="pl-PL" altLang="pl-PL"/>
              <a:t>-przeznaczenie </a:t>
            </a:r>
          </a:p>
          <a:p>
            <a:pPr eaLnBrk="1" hangingPunct="1">
              <a:defRPr/>
            </a:pPr>
            <a:r>
              <a:rPr lang="pl-PL" altLang="pl-PL"/>
              <a:t>-sposób wytwarzania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up)">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0" y="2667000"/>
            <a:ext cx="9144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pl-PL" altLang="pl-PL">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p>
          <a:p>
            <a:pPr eaLnBrk="1" hangingPunct="1">
              <a:spcBef>
                <a:spcPct val="50000"/>
              </a:spcBef>
              <a:defRPr/>
            </a:pPr>
            <a:r>
              <a:rPr lang="en-US"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r>
              <a:rPr lang="en-US"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r>
              <a:rPr lang="en-US"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endParaRPr lang="pl-PL" altLang="pl-PL" sz="2000">
              <a:solidFill>
                <a:srgbClr val="FFFFFF"/>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defRPr/>
            </a:pPr>
            <a:endParaRPr lang="pl-PL" altLang="pl-PL" sz="2000">
              <a:solidFill>
                <a:srgbClr val="FFFFFF"/>
              </a:solidFill>
              <a:effectLst>
                <a:outerShdw blurRad="38100" dist="38100" dir="2700000" algn="tl">
                  <a:srgbClr val="000000"/>
                </a:outerShdw>
              </a:effectLst>
              <a:latin typeface="Arial" panose="020B0604020202020204" pitchFamily="34" charset="0"/>
            </a:endParaRPr>
          </a:p>
        </p:txBody>
      </p:sp>
      <p:sp>
        <p:nvSpPr>
          <p:cNvPr id="78851" name="Rectangle 10"/>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8852" name="Rectangle 11"/>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8853" name="Rectangle 12"/>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3087" name="Text Box 15"/>
          <p:cNvSpPr txBox="1">
            <a:spLocks noChangeArrowheads="1"/>
          </p:cNvSpPr>
          <p:nvPr/>
        </p:nvSpPr>
        <p:spPr bwMode="auto">
          <a:xfrm>
            <a:off x="506413" y="1195388"/>
            <a:ext cx="8408987" cy="566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Obróbka powierzchni bez zmiany składu</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Obróbka cieplno- chemiczna (nawęglanie, </a:t>
            </a:r>
            <a:r>
              <a:rPr lang="pl-PL" altLang="pl-PL" sz="2000" b="1" dirty="0" err="1">
                <a:solidFill>
                  <a:schemeClr val="bg1"/>
                </a:solidFill>
              </a:rPr>
              <a:t>azotonawęglanie</a:t>
            </a:r>
            <a:r>
              <a:rPr lang="pl-PL" altLang="pl-PL" sz="2000" b="1" dirty="0">
                <a:solidFill>
                  <a:schemeClr val="bg1"/>
                </a:solidFill>
              </a:rPr>
              <a:t>, azotowanie, </a:t>
            </a:r>
          </a:p>
          <a:p>
            <a:pPr eaLnBrk="1" hangingPunct="1">
              <a:spcBef>
                <a:spcPct val="50000"/>
              </a:spcBef>
              <a:defRPr/>
            </a:pPr>
            <a:r>
              <a:rPr lang="pl-PL" altLang="pl-PL" sz="2000" b="1" dirty="0" err="1">
                <a:solidFill>
                  <a:schemeClr val="bg1"/>
                </a:solidFill>
              </a:rPr>
              <a:t>węgloazotowanie</a:t>
            </a:r>
            <a:r>
              <a:rPr lang="pl-PL" altLang="pl-PL" sz="2000" b="1" dirty="0">
                <a:solidFill>
                  <a:schemeClr val="bg1"/>
                </a:solidFill>
              </a:rPr>
              <a:t>, borowanie, aluminiowanie, </a:t>
            </a:r>
            <a:r>
              <a:rPr lang="pl-PL" altLang="pl-PL" sz="2000" b="1" dirty="0" err="1">
                <a:solidFill>
                  <a:schemeClr val="bg1"/>
                </a:solidFill>
              </a:rPr>
              <a:t>wanadowanie</a:t>
            </a:r>
            <a:r>
              <a:rPr lang="pl-PL" altLang="pl-PL" sz="2000" b="1" dirty="0">
                <a:solidFill>
                  <a:schemeClr val="bg1"/>
                </a:solidFill>
              </a:rPr>
              <a:t>, chromowanie,</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Osadzanie chemiczne z fazy gazowej CVD</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Osadzanie fizyczne z fazy gazowej PVD</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Powłoki ogniowe</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Powłoki galwaniczne (elektrolityczne, chemiczne, konwersyjne)</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Natryskiwanie cieplne</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Napawanie (gazowe, łukowe, plazmowe, laserowe)</a:t>
            </a:r>
          </a:p>
          <a:p>
            <a:pPr marL="285750" indent="-285750" eaLnBrk="1" hangingPunct="1">
              <a:spcBef>
                <a:spcPct val="50000"/>
              </a:spcBef>
              <a:buFont typeface="Arial" panose="020B0604020202020204" pitchFamily="34" charset="0"/>
              <a:buChar char="•"/>
              <a:defRPr/>
            </a:pPr>
            <a:r>
              <a:rPr lang="pl-PL" altLang="pl-PL" sz="2000" b="1" dirty="0">
                <a:solidFill>
                  <a:schemeClr val="bg1"/>
                </a:solidFill>
              </a:rPr>
              <a:t>Powłoki malarskie</a:t>
            </a:r>
          </a:p>
          <a:p>
            <a:pPr marL="285750" indent="-285750" eaLnBrk="1" hangingPunct="1">
              <a:spcBef>
                <a:spcPct val="50000"/>
              </a:spcBef>
              <a:buFont typeface="Arial" panose="020B0604020202020204" pitchFamily="34" charset="0"/>
              <a:buChar char="•"/>
              <a:defRPr/>
            </a:pPr>
            <a:endParaRPr lang="pl-PL" altLang="pl-PL" sz="1600" dirty="0">
              <a:solidFill>
                <a:srgbClr val="000000"/>
              </a:solidFill>
            </a:endParaRPr>
          </a:p>
          <a:p>
            <a:pPr eaLnBrk="1" hangingPunct="1">
              <a:spcBef>
                <a:spcPct val="50000"/>
              </a:spcBef>
              <a:defRPr/>
            </a:pPr>
            <a:endParaRPr lang="pl-PL" altLang="pl-PL" sz="1600" dirty="0">
              <a:solidFill>
                <a:srgbClr val="000000"/>
              </a:solidFill>
            </a:endParaRPr>
          </a:p>
          <a:p>
            <a:pPr marL="285750" indent="-285750" eaLnBrk="1" hangingPunct="1">
              <a:spcBef>
                <a:spcPct val="50000"/>
              </a:spcBef>
              <a:buFont typeface="Arial" panose="020B0604020202020204" pitchFamily="34" charset="0"/>
              <a:buChar char="•"/>
              <a:defRPr/>
            </a:pPr>
            <a:endParaRPr lang="pl-PL" altLang="pl-PL" sz="1600" dirty="0">
              <a:solidFill>
                <a:srgbClr val="000000"/>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up)">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Oval 2"/>
          <p:cNvSpPr>
            <a:spLocks noChangeArrowheads="1"/>
          </p:cNvSpPr>
          <p:nvPr/>
        </p:nvSpPr>
        <p:spPr bwMode="auto">
          <a:xfrm>
            <a:off x="176213" y="1135063"/>
            <a:ext cx="1979612" cy="1008062"/>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9875" name="Text Box 3"/>
          <p:cNvSpPr txBox="1">
            <a:spLocks noChangeArrowheads="1"/>
          </p:cNvSpPr>
          <p:nvPr/>
        </p:nvSpPr>
        <p:spPr bwMode="auto">
          <a:xfrm>
            <a:off x="323850" y="1404938"/>
            <a:ext cx="4552950" cy="615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00"/>
                </a:solidFill>
                <a:latin typeface="Tahoma" panose="020B0604030504040204" pitchFamily="34" charset="0"/>
              </a:rPr>
              <a:t>mechaniczne</a:t>
            </a:r>
            <a:r>
              <a:rPr lang="pl-PL" altLang="pl-PL" sz="1600" b="1">
                <a:solidFill>
                  <a:srgbClr val="FFCC00"/>
                </a:solidFill>
                <a:latin typeface="Tahoma" panose="020B0604030504040204" pitchFamily="34" charset="0"/>
              </a:rPr>
              <a:t> </a:t>
            </a:r>
            <a:r>
              <a:rPr lang="pl-PL" altLang="pl-PL" sz="1600" b="1">
                <a:solidFill>
                  <a:srgbClr val="000000"/>
                </a:solidFill>
                <a:latin typeface="Tahoma" panose="020B0604030504040204" pitchFamily="34" charset="0"/>
              </a:rPr>
              <a:t>    -nagniatanie naporowe</a:t>
            </a:r>
          </a:p>
          <a:p>
            <a:pPr eaLnBrk="1" hangingPunct="1">
              <a:spcBef>
                <a:spcPct val="0"/>
              </a:spcBef>
              <a:buFontTx/>
              <a:buNone/>
            </a:pPr>
            <a:r>
              <a:rPr lang="pl-PL" altLang="pl-PL" sz="1600" b="1">
                <a:solidFill>
                  <a:srgbClr val="000000"/>
                </a:solidFill>
                <a:latin typeface="Tahoma" panose="020B0604030504040204" pitchFamily="34" charset="0"/>
              </a:rPr>
              <a:t>                              -nagniatanie udarowe</a:t>
            </a:r>
          </a:p>
        </p:txBody>
      </p:sp>
      <p:grpSp>
        <p:nvGrpSpPr>
          <p:cNvPr id="79876" name="Group 4"/>
          <p:cNvGrpSpPr>
            <a:grpSpLocks/>
          </p:cNvGrpSpPr>
          <p:nvPr/>
        </p:nvGrpSpPr>
        <p:grpSpPr bwMode="auto">
          <a:xfrm>
            <a:off x="176213" y="2060575"/>
            <a:ext cx="8323262" cy="4510088"/>
            <a:chOff x="261" y="304"/>
            <a:chExt cx="5243" cy="2841"/>
          </a:xfrm>
        </p:grpSpPr>
        <p:grpSp>
          <p:nvGrpSpPr>
            <p:cNvPr id="79878" name="Group 5"/>
            <p:cNvGrpSpPr>
              <a:grpSpLocks/>
            </p:cNvGrpSpPr>
            <p:nvPr/>
          </p:nvGrpSpPr>
          <p:grpSpPr bwMode="auto">
            <a:xfrm>
              <a:off x="261" y="304"/>
              <a:ext cx="5243" cy="2841"/>
              <a:chOff x="261" y="304"/>
              <a:chExt cx="5243" cy="2841"/>
            </a:xfrm>
          </p:grpSpPr>
          <p:sp>
            <p:nvSpPr>
              <p:cNvPr id="79880" name="Oval 6"/>
              <p:cNvSpPr>
                <a:spLocks noChangeArrowheads="1"/>
              </p:cNvSpPr>
              <p:nvPr/>
            </p:nvSpPr>
            <p:spPr bwMode="auto">
              <a:xfrm>
                <a:off x="285" y="1987"/>
                <a:ext cx="2128" cy="529"/>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grpSp>
            <p:nvGrpSpPr>
              <p:cNvPr id="79881" name="Group 7"/>
              <p:cNvGrpSpPr>
                <a:grpSpLocks/>
              </p:cNvGrpSpPr>
              <p:nvPr/>
            </p:nvGrpSpPr>
            <p:grpSpPr bwMode="auto">
              <a:xfrm>
                <a:off x="261" y="304"/>
                <a:ext cx="5243" cy="2841"/>
                <a:chOff x="261" y="304"/>
                <a:chExt cx="5243" cy="2841"/>
              </a:xfrm>
            </p:grpSpPr>
            <p:grpSp>
              <p:nvGrpSpPr>
                <p:cNvPr id="79882" name="Group 8"/>
                <p:cNvGrpSpPr>
                  <a:grpSpLocks/>
                </p:cNvGrpSpPr>
                <p:nvPr/>
              </p:nvGrpSpPr>
              <p:grpSpPr bwMode="auto">
                <a:xfrm>
                  <a:off x="285" y="891"/>
                  <a:ext cx="2222" cy="585"/>
                  <a:chOff x="285" y="891"/>
                  <a:chExt cx="2222" cy="585"/>
                </a:xfrm>
              </p:grpSpPr>
              <p:sp>
                <p:nvSpPr>
                  <p:cNvPr id="79892" name="Oval 9"/>
                  <p:cNvSpPr>
                    <a:spLocks noChangeArrowheads="1"/>
                  </p:cNvSpPr>
                  <p:nvPr/>
                </p:nvSpPr>
                <p:spPr bwMode="auto">
                  <a:xfrm>
                    <a:off x="285" y="891"/>
                    <a:ext cx="1247" cy="531"/>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9893" name="Text Box 10"/>
                  <p:cNvSpPr txBox="1">
                    <a:spLocks noChangeArrowheads="1"/>
                  </p:cNvSpPr>
                  <p:nvPr/>
                </p:nvSpPr>
                <p:spPr bwMode="auto">
                  <a:xfrm>
                    <a:off x="620" y="933"/>
                    <a:ext cx="1887" cy="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00"/>
                        </a:solidFill>
                        <a:latin typeface="Tahoma" panose="020B0604030504040204" pitchFamily="34" charset="0"/>
                      </a:rPr>
                      <a:t>cieplne</a:t>
                    </a:r>
                    <a:r>
                      <a:rPr lang="pl-PL" altLang="pl-PL" sz="1600" b="1">
                        <a:solidFill>
                          <a:srgbClr val="000000"/>
                        </a:solidFill>
                        <a:latin typeface="Tahoma" panose="020B0604030504040204" pitchFamily="34" charset="0"/>
                      </a:rPr>
                      <a:t>          -nadtapianie</a:t>
                    </a:r>
                  </a:p>
                  <a:p>
                    <a:pPr eaLnBrk="1" hangingPunct="1">
                      <a:spcBef>
                        <a:spcPct val="0"/>
                      </a:spcBef>
                      <a:buFontTx/>
                      <a:buNone/>
                    </a:pPr>
                    <a:r>
                      <a:rPr lang="pl-PL" altLang="pl-PL" sz="1600" b="1">
                        <a:solidFill>
                          <a:srgbClr val="000000"/>
                        </a:solidFill>
                        <a:latin typeface="Tahoma" panose="020B0604030504040204" pitchFamily="34" charset="0"/>
                      </a:rPr>
                      <a:t>                        -napawanie</a:t>
                    </a:r>
                  </a:p>
                  <a:p>
                    <a:pPr eaLnBrk="1" hangingPunct="1">
                      <a:spcBef>
                        <a:spcPct val="0"/>
                      </a:spcBef>
                      <a:buFontTx/>
                      <a:buNone/>
                    </a:pPr>
                    <a:r>
                      <a:rPr lang="pl-PL" altLang="pl-PL" sz="1600" b="1">
                        <a:solidFill>
                          <a:srgbClr val="000000"/>
                        </a:solidFill>
                        <a:latin typeface="Tahoma" panose="020B0604030504040204" pitchFamily="34" charset="0"/>
                      </a:rPr>
                      <a:t>                        -natapianie </a:t>
                    </a:r>
                  </a:p>
                </p:txBody>
              </p:sp>
            </p:grpSp>
            <p:grpSp>
              <p:nvGrpSpPr>
                <p:cNvPr id="79883" name="Group 11"/>
                <p:cNvGrpSpPr>
                  <a:grpSpLocks/>
                </p:cNvGrpSpPr>
                <p:nvPr/>
              </p:nvGrpSpPr>
              <p:grpSpPr bwMode="auto">
                <a:xfrm>
                  <a:off x="291" y="458"/>
                  <a:ext cx="3435" cy="2687"/>
                  <a:chOff x="-711" y="5"/>
                  <a:chExt cx="3749" cy="2687"/>
                </a:xfrm>
              </p:grpSpPr>
              <p:sp>
                <p:nvSpPr>
                  <p:cNvPr id="79890" name="Oval 12"/>
                  <p:cNvSpPr>
                    <a:spLocks noChangeArrowheads="1"/>
                  </p:cNvSpPr>
                  <p:nvPr/>
                </p:nvSpPr>
                <p:spPr bwMode="auto">
                  <a:xfrm>
                    <a:off x="-659" y="2083"/>
                    <a:ext cx="1360" cy="609"/>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9891" name="Text Box 13"/>
                  <p:cNvSpPr txBox="1">
                    <a:spLocks noChangeArrowheads="1"/>
                  </p:cNvSpPr>
                  <p:nvPr/>
                </p:nvSpPr>
                <p:spPr bwMode="auto">
                  <a:xfrm>
                    <a:off x="-711" y="5"/>
                    <a:ext cx="3749"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solidFill>
                          <a:srgbClr val="FFFF00"/>
                        </a:solidFill>
                        <a:latin typeface="Tahoma" panose="020B0604030504040204" pitchFamily="34" charset="0"/>
                      </a:rPr>
                      <a:t>cieplno – mechaniczne    </a:t>
                    </a:r>
                    <a:r>
                      <a:rPr lang="pl-PL" altLang="pl-PL" sz="1600" b="1">
                        <a:solidFill>
                          <a:srgbClr val="000000"/>
                        </a:solidFill>
                        <a:latin typeface="Tahoma" panose="020B0604030504040204" pitchFamily="34" charset="0"/>
                      </a:rPr>
                      <a:t>-natryskiwanie </a:t>
                    </a:r>
                  </a:p>
                  <a:p>
                    <a:pPr eaLnBrk="1" hangingPunct="1">
                      <a:spcBef>
                        <a:spcPct val="0"/>
                      </a:spcBef>
                      <a:buFontTx/>
                      <a:buNone/>
                    </a:pPr>
                    <a:r>
                      <a:rPr lang="pl-PL" altLang="pl-PL" sz="1600" b="1">
                        <a:solidFill>
                          <a:srgbClr val="000000"/>
                        </a:solidFill>
                        <a:latin typeface="Tahoma" panose="020B0604030504040204" pitchFamily="34" charset="0"/>
                      </a:rPr>
                      <a:t>                                          -platerowanie</a:t>
                    </a:r>
                  </a:p>
                  <a:p>
                    <a:pPr eaLnBrk="1" hangingPunct="1">
                      <a:spcBef>
                        <a:spcPct val="0"/>
                      </a:spcBef>
                      <a:buFontTx/>
                      <a:buNone/>
                    </a:pPr>
                    <a:r>
                      <a:rPr lang="pl-PL" altLang="pl-PL" sz="1600" b="1">
                        <a:solidFill>
                          <a:srgbClr val="000000"/>
                        </a:solidFill>
                        <a:latin typeface="Tahoma" panose="020B0604030504040204" pitchFamily="34" charset="0"/>
                      </a:rPr>
                      <a:t>                                          -utwardzanie detonacyjne</a:t>
                    </a:r>
                  </a:p>
                </p:txBody>
              </p:sp>
            </p:grpSp>
            <p:grpSp>
              <p:nvGrpSpPr>
                <p:cNvPr id="79884" name="Group 14"/>
                <p:cNvGrpSpPr>
                  <a:grpSpLocks/>
                </p:cNvGrpSpPr>
                <p:nvPr/>
              </p:nvGrpSpPr>
              <p:grpSpPr bwMode="auto">
                <a:xfrm>
                  <a:off x="285" y="304"/>
                  <a:ext cx="5219" cy="2378"/>
                  <a:chOff x="285" y="304"/>
                  <a:chExt cx="5219" cy="2378"/>
                </a:xfrm>
              </p:grpSpPr>
              <p:sp>
                <p:nvSpPr>
                  <p:cNvPr id="79888" name="Oval 15"/>
                  <p:cNvSpPr>
                    <a:spLocks noChangeArrowheads="1"/>
                  </p:cNvSpPr>
                  <p:nvPr/>
                </p:nvSpPr>
                <p:spPr bwMode="auto">
                  <a:xfrm>
                    <a:off x="285" y="304"/>
                    <a:ext cx="1598" cy="546"/>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9889" name="Text Box 16"/>
                  <p:cNvSpPr txBox="1">
                    <a:spLocks noChangeArrowheads="1"/>
                  </p:cNvSpPr>
                  <p:nvPr/>
                </p:nvSpPr>
                <p:spPr bwMode="auto">
                  <a:xfrm>
                    <a:off x="337" y="2135"/>
                    <a:ext cx="5167" cy="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70000"/>
                      </a:lnSpc>
                      <a:spcBef>
                        <a:spcPct val="0"/>
                      </a:spcBef>
                      <a:buFontTx/>
                      <a:buNone/>
                    </a:pPr>
                    <a:r>
                      <a:rPr lang="pl-PL" altLang="pl-PL" sz="1600" b="1">
                        <a:solidFill>
                          <a:srgbClr val="FFFF00"/>
                        </a:solidFill>
                        <a:latin typeface="Tahoma" panose="020B0604030504040204" pitchFamily="34" charset="0"/>
                      </a:rPr>
                      <a:t>elektrochemiczne i chemiczne   </a:t>
                    </a:r>
                    <a:r>
                      <a:rPr lang="pl-PL" altLang="pl-PL" sz="1600" b="1">
                        <a:solidFill>
                          <a:srgbClr val="000000"/>
                        </a:solidFill>
                        <a:latin typeface="Tahoma" panose="020B0604030504040204" pitchFamily="34" charset="0"/>
                      </a:rPr>
                      <a:t>-osadzanie elektrolityczne</a:t>
                    </a:r>
                  </a:p>
                  <a:p>
                    <a:pPr eaLnBrk="1" hangingPunct="1">
                      <a:lnSpc>
                        <a:spcPct val="70000"/>
                      </a:lnSpc>
                      <a:spcBef>
                        <a:spcPct val="0"/>
                      </a:spcBef>
                      <a:buFontTx/>
                      <a:buNone/>
                    </a:pPr>
                    <a:r>
                      <a:rPr lang="pl-PL" altLang="pl-PL" sz="1600" b="1">
                        <a:solidFill>
                          <a:srgbClr val="000000"/>
                        </a:solidFill>
                        <a:latin typeface="Tahoma" panose="020B0604030504040204" pitchFamily="34" charset="0"/>
                      </a:rPr>
                      <a:t>                                                      - chemiczne (bezprądowe)</a:t>
                    </a:r>
                  </a:p>
                  <a:p>
                    <a:pPr eaLnBrk="1" hangingPunct="1">
                      <a:lnSpc>
                        <a:spcPct val="70000"/>
                      </a:lnSpc>
                      <a:spcBef>
                        <a:spcPct val="0"/>
                      </a:spcBef>
                      <a:buFontTx/>
                      <a:buNone/>
                    </a:pPr>
                    <a:r>
                      <a:rPr lang="pl-PL" altLang="pl-PL" sz="1600" b="1">
                        <a:solidFill>
                          <a:srgbClr val="000000"/>
                        </a:solidFill>
                        <a:latin typeface="Tahoma" panose="020B0604030504040204" pitchFamily="34" charset="0"/>
                      </a:rPr>
                      <a:t>                                                      -osadzanie konwersyjne</a:t>
                    </a:r>
                  </a:p>
                  <a:p>
                    <a:pPr eaLnBrk="1" hangingPunct="1">
                      <a:lnSpc>
                        <a:spcPct val="70000"/>
                      </a:lnSpc>
                      <a:spcBef>
                        <a:spcPct val="0"/>
                      </a:spcBef>
                      <a:buFontTx/>
                      <a:buNone/>
                    </a:pPr>
                    <a:r>
                      <a:rPr lang="pl-PL" altLang="pl-PL" sz="1600" b="1">
                        <a:solidFill>
                          <a:srgbClr val="000000"/>
                        </a:solidFill>
                        <a:latin typeface="Tahoma" panose="020B0604030504040204" pitchFamily="34" charset="0"/>
                      </a:rPr>
                      <a:t>                                                      -zestalanie chemiczne (materiały malarskie)   </a:t>
                    </a:r>
                    <a:r>
                      <a:rPr lang="pl-PL" altLang="pl-PL" sz="2400" b="1">
                        <a:solidFill>
                          <a:srgbClr val="000000"/>
                        </a:solidFill>
                        <a:latin typeface="Tahoma" panose="020B0604030504040204" pitchFamily="34" charset="0"/>
                      </a:rPr>
                      <a:t> </a:t>
                    </a:r>
                  </a:p>
                </p:txBody>
              </p:sp>
            </p:grpSp>
            <p:grpSp>
              <p:nvGrpSpPr>
                <p:cNvPr id="79885" name="Group 17"/>
                <p:cNvGrpSpPr>
                  <a:grpSpLocks/>
                </p:cNvGrpSpPr>
                <p:nvPr/>
              </p:nvGrpSpPr>
              <p:grpSpPr bwMode="auto">
                <a:xfrm>
                  <a:off x="261" y="1481"/>
                  <a:ext cx="3843" cy="523"/>
                  <a:chOff x="2190" y="1138"/>
                  <a:chExt cx="4196" cy="449"/>
                </a:xfrm>
              </p:grpSpPr>
              <p:sp>
                <p:nvSpPr>
                  <p:cNvPr id="79886" name="Oval 18"/>
                  <p:cNvSpPr>
                    <a:spLocks noChangeArrowheads="1"/>
                  </p:cNvSpPr>
                  <p:nvPr/>
                </p:nvSpPr>
                <p:spPr bwMode="auto">
                  <a:xfrm>
                    <a:off x="2190" y="1138"/>
                    <a:ext cx="1484" cy="449"/>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79887" name="Text Box 19"/>
                  <p:cNvSpPr txBox="1">
                    <a:spLocks noChangeArrowheads="1"/>
                  </p:cNvSpPr>
                  <p:nvPr/>
                </p:nvSpPr>
                <p:spPr bwMode="auto">
                  <a:xfrm>
                    <a:off x="2190" y="1269"/>
                    <a:ext cx="4196" cy="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solidFill>
                          <a:srgbClr val="FFFF00"/>
                        </a:solidFill>
                        <a:latin typeface="Tahoma" panose="020B0604030504040204" pitchFamily="34" charset="0"/>
                      </a:rPr>
                      <a:t>cieplno – chemiczne  </a:t>
                    </a:r>
                    <a:r>
                      <a:rPr lang="pl-PL" altLang="pl-PL" sz="1600" b="1">
                        <a:solidFill>
                          <a:srgbClr val="000000"/>
                        </a:solidFill>
                        <a:latin typeface="Tahoma" panose="020B0604030504040204" pitchFamily="34" charset="0"/>
                      </a:rPr>
                      <a:t>-nasycanie dyfuzyjne (CVD; PACVD)</a:t>
                    </a:r>
                  </a:p>
                </p:txBody>
              </p:sp>
            </p:grpSp>
          </p:grpSp>
        </p:grpSp>
        <p:sp>
          <p:nvSpPr>
            <p:cNvPr id="79879" name="Text Box 20"/>
            <p:cNvSpPr txBox="1">
              <a:spLocks noChangeArrowheads="1"/>
            </p:cNvSpPr>
            <p:nvPr/>
          </p:nvSpPr>
          <p:spPr bwMode="auto">
            <a:xfrm>
              <a:off x="643" y="2670"/>
              <a:ext cx="3750" cy="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00"/>
                  </a:solidFill>
                  <a:latin typeface="Tahoma" panose="020B0604030504040204" pitchFamily="34" charset="0"/>
                </a:rPr>
                <a:t>fizyczne</a:t>
              </a:r>
              <a:r>
                <a:rPr lang="pl-PL" altLang="pl-PL" sz="1600" b="1">
                  <a:solidFill>
                    <a:srgbClr val="FFFF00"/>
                  </a:solidFill>
                  <a:latin typeface="Tahoma" panose="020B0604030504040204" pitchFamily="34" charset="0"/>
                </a:rPr>
                <a:t> </a:t>
              </a:r>
              <a:r>
                <a:rPr lang="pl-PL" altLang="pl-PL" sz="1600" b="1">
                  <a:solidFill>
                    <a:srgbClr val="000000"/>
                  </a:solidFill>
                  <a:latin typeface="Tahoma" panose="020B0604030504040204" pitchFamily="34" charset="0"/>
                </a:rPr>
                <a:t>         -osadzanie z fazy gazowej (PVD; PAPVD)</a:t>
              </a:r>
            </a:p>
            <a:p>
              <a:pPr eaLnBrk="1" hangingPunct="1">
                <a:spcBef>
                  <a:spcPct val="0"/>
                </a:spcBef>
                <a:buFontTx/>
                <a:buNone/>
              </a:pPr>
              <a:r>
                <a:rPr lang="pl-PL" altLang="pl-PL" sz="1600" b="1">
                  <a:solidFill>
                    <a:srgbClr val="000000"/>
                  </a:solidFill>
                  <a:latin typeface="Tahoma" panose="020B0604030504040204" pitchFamily="34" charset="0"/>
                </a:rPr>
                <a:t>                        -implantacja jonów</a:t>
              </a:r>
            </a:p>
          </p:txBody>
        </p:sp>
      </p:grpSp>
      <p:sp>
        <p:nvSpPr>
          <p:cNvPr id="9221" name="Rectangle 21"/>
          <p:cNvSpPr>
            <a:spLocks noGrp="1" noChangeArrowheads="1"/>
          </p:cNvSpPr>
          <p:nvPr>
            <p:ph type="title"/>
          </p:nvPr>
        </p:nvSpPr>
        <p:spPr>
          <a:xfrm>
            <a:off x="466725" y="692150"/>
            <a:ext cx="8351838" cy="433388"/>
          </a:xfrm>
        </p:spPr>
        <p:txBody>
          <a:bodyPr anchor="b"/>
          <a:lstStyle/>
          <a:p>
            <a:pPr eaLnBrk="1" hangingPunct="1">
              <a:defRPr/>
            </a:pPr>
            <a:r>
              <a:rPr lang="pl-PL" altLang="pl-PL" sz="2400" b="1" dirty="0">
                <a:solidFill>
                  <a:schemeClr val="bg1">
                    <a:lumMod val="95000"/>
                  </a:schemeClr>
                </a:solidFill>
              </a:rPr>
              <a:t>Metody wytwarzania technologicznych warstw wierzchnich</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Oval 2"/>
          <p:cNvSpPr>
            <a:spLocks noChangeArrowheads="1"/>
          </p:cNvSpPr>
          <p:nvPr/>
        </p:nvSpPr>
        <p:spPr bwMode="auto">
          <a:xfrm>
            <a:off x="4787900" y="2349500"/>
            <a:ext cx="1979613" cy="1008063"/>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0899" name="Text Box 3"/>
          <p:cNvSpPr txBox="1">
            <a:spLocks noChangeArrowheads="1"/>
          </p:cNvSpPr>
          <p:nvPr/>
        </p:nvSpPr>
        <p:spPr bwMode="auto">
          <a:xfrm>
            <a:off x="5003800" y="2708275"/>
            <a:ext cx="15160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mechaniczne</a:t>
            </a:r>
          </a:p>
        </p:txBody>
      </p:sp>
      <p:grpSp>
        <p:nvGrpSpPr>
          <p:cNvPr id="80900" name="Group 4"/>
          <p:cNvGrpSpPr>
            <a:grpSpLocks/>
          </p:cNvGrpSpPr>
          <p:nvPr/>
        </p:nvGrpSpPr>
        <p:grpSpPr bwMode="auto">
          <a:xfrm>
            <a:off x="539750" y="2349500"/>
            <a:ext cx="8316913" cy="1727200"/>
            <a:chOff x="340" y="1480"/>
            <a:chExt cx="5239" cy="1088"/>
          </a:xfrm>
        </p:grpSpPr>
        <p:grpSp>
          <p:nvGrpSpPr>
            <p:cNvPr id="80902" name="Group 5"/>
            <p:cNvGrpSpPr>
              <a:grpSpLocks/>
            </p:cNvGrpSpPr>
            <p:nvPr/>
          </p:nvGrpSpPr>
          <p:grpSpPr bwMode="auto">
            <a:xfrm>
              <a:off x="340" y="1480"/>
              <a:ext cx="5239" cy="1088"/>
              <a:chOff x="340" y="1480"/>
              <a:chExt cx="5239" cy="1088"/>
            </a:xfrm>
          </p:grpSpPr>
          <p:sp>
            <p:nvSpPr>
              <p:cNvPr id="80904" name="Oval 6"/>
              <p:cNvSpPr>
                <a:spLocks noChangeArrowheads="1"/>
              </p:cNvSpPr>
              <p:nvPr/>
            </p:nvSpPr>
            <p:spPr bwMode="auto">
              <a:xfrm>
                <a:off x="4332" y="1480"/>
                <a:ext cx="1247" cy="63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80905" name="Group 7"/>
              <p:cNvGrpSpPr>
                <a:grpSpLocks/>
              </p:cNvGrpSpPr>
              <p:nvPr/>
            </p:nvGrpSpPr>
            <p:grpSpPr bwMode="auto">
              <a:xfrm>
                <a:off x="340" y="1480"/>
                <a:ext cx="3243" cy="1088"/>
                <a:chOff x="340" y="1480"/>
                <a:chExt cx="3243" cy="1088"/>
              </a:xfrm>
            </p:grpSpPr>
            <p:grpSp>
              <p:nvGrpSpPr>
                <p:cNvPr id="80906" name="Group 8"/>
                <p:cNvGrpSpPr>
                  <a:grpSpLocks/>
                </p:cNvGrpSpPr>
                <p:nvPr/>
              </p:nvGrpSpPr>
              <p:grpSpPr bwMode="auto">
                <a:xfrm>
                  <a:off x="1701" y="1480"/>
                  <a:ext cx="1247" cy="635"/>
                  <a:chOff x="1701" y="1480"/>
                  <a:chExt cx="1247" cy="635"/>
                </a:xfrm>
              </p:grpSpPr>
              <p:sp>
                <p:nvSpPr>
                  <p:cNvPr id="80916" name="Oval 9"/>
                  <p:cNvSpPr>
                    <a:spLocks noChangeArrowheads="1"/>
                  </p:cNvSpPr>
                  <p:nvPr/>
                </p:nvSpPr>
                <p:spPr bwMode="auto">
                  <a:xfrm>
                    <a:off x="1701" y="1480"/>
                    <a:ext cx="1247" cy="63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0917" name="Text Box 10"/>
                  <p:cNvSpPr txBox="1">
                    <a:spLocks noChangeArrowheads="1"/>
                  </p:cNvSpPr>
                  <p:nvPr/>
                </p:nvSpPr>
                <p:spPr bwMode="auto">
                  <a:xfrm>
                    <a:off x="2018" y="1707"/>
                    <a:ext cx="57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cieplne</a:t>
                    </a:r>
                  </a:p>
                </p:txBody>
              </p:sp>
            </p:grpSp>
            <p:grpSp>
              <p:nvGrpSpPr>
                <p:cNvPr id="80907" name="Group 11"/>
                <p:cNvGrpSpPr>
                  <a:grpSpLocks/>
                </p:cNvGrpSpPr>
                <p:nvPr/>
              </p:nvGrpSpPr>
              <p:grpSpPr bwMode="auto">
                <a:xfrm>
                  <a:off x="2336" y="1933"/>
                  <a:ext cx="1247" cy="635"/>
                  <a:chOff x="1519" y="1480"/>
                  <a:chExt cx="1360" cy="635"/>
                </a:xfrm>
              </p:grpSpPr>
              <p:sp>
                <p:nvSpPr>
                  <p:cNvPr id="80914" name="Oval 12"/>
                  <p:cNvSpPr>
                    <a:spLocks noChangeArrowheads="1"/>
                  </p:cNvSpPr>
                  <p:nvPr/>
                </p:nvSpPr>
                <p:spPr bwMode="auto">
                  <a:xfrm>
                    <a:off x="1519" y="1480"/>
                    <a:ext cx="1360" cy="63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0915" name="Text Box 13"/>
                  <p:cNvSpPr txBox="1">
                    <a:spLocks noChangeArrowheads="1"/>
                  </p:cNvSpPr>
                  <p:nvPr/>
                </p:nvSpPr>
                <p:spPr bwMode="auto">
                  <a:xfrm>
                    <a:off x="1791" y="1616"/>
                    <a:ext cx="1041"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cieplno – </a:t>
                    </a:r>
                  </a:p>
                  <a:p>
                    <a:pPr eaLnBrk="1" hangingPunct="1">
                      <a:spcBef>
                        <a:spcPct val="0"/>
                      </a:spcBef>
                      <a:buFontTx/>
                      <a:buNone/>
                    </a:pPr>
                    <a:r>
                      <a:rPr lang="pl-PL" altLang="pl-PL" sz="1600" b="1">
                        <a:latin typeface="Tahoma" panose="020B0604030504040204" pitchFamily="34" charset="0"/>
                      </a:rPr>
                      <a:t>mechaniczne</a:t>
                    </a:r>
                  </a:p>
                </p:txBody>
              </p:sp>
            </p:grpSp>
            <p:grpSp>
              <p:nvGrpSpPr>
                <p:cNvPr id="80908" name="Group 14"/>
                <p:cNvGrpSpPr>
                  <a:grpSpLocks/>
                </p:cNvGrpSpPr>
                <p:nvPr/>
              </p:nvGrpSpPr>
              <p:grpSpPr bwMode="auto">
                <a:xfrm>
                  <a:off x="340" y="1480"/>
                  <a:ext cx="1266" cy="635"/>
                  <a:chOff x="340" y="1480"/>
                  <a:chExt cx="1266" cy="635"/>
                </a:xfrm>
              </p:grpSpPr>
              <p:sp>
                <p:nvSpPr>
                  <p:cNvPr id="80912" name="Oval 15"/>
                  <p:cNvSpPr>
                    <a:spLocks noChangeArrowheads="1"/>
                  </p:cNvSpPr>
                  <p:nvPr/>
                </p:nvSpPr>
                <p:spPr bwMode="auto">
                  <a:xfrm>
                    <a:off x="340" y="1480"/>
                    <a:ext cx="1247" cy="63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0913" name="Text Box 16"/>
                  <p:cNvSpPr txBox="1">
                    <a:spLocks noChangeArrowheads="1"/>
                  </p:cNvSpPr>
                  <p:nvPr/>
                </p:nvSpPr>
                <p:spPr bwMode="auto">
                  <a:xfrm>
                    <a:off x="354" y="1639"/>
                    <a:ext cx="1252"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70000"/>
                      </a:lnSpc>
                      <a:spcBef>
                        <a:spcPct val="0"/>
                      </a:spcBef>
                      <a:buFontTx/>
                      <a:buNone/>
                    </a:pPr>
                    <a:r>
                      <a:rPr lang="pl-PL" altLang="pl-PL" sz="1600" b="1">
                        <a:latin typeface="Tahoma" panose="020B0604030504040204" pitchFamily="34" charset="0"/>
                      </a:rPr>
                      <a:t>elektrochemiczne</a:t>
                    </a:r>
                  </a:p>
                  <a:p>
                    <a:pPr eaLnBrk="1" hangingPunct="1">
                      <a:lnSpc>
                        <a:spcPct val="70000"/>
                      </a:lnSpc>
                      <a:spcBef>
                        <a:spcPct val="0"/>
                      </a:spcBef>
                      <a:buFontTx/>
                      <a:buNone/>
                    </a:pPr>
                    <a:r>
                      <a:rPr lang="pl-PL" altLang="pl-PL" sz="1600" b="1">
                        <a:latin typeface="Tahoma" panose="020B0604030504040204" pitchFamily="34" charset="0"/>
                      </a:rPr>
                      <a:t>i chemiczne</a:t>
                    </a:r>
                    <a:r>
                      <a:rPr lang="pl-PL" altLang="pl-PL" sz="2400" b="1">
                        <a:latin typeface="Tahoma" panose="020B0604030504040204" pitchFamily="34" charset="0"/>
                      </a:rPr>
                      <a:t> </a:t>
                    </a:r>
                  </a:p>
                </p:txBody>
              </p:sp>
            </p:grpSp>
            <p:grpSp>
              <p:nvGrpSpPr>
                <p:cNvPr id="80909" name="Group 17"/>
                <p:cNvGrpSpPr>
                  <a:grpSpLocks/>
                </p:cNvGrpSpPr>
                <p:nvPr/>
              </p:nvGrpSpPr>
              <p:grpSpPr bwMode="auto">
                <a:xfrm>
                  <a:off x="1020" y="1933"/>
                  <a:ext cx="1247" cy="635"/>
                  <a:chOff x="3016" y="1525"/>
                  <a:chExt cx="1360" cy="545"/>
                </a:xfrm>
              </p:grpSpPr>
              <p:sp>
                <p:nvSpPr>
                  <p:cNvPr id="80910" name="Oval 18"/>
                  <p:cNvSpPr>
                    <a:spLocks noChangeArrowheads="1"/>
                  </p:cNvSpPr>
                  <p:nvPr/>
                </p:nvSpPr>
                <p:spPr bwMode="auto">
                  <a:xfrm>
                    <a:off x="3016" y="1525"/>
                    <a:ext cx="1360" cy="54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0911" name="Text Box 19"/>
                  <p:cNvSpPr txBox="1">
                    <a:spLocks noChangeArrowheads="1"/>
                  </p:cNvSpPr>
                  <p:nvPr/>
                </p:nvSpPr>
                <p:spPr bwMode="auto">
                  <a:xfrm>
                    <a:off x="3334" y="1616"/>
                    <a:ext cx="869" cy="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cieplno – </a:t>
                    </a:r>
                  </a:p>
                  <a:p>
                    <a:pPr eaLnBrk="1" hangingPunct="1">
                      <a:spcBef>
                        <a:spcPct val="0"/>
                      </a:spcBef>
                      <a:buFontTx/>
                      <a:buNone/>
                    </a:pPr>
                    <a:r>
                      <a:rPr lang="pl-PL" altLang="pl-PL" sz="1600" b="1">
                        <a:latin typeface="Tahoma" panose="020B0604030504040204" pitchFamily="34" charset="0"/>
                      </a:rPr>
                      <a:t>chemiczne</a:t>
                    </a:r>
                  </a:p>
                </p:txBody>
              </p:sp>
            </p:grpSp>
          </p:grpSp>
        </p:grpSp>
        <p:sp>
          <p:nvSpPr>
            <p:cNvPr id="80903" name="Text Box 20"/>
            <p:cNvSpPr txBox="1">
              <a:spLocks noChangeArrowheads="1"/>
            </p:cNvSpPr>
            <p:nvPr/>
          </p:nvSpPr>
          <p:spPr bwMode="auto">
            <a:xfrm>
              <a:off x="4649" y="1707"/>
              <a:ext cx="63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fizyczne</a:t>
              </a:r>
            </a:p>
          </p:txBody>
        </p:sp>
      </p:grpSp>
      <p:sp>
        <p:nvSpPr>
          <p:cNvPr id="80901" name="Rectangle 21"/>
          <p:cNvSpPr>
            <a:spLocks noGrp="1" noChangeArrowheads="1"/>
          </p:cNvSpPr>
          <p:nvPr>
            <p:ph type="title"/>
          </p:nvPr>
        </p:nvSpPr>
        <p:spPr>
          <a:xfrm>
            <a:off x="466725" y="692150"/>
            <a:ext cx="8351838" cy="1439863"/>
          </a:xfrm>
          <a:noFill/>
        </p:spPr>
        <p:txBody>
          <a:bodyPr anchor="b"/>
          <a:lstStyle/>
          <a:p>
            <a:pPr eaLnBrk="1" hangingPunct="1"/>
            <a:r>
              <a:rPr lang="pl-PL" altLang="pl-PL" sz="2400" b="1">
                <a:solidFill>
                  <a:srgbClr val="000066"/>
                </a:solidFill>
              </a:rPr>
              <a:t>2. Nowoczesne metody wytwarzania technologicznych warstw wierzchnich</a:t>
            </a:r>
            <a:br>
              <a:rPr lang="pl-PL" altLang="pl-PL" sz="2400" b="1">
                <a:solidFill>
                  <a:srgbClr val="000066"/>
                </a:solidFill>
              </a:rPr>
            </a:br>
            <a:r>
              <a:rPr lang="pl-PL" altLang="pl-PL" sz="2400" b="1">
                <a:solidFill>
                  <a:srgbClr val="000066"/>
                </a:solidFill>
              </a:rPr>
              <a:t>Techniki wytwarzania warstw wierzchnich</a:t>
            </a:r>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Text Box 2"/>
          <p:cNvSpPr txBox="1">
            <a:spLocks noChangeArrowheads="1"/>
          </p:cNvSpPr>
          <p:nvPr/>
        </p:nvSpPr>
        <p:spPr bwMode="auto">
          <a:xfrm>
            <a:off x="114300" y="57150"/>
            <a:ext cx="8915400" cy="772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pl-PL" altLang="pl-PL" sz="2800" b="1" u="sng" dirty="0">
                <a:solidFill>
                  <a:srgbClr val="990033"/>
                </a:solidFill>
                <a:effectLst>
                  <a:outerShdw blurRad="38100" dist="38100" dir="2700000" algn="tl">
                    <a:srgbClr val="000000"/>
                  </a:outerShdw>
                </a:effectLst>
                <a:latin typeface="Arial" panose="020B0604020202020204" pitchFamily="34" charset="0"/>
                <a:cs typeface="Times New Roman" panose="02020603050405020304" pitchFamily="18" charset="0"/>
              </a:rPr>
              <a:t>Nowoczesne techniki</a:t>
            </a:r>
            <a:endParaRPr lang="pl-PL" altLang="pl-PL" sz="2800" dirty="0">
              <a:solidFill>
                <a:srgbClr val="990033"/>
              </a:solidFill>
              <a:effectLst>
                <a:outerShdw blurRad="38100" dist="38100" dir="2700000" algn="tl">
                  <a:srgbClr val="000000"/>
                </a:outerShdw>
              </a:effectLst>
              <a:latin typeface="Arial" panose="020B0604020202020204" pitchFamily="34" charset="0"/>
              <a:cs typeface="Times New Roman" panose="02020603050405020304" pitchFamily="18" charset="0"/>
            </a:endParaRPr>
          </a:p>
          <a:p>
            <a:pPr eaLnBrk="1" hangingPunct="1">
              <a:spcBef>
                <a:spcPct val="50000"/>
              </a:spcBef>
              <a:buFontTx/>
              <a:buChar char="•"/>
              <a:defRPr/>
            </a:pPr>
            <a:r>
              <a:rPr lang="en-US"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Techniki elektronowe</a:t>
            </a:r>
            <a:endParaRPr lang="pl-PL" altLang="pl-PL" sz="2000" dirty="0">
              <a:solidFill>
                <a:srgbClr val="000066"/>
              </a:solidFill>
              <a:effectLst>
                <a:outerShdw blurRad="38100" dist="38100" dir="2700000" algn="tl">
                  <a:srgbClr val="000000"/>
                </a:outerShdw>
              </a:effectLst>
              <a:cs typeface="Times New Roman" panose="02020603050405020304" pitchFamily="18" charset="0"/>
            </a:endParaRPr>
          </a:p>
          <a:p>
            <a:pPr eaLnBrk="1" hangingPunct="1">
              <a:spcBef>
                <a:spcPct val="50000"/>
              </a:spcBef>
              <a:buFontTx/>
              <a:buChar char="•"/>
              <a:defRPr/>
            </a:pPr>
            <a:r>
              <a:rPr lang="en-US"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Techniki laserowe</a:t>
            </a:r>
            <a:endParaRPr lang="pl-PL" altLang="pl-PL" sz="2000" dirty="0">
              <a:solidFill>
                <a:srgbClr val="000066"/>
              </a:solidFill>
              <a:effectLst>
                <a:outerShdw blurRad="38100" dist="38100" dir="2700000" algn="tl">
                  <a:srgbClr val="000000"/>
                </a:outerShdw>
              </a:effectLst>
              <a:cs typeface="Times New Roman" panose="02020603050405020304" pitchFamily="18" charset="0"/>
            </a:endParaRPr>
          </a:p>
          <a:p>
            <a:pPr eaLnBrk="1" hangingPunct="1">
              <a:spcBef>
                <a:spcPct val="50000"/>
              </a:spcBef>
              <a:buFontTx/>
              <a:buChar char="•"/>
              <a:defRPr/>
            </a:pPr>
            <a:r>
              <a:rPr lang="en-US"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Techniki implantacyjne</a:t>
            </a:r>
            <a:endParaRPr lang="pl-PL" altLang="pl-PL" sz="2000" dirty="0">
              <a:solidFill>
                <a:srgbClr val="000066"/>
              </a:solidFill>
              <a:effectLst>
                <a:outerShdw blurRad="38100" dist="38100" dir="2700000" algn="tl">
                  <a:srgbClr val="000000"/>
                </a:outerShdw>
              </a:effectLst>
              <a:cs typeface="Times New Roman" panose="02020603050405020304" pitchFamily="18" charset="0"/>
            </a:endParaRPr>
          </a:p>
          <a:p>
            <a:pPr eaLnBrk="1" hangingPunct="1">
              <a:spcBef>
                <a:spcPct val="50000"/>
              </a:spcBef>
              <a:buFontTx/>
              <a:buChar char="•"/>
              <a:defRPr/>
            </a:pPr>
            <a:r>
              <a:rPr lang="en-US"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Techniki jarzeniowe i techniki osadzania próżniowego</a:t>
            </a:r>
          </a:p>
          <a:p>
            <a:pPr eaLnBrk="1" hangingPunct="1">
              <a:spcBef>
                <a:spcPct val="50000"/>
              </a:spcBef>
              <a:defRPr/>
            </a:pPr>
            <a:r>
              <a:rPr lang="pl-PL"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metodami chemicznymi CVD</a:t>
            </a:r>
          </a:p>
          <a:p>
            <a:pPr eaLnBrk="1" hangingPunct="1">
              <a:spcBef>
                <a:spcPct val="50000"/>
              </a:spcBef>
              <a:buFontTx/>
              <a:buChar char="•"/>
              <a:defRPr/>
            </a:pPr>
            <a:r>
              <a:rPr lang="pl-PL" altLang="pl-PL" sz="2000" dirty="0">
                <a:solidFill>
                  <a:srgbClr val="000066"/>
                </a:solidFill>
                <a:effectLst>
                  <a:outerShdw blurRad="38100" dist="38100" dir="2700000" algn="tl">
                    <a:srgbClr val="000000"/>
                  </a:outerShdw>
                </a:effectLst>
                <a:cs typeface="Times New Roman" panose="02020603050405020304" pitchFamily="18" charset="0"/>
              </a:rPr>
              <a:t> </a:t>
            </a:r>
            <a:r>
              <a:rPr lang="en-US" altLang="pl-PL" sz="2000" dirty="0">
                <a:solidFill>
                  <a:srgbClr val="000066"/>
                </a:solidFill>
                <a:effectLst>
                  <a:outerShdw blurRad="38100" dist="38100" dir="2700000" algn="tl">
                    <a:srgbClr val="000000"/>
                  </a:outerShdw>
                </a:effectLst>
                <a:cs typeface="Times New Roman" panose="02020603050405020304" pitchFamily="18" charset="0"/>
              </a:rPr>
              <a:t>    </a:t>
            </a:r>
            <a:r>
              <a:rPr lang="pl-PL" altLang="pl-PL" sz="2000" b="1" dirty="0">
                <a:solidFill>
                  <a:srgbClr val="000066"/>
                </a:solidFill>
                <a:effectLst>
                  <a:outerShdw blurRad="38100" dist="38100" dir="2700000" algn="tl">
                    <a:srgbClr val="000000"/>
                  </a:outerShdw>
                </a:effectLst>
                <a:cs typeface="Times New Roman" panose="02020603050405020304" pitchFamily="18" charset="0"/>
              </a:rPr>
              <a:t>Techniki osadzania próżniowego metodami fizycznymi PVD</a:t>
            </a:r>
            <a:endParaRPr lang="pl-PL" altLang="pl-PL" sz="2000" dirty="0">
              <a:solidFill>
                <a:srgbClr val="000066"/>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endParaRPr lang="pl-PL" altLang="pl-PL" sz="2000" dirty="0">
              <a:solidFill>
                <a:srgbClr val="000066"/>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2000" dirty="0">
                <a:solidFill>
                  <a:schemeClr val="bg1"/>
                </a:solidFill>
                <a:effectLst>
                  <a:outerShdw blurRad="38100" dist="38100" dir="2700000" algn="tl">
                    <a:srgbClr val="000000"/>
                  </a:outerShdw>
                </a:effectLst>
                <a:cs typeface="Times New Roman" panose="02020603050405020304" pitchFamily="18" charset="0"/>
              </a:rPr>
              <a:t>CVD:					PVD:</a:t>
            </a:r>
          </a:p>
          <a:p>
            <a:pPr eaLnBrk="1" hangingPunct="1">
              <a:spcBef>
                <a:spcPct val="50000"/>
              </a:spcBef>
              <a:defRPr/>
            </a:pPr>
            <a:r>
              <a:rPr lang="pl-PL" altLang="pl-PL" sz="1800" dirty="0">
                <a:solidFill>
                  <a:schemeClr val="bg1"/>
                </a:solidFill>
                <a:effectLst>
                  <a:outerShdw blurRad="38100" dist="38100" dir="2700000" algn="tl">
                    <a:srgbClr val="000000"/>
                  </a:outerShdw>
                </a:effectLst>
                <a:cs typeface="Times New Roman" panose="02020603050405020304" pitchFamily="18" charset="0"/>
              </a:rPr>
              <a:t>APCVD-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atmospheric</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pressure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CVD	ARE-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activated</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reactive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evaporation</a:t>
            </a:r>
            <a:endParaRPr lang="pl-PL" altLang="pl-PL" sz="1800" dirty="0">
              <a:solidFill>
                <a:schemeClr val="bg1"/>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1800" dirty="0">
                <a:solidFill>
                  <a:schemeClr val="bg1"/>
                </a:solidFill>
                <a:effectLst>
                  <a:outerShdw blurRad="38100" dist="38100" dir="2700000" algn="tl">
                    <a:srgbClr val="000000"/>
                  </a:outerShdw>
                </a:effectLst>
                <a:cs typeface="Times New Roman" panose="02020603050405020304" pitchFamily="18" charset="0"/>
              </a:rPr>
              <a:t>LPCVD-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low</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pressure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CVD		BARE-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bias</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activated</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reactive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evap</a:t>
            </a:r>
            <a:r>
              <a:rPr lang="pl-PL" altLang="pl-PL" sz="1800" dirty="0">
                <a:solidFill>
                  <a:schemeClr val="bg1"/>
                </a:solidFill>
                <a:effectLst>
                  <a:outerShdw blurRad="38100" dist="38100" dir="2700000" algn="tl">
                    <a:srgbClr val="000000"/>
                  </a:outerShdw>
                </a:effectLst>
                <a:cs typeface="Times New Roman" panose="02020603050405020304" pitchFamily="18" charset="0"/>
              </a:rPr>
              <a:t>.</a:t>
            </a:r>
          </a:p>
          <a:p>
            <a:pPr eaLnBrk="1" hangingPunct="1">
              <a:spcBef>
                <a:spcPct val="50000"/>
              </a:spcBef>
              <a:defRPr/>
            </a:pPr>
            <a:r>
              <a:rPr lang="pl-PL" altLang="pl-PL" sz="1800" dirty="0">
                <a:solidFill>
                  <a:schemeClr val="bg1"/>
                </a:solidFill>
                <a:effectLst>
                  <a:outerShdw blurRad="38100" dist="38100" dir="2700000" algn="tl">
                    <a:srgbClr val="000000"/>
                  </a:outerShdw>
                </a:effectLst>
                <a:cs typeface="Times New Roman" panose="02020603050405020304" pitchFamily="18" charset="0"/>
              </a:rPr>
              <a:t>MOCVD- metal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organic</a:t>
            </a:r>
            <a:r>
              <a:rPr lang="pl-PL" altLang="pl-PL" sz="1800" dirty="0">
                <a:solidFill>
                  <a:schemeClr val="bg1"/>
                </a:solidFill>
                <a:effectLst>
                  <a:outerShdw blurRad="38100" dist="38100" dir="2700000" algn="tl">
                    <a:srgbClr val="000000"/>
                  </a:outerShdw>
                </a:effectLst>
                <a:cs typeface="Times New Roman" panose="02020603050405020304" pitchFamily="18" charset="0"/>
              </a:rPr>
              <a:t> CVD		TARE-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thermoionic</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arc</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evaporation</a:t>
            </a:r>
            <a:endParaRPr lang="pl-PL" altLang="pl-PL" sz="1800" dirty="0">
              <a:solidFill>
                <a:schemeClr val="bg1"/>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1800" dirty="0">
                <a:solidFill>
                  <a:schemeClr val="bg1"/>
                </a:solidFill>
                <a:effectLst>
                  <a:outerShdw blurRad="38100" dist="38100" dir="2700000" algn="tl">
                    <a:srgbClr val="000000"/>
                  </a:outerShdw>
                </a:effectLst>
                <a:cs typeface="Times New Roman" panose="02020603050405020304" pitchFamily="18" charset="0"/>
              </a:rPr>
              <a:t>PACVD-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plasma</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assited</a:t>
            </a:r>
            <a:r>
              <a:rPr lang="pl-PL" altLang="pl-PL" sz="1800" dirty="0">
                <a:solidFill>
                  <a:schemeClr val="bg1"/>
                </a:solidFill>
                <a:effectLst>
                  <a:outerShdw blurRad="38100" dist="38100" dir="2700000" algn="tl">
                    <a:srgbClr val="000000"/>
                  </a:outerShdw>
                </a:effectLst>
                <a:cs typeface="Times New Roman" panose="02020603050405020304" pitchFamily="18" charset="0"/>
              </a:rPr>
              <a:t> CVD		HCD- hot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hollow</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cathode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discharge</a:t>
            </a:r>
            <a:endParaRPr lang="pl-PL" altLang="pl-PL" sz="1800" dirty="0">
              <a:solidFill>
                <a:schemeClr val="bg1"/>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1800" dirty="0">
                <a:solidFill>
                  <a:schemeClr val="bg1"/>
                </a:solidFill>
                <a:effectLst>
                  <a:outerShdw blurRad="38100" dist="38100" dir="2700000" algn="tl">
                    <a:srgbClr val="000000"/>
                  </a:outerShdw>
                </a:effectLst>
                <a:cs typeface="Times New Roman" panose="02020603050405020304" pitchFamily="18" charset="0"/>
              </a:rPr>
              <a:t>MWCVD-</a:t>
            </a:r>
            <a:r>
              <a:rPr lang="pl-PL" altLang="pl-PL" sz="1800" dirty="0" err="1">
                <a:solidFill>
                  <a:schemeClr val="bg1"/>
                </a:solidFill>
                <a:effectLst>
                  <a:outerShdw blurRad="38100" dist="38100" dir="2700000" algn="tl">
                    <a:srgbClr val="000000"/>
                  </a:outerShdw>
                </a:effectLst>
                <a:cs typeface="Times New Roman" panose="02020603050405020304" pitchFamily="18" charset="0"/>
              </a:rPr>
              <a:t>microwave</a:t>
            </a:r>
            <a:r>
              <a:rPr lang="pl-PL" altLang="pl-PL" sz="1800" dirty="0">
                <a:solidFill>
                  <a:schemeClr val="bg1"/>
                </a:solidFill>
                <a:effectLst>
                  <a:outerShdw blurRad="38100" dist="38100" dir="2700000" algn="tl">
                    <a:srgbClr val="000000"/>
                  </a:outerShdw>
                </a:effectLst>
                <a:cs typeface="Times New Roman" panose="02020603050405020304" pitchFamily="18" charset="0"/>
              </a:rPr>
              <a:t> CVD</a:t>
            </a:r>
            <a:r>
              <a:rPr lang="pl-PL" altLang="pl-PL" sz="2000" dirty="0">
                <a:solidFill>
                  <a:schemeClr val="bg1"/>
                </a:solidFill>
                <a:effectLst>
                  <a:outerShdw blurRad="38100" dist="38100" dir="2700000" algn="tl">
                    <a:srgbClr val="000000"/>
                  </a:outerShdw>
                </a:effectLst>
                <a:cs typeface="Times New Roman" panose="02020603050405020304" pitchFamily="18" charset="0"/>
              </a:rPr>
              <a:t>		ICB-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ionized</a:t>
            </a:r>
            <a:r>
              <a:rPr lang="pl-PL" altLang="pl-PL" sz="2000" dirty="0">
                <a:solidFill>
                  <a:schemeClr val="bg1"/>
                </a:solidFill>
                <a:effectLst>
                  <a:outerShdw blurRad="38100" dist="38100" dir="2700000" algn="tl">
                    <a:srgbClr val="000000"/>
                  </a:outerShdw>
                </a:effectLst>
                <a:cs typeface="Times New Roman" panose="02020603050405020304" pitchFamily="18" charset="0"/>
              </a:rPr>
              <a:t>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cluster</a:t>
            </a:r>
            <a:r>
              <a:rPr lang="pl-PL" altLang="pl-PL" sz="2000" dirty="0">
                <a:solidFill>
                  <a:schemeClr val="bg1"/>
                </a:solidFill>
                <a:effectLst>
                  <a:outerShdw blurRad="38100" dist="38100" dir="2700000" algn="tl">
                    <a:srgbClr val="000000"/>
                  </a:outerShdw>
                </a:effectLst>
                <a:cs typeface="Times New Roman" panose="02020603050405020304" pitchFamily="18" charset="0"/>
              </a:rPr>
              <a:t>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beam</a:t>
            </a:r>
            <a:r>
              <a:rPr lang="pl-PL" altLang="pl-PL" sz="2000" dirty="0">
                <a:solidFill>
                  <a:schemeClr val="bg1"/>
                </a:solidFill>
                <a:effectLst>
                  <a:outerShdw blurRad="38100" dist="38100" dir="2700000" algn="tl">
                    <a:srgbClr val="000000"/>
                  </a:outerShdw>
                </a:effectLst>
                <a:cs typeface="Times New Roman" panose="02020603050405020304" pitchFamily="18" charset="0"/>
              </a:rPr>
              <a:t>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deposition</a:t>
            </a:r>
            <a:endParaRPr lang="pl-PL" altLang="pl-PL" sz="2000" dirty="0">
              <a:solidFill>
                <a:schemeClr val="bg1"/>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2000" dirty="0">
                <a:solidFill>
                  <a:schemeClr val="bg1"/>
                </a:solidFill>
                <a:effectLst>
                  <a:outerShdw blurRad="38100" dist="38100" dir="2700000" algn="tl">
                    <a:srgbClr val="000000"/>
                  </a:outerShdw>
                </a:effectLst>
                <a:cs typeface="Times New Roman" panose="02020603050405020304" pitchFamily="18" charset="0"/>
              </a:rPr>
              <a:t>ALD-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atomic</a:t>
            </a:r>
            <a:r>
              <a:rPr lang="pl-PL" altLang="pl-PL" sz="2000" dirty="0">
                <a:solidFill>
                  <a:schemeClr val="bg1"/>
                </a:solidFill>
                <a:effectLst>
                  <a:outerShdw blurRad="38100" dist="38100" dir="2700000" algn="tl">
                    <a:srgbClr val="000000"/>
                  </a:outerShdw>
                </a:effectLst>
                <a:cs typeface="Times New Roman" panose="02020603050405020304" pitchFamily="18" charset="0"/>
              </a:rPr>
              <a:t>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layer</a:t>
            </a:r>
            <a:r>
              <a:rPr lang="pl-PL" altLang="pl-PL" sz="2000" dirty="0">
                <a:solidFill>
                  <a:schemeClr val="bg1"/>
                </a:solidFill>
                <a:effectLst>
                  <a:outerShdw blurRad="38100" dist="38100" dir="2700000" algn="tl">
                    <a:srgbClr val="000000"/>
                  </a:outerShdw>
                </a:effectLst>
                <a:cs typeface="Times New Roman" panose="02020603050405020304" pitchFamily="18" charset="0"/>
              </a:rPr>
              <a:t> </a:t>
            </a:r>
            <a:r>
              <a:rPr lang="pl-PL" altLang="pl-PL" sz="2000" dirty="0" err="1">
                <a:solidFill>
                  <a:schemeClr val="bg1"/>
                </a:solidFill>
                <a:effectLst>
                  <a:outerShdw blurRad="38100" dist="38100" dir="2700000" algn="tl">
                    <a:srgbClr val="000000"/>
                  </a:outerShdw>
                </a:effectLst>
                <a:cs typeface="Times New Roman" panose="02020603050405020304" pitchFamily="18" charset="0"/>
              </a:rPr>
              <a:t>deposition</a:t>
            </a:r>
            <a:endParaRPr lang="pl-PL" altLang="pl-PL" sz="2000" dirty="0">
              <a:solidFill>
                <a:schemeClr val="bg1"/>
              </a:solidFill>
              <a:effectLst>
                <a:outerShdw blurRad="38100" dist="38100" dir="2700000" algn="tl">
                  <a:srgbClr val="000000"/>
                </a:outerShdw>
              </a:effectLst>
              <a:cs typeface="Times New Roman" panose="02020603050405020304" pitchFamily="18" charset="0"/>
            </a:endParaRPr>
          </a:p>
          <a:p>
            <a:pPr eaLnBrk="1" hangingPunct="1">
              <a:spcBef>
                <a:spcPct val="50000"/>
              </a:spcBef>
              <a:defRPr/>
            </a:pPr>
            <a:r>
              <a:rPr lang="pl-PL" altLang="pl-PL" sz="2000" dirty="0">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					</a:t>
            </a:r>
          </a:p>
          <a:p>
            <a:pPr eaLnBrk="1" hangingPunct="1">
              <a:spcBef>
                <a:spcPct val="50000"/>
              </a:spcBef>
              <a:defRPr/>
            </a:pPr>
            <a:endParaRPr lang="pl-PL" altLang="pl-PL" sz="2000" dirty="0">
              <a:solidFill>
                <a:schemeClr val="bg1"/>
              </a:solidFill>
              <a:effectLst>
                <a:outerShdw blurRad="38100" dist="38100" dir="2700000" algn="tl">
                  <a:srgbClr val="000000"/>
                </a:outerShdw>
              </a:effectLst>
              <a:latin typeface="Arial" panose="020B0604020202020204" pitchFamily="34" charset="0"/>
            </a:endParaRPr>
          </a:p>
        </p:txBody>
      </p:sp>
      <p:sp>
        <p:nvSpPr>
          <p:cNvPr id="81923" name="Rectangle 3"/>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1924" name="Rectangle 4"/>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81925" name="Rectangle 5"/>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400386"/>
                                        </p:tgtEl>
                                        <p:attrNameLst>
                                          <p:attrName>style.visibility</p:attrName>
                                        </p:attrNameLst>
                                      </p:cBhvr>
                                      <p:to>
                                        <p:strVal val="visible"/>
                                      </p:to>
                                    </p:set>
                                    <p:animEffect transition="in" filter="wipe(up)">
                                      <p:cBhvr>
                                        <p:cTn id="7" dur="500"/>
                                        <p:tgtEl>
                                          <p:spTgt spid="400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0386"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3"/>
          <p:cNvSpPr>
            <a:spLocks noGrp="1" noChangeArrowheads="1"/>
          </p:cNvSpPr>
          <p:nvPr>
            <p:ph type="body" idx="1"/>
          </p:nvPr>
        </p:nvSpPr>
        <p:spPr>
          <a:xfrm>
            <a:off x="179388" y="333375"/>
            <a:ext cx="8785225" cy="5762625"/>
          </a:xfrm>
        </p:spPr>
        <p:txBody>
          <a:bodyPr/>
          <a:lstStyle/>
          <a:p>
            <a:pPr algn="ctr" eaLnBrk="1" hangingPunct="1">
              <a:buFontTx/>
              <a:buNone/>
            </a:pPr>
            <a:r>
              <a:rPr lang="pl-PL" altLang="pl-PL" sz="2400"/>
              <a:t>The curves indicate the conditions of temperature and pressure under which equilibrium between different phases of a substance can exist</a:t>
            </a:r>
          </a:p>
          <a:p>
            <a:pPr eaLnBrk="1" hangingPunct="1"/>
            <a:endParaRPr lang="pl-PL" altLang="pl-PL" sz="2400"/>
          </a:p>
        </p:txBody>
      </p:sp>
      <p:pic>
        <p:nvPicPr>
          <p:cNvPr id="82947" name="Picture 5" descr="pha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614488"/>
            <a:ext cx="7920038" cy="512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2"/>
          <p:cNvPicPr>
            <a:picLocks noChangeAspect="1" noChangeArrowheads="1"/>
          </p:cNvPicPr>
          <p:nvPr/>
        </p:nvPicPr>
        <p:blipFill>
          <a:blip r:embed="rId2">
            <a:lum bright="-24000" contrast="30000"/>
            <a:extLst>
              <a:ext uri="{28A0092B-C50C-407E-A947-70E740481C1C}">
                <a14:useLocalDpi xmlns:a14="http://schemas.microsoft.com/office/drawing/2010/main" val="0"/>
              </a:ext>
            </a:extLst>
          </a:blip>
          <a:srcRect l="12871" r="16649" b="30986"/>
          <a:stretch>
            <a:fillRect/>
          </a:stretch>
        </p:blipFill>
        <p:spPr bwMode="auto">
          <a:xfrm>
            <a:off x="395288" y="404813"/>
            <a:ext cx="7921625" cy="582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descr="10"/>
          <p:cNvPicPr>
            <a:picLocks noChangeAspect="1" noChangeArrowheads="1"/>
          </p:cNvPicPr>
          <p:nvPr/>
        </p:nvPicPr>
        <p:blipFill>
          <a:blip r:embed="rId2" cstate="print">
            <a:lum bright="-18000" contrast="24000"/>
            <a:extLst>
              <a:ext uri="{28A0092B-C50C-407E-A947-70E740481C1C}">
                <a14:useLocalDpi xmlns:a14="http://schemas.microsoft.com/office/drawing/2010/main" val="0"/>
              </a:ext>
            </a:extLst>
          </a:blip>
          <a:srcRect t="6313"/>
          <a:stretch>
            <a:fillRect/>
          </a:stretch>
        </p:blipFill>
        <p:spPr bwMode="auto">
          <a:xfrm>
            <a:off x="1531938" y="188913"/>
            <a:ext cx="6078537" cy="640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tytuł 2"/>
          <p:cNvSpPr>
            <a:spLocks noGrp="1"/>
          </p:cNvSpPr>
          <p:nvPr>
            <p:ph type="subTitle" idx="1"/>
          </p:nvPr>
        </p:nvSpPr>
        <p:spPr>
          <a:xfrm>
            <a:off x="1116013" y="476250"/>
            <a:ext cx="6858000" cy="5832475"/>
          </a:xfrm>
        </p:spPr>
        <p:txBody>
          <a:bodyPr/>
          <a:lstStyle/>
          <a:p>
            <a:pPr>
              <a:defRPr/>
            </a:pPr>
            <a:r>
              <a:rPr lang="pl-PL" dirty="0"/>
              <a:t>Sposoby osadzania (nanoszenia)</a:t>
            </a:r>
          </a:p>
          <a:p>
            <a:pPr>
              <a:defRPr/>
            </a:pPr>
            <a:endParaRPr lang="pl-PL" dirty="0"/>
          </a:p>
          <a:p>
            <a:pPr algn="l">
              <a:defRPr/>
            </a:pPr>
            <a:r>
              <a:rPr lang="pl-PL" dirty="0">
                <a:solidFill>
                  <a:schemeClr val="bg1">
                    <a:lumMod val="95000"/>
                  </a:schemeClr>
                </a:solidFill>
              </a:rPr>
              <a:t>-naparowanie (</a:t>
            </a:r>
            <a:r>
              <a:rPr lang="pl-PL" dirty="0" err="1">
                <a:solidFill>
                  <a:schemeClr val="bg1">
                    <a:lumMod val="95000"/>
                  </a:schemeClr>
                </a:solidFill>
              </a:rPr>
              <a:t>Evaporation</a:t>
            </a:r>
            <a:r>
              <a:rPr lang="pl-PL" dirty="0">
                <a:solidFill>
                  <a:schemeClr val="bg1">
                    <a:lumMod val="95000"/>
                  </a:schemeClr>
                </a:solidFill>
              </a:rPr>
              <a:t> E)</a:t>
            </a:r>
          </a:p>
          <a:p>
            <a:pPr algn="l">
              <a:defRPr/>
            </a:pPr>
            <a:endParaRPr lang="pl-PL" dirty="0">
              <a:solidFill>
                <a:schemeClr val="bg1">
                  <a:lumMod val="95000"/>
                </a:schemeClr>
              </a:solidFill>
            </a:endParaRPr>
          </a:p>
          <a:p>
            <a:pPr algn="l">
              <a:defRPr/>
            </a:pPr>
            <a:r>
              <a:rPr lang="pl-PL" dirty="0">
                <a:solidFill>
                  <a:schemeClr val="bg1">
                    <a:lumMod val="95000"/>
                  </a:schemeClr>
                </a:solidFill>
              </a:rPr>
              <a:t>-napylanie jonowe lub platerowanie (</a:t>
            </a:r>
            <a:r>
              <a:rPr lang="pl-PL" dirty="0" err="1">
                <a:solidFill>
                  <a:schemeClr val="bg1">
                    <a:lumMod val="95000"/>
                  </a:schemeClr>
                </a:solidFill>
              </a:rPr>
              <a:t>Ion</a:t>
            </a:r>
            <a:r>
              <a:rPr lang="pl-PL" dirty="0">
                <a:solidFill>
                  <a:schemeClr val="bg1">
                    <a:lumMod val="95000"/>
                  </a:schemeClr>
                </a:solidFill>
              </a:rPr>
              <a:t> </a:t>
            </a:r>
            <a:r>
              <a:rPr lang="pl-PL" dirty="0" err="1">
                <a:solidFill>
                  <a:schemeClr val="bg1">
                    <a:lumMod val="95000"/>
                  </a:schemeClr>
                </a:solidFill>
              </a:rPr>
              <a:t>Plating</a:t>
            </a:r>
            <a:r>
              <a:rPr lang="pl-PL" dirty="0">
                <a:solidFill>
                  <a:schemeClr val="bg1">
                    <a:lumMod val="95000"/>
                  </a:schemeClr>
                </a:solidFill>
              </a:rPr>
              <a:t> IP , </a:t>
            </a:r>
            <a:r>
              <a:rPr lang="pl-PL" dirty="0" err="1">
                <a:solidFill>
                  <a:schemeClr val="bg1">
                    <a:lumMod val="95000"/>
                  </a:schemeClr>
                </a:solidFill>
              </a:rPr>
              <a:t>Theromonically</a:t>
            </a:r>
            <a:r>
              <a:rPr lang="pl-PL" dirty="0">
                <a:solidFill>
                  <a:schemeClr val="bg1">
                    <a:lumMod val="95000"/>
                  </a:schemeClr>
                </a:solidFill>
              </a:rPr>
              <a:t> </a:t>
            </a:r>
            <a:r>
              <a:rPr lang="pl-PL" dirty="0" err="1">
                <a:solidFill>
                  <a:schemeClr val="bg1">
                    <a:lumMod val="95000"/>
                  </a:schemeClr>
                </a:solidFill>
              </a:rPr>
              <a:t>Assisted</a:t>
            </a:r>
            <a:r>
              <a:rPr lang="pl-PL" dirty="0">
                <a:solidFill>
                  <a:schemeClr val="bg1">
                    <a:lumMod val="95000"/>
                  </a:schemeClr>
                </a:solidFill>
              </a:rPr>
              <a:t> </a:t>
            </a:r>
            <a:r>
              <a:rPr lang="pl-PL" dirty="0" err="1">
                <a:solidFill>
                  <a:schemeClr val="bg1">
                    <a:lumMod val="95000"/>
                  </a:schemeClr>
                </a:solidFill>
              </a:rPr>
              <a:t>Triode</a:t>
            </a:r>
            <a:r>
              <a:rPr lang="pl-PL" dirty="0">
                <a:solidFill>
                  <a:schemeClr val="bg1">
                    <a:lumMod val="95000"/>
                  </a:schemeClr>
                </a:solidFill>
              </a:rPr>
              <a:t> </a:t>
            </a:r>
            <a:r>
              <a:rPr lang="pl-PL" dirty="0" err="1">
                <a:solidFill>
                  <a:schemeClr val="bg1">
                    <a:lumMod val="95000"/>
                  </a:schemeClr>
                </a:solidFill>
              </a:rPr>
              <a:t>Ion</a:t>
            </a:r>
            <a:r>
              <a:rPr lang="pl-PL" dirty="0">
                <a:solidFill>
                  <a:schemeClr val="bg1">
                    <a:lumMod val="95000"/>
                  </a:schemeClr>
                </a:solidFill>
              </a:rPr>
              <a:t> </a:t>
            </a:r>
            <a:r>
              <a:rPr lang="pl-PL" dirty="0" err="1">
                <a:solidFill>
                  <a:schemeClr val="bg1">
                    <a:lumMod val="95000"/>
                  </a:schemeClr>
                </a:solidFill>
              </a:rPr>
              <a:t>Plating</a:t>
            </a:r>
            <a:r>
              <a:rPr lang="pl-PL" dirty="0">
                <a:solidFill>
                  <a:schemeClr val="bg1">
                    <a:lumMod val="95000"/>
                  </a:schemeClr>
                </a:solidFill>
              </a:rPr>
              <a:t> TRIP)</a:t>
            </a:r>
          </a:p>
          <a:p>
            <a:pPr algn="l">
              <a:defRPr/>
            </a:pPr>
            <a:endParaRPr lang="pl-PL" dirty="0">
              <a:solidFill>
                <a:schemeClr val="bg1">
                  <a:lumMod val="95000"/>
                </a:schemeClr>
              </a:solidFill>
            </a:endParaRPr>
          </a:p>
          <a:p>
            <a:pPr algn="l">
              <a:defRPr/>
            </a:pPr>
            <a:r>
              <a:rPr lang="pl-PL" dirty="0">
                <a:solidFill>
                  <a:schemeClr val="bg1">
                    <a:lumMod val="95000"/>
                  </a:schemeClr>
                </a:solidFill>
              </a:rPr>
              <a:t>-rozpylanie </a:t>
            </a:r>
            <a:r>
              <a:rPr lang="pl-PL" dirty="0">
                <a:solidFill>
                  <a:schemeClr val="bg1"/>
                </a:solidFill>
              </a:rPr>
              <a:t>(</a:t>
            </a:r>
            <a:r>
              <a:rPr lang="pl-PL" dirty="0" err="1">
                <a:solidFill>
                  <a:schemeClr val="bg1"/>
                </a:solidFill>
              </a:rPr>
              <a:t>Sputtering</a:t>
            </a:r>
            <a:r>
              <a:rPr lang="pl-PL" dirty="0">
                <a:solidFill>
                  <a:schemeClr val="bg1"/>
                </a:solidFill>
              </a:rPr>
              <a:t> S) </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Podtytuł 2"/>
          <p:cNvSpPr>
            <a:spLocks noGrp="1"/>
          </p:cNvSpPr>
          <p:nvPr>
            <p:ph type="subTitle" idx="1"/>
          </p:nvPr>
        </p:nvSpPr>
        <p:spPr>
          <a:xfrm>
            <a:off x="1143000" y="333375"/>
            <a:ext cx="6858000" cy="6048375"/>
          </a:xfrm>
        </p:spPr>
        <p:txBody>
          <a:bodyPr/>
          <a:lstStyle/>
          <a:p>
            <a:r>
              <a:rPr lang="pl-PL" altLang="pl-PL">
                <a:solidFill>
                  <a:srgbClr val="FFFF00"/>
                </a:solidFill>
              </a:rPr>
              <a:t>Ważniejsze metody PVD</a:t>
            </a:r>
          </a:p>
          <a:p>
            <a:pPr algn="l"/>
            <a:r>
              <a:rPr lang="pl-PL" altLang="pl-PL" sz="1800">
                <a:solidFill>
                  <a:schemeClr val="bg1"/>
                </a:solidFill>
              </a:rPr>
              <a:t>Odparowanie substratu z całej powierzchni lustra cieczy</a:t>
            </a:r>
          </a:p>
          <a:p>
            <a:pPr algn="l"/>
            <a:r>
              <a:rPr lang="pl-PL" altLang="pl-PL" sz="1800"/>
              <a:t>ARE –Activated Reactive Evaporation</a:t>
            </a:r>
          </a:p>
          <a:p>
            <a:pPr algn="l"/>
            <a:r>
              <a:rPr lang="pl-PL" altLang="pl-PL" sz="1800"/>
              <a:t>BARE – Bias Activated Reactive Evaporation</a:t>
            </a:r>
          </a:p>
          <a:p>
            <a:pPr algn="l"/>
            <a:r>
              <a:rPr lang="pl-PL" altLang="pl-PL" sz="1800"/>
              <a:t>TAE – Thermoionic Arc Evaporation</a:t>
            </a:r>
          </a:p>
          <a:p>
            <a:pPr algn="l"/>
            <a:r>
              <a:rPr lang="pl-PL" altLang="pl-PL" sz="1800"/>
              <a:t>HCD – Hot Hollow Cathode Discharge</a:t>
            </a:r>
          </a:p>
          <a:p>
            <a:pPr algn="l"/>
            <a:r>
              <a:rPr lang="pl-PL" altLang="pl-PL" sz="1800"/>
              <a:t>ICB lub ICBD – Ionized Claster Beam Deposition</a:t>
            </a:r>
          </a:p>
          <a:p>
            <a:pPr algn="l"/>
            <a:r>
              <a:rPr lang="pl-PL" altLang="pl-PL" sz="1800">
                <a:solidFill>
                  <a:schemeClr val="bg1"/>
                </a:solidFill>
              </a:rPr>
              <a:t>Odparowanie miejscowe</a:t>
            </a:r>
          </a:p>
          <a:p>
            <a:pPr algn="l"/>
            <a:r>
              <a:rPr lang="pl-PL" altLang="pl-PL" sz="1800"/>
              <a:t>AE – Arc Evaporation</a:t>
            </a:r>
          </a:p>
          <a:p>
            <a:pPr algn="l"/>
            <a:r>
              <a:rPr lang="pl-PL" altLang="pl-PL" sz="1800"/>
              <a:t>PPM – Pulse Plasma Method</a:t>
            </a:r>
          </a:p>
          <a:p>
            <a:pPr algn="l"/>
            <a:r>
              <a:rPr lang="pl-PL" altLang="pl-PL" sz="1800"/>
              <a:t>LBE – Laser Beam Evaporation</a:t>
            </a:r>
          </a:p>
          <a:p>
            <a:pPr algn="l"/>
            <a:r>
              <a:rPr lang="pl-PL" altLang="pl-PL" sz="1800">
                <a:solidFill>
                  <a:schemeClr val="bg1"/>
                </a:solidFill>
              </a:rPr>
              <a:t>Rozpylanie  bezpośrednie</a:t>
            </a:r>
          </a:p>
          <a:p>
            <a:pPr algn="l"/>
            <a:r>
              <a:rPr lang="pl-PL" altLang="pl-PL" sz="1800"/>
              <a:t>DS. – Diode Sputtering</a:t>
            </a:r>
          </a:p>
          <a:p>
            <a:pPr algn="l"/>
            <a:r>
              <a:rPr lang="pl-PL" altLang="pl-PL" sz="1800"/>
              <a:t>TS – Triode Sputtering</a:t>
            </a:r>
          </a:p>
          <a:p>
            <a:pPr algn="l"/>
            <a:r>
              <a:rPr lang="pl-PL" altLang="pl-PL" sz="1800"/>
              <a:t>HSC – Hollow Cathode Sputtering</a:t>
            </a:r>
          </a:p>
          <a:p>
            <a:pPr algn="l"/>
            <a:r>
              <a:rPr lang="pl-PL" altLang="pl-PL" sz="1800"/>
              <a:t>ECRS – Electron Cyclotron Resonanse Sputtering</a:t>
            </a:r>
          </a:p>
          <a:p>
            <a:pPr algn="l"/>
            <a:r>
              <a:rPr lang="pl-PL" altLang="pl-PL" sz="1800"/>
              <a:t>IS – Ion Sputtering</a:t>
            </a:r>
          </a:p>
          <a:p>
            <a:pPr algn="l"/>
            <a:r>
              <a:rPr lang="pl-PL" altLang="pl-PL" sz="1800"/>
              <a:t>MS – magnetron Sputtering</a:t>
            </a:r>
          </a:p>
          <a:p>
            <a:pPr algn="l"/>
            <a:endParaRPr lang="pl-PL" altLang="pl-PL" sz="2000"/>
          </a:p>
          <a:p>
            <a:pPr algn="l"/>
            <a:endParaRPr lang="pl-PL" altLang="pl-PL" sz="2000"/>
          </a:p>
          <a:p>
            <a:pPr algn="l"/>
            <a:endParaRPr lang="pl-PL" altLang="pl-PL" sz="2000"/>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11"/>
          <p:cNvPicPr>
            <a:picLocks noChangeAspect="1" noChangeArrowheads="1"/>
          </p:cNvPicPr>
          <p:nvPr/>
        </p:nvPicPr>
        <p:blipFill>
          <a:blip r:embed="rId2">
            <a:lum bright="-18000" contrast="24000"/>
            <a:extLst>
              <a:ext uri="{28A0092B-C50C-407E-A947-70E740481C1C}">
                <a14:useLocalDpi xmlns:a14="http://schemas.microsoft.com/office/drawing/2010/main" val="0"/>
              </a:ext>
            </a:extLst>
          </a:blip>
          <a:srcRect l="6972" r="20934"/>
          <a:stretch>
            <a:fillRect/>
          </a:stretch>
        </p:blipFill>
        <p:spPr bwMode="auto">
          <a:xfrm>
            <a:off x="539750" y="765175"/>
            <a:ext cx="8064500"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685800" y="609600"/>
            <a:ext cx="7772400" cy="874713"/>
          </a:xfrm>
        </p:spPr>
        <p:txBody>
          <a:bodyPr/>
          <a:lstStyle/>
          <a:p>
            <a:pPr eaLnBrk="1" hangingPunct="1"/>
            <a:r>
              <a:rPr lang="pl-PL" altLang="pl-PL" sz="2800" b="1"/>
              <a:t>3. Jednostki ciśnienia</a:t>
            </a:r>
            <a:r>
              <a:rPr lang="pl-PL" altLang="pl-PL" sz="2400"/>
              <a:t> (Układ SI - Wikipedia)</a:t>
            </a:r>
            <a:br>
              <a:rPr lang="pl-PL" altLang="pl-PL" sz="2400"/>
            </a:br>
            <a:endParaRPr lang="pl-PL" altLang="pl-PL" sz="2400"/>
          </a:p>
        </p:txBody>
      </p:sp>
      <p:sp>
        <p:nvSpPr>
          <p:cNvPr id="89091" name="Rectangle 3"/>
          <p:cNvSpPr>
            <a:spLocks noGrp="1" noChangeArrowheads="1"/>
          </p:cNvSpPr>
          <p:nvPr>
            <p:ph type="body" idx="1"/>
          </p:nvPr>
        </p:nvSpPr>
        <p:spPr/>
        <p:txBody>
          <a:bodyPr/>
          <a:lstStyle/>
          <a:p>
            <a:pPr eaLnBrk="1" hangingPunct="1">
              <a:buFontTx/>
              <a:buNone/>
            </a:pPr>
            <a:r>
              <a:rPr lang="pl-PL" altLang="pl-PL" sz="2400" b="1"/>
              <a:t>1 bar = 1x10</a:t>
            </a:r>
            <a:r>
              <a:rPr lang="pl-PL" altLang="pl-PL" sz="2400" b="1" baseline="30000"/>
              <a:t>5</a:t>
            </a:r>
            <a:r>
              <a:rPr lang="pl-PL" altLang="pl-PL" sz="2400" b="1"/>
              <a:t> N/m</a:t>
            </a:r>
            <a:r>
              <a:rPr lang="pl-PL" altLang="pl-PL" sz="2400" b="1" baseline="30000"/>
              <a:t>2</a:t>
            </a:r>
          </a:p>
          <a:p>
            <a:pPr eaLnBrk="1" hangingPunct="1">
              <a:buFontTx/>
              <a:buNone/>
            </a:pPr>
            <a:r>
              <a:rPr lang="pl-PL" altLang="pl-PL" sz="2400"/>
              <a:t>= 1x10</a:t>
            </a:r>
            <a:r>
              <a:rPr lang="pl-PL" altLang="pl-PL" sz="2400" baseline="30000"/>
              <a:t>3</a:t>
            </a:r>
            <a:r>
              <a:rPr lang="pl-PL" altLang="pl-PL" sz="2400"/>
              <a:t> hPa = 100 kPa</a:t>
            </a:r>
          </a:p>
          <a:p>
            <a:pPr eaLnBrk="1" hangingPunct="1">
              <a:buFontTx/>
              <a:buNone/>
            </a:pPr>
            <a:endParaRPr lang="pl-PL" altLang="pl-PL" sz="2400"/>
          </a:p>
          <a:p>
            <a:pPr eaLnBrk="1" hangingPunct="1"/>
            <a:r>
              <a:rPr lang="pl-PL" altLang="pl-PL" sz="2400"/>
              <a:t>1 bar = 10</a:t>
            </a:r>
            <a:r>
              <a:rPr lang="pl-PL" altLang="pl-PL" sz="2400" baseline="30000"/>
              <a:t>5 </a:t>
            </a:r>
            <a:r>
              <a:rPr lang="pl-PL" altLang="pl-PL" sz="2400"/>
              <a:t>N/m</a:t>
            </a:r>
            <a:r>
              <a:rPr lang="pl-PL" altLang="pl-PL" sz="2400" baseline="30000"/>
              <a:t>2</a:t>
            </a:r>
            <a:r>
              <a:rPr lang="pl-PL" altLang="pl-PL" sz="2400"/>
              <a:t> = 10</a:t>
            </a:r>
            <a:r>
              <a:rPr lang="pl-PL" altLang="pl-PL" sz="2400" baseline="30000"/>
              <a:t>5 </a:t>
            </a:r>
            <a:r>
              <a:rPr lang="pl-PL" altLang="pl-PL" sz="2400"/>
              <a:t>Pa</a:t>
            </a:r>
          </a:p>
          <a:p>
            <a:pPr eaLnBrk="1" hangingPunct="1"/>
            <a:r>
              <a:rPr lang="pl-PL" altLang="pl-PL" sz="2400"/>
              <a:t>1 mbar = 1 hPa = 100 Pa</a:t>
            </a:r>
          </a:p>
          <a:p>
            <a:pPr eaLnBrk="1" hangingPunct="1"/>
            <a:r>
              <a:rPr lang="pl-PL" altLang="pl-PL" sz="2400"/>
              <a:t>1013,25 mbar = 1013,25 hPa = 1 atm (ciśnienie normalne)</a:t>
            </a:r>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6150" name="Group 166"/>
          <p:cNvGraphicFramePr>
            <a:graphicFrameLocks noGrp="1"/>
          </p:cNvGraphicFramePr>
          <p:nvPr>
            <p:ph idx="1"/>
          </p:nvPr>
        </p:nvGraphicFramePr>
        <p:xfrm>
          <a:off x="539750" y="79375"/>
          <a:ext cx="7989888" cy="6700842"/>
        </p:xfrm>
        <a:graphic>
          <a:graphicData uri="http://schemas.openxmlformats.org/drawingml/2006/table">
            <a:tbl>
              <a:tblPr/>
              <a:tblGrid>
                <a:gridCol w="719138">
                  <a:extLst>
                    <a:ext uri="{9D8B030D-6E8A-4147-A177-3AD203B41FA5}">
                      <a16:colId xmlns:a16="http://schemas.microsoft.com/office/drawing/2014/main" val="20000"/>
                    </a:ext>
                  </a:extLst>
                </a:gridCol>
                <a:gridCol w="1009650">
                  <a:extLst>
                    <a:ext uri="{9D8B030D-6E8A-4147-A177-3AD203B41FA5}">
                      <a16:colId xmlns:a16="http://schemas.microsoft.com/office/drawing/2014/main" val="20001"/>
                    </a:ext>
                  </a:extLst>
                </a:gridCol>
                <a:gridCol w="1223962">
                  <a:extLst>
                    <a:ext uri="{9D8B030D-6E8A-4147-A177-3AD203B41FA5}">
                      <a16:colId xmlns:a16="http://schemas.microsoft.com/office/drawing/2014/main" val="20002"/>
                    </a:ext>
                  </a:extLst>
                </a:gridCol>
                <a:gridCol w="1190625">
                  <a:extLst>
                    <a:ext uri="{9D8B030D-6E8A-4147-A177-3AD203B41FA5}">
                      <a16:colId xmlns:a16="http://schemas.microsoft.com/office/drawing/2014/main" val="20003"/>
                    </a:ext>
                  </a:extLst>
                </a:gridCol>
                <a:gridCol w="1333500">
                  <a:extLst>
                    <a:ext uri="{9D8B030D-6E8A-4147-A177-3AD203B41FA5}">
                      <a16:colId xmlns:a16="http://schemas.microsoft.com/office/drawing/2014/main" val="20004"/>
                    </a:ext>
                  </a:extLst>
                </a:gridCol>
                <a:gridCol w="1257300">
                  <a:extLst>
                    <a:ext uri="{9D8B030D-6E8A-4147-A177-3AD203B41FA5}">
                      <a16:colId xmlns:a16="http://schemas.microsoft.com/office/drawing/2014/main" val="20005"/>
                    </a:ext>
                  </a:extLst>
                </a:gridCol>
                <a:gridCol w="1255713">
                  <a:extLst>
                    <a:ext uri="{9D8B030D-6E8A-4147-A177-3AD203B41FA5}">
                      <a16:colId xmlns:a16="http://schemas.microsoft.com/office/drawing/2014/main" val="20006"/>
                    </a:ext>
                  </a:extLst>
                </a:gridCol>
              </a:tblGrid>
              <a:tr h="1127749">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Pascal</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1"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Bar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1"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Atmosfera techniczna</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Atmosfera fizyczna</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Torr</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Funt /cal</a:t>
                      </a:r>
                      <a:r>
                        <a:rPr kumimoji="0" lang="pl-PL" altLang="pl-PL" sz="1600" b="1" i="0" u="none" strike="noStrike" cap="none" normalizeH="0" baseline="30000">
                          <a:ln>
                            <a:noFill/>
                          </a:ln>
                          <a:solidFill>
                            <a:schemeClr val="tx1"/>
                          </a:solidFill>
                          <a:effectLst/>
                          <a:latin typeface="Times New Roman" panose="02020603050405020304" pitchFamily="18" charset="0"/>
                        </a:rPr>
                        <a:t>2</a:t>
                      </a:r>
                      <a:endParaRPr kumimoji="0" lang="pl-PL" altLang="pl-PL" sz="1600" b="1"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[Pa]</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[bar]</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[at]</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[atm]</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[torr]</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[psi]</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 N/m</a:t>
                      </a:r>
                      <a:r>
                        <a:rPr kumimoji="0" lang="pl-PL" altLang="pl-PL" sz="2000" b="0" i="0" u="none" strike="noStrike" cap="none" normalizeH="0" baseline="30000">
                          <a:ln>
                            <a:noFill/>
                          </a:ln>
                          <a:solidFill>
                            <a:schemeClr val="tx1"/>
                          </a:solidFill>
                          <a:effectLst/>
                          <a:latin typeface="Times New Roman" panose="02020603050405020304" pitchFamily="18" charset="0"/>
                        </a:rPr>
                        <a:t>2</a:t>
                      </a: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 Mdyn/cm</a:t>
                      </a:r>
                      <a:r>
                        <a:rPr kumimoji="0" lang="pl-PL" altLang="pl-PL" sz="1600" b="0" i="0" u="none" strike="noStrike" cap="none" normalizeH="0" baseline="30000">
                          <a:ln>
                            <a:noFill/>
                          </a:ln>
                          <a:solidFill>
                            <a:schemeClr val="tx1"/>
                          </a:solidFill>
                          <a:effectLst/>
                          <a:latin typeface="Times New Roman" panose="02020603050405020304" pitchFamily="18" charset="0"/>
                        </a:rPr>
                        <a:t>2</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 kp/cm</a:t>
                      </a:r>
                      <a:r>
                        <a:rPr kumimoji="0" lang="pl-PL" altLang="pl-PL" sz="2000" b="0" i="0" u="none" strike="noStrike" cap="none" normalizeH="0" baseline="30000">
                          <a:ln>
                            <a:noFill/>
                          </a:ln>
                          <a:solidFill>
                            <a:schemeClr val="tx1"/>
                          </a:solidFill>
                          <a:effectLst/>
                          <a:latin typeface="Times New Roman" panose="02020603050405020304" pitchFamily="18" charset="0"/>
                        </a:rPr>
                        <a:t>2</a:t>
                      </a: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p</a:t>
                      </a:r>
                      <a:r>
                        <a:rPr kumimoji="0" lang="pl-PL" altLang="pl-PL" sz="2000" b="0" i="0" u="none" strike="noStrike" cap="none" normalizeH="0" baseline="-25000">
                          <a:ln>
                            <a:noFill/>
                          </a:ln>
                          <a:solidFill>
                            <a:schemeClr val="tx1"/>
                          </a:solidFill>
                          <a:effectLst/>
                          <a:latin typeface="Times New Roman" panose="02020603050405020304" pitchFamily="18" charset="0"/>
                        </a:rPr>
                        <a:t>STP</a:t>
                      </a: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 mm</a:t>
                      </a:r>
                      <a:r>
                        <a:rPr kumimoji="0" lang="pl-PL" altLang="pl-PL" sz="2000" b="0" i="0" u="none" strike="noStrike" cap="none" normalizeH="0" baseline="-25000">
                          <a:ln>
                            <a:noFill/>
                          </a:ln>
                          <a:solidFill>
                            <a:schemeClr val="tx1"/>
                          </a:solidFill>
                          <a:effectLst/>
                          <a:latin typeface="Times New Roman" panose="02020603050405020304" pitchFamily="18" charset="0"/>
                        </a:rPr>
                        <a:t>Hg</a:t>
                      </a: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 lbf/in.</a:t>
                      </a:r>
                      <a:r>
                        <a:rPr kumimoji="0" lang="pl-PL" altLang="pl-PL" sz="2000" b="0" i="0" u="none" strike="noStrike" cap="none" normalizeH="0" baseline="30000">
                          <a:ln>
                            <a:noFill/>
                          </a:ln>
                          <a:solidFill>
                            <a:schemeClr val="tx1"/>
                          </a:solidFill>
                          <a:effectLst/>
                          <a:latin typeface="Times New Roman" panose="02020603050405020304" pitchFamily="18" charset="0"/>
                        </a:rPr>
                        <a:t>2</a:t>
                      </a: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 Pa</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1,0000x10</a:t>
                      </a:r>
                      <a:r>
                        <a:rPr kumimoji="0" lang="pl-PL" altLang="pl-PL" sz="1600" b="0" i="0" u="none" strike="noStrike" cap="none" normalizeH="0" baseline="30000">
                          <a:ln>
                            <a:noFill/>
                          </a:ln>
                          <a:solidFill>
                            <a:schemeClr val="tx1"/>
                          </a:solidFill>
                          <a:effectLst/>
                          <a:latin typeface="Times New Roman" panose="02020603050405020304" pitchFamily="18" charset="0"/>
                        </a:rPr>
                        <a:t>-5</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1,0197x10</a:t>
                      </a:r>
                      <a:r>
                        <a:rPr kumimoji="0" lang="pl-PL" altLang="pl-PL" sz="1600" b="0" i="0" u="none" strike="noStrike" cap="none" normalizeH="0" baseline="30000">
                          <a:ln>
                            <a:noFill/>
                          </a:ln>
                          <a:solidFill>
                            <a:schemeClr val="tx1"/>
                          </a:solidFill>
                          <a:effectLst/>
                          <a:latin typeface="Times New Roman" panose="02020603050405020304" pitchFamily="18" charset="0"/>
                        </a:rPr>
                        <a:t>-5</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9,8692x10</a:t>
                      </a:r>
                      <a:r>
                        <a:rPr kumimoji="0" lang="pl-PL" altLang="pl-PL" sz="1600" b="0" i="0" u="none" strike="noStrike" cap="none" normalizeH="0" baseline="30000">
                          <a:ln>
                            <a:noFill/>
                          </a:ln>
                          <a:solidFill>
                            <a:schemeClr val="tx1"/>
                          </a:solidFill>
                          <a:effectLst/>
                          <a:latin typeface="Times New Roman" panose="02020603050405020304" pitchFamily="18" charset="0"/>
                        </a:rPr>
                        <a:t>-6</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7,5006x10</a:t>
                      </a:r>
                      <a:r>
                        <a:rPr kumimoji="0" lang="pl-PL" altLang="pl-PL" sz="1600" b="0" i="0" u="none" strike="noStrike" cap="none" normalizeH="0" baseline="30000">
                          <a:ln>
                            <a:noFill/>
                          </a:ln>
                          <a:solidFill>
                            <a:schemeClr val="tx1"/>
                          </a:solidFill>
                          <a:effectLst/>
                          <a:latin typeface="Times New Roman" panose="02020603050405020304" pitchFamily="18" charset="0"/>
                        </a:rPr>
                        <a:t>-3</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1,4504x10</a:t>
                      </a:r>
                      <a:r>
                        <a:rPr kumimoji="0" lang="pl-PL" altLang="pl-PL" sz="1600" b="0" i="0" u="none" strike="noStrike" cap="none" normalizeH="0" baseline="30000">
                          <a:ln>
                            <a:noFill/>
                          </a:ln>
                          <a:solidFill>
                            <a:schemeClr val="tx1"/>
                          </a:solidFill>
                          <a:effectLst/>
                          <a:latin typeface="Times New Roman" panose="02020603050405020304" pitchFamily="18" charset="0"/>
                        </a:rPr>
                        <a:t>-4</a:t>
                      </a:r>
                      <a:endParaRPr kumimoji="0" lang="pl-PL" altLang="pl-PL" sz="16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20644">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 bar</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1,0000x10</a:t>
                      </a:r>
                      <a:r>
                        <a:rPr kumimoji="0" lang="pl-PL" altLang="pl-PL" sz="1400" b="0" i="0" u="none" strike="noStrike" cap="none" normalizeH="0" baseline="30000">
                          <a:ln>
                            <a:noFill/>
                          </a:ln>
                          <a:solidFill>
                            <a:schemeClr val="tx1"/>
                          </a:solidFill>
                          <a:effectLst/>
                          <a:latin typeface="Times New Roman" panose="02020603050405020304" pitchFamily="18" charset="0"/>
                        </a:rPr>
                        <a:t>5</a:t>
                      </a: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1,0197x10</a:t>
                      </a:r>
                      <a:r>
                        <a:rPr kumimoji="0" lang="pl-PL" altLang="pl-PL" sz="1600" b="0" i="0" u="none" strike="noStrike" cap="none" normalizeH="0" baseline="30000">
                          <a:ln>
                            <a:noFill/>
                          </a:ln>
                          <a:solidFill>
                            <a:schemeClr val="tx1"/>
                          </a:solidFill>
                          <a:effectLst/>
                          <a:latin typeface="Times New Roman" panose="02020603050405020304" pitchFamily="18" charset="0"/>
                        </a:rPr>
                        <a:t>0</a:t>
                      </a:r>
                      <a:endParaRPr kumimoji="0" lang="pl-PL" altLang="pl-PL" sz="16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9,8692x10</a:t>
                      </a:r>
                      <a:r>
                        <a:rPr kumimoji="0" lang="pl-PL" altLang="pl-PL" sz="1600" b="0" i="0" u="none" strike="noStrike" cap="none" normalizeH="0" baseline="30000">
                          <a:ln>
                            <a:noFill/>
                          </a:ln>
                          <a:solidFill>
                            <a:schemeClr val="tx1"/>
                          </a:solidFill>
                          <a:effectLst/>
                          <a:latin typeface="Times New Roman" panose="02020603050405020304" pitchFamily="18" charset="0"/>
                        </a:rPr>
                        <a:t>-1</a:t>
                      </a: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7,5006x10</a:t>
                      </a:r>
                      <a:r>
                        <a:rPr kumimoji="0" lang="pl-PL" altLang="pl-PL" sz="1600" b="0" i="0" u="none" strike="noStrike" cap="none" normalizeH="0" baseline="30000">
                          <a:ln>
                            <a:noFill/>
                          </a:ln>
                          <a:solidFill>
                            <a:schemeClr val="tx1"/>
                          </a:solidFill>
                          <a:effectLst/>
                          <a:latin typeface="Times New Roman" panose="02020603050405020304" pitchFamily="18" charset="0"/>
                        </a:rPr>
                        <a:t>2</a:t>
                      </a:r>
                      <a:endParaRPr kumimoji="0" lang="pl-PL" altLang="pl-PL" sz="16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1,4504x10</a:t>
                      </a:r>
                      <a:r>
                        <a:rPr kumimoji="0" lang="pl-PL" altLang="pl-PL" sz="16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 at</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9,8067x10</a:t>
                      </a:r>
                      <a:r>
                        <a:rPr kumimoji="0" lang="pl-PL" altLang="pl-PL" sz="1400" b="0" i="0" u="none" strike="noStrike" cap="none" normalizeH="0" baseline="30000">
                          <a:ln>
                            <a:noFill/>
                          </a:ln>
                          <a:solidFill>
                            <a:schemeClr val="tx1"/>
                          </a:solidFill>
                          <a:effectLst/>
                          <a:latin typeface="Times New Roman" panose="02020603050405020304" pitchFamily="18" charset="0"/>
                        </a:rPr>
                        <a:t>4</a:t>
                      </a: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9,8067x10</a:t>
                      </a:r>
                      <a:r>
                        <a:rPr kumimoji="0" lang="pl-PL" altLang="pl-PL" sz="14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9,6784x10</a:t>
                      </a:r>
                      <a:r>
                        <a:rPr kumimoji="0" lang="pl-PL" altLang="pl-PL" sz="16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7,3556x10</a:t>
                      </a:r>
                      <a:r>
                        <a:rPr kumimoji="0" lang="pl-PL" altLang="pl-PL" sz="1600" b="0" i="0" u="none" strike="noStrike" cap="none" normalizeH="0" baseline="30000">
                          <a:ln>
                            <a:noFill/>
                          </a:ln>
                          <a:solidFill>
                            <a:schemeClr val="tx1"/>
                          </a:solidFill>
                          <a:effectLst/>
                          <a:latin typeface="Times New Roman" panose="02020603050405020304" pitchFamily="18" charset="0"/>
                        </a:rPr>
                        <a:t>2</a:t>
                      </a:r>
                      <a:endParaRPr kumimoji="0" lang="pl-PL" altLang="pl-PL" sz="16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1,4223x10</a:t>
                      </a:r>
                      <a:r>
                        <a:rPr kumimoji="0" lang="pl-PL" altLang="pl-PL" sz="16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1atm</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1,0133x10</a:t>
                      </a:r>
                      <a:r>
                        <a:rPr kumimoji="0" lang="pl-PL" altLang="pl-PL" sz="1400" b="0" i="0" u="none" strike="noStrike" cap="none" normalizeH="0" baseline="30000">
                          <a:ln>
                            <a:noFill/>
                          </a:ln>
                          <a:solidFill>
                            <a:schemeClr val="tx1"/>
                          </a:solidFill>
                          <a:effectLst/>
                          <a:latin typeface="Times New Roman" panose="02020603050405020304" pitchFamily="18" charset="0"/>
                        </a:rPr>
                        <a:t>5</a:t>
                      </a: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1,0133x10</a:t>
                      </a:r>
                      <a:r>
                        <a:rPr kumimoji="0" lang="pl-PL" altLang="pl-PL" sz="1400" b="0" i="0" u="none" strike="noStrike" cap="none" normalizeH="0" baseline="30000">
                          <a:ln>
                            <a:noFill/>
                          </a:ln>
                          <a:solidFill>
                            <a:schemeClr val="tx1"/>
                          </a:solidFill>
                          <a:effectLst/>
                          <a:latin typeface="Times New Roman" panose="02020603050405020304" pitchFamily="18" charset="0"/>
                        </a:rPr>
                        <a:t>0</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1,0332x10</a:t>
                      </a:r>
                      <a:r>
                        <a:rPr kumimoji="0" lang="pl-PL" altLang="pl-PL" sz="1400" b="0" i="0" u="none" strike="noStrike" cap="none" normalizeH="0" baseline="30000">
                          <a:ln>
                            <a:noFill/>
                          </a:ln>
                          <a:solidFill>
                            <a:schemeClr val="tx1"/>
                          </a:solidFill>
                          <a:effectLst/>
                          <a:latin typeface="Times New Roman" panose="02020603050405020304" pitchFamily="18" charset="0"/>
                        </a:rPr>
                        <a:t>0</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7,6000x10</a:t>
                      </a:r>
                      <a:r>
                        <a:rPr kumimoji="0" lang="pl-PL" altLang="pl-PL" sz="1600" b="0" i="0" u="none" strike="noStrike" cap="none" normalizeH="0" baseline="30000">
                          <a:ln>
                            <a:noFill/>
                          </a:ln>
                          <a:solidFill>
                            <a:schemeClr val="tx1"/>
                          </a:solidFill>
                          <a:effectLst/>
                          <a:latin typeface="Times New Roman" panose="02020603050405020304" pitchFamily="18" charset="0"/>
                        </a:rPr>
                        <a:t>2</a:t>
                      </a:r>
                      <a:endParaRPr kumimoji="0" lang="pl-PL" altLang="pl-PL" sz="16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1,4696x10</a:t>
                      </a:r>
                      <a:r>
                        <a:rPr kumimoji="0" lang="pl-PL" altLang="pl-PL" sz="16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1torr</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1,3332x10</a:t>
                      </a:r>
                      <a:r>
                        <a:rPr kumimoji="0" lang="pl-PL" altLang="pl-PL" sz="1400" b="0" i="0" u="none" strike="noStrike" cap="none" normalizeH="0" baseline="30000">
                          <a:ln>
                            <a:noFill/>
                          </a:ln>
                          <a:solidFill>
                            <a:schemeClr val="tx1"/>
                          </a:solidFill>
                          <a:effectLst/>
                          <a:latin typeface="Times New Roman" panose="02020603050405020304" pitchFamily="18" charset="0"/>
                        </a:rPr>
                        <a:t>2</a:t>
                      </a: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1,3332x10</a:t>
                      </a:r>
                      <a:r>
                        <a:rPr kumimoji="0" lang="pl-PL" altLang="pl-PL" sz="1400" b="0" i="0" u="none" strike="noStrike" cap="none" normalizeH="0" baseline="30000">
                          <a:ln>
                            <a:noFill/>
                          </a:ln>
                          <a:solidFill>
                            <a:schemeClr val="tx1"/>
                          </a:solidFill>
                          <a:effectLst/>
                          <a:latin typeface="Times New Roman" panose="02020603050405020304" pitchFamily="18" charset="0"/>
                        </a:rPr>
                        <a:t>-3</a:t>
                      </a:r>
                      <a:endParaRPr kumimoji="0" lang="pl-PL" altLang="pl-PL" sz="14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1,3595x10</a:t>
                      </a:r>
                      <a:r>
                        <a:rPr kumimoji="0" lang="pl-PL" altLang="pl-PL" sz="1400" b="0" i="0" u="none" strike="noStrike" cap="none" normalizeH="0" baseline="30000">
                          <a:ln>
                            <a:noFill/>
                          </a:ln>
                          <a:solidFill>
                            <a:schemeClr val="tx1"/>
                          </a:solidFill>
                          <a:effectLst/>
                          <a:latin typeface="Times New Roman" panose="02020603050405020304" pitchFamily="18" charset="0"/>
                        </a:rPr>
                        <a:t>-3</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1,3158x10</a:t>
                      </a:r>
                      <a:r>
                        <a:rPr kumimoji="0" lang="pl-PL" altLang="pl-PL" sz="1400" b="0" i="0" u="none" strike="noStrike" cap="none" normalizeH="0" baseline="30000">
                          <a:ln>
                            <a:noFill/>
                          </a:ln>
                          <a:solidFill>
                            <a:schemeClr val="tx1"/>
                          </a:solidFill>
                          <a:effectLst/>
                          <a:latin typeface="Times New Roman" panose="02020603050405020304" pitchFamily="18" charset="0"/>
                        </a:rPr>
                        <a:t>-3</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1,9328x10</a:t>
                      </a:r>
                      <a:r>
                        <a:rPr kumimoji="0" lang="pl-PL" altLang="pl-PL" sz="1400" b="0" i="0" u="none" strike="noStrike" cap="none" normalizeH="0" baseline="30000">
                          <a:ln>
                            <a:noFill/>
                          </a:ln>
                          <a:solidFill>
                            <a:schemeClr val="tx1"/>
                          </a:solidFill>
                          <a:effectLst/>
                          <a:latin typeface="Times New Roman" panose="02020603050405020304" pitchFamily="18" charset="0"/>
                        </a:rPr>
                        <a:t>-2</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1" i="0" u="none" strike="noStrike" cap="none" normalizeH="0" baseline="0">
                          <a:ln>
                            <a:noFill/>
                          </a:ln>
                          <a:solidFill>
                            <a:schemeClr val="tx1"/>
                          </a:solidFill>
                          <a:effectLst/>
                          <a:latin typeface="Times New Roman" panose="02020603050405020304" pitchFamily="18" charset="0"/>
                        </a:rPr>
                        <a:t>1 psi</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6,8948x10</a:t>
                      </a:r>
                      <a:r>
                        <a:rPr kumimoji="0" lang="pl-PL" altLang="pl-PL" sz="1400" b="0" i="0" u="none" strike="noStrike" cap="none" normalizeH="0" baseline="30000">
                          <a:ln>
                            <a:noFill/>
                          </a:ln>
                          <a:solidFill>
                            <a:schemeClr val="tx1"/>
                          </a:solidFill>
                          <a:effectLst/>
                          <a:latin typeface="Times New Roman" panose="02020603050405020304" pitchFamily="18" charset="0"/>
                        </a:rPr>
                        <a:t>3</a:t>
                      </a: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0" i="0" u="none" strike="noStrike" cap="none" normalizeH="0" baseline="0">
                          <a:ln>
                            <a:noFill/>
                          </a:ln>
                          <a:solidFill>
                            <a:schemeClr val="tx1"/>
                          </a:solidFill>
                          <a:effectLst/>
                          <a:latin typeface="Times New Roman" panose="02020603050405020304" pitchFamily="18" charset="0"/>
                        </a:rPr>
                        <a:t>6,8948x10</a:t>
                      </a:r>
                      <a:r>
                        <a:rPr kumimoji="0" lang="pl-PL" altLang="pl-PL" sz="1400" b="0" i="0" u="none" strike="noStrike" cap="none" normalizeH="0" baseline="30000">
                          <a:ln>
                            <a:noFill/>
                          </a:ln>
                          <a:solidFill>
                            <a:schemeClr val="tx1"/>
                          </a:solidFill>
                          <a:effectLst/>
                          <a:latin typeface="Times New Roman" panose="02020603050405020304" pitchFamily="18" charset="0"/>
                        </a:rPr>
                        <a:t>-2</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7,0307x10</a:t>
                      </a:r>
                      <a:r>
                        <a:rPr kumimoji="0" lang="pl-PL" altLang="pl-PL" sz="1600" b="0" i="0" u="none" strike="noStrike" cap="none" normalizeH="0" baseline="30000">
                          <a:ln>
                            <a:noFill/>
                          </a:ln>
                          <a:solidFill>
                            <a:schemeClr val="tx1"/>
                          </a:solidFill>
                          <a:effectLst/>
                          <a:latin typeface="Times New Roman" panose="02020603050405020304" pitchFamily="18" charset="0"/>
                        </a:rPr>
                        <a:t>-2</a:t>
                      </a:r>
                      <a:endParaRPr kumimoji="0" lang="pl-PL" altLang="pl-PL" sz="16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6,8046x10</a:t>
                      </a:r>
                      <a:r>
                        <a:rPr kumimoji="0" lang="pl-PL" altLang="pl-PL" sz="1600" b="0" i="0" u="none" strike="noStrike" cap="none" normalizeH="0" baseline="30000">
                          <a:ln>
                            <a:noFill/>
                          </a:ln>
                          <a:solidFill>
                            <a:schemeClr val="tx1"/>
                          </a:solidFill>
                          <a:effectLst/>
                          <a:latin typeface="Times New Roman" panose="02020603050405020304" pitchFamily="18" charset="0"/>
                        </a:rPr>
                        <a:t>-2</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tx1"/>
                          </a:solidFill>
                          <a:effectLst/>
                          <a:latin typeface="Times New Roman" panose="02020603050405020304" pitchFamily="18" charset="0"/>
                        </a:rPr>
                        <a:t>5,1715x10</a:t>
                      </a:r>
                      <a:r>
                        <a:rPr kumimoji="0" lang="pl-PL" altLang="pl-PL" sz="1600" b="0" i="0" u="none" strike="noStrike" cap="none" normalizeH="0" baseline="3000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1</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619056">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800" b="0" i="0" u="none" strike="noStrike" cap="none" normalizeH="0" baseline="0">
                        <a:ln>
                          <a:noFill/>
                        </a:ln>
                        <a:solidFill>
                          <a:schemeClr val="tx1"/>
                        </a:solidFill>
                        <a:effectLst/>
                        <a:latin typeface="Times New Roman" panose="02020603050405020304" pitchFamily="18" charset="0"/>
                      </a:endParaRP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bl>
          </a:graphicData>
        </a:graphic>
      </p:graphicFrame>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descr="1"/>
          <p:cNvPicPr>
            <a:picLocks noChangeAspect="1" noChangeArrowheads="1"/>
          </p:cNvPicPr>
          <p:nvPr/>
        </p:nvPicPr>
        <p:blipFill>
          <a:blip r:embed="rId2" cstate="print">
            <a:lum bright="-12000" contrast="12000"/>
            <a:extLst>
              <a:ext uri="{28A0092B-C50C-407E-A947-70E740481C1C}">
                <a14:useLocalDpi xmlns:a14="http://schemas.microsoft.com/office/drawing/2010/main" val="0"/>
              </a:ext>
            </a:extLst>
          </a:blip>
          <a:srcRect l="3296" b="23976"/>
          <a:stretch>
            <a:fillRect/>
          </a:stretch>
        </p:blipFill>
        <p:spPr bwMode="auto">
          <a:xfrm>
            <a:off x="466725" y="1196975"/>
            <a:ext cx="8208963" cy="4011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9" name="Text Box 3"/>
          <p:cNvSpPr txBox="1">
            <a:spLocks noChangeArrowheads="1"/>
          </p:cNvSpPr>
          <p:nvPr/>
        </p:nvSpPr>
        <p:spPr bwMode="auto">
          <a:xfrm>
            <a:off x="755650" y="393700"/>
            <a:ext cx="6121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b="1"/>
              <a:t>3a. Próżnia</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ChangeArrowheads="1"/>
          </p:cNvSpPr>
          <p:nvPr/>
        </p:nvSpPr>
        <p:spPr bwMode="auto">
          <a:xfrm>
            <a:off x="757238" y="404813"/>
            <a:ext cx="7772400" cy="827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br>
              <a:rPr lang="pl-PL" altLang="pl-PL" sz="2800" b="1">
                <a:solidFill>
                  <a:schemeClr val="tx2"/>
                </a:solidFill>
              </a:rPr>
            </a:br>
            <a:br>
              <a:rPr lang="pl-PL" altLang="pl-PL" sz="2800" b="1">
                <a:solidFill>
                  <a:schemeClr val="tx2"/>
                </a:solidFill>
              </a:rPr>
            </a:br>
            <a:r>
              <a:rPr lang="pl-PL" altLang="pl-PL" sz="2800" b="1">
                <a:solidFill>
                  <a:schemeClr val="tx2"/>
                </a:solidFill>
              </a:rPr>
              <a:t> 4. Mechaniczne metody modyfikacji powierzchni</a:t>
            </a:r>
          </a:p>
        </p:txBody>
      </p:sp>
      <p:sp>
        <p:nvSpPr>
          <p:cNvPr id="92163" name="Rectangle 3" descr="Rectangle: Click to edit Master text styles&#10;Second level&#10;Third level&#10;Fourth level&#10;Fifth level"/>
          <p:cNvSpPr>
            <a:spLocks noGrp="1" noChangeArrowheads="1"/>
          </p:cNvSpPr>
          <p:nvPr>
            <p:ph type="body" idx="1"/>
          </p:nvPr>
        </p:nvSpPr>
        <p:spPr>
          <a:xfrm>
            <a:off x="1042988" y="1628775"/>
            <a:ext cx="7056437" cy="2171700"/>
          </a:xfrm>
          <a:noFill/>
        </p:spPr>
        <p:txBody>
          <a:bodyPr/>
          <a:lstStyle/>
          <a:p>
            <a:pPr marL="0" indent="0" eaLnBrk="1" hangingPunct="1">
              <a:lnSpc>
                <a:spcPct val="110000"/>
              </a:lnSpc>
              <a:buFontTx/>
              <a:buNone/>
            </a:pPr>
            <a:r>
              <a:rPr lang="pl-PL" altLang="pl-PL" sz="2400"/>
              <a:t>Wykorzystuje się nacisk narzędzia lub energię kinetyczną narzędzia lub cząstek w celu umocnienia na zimno warstwy wierzchniej metalu czy stopu metalu lub otrzymania powłoki na zimnym metalu podłoża.</a:t>
            </a:r>
          </a:p>
        </p:txBody>
      </p:sp>
      <p:sp>
        <p:nvSpPr>
          <p:cNvPr id="270340" name="Text Box 4"/>
          <p:cNvSpPr txBox="1">
            <a:spLocks noChangeArrowheads="1"/>
          </p:cNvSpPr>
          <p:nvPr/>
        </p:nvSpPr>
        <p:spPr bwMode="auto">
          <a:xfrm>
            <a:off x="1042988" y="4056063"/>
            <a:ext cx="3157537"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buFontTx/>
              <a:buBlip>
                <a:blip r:embed="rId2"/>
              </a:buBlip>
              <a:defRPr/>
            </a:pPr>
            <a:r>
              <a:rPr lang="pl-PL" altLang="pl-PL" sz="2000">
                <a:effectLst>
                  <a:outerShdw blurRad="38100" dist="38100" dir="2700000" algn="tl">
                    <a:srgbClr val="FFFFFF"/>
                  </a:outerShdw>
                </a:effectLst>
                <a:latin typeface="Tahoma" panose="020B0604030504040204" pitchFamily="34" charset="0"/>
              </a:rPr>
              <a:t> Nagniatanie </a:t>
            </a:r>
          </a:p>
          <a:p>
            <a:pPr eaLnBrk="1" hangingPunct="1">
              <a:buFontTx/>
              <a:buBlip>
                <a:blip r:embed="rId2"/>
              </a:buBlip>
              <a:defRPr/>
            </a:pPr>
            <a:r>
              <a:rPr lang="pl-PL" altLang="pl-PL" sz="2000">
                <a:effectLst>
                  <a:outerShdw blurRad="38100" dist="38100" dir="2700000" algn="tl">
                    <a:srgbClr val="FFFFFF"/>
                  </a:outerShdw>
                </a:effectLst>
                <a:latin typeface="Tahoma" panose="020B0604030504040204" pitchFamily="34" charset="0"/>
              </a:rPr>
              <a:t> Kulowanie</a:t>
            </a:r>
          </a:p>
          <a:p>
            <a:pPr eaLnBrk="1" hangingPunct="1">
              <a:buFontTx/>
              <a:buBlip>
                <a:blip r:embed="rId2"/>
              </a:buBlip>
              <a:defRPr/>
            </a:pPr>
            <a:r>
              <a:rPr lang="pl-PL" altLang="pl-PL" sz="2000">
                <a:effectLst>
                  <a:outerShdw blurRad="38100" dist="38100" dir="2700000" algn="tl">
                    <a:srgbClr val="FFFFFF"/>
                  </a:outerShdw>
                </a:effectLst>
                <a:latin typeface="Tahoma" panose="020B0604030504040204" pitchFamily="34" charset="0"/>
              </a:rPr>
              <a:t> Nanoszenie detonacyjne</a:t>
            </a:r>
          </a:p>
          <a:p>
            <a:pPr eaLnBrk="1" hangingPunct="1">
              <a:buFontTx/>
              <a:buBlip>
                <a:blip r:embed="rId2"/>
              </a:buBlip>
              <a:defRPr/>
            </a:pPr>
            <a:r>
              <a:rPr lang="pl-PL" altLang="pl-PL" sz="2000">
                <a:effectLst>
                  <a:outerShdw blurRad="38100" dist="38100" dir="2700000" algn="tl">
                    <a:srgbClr val="FFFFFF"/>
                  </a:outerShdw>
                </a:effectLst>
                <a:latin typeface="Tahoma" panose="020B0604030504040204" pitchFamily="34" charset="0"/>
              </a:rPr>
              <a:t> Platerowanie</a:t>
            </a:r>
          </a:p>
          <a:p>
            <a:pPr eaLnBrk="1" hangingPunct="1">
              <a:defRPr/>
            </a:pPr>
            <a:endParaRPr lang="pl-PL" altLang="pl-PL" sz="2000">
              <a:solidFill>
                <a:srgbClr val="FF0000"/>
              </a:solidFill>
              <a:effectLst>
                <a:outerShdw blurRad="38100" dist="38100" dir="2700000" algn="tl">
                  <a:srgbClr val="000000"/>
                </a:outerShdw>
              </a:effectLst>
              <a:latin typeface="Tahoma" panose="020B0604030504040204" pitchFamily="34" charset="0"/>
            </a:endParaRPr>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611188" y="1484313"/>
            <a:ext cx="7991475" cy="169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20000"/>
              </a:lnSpc>
              <a:spcBef>
                <a:spcPct val="0"/>
              </a:spcBef>
              <a:buFontTx/>
              <a:buNone/>
            </a:pPr>
            <a:r>
              <a:rPr lang="pl-PL" altLang="pl-PL" sz="1600">
                <a:latin typeface="Tahoma" panose="020B0604030504040204" pitchFamily="34" charset="0"/>
              </a:rPr>
              <a:t>Odkształcenie plastyczne materiału w obrębie warstwy wierzchniej przez oddziaływanie na powierzchnię obrabianego elementu narzędziem o odpowiednich krzywiznach, które może się toczyć bez poślizgu, ślizgać lub zderzać się z powierzchnią elementu. </a:t>
            </a:r>
          </a:p>
          <a:p>
            <a:pPr eaLnBrk="1" hangingPunct="1">
              <a:spcBef>
                <a:spcPct val="0"/>
              </a:spcBef>
              <a:buFontTx/>
              <a:buNone/>
            </a:pPr>
            <a:endParaRPr lang="pl-PL" altLang="pl-PL" sz="900">
              <a:latin typeface="Tahoma" panose="020B0604030504040204" pitchFamily="34" charset="0"/>
            </a:endParaRPr>
          </a:p>
          <a:p>
            <a:pPr eaLnBrk="1" hangingPunct="1">
              <a:lnSpc>
                <a:spcPct val="120000"/>
              </a:lnSpc>
              <a:spcBef>
                <a:spcPct val="0"/>
              </a:spcBef>
              <a:buFontTx/>
              <a:buNone/>
            </a:pPr>
            <a:r>
              <a:rPr lang="pl-PL" altLang="pl-PL" sz="1600">
                <a:latin typeface="Tahoma" panose="020B0604030504040204" pitchFamily="34" charset="0"/>
              </a:rPr>
              <a:t>Przeprowadza się na obrabiarkach skrawających za pomocą odpowiedniego oprzyrządowania jak również z wykorzystaniem specjalnych obrabiarek do nagniatania.</a:t>
            </a:r>
          </a:p>
        </p:txBody>
      </p:sp>
      <p:sp>
        <p:nvSpPr>
          <p:cNvPr id="93187" name="Rectangle 3"/>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Nagniatanie</a:t>
            </a:r>
          </a:p>
        </p:txBody>
      </p:sp>
      <p:sp>
        <p:nvSpPr>
          <p:cNvPr id="93188" name="Rectangle 4"/>
          <p:cNvSpPr>
            <a:spLocks noChangeArrowheads="1"/>
          </p:cNvSpPr>
          <p:nvPr/>
        </p:nvSpPr>
        <p:spPr bwMode="auto">
          <a:xfrm>
            <a:off x="611188" y="3679825"/>
            <a:ext cx="8353425" cy="146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Nagniatanie statyczne</a:t>
            </a:r>
            <a:r>
              <a:rPr lang="pl-PL" altLang="pl-PL" sz="1600">
                <a:latin typeface="Tahoma" panose="020B0604030504040204" pitchFamily="34" charset="0"/>
              </a:rPr>
              <a:t> – siła oddziaływania elementu narzędzia jest stała lub wolnozmienna.</a:t>
            </a:r>
          </a:p>
          <a:p>
            <a:pPr eaLnBrk="1" hangingPunct="1">
              <a:spcBef>
                <a:spcPct val="0"/>
              </a:spcBef>
              <a:buFontTx/>
              <a:buNone/>
            </a:pPr>
            <a:endParaRPr lang="pl-PL" altLang="pl-PL" sz="1000">
              <a:latin typeface="Tahoma" panose="020B0604030504040204" pitchFamily="34" charset="0"/>
            </a:endParaRPr>
          </a:p>
          <a:p>
            <a:pPr eaLnBrk="1" hangingPunct="1">
              <a:spcBef>
                <a:spcPct val="0"/>
              </a:spcBef>
              <a:buFontTx/>
              <a:buNone/>
            </a:pPr>
            <a:r>
              <a:rPr lang="pl-PL" altLang="pl-PL" sz="1600" b="1">
                <a:latin typeface="Tahoma" panose="020B0604030504040204" pitchFamily="34" charset="0"/>
              </a:rPr>
              <a:t>Nagniatanie dynamiczne</a:t>
            </a:r>
            <a:r>
              <a:rPr lang="pl-PL" altLang="pl-PL" sz="1600">
                <a:latin typeface="Tahoma" panose="020B0604030504040204" pitchFamily="34" charset="0"/>
              </a:rPr>
              <a:t> – gdy podczas obróbki zachodzą  zderzenia  elementów roboczych z powierzchnią obrabianą i charakterystyka impulsu siły w pojedynczym zderzeniu zależy od energii zderzenia i własności materiału obrabianego.</a:t>
            </a:r>
            <a:endParaRPr lang="pl-PL" altLang="pl-PL" sz="1600" u="sng">
              <a:latin typeface="Tahoma" panose="020B0604030504040204" pitchFamily="34" charset="0"/>
            </a:endParaRP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539750" y="476250"/>
            <a:ext cx="83534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630238"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Nagniatanie statyczne</a:t>
            </a:r>
            <a:r>
              <a:rPr lang="pl-PL" altLang="pl-PL" sz="1600">
                <a:latin typeface="Tahoma" panose="020B0604030504040204" pitchFamily="34" charset="0"/>
              </a:rPr>
              <a:t> </a:t>
            </a:r>
          </a:p>
          <a:p>
            <a:pPr eaLnBrk="1" hangingPunct="1">
              <a:spcBef>
                <a:spcPct val="0"/>
              </a:spcBef>
              <a:buFontTx/>
              <a:buNone/>
            </a:pPr>
            <a:r>
              <a:rPr lang="pl-PL" altLang="pl-PL" sz="1600" b="1">
                <a:latin typeface="Tahoma" panose="020B0604030504040204" pitchFamily="34" charset="0"/>
              </a:rPr>
              <a:t>          - toczne</a:t>
            </a:r>
            <a:r>
              <a:rPr lang="pl-PL" altLang="pl-PL" sz="1600">
                <a:latin typeface="Tahoma" panose="020B0604030504040204" pitchFamily="34" charset="0"/>
              </a:rPr>
              <a:t>: kulkowanie, krążkowanie, rolkowanie (zwykłe i oscylacyjne)</a:t>
            </a:r>
          </a:p>
        </p:txBody>
      </p:sp>
      <p:sp>
        <p:nvSpPr>
          <p:cNvPr id="94211" name="Text Box 3"/>
          <p:cNvSpPr txBox="1">
            <a:spLocks noChangeArrowheads="1"/>
          </p:cNvSpPr>
          <p:nvPr/>
        </p:nvSpPr>
        <p:spPr bwMode="auto">
          <a:xfrm>
            <a:off x="1547813" y="5876925"/>
            <a:ext cx="58324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Tahoma" panose="020B0604030504040204" pitchFamily="34" charset="0"/>
              </a:rPr>
              <a:t>Typy narzędzi do nagniatania kulkowego, rolkowego i krążkowego</a:t>
            </a:r>
          </a:p>
        </p:txBody>
      </p:sp>
      <p:grpSp>
        <p:nvGrpSpPr>
          <p:cNvPr id="94212" name="Group 4"/>
          <p:cNvGrpSpPr>
            <a:grpSpLocks/>
          </p:cNvGrpSpPr>
          <p:nvPr/>
        </p:nvGrpSpPr>
        <p:grpSpPr bwMode="auto">
          <a:xfrm>
            <a:off x="1187450" y="1773238"/>
            <a:ext cx="6480175" cy="3994150"/>
            <a:chOff x="521" y="754"/>
            <a:chExt cx="4082" cy="2516"/>
          </a:xfrm>
        </p:grpSpPr>
        <p:grpSp>
          <p:nvGrpSpPr>
            <p:cNvPr id="94214" name="Group 5"/>
            <p:cNvGrpSpPr>
              <a:grpSpLocks/>
            </p:cNvGrpSpPr>
            <p:nvPr/>
          </p:nvGrpSpPr>
          <p:grpSpPr bwMode="auto">
            <a:xfrm>
              <a:off x="1156" y="1329"/>
              <a:ext cx="331" cy="1853"/>
              <a:chOff x="1148" y="1253"/>
              <a:chExt cx="331" cy="1853"/>
            </a:xfrm>
          </p:grpSpPr>
          <p:pic>
            <p:nvPicPr>
              <p:cNvPr id="94233" name="Picture 6" descr="External Roller Burnishing T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1253"/>
                <a:ext cx="330" cy="1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34" name="Picture 7" descr="hex100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 y="2614"/>
                <a:ext cx="300"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15" name="Group 8"/>
            <p:cNvGrpSpPr>
              <a:grpSpLocks/>
            </p:cNvGrpSpPr>
            <p:nvPr/>
          </p:nvGrpSpPr>
          <p:grpSpPr bwMode="auto">
            <a:xfrm>
              <a:off x="1610" y="891"/>
              <a:ext cx="420" cy="2261"/>
              <a:chOff x="1806" y="791"/>
              <a:chExt cx="420" cy="2261"/>
            </a:xfrm>
          </p:grpSpPr>
          <p:pic>
            <p:nvPicPr>
              <p:cNvPr id="94231" name="Picture 9" descr="Taper Hole Roller Burnishing Too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 y="791"/>
                <a:ext cx="300" cy="1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32" name="Picture 10" descr="hex1100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6" y="2590"/>
                <a:ext cx="420" cy="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16" name="Group 11"/>
            <p:cNvGrpSpPr>
              <a:grpSpLocks/>
            </p:cNvGrpSpPr>
            <p:nvPr/>
          </p:nvGrpSpPr>
          <p:grpSpPr bwMode="auto">
            <a:xfrm>
              <a:off x="2200" y="1389"/>
              <a:ext cx="510" cy="1835"/>
              <a:chOff x="2229" y="1434"/>
              <a:chExt cx="510" cy="1835"/>
            </a:xfrm>
          </p:grpSpPr>
          <p:pic>
            <p:nvPicPr>
              <p:cNvPr id="94229" name="Picture 12" descr="External Taper Burnishing Too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29" y="1434"/>
                <a:ext cx="510" cy="1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30" name="Picture 13" descr="hex1200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45" y="2681"/>
                <a:ext cx="474" cy="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17" name="Group 14"/>
            <p:cNvGrpSpPr>
              <a:grpSpLocks/>
            </p:cNvGrpSpPr>
            <p:nvPr/>
          </p:nvGrpSpPr>
          <p:grpSpPr bwMode="auto">
            <a:xfrm>
              <a:off x="2925" y="1162"/>
              <a:ext cx="456" cy="2076"/>
              <a:chOff x="2925" y="1162"/>
              <a:chExt cx="456" cy="2076"/>
            </a:xfrm>
          </p:grpSpPr>
          <p:pic>
            <p:nvPicPr>
              <p:cNvPr id="94227" name="Picture 15" descr="Face Burnishing Too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25" y="1162"/>
                <a:ext cx="456" cy="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28" name="Picture 16" descr="hex1300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55" y="2704"/>
                <a:ext cx="384" cy="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18" name="Group 17"/>
            <p:cNvGrpSpPr>
              <a:grpSpLocks/>
            </p:cNvGrpSpPr>
            <p:nvPr/>
          </p:nvGrpSpPr>
          <p:grpSpPr bwMode="auto">
            <a:xfrm>
              <a:off x="3585" y="754"/>
              <a:ext cx="432" cy="2369"/>
              <a:chOff x="3585" y="754"/>
              <a:chExt cx="432" cy="2369"/>
            </a:xfrm>
          </p:grpSpPr>
          <p:pic>
            <p:nvPicPr>
              <p:cNvPr id="94225" name="Picture 18" descr="Internal Radius Burnishing Tool"/>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51" y="754"/>
                <a:ext cx="330" cy="1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26" name="Picture 19" descr="hex1400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85" y="2691"/>
                <a:ext cx="432"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19" name="Group 20"/>
            <p:cNvGrpSpPr>
              <a:grpSpLocks/>
            </p:cNvGrpSpPr>
            <p:nvPr/>
          </p:nvGrpSpPr>
          <p:grpSpPr bwMode="auto">
            <a:xfrm>
              <a:off x="4195" y="989"/>
              <a:ext cx="408" cy="2281"/>
              <a:chOff x="4195" y="989"/>
              <a:chExt cx="408" cy="2281"/>
            </a:xfrm>
          </p:grpSpPr>
          <p:pic>
            <p:nvPicPr>
              <p:cNvPr id="94223" name="Picture 21" descr="External Radius Burnishing Tool"/>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225" y="989"/>
                <a:ext cx="330" cy="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24" name="Picture 22" descr="hex15000"/>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195" y="2682"/>
                <a:ext cx="408" cy="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4220" name="Group 23"/>
            <p:cNvGrpSpPr>
              <a:grpSpLocks/>
            </p:cNvGrpSpPr>
            <p:nvPr/>
          </p:nvGrpSpPr>
          <p:grpSpPr bwMode="auto">
            <a:xfrm>
              <a:off x="521" y="1026"/>
              <a:ext cx="510" cy="2154"/>
              <a:chOff x="505" y="989"/>
              <a:chExt cx="510" cy="2154"/>
            </a:xfrm>
          </p:grpSpPr>
          <p:pic>
            <p:nvPicPr>
              <p:cNvPr id="94221" name="Picture 24" descr="Internal Roller Burnishing Tool"/>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81" y="989"/>
                <a:ext cx="372" cy="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222" name="Picture 25" descr="hex90000"/>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05" y="2627"/>
                <a:ext cx="510" cy="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94213" name="Text Box 26"/>
          <p:cNvSpPr txBox="1">
            <a:spLocks noChangeArrowheads="1"/>
          </p:cNvSpPr>
          <p:nvPr/>
        </p:nvSpPr>
        <p:spPr bwMode="auto">
          <a:xfrm>
            <a:off x="1331913" y="1557338"/>
            <a:ext cx="26082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Tahoma" panose="020B0604030504040204" pitchFamily="34" charset="0"/>
              </a:rPr>
              <a:t>Grubość warstwy: do kilku mm</a:t>
            </a:r>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ChangeArrowheads="1"/>
          </p:cNvSpPr>
          <p:nvPr/>
        </p:nvSpPr>
        <p:spPr bwMode="auto">
          <a:xfrm>
            <a:off x="539750" y="476250"/>
            <a:ext cx="83534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630238"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Nagniatanie statyczne</a:t>
            </a:r>
            <a:r>
              <a:rPr lang="pl-PL" altLang="pl-PL" sz="1600">
                <a:latin typeface="Tahoma" panose="020B0604030504040204" pitchFamily="34" charset="0"/>
              </a:rPr>
              <a:t> </a:t>
            </a:r>
          </a:p>
          <a:p>
            <a:pPr eaLnBrk="1" hangingPunct="1">
              <a:spcBef>
                <a:spcPct val="0"/>
              </a:spcBef>
              <a:buFontTx/>
              <a:buNone/>
            </a:pPr>
            <a:r>
              <a:rPr lang="pl-PL" altLang="pl-PL" sz="1600" b="1">
                <a:latin typeface="Tahoma" panose="020B0604030504040204" pitchFamily="34" charset="0"/>
              </a:rPr>
              <a:t>          - </a:t>
            </a:r>
            <a:r>
              <a:rPr lang="pl-PL" altLang="pl-PL" sz="1600" b="1" u="sng">
                <a:latin typeface="Tahoma" panose="020B0604030504040204" pitchFamily="34" charset="0"/>
              </a:rPr>
              <a:t>ślizgowe</a:t>
            </a:r>
            <a:r>
              <a:rPr lang="pl-PL" altLang="pl-PL" sz="1600" u="sng">
                <a:latin typeface="Tahoma" panose="020B0604030504040204" pitchFamily="34" charset="0"/>
              </a:rPr>
              <a:t>: przeciąganie (przepychanie) kulki lub trzpienia, wygładzanie ślizgowe</a:t>
            </a:r>
          </a:p>
        </p:txBody>
      </p:sp>
      <p:sp>
        <p:nvSpPr>
          <p:cNvPr id="95235" name="Text Box 3"/>
          <p:cNvSpPr txBox="1">
            <a:spLocks noChangeArrowheads="1"/>
          </p:cNvSpPr>
          <p:nvPr/>
        </p:nvSpPr>
        <p:spPr bwMode="auto">
          <a:xfrm>
            <a:off x="684213" y="5876925"/>
            <a:ext cx="8280400" cy="68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400">
                <a:latin typeface="Tahoma" panose="020B0604030504040204" pitchFamily="34" charset="0"/>
              </a:rPr>
              <a:t>Schemat nagniatania statycznego – ślizgowego</a:t>
            </a:r>
          </a:p>
          <a:p>
            <a:pPr algn="ctr">
              <a:spcBef>
                <a:spcPct val="0"/>
              </a:spcBef>
              <a:buFontTx/>
              <a:buNone/>
            </a:pPr>
            <a:r>
              <a:rPr lang="pl-PL" altLang="pl-PL" sz="1400" b="1">
                <a:latin typeface="Tahoma" panose="020B0604030504040204" pitchFamily="34" charset="0"/>
              </a:rPr>
              <a:t>a)</a:t>
            </a:r>
            <a:r>
              <a:rPr lang="pl-PL" altLang="pl-PL" sz="1400">
                <a:latin typeface="Tahoma" panose="020B0604030504040204" pitchFamily="34" charset="0"/>
              </a:rPr>
              <a:t> przepychanie kulki, </a:t>
            </a:r>
            <a:r>
              <a:rPr lang="pl-PL" altLang="pl-PL" sz="1400" b="1">
                <a:latin typeface="Tahoma" panose="020B0604030504040204" pitchFamily="34" charset="0"/>
              </a:rPr>
              <a:t>b) </a:t>
            </a:r>
            <a:r>
              <a:rPr lang="pl-PL" altLang="pl-PL" sz="1400">
                <a:latin typeface="Tahoma" panose="020B0604030504040204" pitchFamily="34" charset="0"/>
              </a:rPr>
              <a:t>przepychanie trzpienia, </a:t>
            </a:r>
            <a:r>
              <a:rPr lang="pl-PL" altLang="pl-PL" sz="1400" b="1">
                <a:latin typeface="Tahoma" panose="020B0604030504040204" pitchFamily="34" charset="0"/>
              </a:rPr>
              <a:t>c)</a:t>
            </a:r>
            <a:r>
              <a:rPr lang="pl-PL" altLang="pl-PL" sz="1400">
                <a:latin typeface="Tahoma" panose="020B0604030504040204" pitchFamily="34" charset="0"/>
              </a:rPr>
              <a:t> wygładzanie ślizgowe narzędziem z końcówką z węglików</a:t>
            </a:r>
          </a:p>
        </p:txBody>
      </p:sp>
      <p:grpSp>
        <p:nvGrpSpPr>
          <p:cNvPr id="95236" name="Group 4"/>
          <p:cNvGrpSpPr>
            <a:grpSpLocks/>
          </p:cNvGrpSpPr>
          <p:nvPr/>
        </p:nvGrpSpPr>
        <p:grpSpPr bwMode="auto">
          <a:xfrm>
            <a:off x="1979613" y="1052513"/>
            <a:ext cx="4651375" cy="4930775"/>
            <a:chOff x="1980" y="1826"/>
            <a:chExt cx="7326" cy="7766"/>
          </a:xfrm>
        </p:grpSpPr>
        <p:sp>
          <p:nvSpPr>
            <p:cNvPr id="95237" name="Text Box 5"/>
            <p:cNvSpPr txBox="1">
              <a:spLocks noChangeArrowheads="1"/>
            </p:cNvSpPr>
            <p:nvPr/>
          </p:nvSpPr>
          <p:spPr bwMode="auto">
            <a:xfrm>
              <a:off x="6017" y="7700"/>
              <a:ext cx="396" cy="53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t>p</a:t>
              </a:r>
              <a:endParaRPr lang="pl-PL" altLang="pl-PL" sz="2800"/>
            </a:p>
          </p:txBody>
        </p:sp>
        <p:sp>
          <p:nvSpPr>
            <p:cNvPr id="95238" name="Rectangle 6" descr="Jasny ukośny w dół"/>
            <p:cNvSpPr>
              <a:spLocks noChangeArrowheads="1"/>
            </p:cNvSpPr>
            <p:nvPr/>
          </p:nvSpPr>
          <p:spPr bwMode="auto">
            <a:xfrm>
              <a:off x="6875" y="7821"/>
              <a:ext cx="363" cy="957"/>
            </a:xfrm>
            <a:prstGeom prst="rect">
              <a:avLst/>
            </a:prstGeom>
            <a:pattFill prst="ltDnDiag">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39" name="Rectangle 7"/>
            <p:cNvSpPr>
              <a:spLocks noChangeArrowheads="1"/>
            </p:cNvSpPr>
            <p:nvPr/>
          </p:nvSpPr>
          <p:spPr bwMode="auto">
            <a:xfrm>
              <a:off x="7293" y="4257"/>
              <a:ext cx="660" cy="17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0" name="Rectangle 8" descr="Jasny ukośny w górę"/>
            <p:cNvSpPr>
              <a:spLocks noChangeArrowheads="1"/>
            </p:cNvSpPr>
            <p:nvPr/>
          </p:nvSpPr>
          <p:spPr bwMode="auto">
            <a:xfrm>
              <a:off x="7942" y="3542"/>
              <a:ext cx="748" cy="1793"/>
            </a:xfrm>
            <a:prstGeom prst="rect">
              <a:avLst/>
            </a:prstGeom>
            <a:pattFill prst="ltUpDiag">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1" name="Rectangle 9" descr="Jasny ukośny w górę"/>
            <p:cNvSpPr>
              <a:spLocks noChangeArrowheads="1"/>
            </p:cNvSpPr>
            <p:nvPr/>
          </p:nvSpPr>
          <p:spPr bwMode="auto">
            <a:xfrm>
              <a:off x="6556" y="3542"/>
              <a:ext cx="748" cy="1793"/>
            </a:xfrm>
            <a:prstGeom prst="rect">
              <a:avLst/>
            </a:prstGeom>
            <a:pattFill prst="ltUpDiag">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2" name="Rectangle 10" descr="Jasny ukośny w dół"/>
            <p:cNvSpPr>
              <a:spLocks noChangeArrowheads="1"/>
            </p:cNvSpPr>
            <p:nvPr/>
          </p:nvSpPr>
          <p:spPr bwMode="auto">
            <a:xfrm>
              <a:off x="2079" y="5302"/>
              <a:ext cx="3069" cy="319"/>
            </a:xfrm>
            <a:prstGeom prst="rect">
              <a:avLst/>
            </a:prstGeom>
            <a:pattFill prst="ltDnDiag">
              <a:fgClr>
                <a:srgbClr val="000000"/>
              </a:fgClr>
              <a:bgClr>
                <a:srgbClr val="FFFFFF"/>
              </a:bgClr>
            </a:patt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3" name="Rectangle 11" descr="Jasny ukośny w górę"/>
            <p:cNvSpPr>
              <a:spLocks noChangeArrowheads="1"/>
            </p:cNvSpPr>
            <p:nvPr/>
          </p:nvSpPr>
          <p:spPr bwMode="auto">
            <a:xfrm>
              <a:off x="2563" y="3531"/>
              <a:ext cx="748" cy="1782"/>
            </a:xfrm>
            <a:prstGeom prst="rect">
              <a:avLst/>
            </a:prstGeom>
            <a:pattFill prst="ltUpDiag">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4" name="Oval 12"/>
            <p:cNvSpPr>
              <a:spLocks noChangeArrowheads="1"/>
            </p:cNvSpPr>
            <p:nvPr/>
          </p:nvSpPr>
          <p:spPr bwMode="auto">
            <a:xfrm>
              <a:off x="3311" y="3971"/>
              <a:ext cx="638" cy="66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5" name="Rectangle 13" descr="Jasny ukośny w górę"/>
            <p:cNvSpPr>
              <a:spLocks noChangeArrowheads="1"/>
            </p:cNvSpPr>
            <p:nvPr/>
          </p:nvSpPr>
          <p:spPr bwMode="auto">
            <a:xfrm>
              <a:off x="3949" y="3531"/>
              <a:ext cx="748" cy="1782"/>
            </a:xfrm>
            <a:prstGeom prst="rect">
              <a:avLst/>
            </a:prstGeom>
            <a:pattFill prst="ltUpDiag">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6" name="Line 14"/>
            <p:cNvSpPr>
              <a:spLocks noChangeShapeType="1"/>
            </p:cNvSpPr>
            <p:nvPr/>
          </p:nvSpPr>
          <p:spPr bwMode="auto">
            <a:xfrm>
              <a:off x="3256" y="3531"/>
              <a:ext cx="836"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47" name="Line 15"/>
            <p:cNvSpPr>
              <a:spLocks noChangeShapeType="1"/>
            </p:cNvSpPr>
            <p:nvPr/>
          </p:nvSpPr>
          <p:spPr bwMode="auto">
            <a:xfrm>
              <a:off x="2101" y="5313"/>
              <a:ext cx="309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48" name="Rectangle 16"/>
            <p:cNvSpPr>
              <a:spLocks noChangeArrowheads="1"/>
            </p:cNvSpPr>
            <p:nvPr/>
          </p:nvSpPr>
          <p:spPr bwMode="auto">
            <a:xfrm>
              <a:off x="3454" y="2783"/>
              <a:ext cx="363" cy="1188"/>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49" name="Rectangle 17"/>
            <p:cNvSpPr>
              <a:spLocks noChangeArrowheads="1"/>
            </p:cNvSpPr>
            <p:nvPr/>
          </p:nvSpPr>
          <p:spPr bwMode="auto">
            <a:xfrm>
              <a:off x="3278" y="2508"/>
              <a:ext cx="704" cy="275"/>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50" name="Line 18"/>
            <p:cNvSpPr>
              <a:spLocks noChangeShapeType="1"/>
            </p:cNvSpPr>
            <p:nvPr/>
          </p:nvSpPr>
          <p:spPr bwMode="auto">
            <a:xfrm flipH="1">
              <a:off x="3168" y="4290"/>
              <a:ext cx="957"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5251" name="Rectangle 19"/>
            <p:cNvSpPr>
              <a:spLocks noChangeArrowheads="1"/>
            </p:cNvSpPr>
            <p:nvPr/>
          </p:nvSpPr>
          <p:spPr bwMode="auto">
            <a:xfrm>
              <a:off x="3212" y="5313"/>
              <a:ext cx="803" cy="28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52" name="Rectangle 20"/>
            <p:cNvSpPr>
              <a:spLocks noChangeArrowheads="1"/>
            </p:cNvSpPr>
            <p:nvPr/>
          </p:nvSpPr>
          <p:spPr bwMode="auto">
            <a:xfrm>
              <a:off x="1980" y="5522"/>
              <a:ext cx="3333" cy="110"/>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53" name="Line 21"/>
            <p:cNvSpPr>
              <a:spLocks noChangeShapeType="1"/>
            </p:cNvSpPr>
            <p:nvPr/>
          </p:nvSpPr>
          <p:spPr bwMode="auto">
            <a:xfrm>
              <a:off x="3630" y="2387"/>
              <a:ext cx="0" cy="3344"/>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5254" name="Line 22"/>
            <p:cNvSpPr>
              <a:spLocks noChangeShapeType="1"/>
            </p:cNvSpPr>
            <p:nvPr/>
          </p:nvSpPr>
          <p:spPr bwMode="auto">
            <a:xfrm>
              <a:off x="3641" y="1969"/>
              <a:ext cx="0" cy="506"/>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5255" name="Rectangle 23" descr="Jasny ukośny w dół"/>
            <p:cNvSpPr>
              <a:spLocks noChangeArrowheads="1"/>
            </p:cNvSpPr>
            <p:nvPr/>
          </p:nvSpPr>
          <p:spPr bwMode="auto">
            <a:xfrm>
              <a:off x="6072" y="5335"/>
              <a:ext cx="3069" cy="297"/>
            </a:xfrm>
            <a:prstGeom prst="rect">
              <a:avLst/>
            </a:prstGeom>
            <a:pattFill prst="ltDnDiag">
              <a:fgClr>
                <a:srgbClr val="000000"/>
              </a:fgClr>
              <a:bgClr>
                <a:srgbClr val="FFFFFF"/>
              </a:bgClr>
            </a:patt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56" name="Line 24"/>
            <p:cNvSpPr>
              <a:spLocks noChangeShapeType="1"/>
            </p:cNvSpPr>
            <p:nvPr/>
          </p:nvSpPr>
          <p:spPr bwMode="auto">
            <a:xfrm>
              <a:off x="7216" y="3542"/>
              <a:ext cx="836"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57" name="Line 25"/>
            <p:cNvSpPr>
              <a:spLocks noChangeShapeType="1"/>
            </p:cNvSpPr>
            <p:nvPr/>
          </p:nvSpPr>
          <p:spPr bwMode="auto">
            <a:xfrm>
              <a:off x="6094" y="5324"/>
              <a:ext cx="309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58" name="Rectangle 26"/>
            <p:cNvSpPr>
              <a:spLocks noChangeArrowheads="1"/>
            </p:cNvSpPr>
            <p:nvPr/>
          </p:nvSpPr>
          <p:spPr bwMode="auto">
            <a:xfrm>
              <a:off x="7447" y="2794"/>
              <a:ext cx="363" cy="1188"/>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59" name="Rectangle 27"/>
            <p:cNvSpPr>
              <a:spLocks noChangeArrowheads="1"/>
            </p:cNvSpPr>
            <p:nvPr/>
          </p:nvSpPr>
          <p:spPr bwMode="auto">
            <a:xfrm>
              <a:off x="7271" y="2519"/>
              <a:ext cx="704" cy="275"/>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60" name="Rectangle 28"/>
            <p:cNvSpPr>
              <a:spLocks noChangeArrowheads="1"/>
            </p:cNvSpPr>
            <p:nvPr/>
          </p:nvSpPr>
          <p:spPr bwMode="auto">
            <a:xfrm>
              <a:off x="7205" y="5324"/>
              <a:ext cx="803" cy="28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61" name="Rectangle 29"/>
            <p:cNvSpPr>
              <a:spLocks noChangeArrowheads="1"/>
            </p:cNvSpPr>
            <p:nvPr/>
          </p:nvSpPr>
          <p:spPr bwMode="auto">
            <a:xfrm>
              <a:off x="5973" y="5533"/>
              <a:ext cx="3333" cy="121"/>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62" name="Line 30"/>
            <p:cNvSpPr>
              <a:spLocks noChangeShapeType="1"/>
            </p:cNvSpPr>
            <p:nvPr/>
          </p:nvSpPr>
          <p:spPr bwMode="auto">
            <a:xfrm>
              <a:off x="7623" y="2398"/>
              <a:ext cx="0" cy="3344"/>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5263" name="Line 31"/>
            <p:cNvSpPr>
              <a:spLocks noChangeShapeType="1"/>
            </p:cNvSpPr>
            <p:nvPr/>
          </p:nvSpPr>
          <p:spPr bwMode="auto">
            <a:xfrm>
              <a:off x="7623" y="1991"/>
              <a:ext cx="0" cy="495"/>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5264" name="Line 32"/>
            <p:cNvSpPr>
              <a:spLocks noChangeShapeType="1"/>
            </p:cNvSpPr>
            <p:nvPr/>
          </p:nvSpPr>
          <p:spPr bwMode="auto">
            <a:xfrm flipH="1">
              <a:off x="7304" y="3971"/>
              <a:ext cx="143" cy="26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65" name="Line 33"/>
            <p:cNvSpPr>
              <a:spLocks noChangeShapeType="1"/>
            </p:cNvSpPr>
            <p:nvPr/>
          </p:nvSpPr>
          <p:spPr bwMode="auto">
            <a:xfrm>
              <a:off x="7810" y="3971"/>
              <a:ext cx="121" cy="26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66" name="Line 34"/>
            <p:cNvSpPr>
              <a:spLocks noChangeShapeType="1"/>
            </p:cNvSpPr>
            <p:nvPr/>
          </p:nvSpPr>
          <p:spPr bwMode="auto">
            <a:xfrm flipH="1" flipV="1">
              <a:off x="7359" y="4510"/>
              <a:ext cx="539" cy="11"/>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67" name="Line 35"/>
            <p:cNvSpPr>
              <a:spLocks noChangeShapeType="1"/>
            </p:cNvSpPr>
            <p:nvPr/>
          </p:nvSpPr>
          <p:spPr bwMode="auto">
            <a:xfrm flipH="1">
              <a:off x="7876" y="4433"/>
              <a:ext cx="66"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68" name="Line 36"/>
            <p:cNvSpPr>
              <a:spLocks noChangeShapeType="1"/>
            </p:cNvSpPr>
            <p:nvPr/>
          </p:nvSpPr>
          <p:spPr bwMode="auto">
            <a:xfrm>
              <a:off x="7304" y="4433"/>
              <a:ext cx="55"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69" name="Rectangle 37"/>
            <p:cNvSpPr>
              <a:spLocks noChangeArrowheads="1"/>
            </p:cNvSpPr>
            <p:nvPr/>
          </p:nvSpPr>
          <p:spPr bwMode="auto">
            <a:xfrm>
              <a:off x="4183" y="7040"/>
              <a:ext cx="3212" cy="605"/>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70" name="AutoShape 38"/>
            <p:cNvSpPr>
              <a:spLocks noChangeArrowheads="1"/>
            </p:cNvSpPr>
            <p:nvPr/>
          </p:nvSpPr>
          <p:spPr bwMode="auto">
            <a:xfrm rot="-5400000">
              <a:off x="7268" y="7178"/>
              <a:ext cx="583" cy="352"/>
            </a:xfrm>
            <a:prstGeom prst="triangle">
              <a:avLst>
                <a:gd name="adj" fmla="val 50000"/>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71" name="AutoShape 39"/>
            <p:cNvSpPr>
              <a:spLocks noChangeArrowheads="1"/>
            </p:cNvSpPr>
            <p:nvPr/>
          </p:nvSpPr>
          <p:spPr bwMode="auto">
            <a:xfrm rot="5400000" flipH="1">
              <a:off x="3704" y="7178"/>
              <a:ext cx="583" cy="352"/>
            </a:xfrm>
            <a:prstGeom prst="triangle">
              <a:avLst>
                <a:gd name="adj" fmla="val 50000"/>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72" name="Rectangle 40"/>
            <p:cNvSpPr>
              <a:spLocks noChangeArrowheads="1"/>
            </p:cNvSpPr>
            <p:nvPr/>
          </p:nvSpPr>
          <p:spPr bwMode="auto">
            <a:xfrm>
              <a:off x="3699" y="6963"/>
              <a:ext cx="176" cy="770"/>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73" name="Rectangle 41"/>
            <p:cNvSpPr>
              <a:spLocks noChangeArrowheads="1"/>
            </p:cNvSpPr>
            <p:nvPr/>
          </p:nvSpPr>
          <p:spPr bwMode="auto">
            <a:xfrm>
              <a:off x="7681" y="6941"/>
              <a:ext cx="165" cy="836"/>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74" name="Line 42"/>
            <p:cNvSpPr>
              <a:spLocks noChangeShapeType="1"/>
            </p:cNvSpPr>
            <p:nvPr/>
          </p:nvSpPr>
          <p:spPr bwMode="auto">
            <a:xfrm flipV="1">
              <a:off x="3556" y="7348"/>
              <a:ext cx="507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5275" name="Line 43"/>
            <p:cNvSpPr>
              <a:spLocks noChangeShapeType="1"/>
            </p:cNvSpPr>
            <p:nvPr/>
          </p:nvSpPr>
          <p:spPr bwMode="auto">
            <a:xfrm>
              <a:off x="4238" y="6930"/>
              <a:ext cx="44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76" name="Line 44"/>
            <p:cNvSpPr>
              <a:spLocks noChangeShapeType="1"/>
            </p:cNvSpPr>
            <p:nvPr/>
          </p:nvSpPr>
          <p:spPr bwMode="auto">
            <a:xfrm flipV="1">
              <a:off x="4436" y="6479"/>
              <a:ext cx="0" cy="4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77" name="Line 45"/>
            <p:cNvSpPr>
              <a:spLocks noChangeShapeType="1"/>
            </p:cNvSpPr>
            <p:nvPr/>
          </p:nvSpPr>
          <p:spPr bwMode="auto">
            <a:xfrm>
              <a:off x="4447" y="6479"/>
              <a:ext cx="132"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78" name="Line 46"/>
            <p:cNvSpPr>
              <a:spLocks noChangeShapeType="1"/>
            </p:cNvSpPr>
            <p:nvPr/>
          </p:nvSpPr>
          <p:spPr bwMode="auto">
            <a:xfrm flipV="1">
              <a:off x="7813" y="7128"/>
              <a:ext cx="330" cy="42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79" name="Line 47"/>
            <p:cNvSpPr>
              <a:spLocks noChangeShapeType="1"/>
            </p:cNvSpPr>
            <p:nvPr/>
          </p:nvSpPr>
          <p:spPr bwMode="auto">
            <a:xfrm>
              <a:off x="8143" y="7128"/>
              <a:ext cx="297" cy="50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5280" name="Text Box 48"/>
            <p:cNvSpPr txBox="1">
              <a:spLocks noChangeArrowheads="1"/>
            </p:cNvSpPr>
            <p:nvPr/>
          </p:nvSpPr>
          <p:spPr bwMode="auto">
            <a:xfrm>
              <a:off x="3091" y="6303"/>
              <a:ext cx="660"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t>c)</a:t>
              </a:r>
              <a:endParaRPr lang="pl-PL" altLang="pl-PL" sz="2800"/>
            </a:p>
          </p:txBody>
        </p:sp>
        <p:sp>
          <p:nvSpPr>
            <p:cNvPr id="95281" name="AutoShape 49" descr="20%"/>
            <p:cNvSpPr>
              <a:spLocks noChangeArrowheads="1"/>
            </p:cNvSpPr>
            <p:nvPr/>
          </p:nvSpPr>
          <p:spPr bwMode="auto">
            <a:xfrm>
              <a:off x="6963" y="7645"/>
              <a:ext cx="187" cy="396"/>
            </a:xfrm>
            <a:prstGeom prst="roundRect">
              <a:avLst>
                <a:gd name="adj" fmla="val 43389"/>
              </a:avLst>
            </a:prstGeom>
            <a:pattFill prst="pct2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5282" name="Line 50"/>
            <p:cNvSpPr>
              <a:spLocks noChangeShapeType="1"/>
            </p:cNvSpPr>
            <p:nvPr/>
          </p:nvSpPr>
          <p:spPr bwMode="auto">
            <a:xfrm flipH="1" flipV="1">
              <a:off x="7051" y="8778"/>
              <a:ext cx="0" cy="583"/>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5283" name="Line 51"/>
            <p:cNvSpPr>
              <a:spLocks noChangeShapeType="1"/>
            </p:cNvSpPr>
            <p:nvPr/>
          </p:nvSpPr>
          <p:spPr bwMode="auto">
            <a:xfrm flipH="1">
              <a:off x="5742" y="8239"/>
              <a:ext cx="90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5284" name="Text Box 52"/>
            <p:cNvSpPr txBox="1">
              <a:spLocks noChangeArrowheads="1"/>
            </p:cNvSpPr>
            <p:nvPr/>
          </p:nvSpPr>
          <p:spPr bwMode="auto">
            <a:xfrm>
              <a:off x="7106" y="9053"/>
              <a:ext cx="583" cy="53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t>P</a:t>
              </a:r>
              <a:endParaRPr lang="pl-PL" altLang="pl-PL" sz="2800"/>
            </a:p>
          </p:txBody>
        </p:sp>
        <p:sp>
          <p:nvSpPr>
            <p:cNvPr id="95285" name="Text Box 53"/>
            <p:cNvSpPr txBox="1">
              <a:spLocks noChangeArrowheads="1"/>
            </p:cNvSpPr>
            <p:nvPr/>
          </p:nvSpPr>
          <p:spPr bwMode="auto">
            <a:xfrm>
              <a:off x="2475" y="1837"/>
              <a:ext cx="660"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t>a)</a:t>
              </a:r>
              <a:endParaRPr lang="pl-PL" altLang="pl-PL" sz="2800"/>
            </a:p>
          </p:txBody>
        </p:sp>
        <p:sp>
          <p:nvSpPr>
            <p:cNvPr id="95286" name="Text Box 54"/>
            <p:cNvSpPr txBox="1">
              <a:spLocks noChangeArrowheads="1"/>
            </p:cNvSpPr>
            <p:nvPr/>
          </p:nvSpPr>
          <p:spPr bwMode="auto">
            <a:xfrm>
              <a:off x="6358" y="1826"/>
              <a:ext cx="660"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t>b)</a:t>
              </a:r>
              <a:endParaRPr lang="pl-PL" altLang="pl-PL" sz="2800"/>
            </a:p>
          </p:txBody>
        </p:sp>
        <p:sp>
          <p:nvSpPr>
            <p:cNvPr id="95287" name="Line 55"/>
            <p:cNvSpPr>
              <a:spLocks noChangeShapeType="1"/>
            </p:cNvSpPr>
            <p:nvPr/>
          </p:nvSpPr>
          <p:spPr bwMode="auto">
            <a:xfrm>
              <a:off x="3817" y="3597"/>
              <a:ext cx="13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5288" name="Freeform 56"/>
            <p:cNvSpPr>
              <a:spLocks/>
            </p:cNvSpPr>
            <p:nvPr/>
          </p:nvSpPr>
          <p:spPr bwMode="auto">
            <a:xfrm>
              <a:off x="3817" y="3531"/>
              <a:ext cx="220" cy="66"/>
            </a:xfrm>
            <a:custGeom>
              <a:avLst/>
              <a:gdLst>
                <a:gd name="T0" fmla="*/ 0 w 220"/>
                <a:gd name="T1" fmla="*/ 66 h 66"/>
                <a:gd name="T2" fmla="*/ 132 w 220"/>
                <a:gd name="T3" fmla="*/ 66 h 66"/>
                <a:gd name="T4" fmla="*/ 220 w 220"/>
                <a:gd name="T5" fmla="*/ 0 h 66"/>
                <a:gd name="T6" fmla="*/ 0 w 220"/>
                <a:gd name="T7" fmla="*/ 0 h 66"/>
                <a:gd name="T8" fmla="*/ 0 w 220"/>
                <a:gd name="T9" fmla="*/ 66 h 6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0" h="66">
                  <a:moveTo>
                    <a:pt x="0" y="66"/>
                  </a:moveTo>
                  <a:lnTo>
                    <a:pt x="132" y="66"/>
                  </a:lnTo>
                  <a:lnTo>
                    <a:pt x="220" y="0"/>
                  </a:lnTo>
                  <a:lnTo>
                    <a:pt x="0" y="0"/>
                  </a:lnTo>
                  <a:lnTo>
                    <a:pt x="0" y="66"/>
                  </a:lnTo>
                  <a:close/>
                </a:path>
              </a:pathLst>
            </a:custGeom>
            <a:solidFill>
              <a:srgbClr val="FFFFFF"/>
            </a:solidFill>
            <a:ln w="19050" cmpd="sng">
              <a:solidFill>
                <a:srgbClr val="000000"/>
              </a:solidFill>
              <a:round/>
              <a:headEnd/>
              <a:tailEnd/>
            </a:ln>
          </p:spPr>
          <p:txBody>
            <a:bodyPr/>
            <a:lstStyle/>
            <a:p>
              <a:endParaRPr lang="pl-PL"/>
            </a:p>
          </p:txBody>
        </p:sp>
        <p:sp>
          <p:nvSpPr>
            <p:cNvPr id="95289" name="Freeform 57"/>
            <p:cNvSpPr>
              <a:spLocks/>
            </p:cNvSpPr>
            <p:nvPr/>
          </p:nvSpPr>
          <p:spPr bwMode="auto">
            <a:xfrm>
              <a:off x="3212" y="3531"/>
              <a:ext cx="242" cy="77"/>
            </a:xfrm>
            <a:custGeom>
              <a:avLst/>
              <a:gdLst>
                <a:gd name="T0" fmla="*/ 242 w 242"/>
                <a:gd name="T1" fmla="*/ 77 h 77"/>
                <a:gd name="T2" fmla="*/ 99 w 242"/>
                <a:gd name="T3" fmla="*/ 77 h 77"/>
                <a:gd name="T4" fmla="*/ 0 w 242"/>
                <a:gd name="T5" fmla="*/ 0 h 77"/>
                <a:gd name="T6" fmla="*/ 242 w 242"/>
                <a:gd name="T7" fmla="*/ 0 h 77"/>
                <a:gd name="T8" fmla="*/ 242 w 242"/>
                <a:gd name="T9" fmla="*/ 77 h 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2" h="77">
                  <a:moveTo>
                    <a:pt x="242" y="77"/>
                  </a:moveTo>
                  <a:lnTo>
                    <a:pt x="99" y="77"/>
                  </a:lnTo>
                  <a:lnTo>
                    <a:pt x="0" y="0"/>
                  </a:lnTo>
                  <a:lnTo>
                    <a:pt x="242" y="0"/>
                  </a:lnTo>
                  <a:lnTo>
                    <a:pt x="242" y="77"/>
                  </a:lnTo>
                  <a:close/>
                </a:path>
              </a:pathLst>
            </a:custGeom>
            <a:solidFill>
              <a:srgbClr val="FFFFFF"/>
            </a:solidFill>
            <a:ln w="19050" cmpd="sng">
              <a:solidFill>
                <a:srgbClr val="000000"/>
              </a:solidFill>
              <a:round/>
              <a:headEnd/>
              <a:tailEnd/>
            </a:ln>
          </p:spPr>
          <p:txBody>
            <a:bodyPr/>
            <a:lstStyle/>
            <a:p>
              <a:endParaRPr lang="pl-PL"/>
            </a:p>
          </p:txBody>
        </p:sp>
        <p:sp>
          <p:nvSpPr>
            <p:cNvPr id="95290" name="Freeform 58"/>
            <p:cNvSpPr>
              <a:spLocks/>
            </p:cNvSpPr>
            <p:nvPr/>
          </p:nvSpPr>
          <p:spPr bwMode="auto">
            <a:xfrm>
              <a:off x="7810" y="3542"/>
              <a:ext cx="220" cy="77"/>
            </a:xfrm>
            <a:custGeom>
              <a:avLst/>
              <a:gdLst>
                <a:gd name="T0" fmla="*/ 0 w 220"/>
                <a:gd name="T1" fmla="*/ 77 h 77"/>
                <a:gd name="T2" fmla="*/ 132 w 220"/>
                <a:gd name="T3" fmla="*/ 77 h 77"/>
                <a:gd name="T4" fmla="*/ 220 w 220"/>
                <a:gd name="T5" fmla="*/ 0 h 77"/>
                <a:gd name="T6" fmla="*/ 0 w 220"/>
                <a:gd name="T7" fmla="*/ 0 h 77"/>
                <a:gd name="T8" fmla="*/ 0 w 220"/>
                <a:gd name="T9" fmla="*/ 77 h 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0" h="77">
                  <a:moveTo>
                    <a:pt x="0" y="77"/>
                  </a:moveTo>
                  <a:lnTo>
                    <a:pt x="132" y="77"/>
                  </a:lnTo>
                  <a:lnTo>
                    <a:pt x="220" y="0"/>
                  </a:lnTo>
                  <a:lnTo>
                    <a:pt x="0" y="0"/>
                  </a:lnTo>
                  <a:lnTo>
                    <a:pt x="0" y="77"/>
                  </a:lnTo>
                  <a:close/>
                </a:path>
              </a:pathLst>
            </a:custGeom>
            <a:solidFill>
              <a:srgbClr val="FFFFFF"/>
            </a:solidFill>
            <a:ln w="19050" cmpd="sng">
              <a:solidFill>
                <a:srgbClr val="000000"/>
              </a:solidFill>
              <a:round/>
              <a:headEnd/>
              <a:tailEnd/>
            </a:ln>
          </p:spPr>
          <p:txBody>
            <a:bodyPr/>
            <a:lstStyle/>
            <a:p>
              <a:endParaRPr lang="pl-PL"/>
            </a:p>
          </p:txBody>
        </p:sp>
        <p:sp>
          <p:nvSpPr>
            <p:cNvPr id="95291" name="Freeform 59"/>
            <p:cNvSpPr>
              <a:spLocks/>
            </p:cNvSpPr>
            <p:nvPr/>
          </p:nvSpPr>
          <p:spPr bwMode="auto">
            <a:xfrm>
              <a:off x="7216" y="3542"/>
              <a:ext cx="231" cy="77"/>
            </a:xfrm>
            <a:custGeom>
              <a:avLst/>
              <a:gdLst>
                <a:gd name="T0" fmla="*/ 231 w 231"/>
                <a:gd name="T1" fmla="*/ 77 h 77"/>
                <a:gd name="T2" fmla="*/ 77 w 231"/>
                <a:gd name="T3" fmla="*/ 77 h 77"/>
                <a:gd name="T4" fmla="*/ 0 w 231"/>
                <a:gd name="T5" fmla="*/ 0 h 77"/>
                <a:gd name="T6" fmla="*/ 231 w 231"/>
                <a:gd name="T7" fmla="*/ 0 h 77"/>
                <a:gd name="T8" fmla="*/ 231 w 231"/>
                <a:gd name="T9" fmla="*/ 77 h 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1" h="77">
                  <a:moveTo>
                    <a:pt x="231" y="77"/>
                  </a:moveTo>
                  <a:lnTo>
                    <a:pt x="77" y="77"/>
                  </a:lnTo>
                  <a:lnTo>
                    <a:pt x="0" y="0"/>
                  </a:lnTo>
                  <a:lnTo>
                    <a:pt x="231" y="0"/>
                  </a:lnTo>
                  <a:lnTo>
                    <a:pt x="231" y="77"/>
                  </a:lnTo>
                  <a:close/>
                </a:path>
              </a:pathLst>
            </a:custGeom>
            <a:solidFill>
              <a:srgbClr val="FFFFFF"/>
            </a:solidFill>
            <a:ln w="19050" cmpd="sng">
              <a:solidFill>
                <a:srgbClr val="000000"/>
              </a:solidFill>
              <a:round/>
              <a:headEnd/>
              <a:tailEnd/>
            </a:ln>
          </p:spPr>
          <p:txBody>
            <a:bodyPr/>
            <a:lstStyle/>
            <a:p>
              <a:endParaRPr lang="pl-PL"/>
            </a:p>
          </p:txBody>
        </p:sp>
      </p:gr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descr="Internal Roller Burnishing T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2200" y="1851025"/>
            <a:ext cx="59055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6259" name="Picture 3" descr="hex900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6813" y="4198938"/>
            <a:ext cx="809625" cy="81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0" name="Rectangle 4"/>
          <p:cNvSpPr>
            <a:spLocks noChangeArrowheads="1"/>
          </p:cNvSpPr>
          <p:nvPr/>
        </p:nvSpPr>
        <p:spPr bwMode="auto">
          <a:xfrm>
            <a:off x="539750" y="476250"/>
            <a:ext cx="83534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630238"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Nagniatanie dynamiczne</a:t>
            </a:r>
            <a:r>
              <a:rPr lang="pl-PL" altLang="pl-PL" sz="1600">
                <a:latin typeface="Tahoma" panose="020B0604030504040204" pitchFamily="34" charset="0"/>
              </a:rPr>
              <a:t> </a:t>
            </a:r>
          </a:p>
          <a:p>
            <a:pPr eaLnBrk="1" hangingPunct="1">
              <a:spcBef>
                <a:spcPct val="0"/>
              </a:spcBef>
              <a:buFontTx/>
              <a:buNone/>
            </a:pPr>
            <a:r>
              <a:rPr lang="pl-PL" altLang="pl-PL" sz="1600" b="1">
                <a:latin typeface="Tahoma" panose="020B0604030504040204" pitchFamily="34" charset="0"/>
              </a:rPr>
              <a:t>          - </a:t>
            </a:r>
            <a:r>
              <a:rPr lang="pl-PL" altLang="pl-PL" sz="1600" b="1" u="sng">
                <a:latin typeface="Tahoma" panose="020B0604030504040204" pitchFamily="34" charset="0"/>
              </a:rPr>
              <a:t>skoncentrowane</a:t>
            </a:r>
            <a:r>
              <a:rPr lang="pl-PL" altLang="pl-PL" sz="1600" u="sng">
                <a:latin typeface="Tahoma" panose="020B0604030504040204" pitchFamily="34" charset="0"/>
              </a:rPr>
              <a:t>:</a:t>
            </a:r>
            <a:r>
              <a:rPr lang="pl-PL" altLang="pl-PL" sz="1600">
                <a:latin typeface="Tahoma" panose="020B0604030504040204" pitchFamily="34" charset="0"/>
              </a:rPr>
              <a:t> krążkowanie, kulkowanie, </a:t>
            </a:r>
            <a:r>
              <a:rPr lang="pl-PL" altLang="pl-PL" sz="1600" u="sng">
                <a:latin typeface="Tahoma" panose="020B0604030504040204" pitchFamily="34" charset="0"/>
              </a:rPr>
              <a:t>rolkowanie</a:t>
            </a:r>
            <a:r>
              <a:rPr lang="pl-PL" altLang="pl-PL" sz="1600">
                <a:latin typeface="Tahoma" panose="020B0604030504040204" pitchFamily="34" charset="0"/>
              </a:rPr>
              <a:t> odśrodkowe i </a:t>
            </a:r>
            <a:r>
              <a:rPr lang="pl-PL" altLang="pl-PL" sz="1600" u="sng">
                <a:latin typeface="Tahoma" panose="020B0604030504040204" pitchFamily="34" charset="0"/>
              </a:rPr>
              <a:t>impulsowe</a:t>
            </a:r>
            <a:r>
              <a:rPr lang="pl-PL" altLang="pl-PL" sz="1600">
                <a:latin typeface="Tahoma" panose="020B0604030504040204" pitchFamily="34" charset="0"/>
              </a:rPr>
              <a:t> 		            oraz </a:t>
            </a:r>
            <a:r>
              <a:rPr lang="pl-PL" altLang="pl-PL" sz="1600" u="sng">
                <a:latin typeface="Tahoma" panose="020B0604030504040204" pitchFamily="34" charset="0"/>
              </a:rPr>
              <a:t>młotkowanie</a:t>
            </a:r>
          </a:p>
        </p:txBody>
      </p:sp>
      <p:grpSp>
        <p:nvGrpSpPr>
          <p:cNvPr id="96261" name="Group 5"/>
          <p:cNvGrpSpPr>
            <a:grpSpLocks/>
          </p:cNvGrpSpPr>
          <p:nvPr/>
        </p:nvGrpSpPr>
        <p:grpSpPr bwMode="auto">
          <a:xfrm>
            <a:off x="611188" y="1557338"/>
            <a:ext cx="3709987" cy="2746375"/>
            <a:chOff x="3102" y="2855"/>
            <a:chExt cx="5841" cy="4323"/>
          </a:xfrm>
        </p:grpSpPr>
        <p:sp>
          <p:nvSpPr>
            <p:cNvPr id="96345" name="Oval 6" descr="Jasny ukośny w dół"/>
            <p:cNvSpPr>
              <a:spLocks noChangeArrowheads="1"/>
            </p:cNvSpPr>
            <p:nvPr/>
          </p:nvSpPr>
          <p:spPr bwMode="auto">
            <a:xfrm>
              <a:off x="4356" y="3438"/>
              <a:ext cx="3487" cy="3487"/>
            </a:xfrm>
            <a:prstGeom prst="ellipse">
              <a:avLst/>
            </a:prstGeom>
            <a:pattFill prst="pct30">
              <a:fgClr>
                <a:srgbClr val="000000"/>
              </a:fgClr>
              <a:bgClr>
                <a:srgbClr val="FFFFFF"/>
              </a:bgClr>
            </a:pattFill>
            <a:ln w="2857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46" name="Oval 7"/>
            <p:cNvSpPr>
              <a:spLocks noChangeArrowheads="1"/>
            </p:cNvSpPr>
            <p:nvPr/>
          </p:nvSpPr>
          <p:spPr bwMode="auto">
            <a:xfrm>
              <a:off x="4796" y="3900"/>
              <a:ext cx="2596" cy="2574"/>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47" name="Oval 8"/>
            <p:cNvSpPr>
              <a:spLocks noChangeArrowheads="1"/>
            </p:cNvSpPr>
            <p:nvPr/>
          </p:nvSpPr>
          <p:spPr bwMode="auto">
            <a:xfrm>
              <a:off x="4961" y="4054"/>
              <a:ext cx="2268" cy="2268"/>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48" name="Oval 9"/>
            <p:cNvSpPr>
              <a:spLocks noChangeArrowheads="1"/>
            </p:cNvSpPr>
            <p:nvPr/>
          </p:nvSpPr>
          <p:spPr bwMode="auto">
            <a:xfrm>
              <a:off x="5247" y="4329"/>
              <a:ext cx="1701" cy="1701"/>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49" name="Oval 10"/>
            <p:cNvSpPr>
              <a:spLocks noChangeArrowheads="1"/>
            </p:cNvSpPr>
            <p:nvPr/>
          </p:nvSpPr>
          <p:spPr bwMode="auto">
            <a:xfrm>
              <a:off x="5819" y="3900"/>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0" name="Oval 11"/>
            <p:cNvSpPr>
              <a:spLocks noChangeArrowheads="1"/>
            </p:cNvSpPr>
            <p:nvPr/>
          </p:nvSpPr>
          <p:spPr bwMode="auto">
            <a:xfrm>
              <a:off x="6820" y="4890"/>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1" name="Oval 12" descr="Jasny ukośny w górę"/>
            <p:cNvSpPr>
              <a:spLocks noChangeArrowheads="1"/>
            </p:cNvSpPr>
            <p:nvPr/>
          </p:nvSpPr>
          <p:spPr bwMode="auto">
            <a:xfrm>
              <a:off x="5379" y="4472"/>
              <a:ext cx="1440" cy="1440"/>
            </a:xfrm>
            <a:prstGeom prst="ellipse">
              <a:avLst/>
            </a:prstGeom>
            <a:pattFill prst="pct6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2" name="Oval 13"/>
            <p:cNvSpPr>
              <a:spLocks noChangeArrowheads="1"/>
            </p:cNvSpPr>
            <p:nvPr/>
          </p:nvSpPr>
          <p:spPr bwMode="auto">
            <a:xfrm>
              <a:off x="6523" y="4186"/>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3" name="Oval 14"/>
            <p:cNvSpPr>
              <a:spLocks noChangeArrowheads="1"/>
            </p:cNvSpPr>
            <p:nvPr/>
          </p:nvSpPr>
          <p:spPr bwMode="auto">
            <a:xfrm>
              <a:off x="5093" y="5616"/>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4" name="Oval 15"/>
            <p:cNvSpPr>
              <a:spLocks noChangeArrowheads="1"/>
            </p:cNvSpPr>
            <p:nvPr/>
          </p:nvSpPr>
          <p:spPr bwMode="auto">
            <a:xfrm>
              <a:off x="5819" y="5913"/>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5" name="Oval 16"/>
            <p:cNvSpPr>
              <a:spLocks noChangeArrowheads="1"/>
            </p:cNvSpPr>
            <p:nvPr/>
          </p:nvSpPr>
          <p:spPr bwMode="auto">
            <a:xfrm>
              <a:off x="6534" y="5605"/>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6" name="Oval 17"/>
            <p:cNvSpPr>
              <a:spLocks noChangeArrowheads="1"/>
            </p:cNvSpPr>
            <p:nvPr/>
          </p:nvSpPr>
          <p:spPr bwMode="auto">
            <a:xfrm>
              <a:off x="5104" y="4175"/>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7" name="Oval 18"/>
            <p:cNvSpPr>
              <a:spLocks noChangeArrowheads="1"/>
            </p:cNvSpPr>
            <p:nvPr/>
          </p:nvSpPr>
          <p:spPr bwMode="auto">
            <a:xfrm>
              <a:off x="4807" y="4912"/>
              <a:ext cx="567" cy="56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58" name="Line 19"/>
            <p:cNvSpPr>
              <a:spLocks noChangeShapeType="1"/>
            </p:cNvSpPr>
            <p:nvPr/>
          </p:nvSpPr>
          <p:spPr bwMode="auto">
            <a:xfrm>
              <a:off x="4037" y="5187"/>
              <a:ext cx="4026"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59" name="Line 20"/>
            <p:cNvSpPr>
              <a:spLocks noChangeShapeType="1"/>
            </p:cNvSpPr>
            <p:nvPr/>
          </p:nvSpPr>
          <p:spPr bwMode="auto">
            <a:xfrm rot="5400000" flipH="1">
              <a:off x="5115" y="4197"/>
              <a:ext cx="550" cy="55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60" name="Line 21"/>
            <p:cNvSpPr>
              <a:spLocks noChangeShapeType="1"/>
            </p:cNvSpPr>
            <p:nvPr/>
          </p:nvSpPr>
          <p:spPr bwMode="auto">
            <a:xfrm flipH="1">
              <a:off x="6523" y="4197"/>
              <a:ext cx="561" cy="55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61" name="Line 22"/>
            <p:cNvSpPr>
              <a:spLocks noChangeShapeType="1"/>
            </p:cNvSpPr>
            <p:nvPr/>
          </p:nvSpPr>
          <p:spPr bwMode="auto">
            <a:xfrm flipH="1">
              <a:off x="6105" y="3339"/>
              <a:ext cx="0" cy="3839"/>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62" name="Arc 23"/>
            <p:cNvSpPr>
              <a:spLocks/>
            </p:cNvSpPr>
            <p:nvPr/>
          </p:nvSpPr>
          <p:spPr bwMode="auto">
            <a:xfrm>
              <a:off x="5093" y="4177"/>
              <a:ext cx="2006" cy="2011"/>
            </a:xfrm>
            <a:custGeom>
              <a:avLst/>
              <a:gdLst>
                <a:gd name="T0" fmla="*/ 0 w 43200"/>
                <a:gd name="T1" fmla="*/ 0 h 43200"/>
                <a:gd name="T2" fmla="*/ 0 w 43200"/>
                <a:gd name="T3" fmla="*/ 0 h 43200"/>
                <a:gd name="T4" fmla="*/ 0 w 43200"/>
                <a:gd name="T5" fmla="*/ 0 h 43200"/>
                <a:gd name="T6" fmla="*/ 0 60000 65536"/>
                <a:gd name="T7" fmla="*/ 0 60000 65536"/>
                <a:gd name="T8" fmla="*/ 0 60000 65536"/>
              </a:gdLst>
              <a:ahLst/>
              <a:cxnLst>
                <a:cxn ang="T6">
                  <a:pos x="T0" y="T1"/>
                </a:cxn>
                <a:cxn ang="T7">
                  <a:pos x="T2" y="T3"/>
                </a:cxn>
                <a:cxn ang="T8">
                  <a:pos x="T4" y="T5"/>
                </a:cxn>
              </a:cxnLst>
              <a:rect l="0" t="0" r="r" b="b"/>
              <a:pathLst>
                <a:path w="43200" h="43200" fill="none" extrusionOk="0">
                  <a:moveTo>
                    <a:pt x="21599" y="0"/>
                  </a:moveTo>
                  <a:cubicBezTo>
                    <a:pt x="33529" y="0"/>
                    <a:pt x="43200" y="9670"/>
                    <a:pt x="43200" y="21600"/>
                  </a:cubicBezTo>
                  <a:cubicBezTo>
                    <a:pt x="43200" y="33529"/>
                    <a:pt x="33529" y="43200"/>
                    <a:pt x="21600" y="43200"/>
                  </a:cubicBezTo>
                  <a:cubicBezTo>
                    <a:pt x="9670" y="43200"/>
                    <a:pt x="0" y="33529"/>
                    <a:pt x="0" y="21600"/>
                  </a:cubicBezTo>
                  <a:cubicBezTo>
                    <a:pt x="0" y="9839"/>
                    <a:pt x="9409" y="239"/>
                    <a:pt x="21168" y="4"/>
                  </a:cubicBezTo>
                </a:path>
                <a:path w="43200" h="43200" stroke="0" extrusionOk="0">
                  <a:moveTo>
                    <a:pt x="21599" y="0"/>
                  </a:moveTo>
                  <a:cubicBezTo>
                    <a:pt x="33529" y="0"/>
                    <a:pt x="43200" y="9670"/>
                    <a:pt x="43200" y="21600"/>
                  </a:cubicBezTo>
                  <a:cubicBezTo>
                    <a:pt x="43200" y="33529"/>
                    <a:pt x="33529" y="43200"/>
                    <a:pt x="21600" y="43200"/>
                  </a:cubicBezTo>
                  <a:cubicBezTo>
                    <a:pt x="9670" y="43200"/>
                    <a:pt x="0" y="33529"/>
                    <a:pt x="0" y="21600"/>
                  </a:cubicBezTo>
                  <a:cubicBezTo>
                    <a:pt x="0" y="9839"/>
                    <a:pt x="9409" y="239"/>
                    <a:pt x="21168" y="4"/>
                  </a:cubicBezTo>
                  <a:lnTo>
                    <a:pt x="21600" y="21600"/>
                  </a:lnTo>
                  <a:lnTo>
                    <a:pt x="21599" y="0"/>
                  </a:lnTo>
                  <a:close/>
                </a:path>
              </a:pathLst>
            </a:custGeom>
            <a:noFill/>
            <a:ln w="9525">
              <a:solidFill>
                <a:srgbClr val="000000"/>
              </a:solidFill>
              <a:prstDash val="dash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6363" name="Line 24"/>
            <p:cNvSpPr>
              <a:spLocks noChangeShapeType="1"/>
            </p:cNvSpPr>
            <p:nvPr/>
          </p:nvSpPr>
          <p:spPr bwMode="auto">
            <a:xfrm rot="5400000" flipH="1">
              <a:off x="6556" y="5638"/>
              <a:ext cx="550" cy="55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64" name="Line 25"/>
            <p:cNvSpPr>
              <a:spLocks noChangeShapeType="1"/>
            </p:cNvSpPr>
            <p:nvPr/>
          </p:nvSpPr>
          <p:spPr bwMode="auto">
            <a:xfrm flipH="1">
              <a:off x="5093" y="5627"/>
              <a:ext cx="561" cy="55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65" name="Freeform 26"/>
            <p:cNvSpPr>
              <a:spLocks/>
            </p:cNvSpPr>
            <p:nvPr/>
          </p:nvSpPr>
          <p:spPr bwMode="auto">
            <a:xfrm>
              <a:off x="5390" y="3845"/>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66" name="Freeform 27"/>
            <p:cNvSpPr>
              <a:spLocks/>
            </p:cNvSpPr>
            <p:nvPr/>
          </p:nvSpPr>
          <p:spPr bwMode="auto">
            <a:xfrm rot="2647885">
              <a:off x="6358" y="3867"/>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67" name="AutoShape 28"/>
            <p:cNvSpPr>
              <a:spLocks noChangeArrowheads="1"/>
            </p:cNvSpPr>
            <p:nvPr/>
          </p:nvSpPr>
          <p:spPr bwMode="auto">
            <a:xfrm rot="-9516095">
              <a:off x="7909" y="4043"/>
              <a:ext cx="506" cy="6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3372 w 21600"/>
                <a:gd name="T13" fmla="*/ 3484 h 21600"/>
                <a:gd name="T14" fmla="*/ 18228 w 21600"/>
                <a:gd name="T15" fmla="*/ 18116 h 21600"/>
              </a:gdLst>
              <a:ahLst/>
              <a:cxnLst>
                <a:cxn ang="T8">
                  <a:pos x="T0" y="T1"/>
                </a:cxn>
                <a:cxn ang="T9">
                  <a:pos x="T2" y="T3"/>
                </a:cxn>
                <a:cxn ang="T10">
                  <a:pos x="T4" y="T5"/>
                </a:cxn>
                <a:cxn ang="T11">
                  <a:pos x="T6" y="T7"/>
                </a:cxn>
              </a:cxnLst>
              <a:rect l="T12" t="T13" r="T14" b="T15"/>
              <a:pathLst>
                <a:path w="21600" h="21600">
                  <a:moveTo>
                    <a:pt x="0" y="0"/>
                  </a:moveTo>
                  <a:lnTo>
                    <a:pt x="3183" y="21600"/>
                  </a:lnTo>
                  <a:lnTo>
                    <a:pt x="18417" y="21600"/>
                  </a:lnTo>
                  <a:lnTo>
                    <a:pt x="21600" y="0"/>
                  </a:lnTo>
                  <a:lnTo>
                    <a:pt x="0" y="0"/>
                  </a:lnTo>
                  <a:close/>
                </a:path>
              </a:pathLst>
            </a:custGeom>
            <a:solidFill>
              <a:srgbClr val="FFFFFF"/>
            </a:solidFill>
            <a:ln w="9525">
              <a:solidFill>
                <a:srgbClr val="FFFFFF"/>
              </a:solidFill>
              <a:miter lim="800000"/>
              <a:headEnd/>
              <a:tailEnd/>
            </a:ln>
          </p:spPr>
          <p:txBody>
            <a:bodyPr/>
            <a:lstStyle/>
            <a:p>
              <a:endParaRPr lang="pl-PL"/>
            </a:p>
          </p:txBody>
        </p:sp>
        <p:sp>
          <p:nvSpPr>
            <p:cNvPr id="96368" name="Freeform 29"/>
            <p:cNvSpPr>
              <a:spLocks/>
            </p:cNvSpPr>
            <p:nvPr/>
          </p:nvSpPr>
          <p:spPr bwMode="auto">
            <a:xfrm rot="5259680">
              <a:off x="7051" y="4560"/>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69" name="Freeform 30"/>
            <p:cNvSpPr>
              <a:spLocks/>
            </p:cNvSpPr>
            <p:nvPr/>
          </p:nvSpPr>
          <p:spPr bwMode="auto">
            <a:xfrm rot="8004478">
              <a:off x="7051" y="5561"/>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70" name="Freeform 31"/>
            <p:cNvSpPr>
              <a:spLocks/>
            </p:cNvSpPr>
            <p:nvPr/>
          </p:nvSpPr>
          <p:spPr bwMode="auto">
            <a:xfrm rot="10630729">
              <a:off x="6369" y="6243"/>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71" name="Freeform 32"/>
            <p:cNvSpPr>
              <a:spLocks/>
            </p:cNvSpPr>
            <p:nvPr/>
          </p:nvSpPr>
          <p:spPr bwMode="auto">
            <a:xfrm rot="-8174042">
              <a:off x="5313" y="6243"/>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72" name="Freeform 33"/>
            <p:cNvSpPr>
              <a:spLocks/>
            </p:cNvSpPr>
            <p:nvPr/>
          </p:nvSpPr>
          <p:spPr bwMode="auto">
            <a:xfrm rot="-5562913">
              <a:off x="4631" y="5539"/>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73" name="Freeform 34"/>
            <p:cNvSpPr>
              <a:spLocks/>
            </p:cNvSpPr>
            <p:nvPr/>
          </p:nvSpPr>
          <p:spPr bwMode="auto">
            <a:xfrm rot="-2862427">
              <a:off x="4642" y="4560"/>
              <a:ext cx="495" cy="253"/>
            </a:xfrm>
            <a:custGeom>
              <a:avLst/>
              <a:gdLst>
                <a:gd name="T0" fmla="*/ 0 w 352"/>
                <a:gd name="T1" fmla="*/ 100439 h 165"/>
                <a:gd name="T2" fmla="*/ 1792 w 352"/>
                <a:gd name="T3" fmla="*/ 53509 h 165"/>
                <a:gd name="T4" fmla="*/ 45780 w 352"/>
                <a:gd name="T5" fmla="*/ 0 h 165"/>
                <a:gd name="T6" fmla="*/ 58569 w 352"/>
                <a:gd name="T7" fmla="*/ 26639 h 165"/>
                <a:gd name="T8" fmla="*/ 0 w 352"/>
                <a:gd name="T9" fmla="*/ 100439 h 1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 h="165">
                  <a:moveTo>
                    <a:pt x="0" y="165"/>
                  </a:moveTo>
                  <a:lnTo>
                    <a:pt x="11" y="88"/>
                  </a:lnTo>
                  <a:lnTo>
                    <a:pt x="275" y="0"/>
                  </a:lnTo>
                  <a:lnTo>
                    <a:pt x="352" y="44"/>
                  </a:lnTo>
                  <a:lnTo>
                    <a:pt x="0" y="165"/>
                  </a:lnTo>
                  <a:close/>
                </a:path>
              </a:pathLst>
            </a:custGeom>
            <a:solidFill>
              <a:srgbClr val="FFFFFF"/>
            </a:solidFill>
            <a:ln w="19050" cmpd="sng">
              <a:solidFill>
                <a:srgbClr val="000000"/>
              </a:solidFill>
              <a:round/>
              <a:headEnd/>
              <a:tailEnd/>
            </a:ln>
          </p:spPr>
          <p:txBody>
            <a:bodyPr/>
            <a:lstStyle/>
            <a:p>
              <a:endParaRPr lang="pl-PL"/>
            </a:p>
          </p:txBody>
        </p:sp>
        <p:sp>
          <p:nvSpPr>
            <p:cNvPr id="96374" name="Line 35"/>
            <p:cNvSpPr>
              <a:spLocks noChangeShapeType="1"/>
            </p:cNvSpPr>
            <p:nvPr/>
          </p:nvSpPr>
          <p:spPr bwMode="auto">
            <a:xfrm>
              <a:off x="6391" y="4109"/>
              <a:ext cx="0" cy="26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75" name="Line 36"/>
            <p:cNvSpPr>
              <a:spLocks noChangeShapeType="1"/>
            </p:cNvSpPr>
            <p:nvPr/>
          </p:nvSpPr>
          <p:spPr bwMode="auto">
            <a:xfrm flipH="1">
              <a:off x="6457" y="4219"/>
              <a:ext cx="198" cy="17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76" name="Line 37"/>
            <p:cNvSpPr>
              <a:spLocks noChangeShapeType="1"/>
            </p:cNvSpPr>
            <p:nvPr/>
          </p:nvSpPr>
          <p:spPr bwMode="auto">
            <a:xfrm flipH="1">
              <a:off x="6864" y="4615"/>
              <a:ext cx="209" cy="19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77" name="Line 38"/>
            <p:cNvSpPr>
              <a:spLocks noChangeShapeType="1"/>
            </p:cNvSpPr>
            <p:nvPr/>
          </p:nvSpPr>
          <p:spPr bwMode="auto">
            <a:xfrm flipH="1">
              <a:off x="6886" y="4879"/>
              <a:ext cx="30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78" name="Line 39"/>
            <p:cNvSpPr>
              <a:spLocks noChangeShapeType="1"/>
            </p:cNvSpPr>
            <p:nvPr/>
          </p:nvSpPr>
          <p:spPr bwMode="auto">
            <a:xfrm>
              <a:off x="6457" y="5946"/>
              <a:ext cx="209" cy="209"/>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79" name="Line 40"/>
            <p:cNvSpPr>
              <a:spLocks noChangeShapeType="1"/>
            </p:cNvSpPr>
            <p:nvPr/>
          </p:nvSpPr>
          <p:spPr bwMode="auto">
            <a:xfrm>
              <a:off x="6402" y="5979"/>
              <a:ext cx="0" cy="29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0" name="Line 41"/>
            <p:cNvSpPr>
              <a:spLocks noChangeShapeType="1"/>
            </p:cNvSpPr>
            <p:nvPr/>
          </p:nvSpPr>
          <p:spPr bwMode="auto">
            <a:xfrm>
              <a:off x="5808" y="5979"/>
              <a:ext cx="0" cy="29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1" name="Line 42"/>
            <p:cNvSpPr>
              <a:spLocks noChangeShapeType="1"/>
            </p:cNvSpPr>
            <p:nvPr/>
          </p:nvSpPr>
          <p:spPr bwMode="auto">
            <a:xfrm flipH="1">
              <a:off x="5511" y="5946"/>
              <a:ext cx="242" cy="231"/>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2" name="Line 43"/>
            <p:cNvSpPr>
              <a:spLocks noChangeShapeType="1"/>
            </p:cNvSpPr>
            <p:nvPr/>
          </p:nvSpPr>
          <p:spPr bwMode="auto">
            <a:xfrm>
              <a:off x="4994" y="5495"/>
              <a:ext cx="319"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3" name="Line 44"/>
            <p:cNvSpPr>
              <a:spLocks noChangeShapeType="1"/>
            </p:cNvSpPr>
            <p:nvPr/>
          </p:nvSpPr>
          <p:spPr bwMode="auto">
            <a:xfrm>
              <a:off x="4994" y="4901"/>
              <a:ext cx="319"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4" name="Line 45"/>
            <p:cNvSpPr>
              <a:spLocks noChangeShapeType="1"/>
            </p:cNvSpPr>
            <p:nvPr/>
          </p:nvSpPr>
          <p:spPr bwMode="auto">
            <a:xfrm flipH="1">
              <a:off x="5104" y="5539"/>
              <a:ext cx="231" cy="209"/>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5" name="Line 46"/>
            <p:cNvSpPr>
              <a:spLocks noChangeShapeType="1"/>
            </p:cNvSpPr>
            <p:nvPr/>
          </p:nvSpPr>
          <p:spPr bwMode="auto">
            <a:xfrm>
              <a:off x="5126" y="4615"/>
              <a:ext cx="209" cy="209"/>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6" name="Line 47"/>
            <p:cNvSpPr>
              <a:spLocks noChangeShapeType="1"/>
            </p:cNvSpPr>
            <p:nvPr/>
          </p:nvSpPr>
          <p:spPr bwMode="auto">
            <a:xfrm>
              <a:off x="5533" y="4197"/>
              <a:ext cx="209" cy="209"/>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7" name="Line 48"/>
            <p:cNvSpPr>
              <a:spLocks noChangeShapeType="1"/>
            </p:cNvSpPr>
            <p:nvPr/>
          </p:nvSpPr>
          <p:spPr bwMode="auto">
            <a:xfrm>
              <a:off x="5808" y="4109"/>
              <a:ext cx="0" cy="26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8" name="Line 49"/>
            <p:cNvSpPr>
              <a:spLocks noChangeShapeType="1"/>
            </p:cNvSpPr>
            <p:nvPr/>
          </p:nvSpPr>
          <p:spPr bwMode="auto">
            <a:xfrm flipH="1">
              <a:off x="6886" y="5462"/>
              <a:ext cx="30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89" name="Line 50"/>
            <p:cNvSpPr>
              <a:spLocks noChangeShapeType="1"/>
            </p:cNvSpPr>
            <p:nvPr/>
          </p:nvSpPr>
          <p:spPr bwMode="auto">
            <a:xfrm>
              <a:off x="6864" y="5528"/>
              <a:ext cx="209" cy="209"/>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0" name="Line 51"/>
            <p:cNvSpPr>
              <a:spLocks noChangeShapeType="1"/>
            </p:cNvSpPr>
            <p:nvPr/>
          </p:nvSpPr>
          <p:spPr bwMode="auto">
            <a:xfrm flipH="1">
              <a:off x="6886" y="5462"/>
              <a:ext cx="99" cy="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1" name="Line 52"/>
            <p:cNvSpPr>
              <a:spLocks noChangeShapeType="1"/>
            </p:cNvSpPr>
            <p:nvPr/>
          </p:nvSpPr>
          <p:spPr bwMode="auto">
            <a:xfrm flipH="1">
              <a:off x="6908" y="5473"/>
              <a:ext cx="132" cy="7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2" name="Line 53"/>
            <p:cNvSpPr>
              <a:spLocks noChangeShapeType="1"/>
            </p:cNvSpPr>
            <p:nvPr/>
          </p:nvSpPr>
          <p:spPr bwMode="auto">
            <a:xfrm flipH="1">
              <a:off x="6919" y="5484"/>
              <a:ext cx="176"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3" name="Line 54"/>
            <p:cNvSpPr>
              <a:spLocks noChangeShapeType="1"/>
            </p:cNvSpPr>
            <p:nvPr/>
          </p:nvSpPr>
          <p:spPr bwMode="auto">
            <a:xfrm flipH="1">
              <a:off x="6941" y="5462"/>
              <a:ext cx="253" cy="15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4" name="Line 55"/>
            <p:cNvSpPr>
              <a:spLocks noChangeShapeType="1"/>
            </p:cNvSpPr>
            <p:nvPr/>
          </p:nvSpPr>
          <p:spPr bwMode="auto">
            <a:xfrm flipH="1">
              <a:off x="6974" y="5517"/>
              <a:ext cx="209" cy="13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5" name="Line 56"/>
            <p:cNvSpPr>
              <a:spLocks noChangeShapeType="1"/>
            </p:cNvSpPr>
            <p:nvPr/>
          </p:nvSpPr>
          <p:spPr bwMode="auto">
            <a:xfrm flipH="1">
              <a:off x="7018" y="5572"/>
              <a:ext cx="154" cy="8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6" name="Line 57"/>
            <p:cNvSpPr>
              <a:spLocks noChangeShapeType="1"/>
            </p:cNvSpPr>
            <p:nvPr/>
          </p:nvSpPr>
          <p:spPr bwMode="auto">
            <a:xfrm flipH="1">
              <a:off x="7040" y="5627"/>
              <a:ext cx="110" cy="6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7" name="Line 58"/>
            <p:cNvSpPr>
              <a:spLocks noChangeShapeType="1"/>
            </p:cNvSpPr>
            <p:nvPr/>
          </p:nvSpPr>
          <p:spPr bwMode="auto">
            <a:xfrm flipH="1">
              <a:off x="7073" y="4824"/>
              <a:ext cx="110" cy="6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8" name="Line 59"/>
            <p:cNvSpPr>
              <a:spLocks noChangeShapeType="1"/>
            </p:cNvSpPr>
            <p:nvPr/>
          </p:nvSpPr>
          <p:spPr bwMode="auto">
            <a:xfrm flipH="1">
              <a:off x="7018" y="4780"/>
              <a:ext cx="154"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99" name="Line 60"/>
            <p:cNvSpPr>
              <a:spLocks noChangeShapeType="1"/>
            </p:cNvSpPr>
            <p:nvPr/>
          </p:nvSpPr>
          <p:spPr bwMode="auto">
            <a:xfrm flipH="1">
              <a:off x="6941" y="4747"/>
              <a:ext cx="209" cy="13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0" name="Line 61"/>
            <p:cNvSpPr>
              <a:spLocks noChangeShapeType="1"/>
            </p:cNvSpPr>
            <p:nvPr/>
          </p:nvSpPr>
          <p:spPr bwMode="auto">
            <a:xfrm flipH="1">
              <a:off x="6897" y="4714"/>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1" name="Line 62"/>
            <p:cNvSpPr>
              <a:spLocks noChangeShapeType="1"/>
            </p:cNvSpPr>
            <p:nvPr/>
          </p:nvSpPr>
          <p:spPr bwMode="auto">
            <a:xfrm flipH="1">
              <a:off x="6875" y="4681"/>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2" name="Line 63"/>
            <p:cNvSpPr>
              <a:spLocks noChangeShapeType="1"/>
            </p:cNvSpPr>
            <p:nvPr/>
          </p:nvSpPr>
          <p:spPr bwMode="auto">
            <a:xfrm flipH="1">
              <a:off x="7029" y="4648"/>
              <a:ext cx="55" cy="3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3" name="Line 64"/>
            <p:cNvSpPr>
              <a:spLocks noChangeShapeType="1"/>
            </p:cNvSpPr>
            <p:nvPr/>
          </p:nvSpPr>
          <p:spPr bwMode="auto">
            <a:xfrm flipH="1">
              <a:off x="6402" y="4241"/>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4" name="Line 65"/>
            <p:cNvSpPr>
              <a:spLocks noChangeShapeType="1"/>
            </p:cNvSpPr>
            <p:nvPr/>
          </p:nvSpPr>
          <p:spPr bwMode="auto">
            <a:xfrm flipH="1">
              <a:off x="6391" y="4197"/>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5" name="Line 66"/>
            <p:cNvSpPr>
              <a:spLocks noChangeShapeType="1"/>
            </p:cNvSpPr>
            <p:nvPr/>
          </p:nvSpPr>
          <p:spPr bwMode="auto">
            <a:xfrm flipH="1">
              <a:off x="6369" y="4164"/>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6" name="Line 67"/>
            <p:cNvSpPr>
              <a:spLocks noChangeShapeType="1"/>
            </p:cNvSpPr>
            <p:nvPr/>
          </p:nvSpPr>
          <p:spPr bwMode="auto">
            <a:xfrm flipH="1">
              <a:off x="6391" y="4142"/>
              <a:ext cx="165"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7" name="Line 68"/>
            <p:cNvSpPr>
              <a:spLocks noChangeShapeType="1"/>
            </p:cNvSpPr>
            <p:nvPr/>
          </p:nvSpPr>
          <p:spPr bwMode="auto">
            <a:xfrm flipH="1">
              <a:off x="6380" y="4120"/>
              <a:ext cx="132" cy="7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8" name="Line 69"/>
            <p:cNvSpPr>
              <a:spLocks noChangeShapeType="1"/>
            </p:cNvSpPr>
            <p:nvPr/>
          </p:nvSpPr>
          <p:spPr bwMode="auto">
            <a:xfrm flipH="1">
              <a:off x="6380" y="4120"/>
              <a:ext cx="55" cy="2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09" name="Line 70"/>
            <p:cNvSpPr>
              <a:spLocks noChangeShapeType="1"/>
            </p:cNvSpPr>
            <p:nvPr/>
          </p:nvSpPr>
          <p:spPr bwMode="auto">
            <a:xfrm flipH="1">
              <a:off x="5555" y="4109"/>
              <a:ext cx="209" cy="12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0" name="Line 71"/>
            <p:cNvSpPr>
              <a:spLocks noChangeShapeType="1"/>
            </p:cNvSpPr>
            <p:nvPr/>
          </p:nvSpPr>
          <p:spPr bwMode="auto">
            <a:xfrm flipH="1">
              <a:off x="5588" y="4120"/>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1" name="Line 72"/>
            <p:cNvSpPr>
              <a:spLocks noChangeShapeType="1"/>
            </p:cNvSpPr>
            <p:nvPr/>
          </p:nvSpPr>
          <p:spPr bwMode="auto">
            <a:xfrm flipH="1">
              <a:off x="5621" y="4175"/>
              <a:ext cx="187" cy="12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2" name="Line 73"/>
            <p:cNvSpPr>
              <a:spLocks noChangeShapeType="1"/>
            </p:cNvSpPr>
            <p:nvPr/>
          </p:nvSpPr>
          <p:spPr bwMode="auto">
            <a:xfrm flipH="1">
              <a:off x="5654" y="4219"/>
              <a:ext cx="165"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3" name="Line 74"/>
            <p:cNvSpPr>
              <a:spLocks noChangeShapeType="1"/>
            </p:cNvSpPr>
            <p:nvPr/>
          </p:nvSpPr>
          <p:spPr bwMode="auto">
            <a:xfrm flipH="1">
              <a:off x="5687" y="4274"/>
              <a:ext cx="110" cy="6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4" name="Line 75"/>
            <p:cNvSpPr>
              <a:spLocks noChangeShapeType="1"/>
            </p:cNvSpPr>
            <p:nvPr/>
          </p:nvSpPr>
          <p:spPr bwMode="auto">
            <a:xfrm flipH="1">
              <a:off x="5720" y="4318"/>
              <a:ext cx="88" cy="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5" name="Line 76"/>
            <p:cNvSpPr>
              <a:spLocks noChangeShapeType="1"/>
            </p:cNvSpPr>
            <p:nvPr/>
          </p:nvSpPr>
          <p:spPr bwMode="auto">
            <a:xfrm flipH="1">
              <a:off x="5016" y="4725"/>
              <a:ext cx="209" cy="13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6" name="Line 77"/>
            <p:cNvSpPr>
              <a:spLocks noChangeShapeType="1"/>
            </p:cNvSpPr>
            <p:nvPr/>
          </p:nvSpPr>
          <p:spPr bwMode="auto">
            <a:xfrm flipH="1">
              <a:off x="5027" y="4758"/>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7" name="Line 78"/>
            <p:cNvSpPr>
              <a:spLocks noChangeShapeType="1"/>
            </p:cNvSpPr>
            <p:nvPr/>
          </p:nvSpPr>
          <p:spPr bwMode="auto">
            <a:xfrm flipH="1">
              <a:off x="5104" y="4791"/>
              <a:ext cx="176" cy="11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8" name="Line 79"/>
            <p:cNvSpPr>
              <a:spLocks noChangeShapeType="1"/>
            </p:cNvSpPr>
            <p:nvPr/>
          </p:nvSpPr>
          <p:spPr bwMode="auto">
            <a:xfrm flipH="1">
              <a:off x="5181" y="4824"/>
              <a:ext cx="132" cy="7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19" name="Line 80"/>
            <p:cNvSpPr>
              <a:spLocks noChangeShapeType="1"/>
            </p:cNvSpPr>
            <p:nvPr/>
          </p:nvSpPr>
          <p:spPr bwMode="auto">
            <a:xfrm flipH="1">
              <a:off x="5038" y="4703"/>
              <a:ext cx="154" cy="8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0" name="Line 81"/>
            <p:cNvSpPr>
              <a:spLocks noChangeShapeType="1"/>
            </p:cNvSpPr>
            <p:nvPr/>
          </p:nvSpPr>
          <p:spPr bwMode="auto">
            <a:xfrm flipH="1">
              <a:off x="5071" y="4659"/>
              <a:ext cx="99" cy="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1" name="Line 82"/>
            <p:cNvSpPr>
              <a:spLocks noChangeShapeType="1"/>
            </p:cNvSpPr>
            <p:nvPr/>
          </p:nvSpPr>
          <p:spPr bwMode="auto">
            <a:xfrm flipH="1">
              <a:off x="5060" y="5495"/>
              <a:ext cx="209" cy="13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2" name="Line 83"/>
            <p:cNvSpPr>
              <a:spLocks noChangeShapeType="1"/>
            </p:cNvSpPr>
            <p:nvPr/>
          </p:nvSpPr>
          <p:spPr bwMode="auto">
            <a:xfrm flipH="1">
              <a:off x="5060" y="5517"/>
              <a:ext cx="253" cy="16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3" name="Line 84"/>
            <p:cNvSpPr>
              <a:spLocks noChangeShapeType="1"/>
            </p:cNvSpPr>
            <p:nvPr/>
          </p:nvSpPr>
          <p:spPr bwMode="auto">
            <a:xfrm flipH="1">
              <a:off x="5038" y="5495"/>
              <a:ext cx="143" cy="8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4" name="Line 85"/>
            <p:cNvSpPr>
              <a:spLocks noChangeShapeType="1"/>
            </p:cNvSpPr>
            <p:nvPr/>
          </p:nvSpPr>
          <p:spPr bwMode="auto">
            <a:xfrm flipH="1">
              <a:off x="5082" y="5616"/>
              <a:ext cx="154"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5" name="Line 86"/>
            <p:cNvSpPr>
              <a:spLocks noChangeShapeType="1"/>
            </p:cNvSpPr>
            <p:nvPr/>
          </p:nvSpPr>
          <p:spPr bwMode="auto">
            <a:xfrm flipH="1">
              <a:off x="5027" y="5495"/>
              <a:ext cx="77" cy="4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6" name="Line 87"/>
            <p:cNvSpPr>
              <a:spLocks noChangeShapeType="1"/>
            </p:cNvSpPr>
            <p:nvPr/>
          </p:nvSpPr>
          <p:spPr bwMode="auto">
            <a:xfrm flipH="1">
              <a:off x="5533" y="5979"/>
              <a:ext cx="264" cy="16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7" name="Line 88"/>
            <p:cNvSpPr>
              <a:spLocks noChangeShapeType="1"/>
            </p:cNvSpPr>
            <p:nvPr/>
          </p:nvSpPr>
          <p:spPr bwMode="auto">
            <a:xfrm flipH="1">
              <a:off x="5566" y="6034"/>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8" name="Line 89"/>
            <p:cNvSpPr>
              <a:spLocks noChangeShapeType="1"/>
            </p:cNvSpPr>
            <p:nvPr/>
          </p:nvSpPr>
          <p:spPr bwMode="auto">
            <a:xfrm flipH="1">
              <a:off x="5599" y="6089"/>
              <a:ext cx="198" cy="12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29" name="Line 90"/>
            <p:cNvSpPr>
              <a:spLocks noChangeShapeType="1"/>
            </p:cNvSpPr>
            <p:nvPr/>
          </p:nvSpPr>
          <p:spPr bwMode="auto">
            <a:xfrm flipH="1">
              <a:off x="5643" y="6133"/>
              <a:ext cx="165" cy="9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0" name="Line 91"/>
            <p:cNvSpPr>
              <a:spLocks noChangeShapeType="1"/>
            </p:cNvSpPr>
            <p:nvPr/>
          </p:nvSpPr>
          <p:spPr bwMode="auto">
            <a:xfrm flipH="1">
              <a:off x="5687" y="6177"/>
              <a:ext cx="132" cy="7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1" name="Line 92"/>
            <p:cNvSpPr>
              <a:spLocks noChangeShapeType="1"/>
            </p:cNvSpPr>
            <p:nvPr/>
          </p:nvSpPr>
          <p:spPr bwMode="auto">
            <a:xfrm flipH="1">
              <a:off x="6402" y="6111"/>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2" name="Line 93"/>
            <p:cNvSpPr>
              <a:spLocks noChangeShapeType="1"/>
            </p:cNvSpPr>
            <p:nvPr/>
          </p:nvSpPr>
          <p:spPr bwMode="auto">
            <a:xfrm flipH="1">
              <a:off x="6380" y="6078"/>
              <a:ext cx="231" cy="14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3" name="Line 94"/>
            <p:cNvSpPr>
              <a:spLocks noChangeShapeType="1"/>
            </p:cNvSpPr>
            <p:nvPr/>
          </p:nvSpPr>
          <p:spPr bwMode="auto">
            <a:xfrm flipH="1">
              <a:off x="6380" y="6056"/>
              <a:ext cx="176" cy="11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4" name="Line 95"/>
            <p:cNvSpPr>
              <a:spLocks noChangeShapeType="1"/>
            </p:cNvSpPr>
            <p:nvPr/>
          </p:nvSpPr>
          <p:spPr bwMode="auto">
            <a:xfrm flipH="1">
              <a:off x="6402" y="6023"/>
              <a:ext cx="143" cy="7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5" name="Line 96"/>
            <p:cNvSpPr>
              <a:spLocks noChangeShapeType="1"/>
            </p:cNvSpPr>
            <p:nvPr/>
          </p:nvSpPr>
          <p:spPr bwMode="auto">
            <a:xfrm flipH="1">
              <a:off x="6402" y="5990"/>
              <a:ext cx="110" cy="6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6" name="Line 97"/>
            <p:cNvSpPr>
              <a:spLocks noChangeShapeType="1"/>
            </p:cNvSpPr>
            <p:nvPr/>
          </p:nvSpPr>
          <p:spPr bwMode="auto">
            <a:xfrm flipH="1">
              <a:off x="6512" y="6144"/>
              <a:ext cx="143" cy="8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7" name="Line 98"/>
            <p:cNvSpPr>
              <a:spLocks noChangeShapeType="1"/>
            </p:cNvSpPr>
            <p:nvPr/>
          </p:nvSpPr>
          <p:spPr bwMode="auto">
            <a:xfrm flipH="1">
              <a:off x="5764" y="6232"/>
              <a:ext cx="44" cy="3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8" name="Line 99"/>
            <p:cNvSpPr>
              <a:spLocks noChangeShapeType="1"/>
            </p:cNvSpPr>
            <p:nvPr/>
          </p:nvSpPr>
          <p:spPr bwMode="auto">
            <a:xfrm flipH="1">
              <a:off x="6413" y="5957"/>
              <a:ext cx="55" cy="4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39" name="Text Box 100"/>
            <p:cNvSpPr txBox="1">
              <a:spLocks noChangeArrowheads="1"/>
            </p:cNvSpPr>
            <p:nvPr/>
          </p:nvSpPr>
          <p:spPr bwMode="auto">
            <a:xfrm>
              <a:off x="3135" y="3834"/>
              <a:ext cx="748"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4</a:t>
              </a:r>
              <a:endParaRPr lang="pl-PL" altLang="pl-PL" sz="2400" b="1">
                <a:latin typeface="Tahoma" panose="020B0604030504040204" pitchFamily="34" charset="0"/>
              </a:endParaRPr>
            </a:p>
          </p:txBody>
        </p:sp>
        <p:sp>
          <p:nvSpPr>
            <p:cNvPr id="96440" name="Text Box 101"/>
            <p:cNvSpPr txBox="1">
              <a:spLocks noChangeArrowheads="1"/>
            </p:cNvSpPr>
            <p:nvPr/>
          </p:nvSpPr>
          <p:spPr bwMode="auto">
            <a:xfrm>
              <a:off x="4092" y="2855"/>
              <a:ext cx="748"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2</a:t>
              </a:r>
              <a:endParaRPr lang="pl-PL" altLang="pl-PL" sz="2400" b="1">
                <a:latin typeface="Tahoma" panose="020B0604030504040204" pitchFamily="34" charset="0"/>
              </a:endParaRPr>
            </a:p>
          </p:txBody>
        </p:sp>
        <p:sp>
          <p:nvSpPr>
            <p:cNvPr id="96441" name="Text Box 102"/>
            <p:cNvSpPr txBox="1">
              <a:spLocks noChangeArrowheads="1"/>
            </p:cNvSpPr>
            <p:nvPr/>
          </p:nvSpPr>
          <p:spPr bwMode="auto">
            <a:xfrm>
              <a:off x="7645" y="2954"/>
              <a:ext cx="748"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3</a:t>
              </a:r>
              <a:endParaRPr lang="pl-PL" altLang="pl-PL" sz="2400" b="1">
                <a:latin typeface="Tahoma" panose="020B0604030504040204" pitchFamily="34" charset="0"/>
              </a:endParaRPr>
            </a:p>
          </p:txBody>
        </p:sp>
        <p:sp>
          <p:nvSpPr>
            <p:cNvPr id="96442" name="Text Box 103"/>
            <p:cNvSpPr txBox="1">
              <a:spLocks noChangeArrowheads="1"/>
            </p:cNvSpPr>
            <p:nvPr/>
          </p:nvSpPr>
          <p:spPr bwMode="auto">
            <a:xfrm>
              <a:off x="8195" y="4109"/>
              <a:ext cx="748" cy="649"/>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1</a:t>
              </a:r>
              <a:endParaRPr lang="pl-PL" altLang="pl-PL" sz="2400" b="1">
                <a:latin typeface="Tahoma" panose="020B0604030504040204" pitchFamily="34" charset="0"/>
              </a:endParaRPr>
            </a:p>
          </p:txBody>
        </p:sp>
        <p:sp>
          <p:nvSpPr>
            <p:cNvPr id="96443" name="Line 104"/>
            <p:cNvSpPr>
              <a:spLocks noChangeShapeType="1"/>
            </p:cNvSpPr>
            <p:nvPr/>
          </p:nvSpPr>
          <p:spPr bwMode="auto">
            <a:xfrm>
              <a:off x="3102" y="4329"/>
              <a:ext cx="56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4" name="Line 105"/>
            <p:cNvSpPr>
              <a:spLocks noChangeShapeType="1"/>
            </p:cNvSpPr>
            <p:nvPr/>
          </p:nvSpPr>
          <p:spPr bwMode="auto">
            <a:xfrm>
              <a:off x="3652" y="4329"/>
              <a:ext cx="2222" cy="70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5" name="Line 106"/>
            <p:cNvSpPr>
              <a:spLocks noChangeShapeType="1"/>
            </p:cNvSpPr>
            <p:nvPr/>
          </p:nvSpPr>
          <p:spPr bwMode="auto">
            <a:xfrm>
              <a:off x="4037" y="3449"/>
              <a:ext cx="56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6" name="Line 107"/>
            <p:cNvSpPr>
              <a:spLocks noChangeShapeType="1"/>
            </p:cNvSpPr>
            <p:nvPr/>
          </p:nvSpPr>
          <p:spPr bwMode="auto">
            <a:xfrm>
              <a:off x="4609" y="3454"/>
              <a:ext cx="1441" cy="66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7" name="Line 108"/>
            <p:cNvSpPr>
              <a:spLocks noChangeShapeType="1"/>
            </p:cNvSpPr>
            <p:nvPr/>
          </p:nvSpPr>
          <p:spPr bwMode="auto">
            <a:xfrm>
              <a:off x="7568" y="3476"/>
              <a:ext cx="56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8" name="Line 109"/>
            <p:cNvSpPr>
              <a:spLocks noChangeShapeType="1"/>
            </p:cNvSpPr>
            <p:nvPr/>
          </p:nvSpPr>
          <p:spPr bwMode="auto">
            <a:xfrm flipH="1">
              <a:off x="6501" y="3476"/>
              <a:ext cx="1078" cy="75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49" name="Line 110"/>
            <p:cNvSpPr>
              <a:spLocks noChangeShapeType="1"/>
            </p:cNvSpPr>
            <p:nvPr/>
          </p:nvSpPr>
          <p:spPr bwMode="auto">
            <a:xfrm>
              <a:off x="8096" y="4653"/>
              <a:ext cx="561"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50" name="Line 111"/>
            <p:cNvSpPr>
              <a:spLocks noChangeShapeType="1"/>
            </p:cNvSpPr>
            <p:nvPr/>
          </p:nvSpPr>
          <p:spPr bwMode="auto">
            <a:xfrm flipH="1">
              <a:off x="7601" y="4653"/>
              <a:ext cx="495" cy="34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451" name="Freeform 112"/>
            <p:cNvSpPr>
              <a:spLocks/>
            </p:cNvSpPr>
            <p:nvPr/>
          </p:nvSpPr>
          <p:spPr bwMode="auto">
            <a:xfrm>
              <a:off x="5456" y="3131"/>
              <a:ext cx="1419" cy="180"/>
            </a:xfrm>
            <a:custGeom>
              <a:avLst/>
              <a:gdLst>
                <a:gd name="T0" fmla="*/ 0 w 1419"/>
                <a:gd name="T1" fmla="*/ 114 h 180"/>
                <a:gd name="T2" fmla="*/ 429 w 1419"/>
                <a:gd name="T3" fmla="*/ 26 h 180"/>
                <a:gd name="T4" fmla="*/ 946 w 1419"/>
                <a:gd name="T5" fmla="*/ 26 h 180"/>
                <a:gd name="T6" fmla="*/ 1419 w 1419"/>
                <a:gd name="T7" fmla="*/ 180 h 18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19" h="180">
                  <a:moveTo>
                    <a:pt x="0" y="114"/>
                  </a:moveTo>
                  <a:cubicBezTo>
                    <a:pt x="135" y="77"/>
                    <a:pt x="271" y="41"/>
                    <a:pt x="429" y="26"/>
                  </a:cubicBezTo>
                  <a:cubicBezTo>
                    <a:pt x="587" y="11"/>
                    <a:pt x="781" y="0"/>
                    <a:pt x="946" y="26"/>
                  </a:cubicBezTo>
                  <a:cubicBezTo>
                    <a:pt x="1111" y="52"/>
                    <a:pt x="1265" y="116"/>
                    <a:pt x="1419" y="180"/>
                  </a:cubicBez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6452" name="Freeform 113"/>
            <p:cNvSpPr>
              <a:spLocks/>
            </p:cNvSpPr>
            <p:nvPr/>
          </p:nvSpPr>
          <p:spPr bwMode="auto">
            <a:xfrm>
              <a:off x="5742" y="4763"/>
              <a:ext cx="783" cy="127"/>
            </a:xfrm>
            <a:custGeom>
              <a:avLst/>
              <a:gdLst>
                <a:gd name="T0" fmla="*/ 0 w 1419"/>
                <a:gd name="T1" fmla="*/ 1 h 180"/>
                <a:gd name="T2" fmla="*/ 1 w 1419"/>
                <a:gd name="T3" fmla="*/ 1 h 180"/>
                <a:gd name="T4" fmla="*/ 1 w 1419"/>
                <a:gd name="T5" fmla="*/ 1 h 180"/>
                <a:gd name="T6" fmla="*/ 1 w 1419"/>
                <a:gd name="T7" fmla="*/ 1 h 18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19" h="180">
                  <a:moveTo>
                    <a:pt x="0" y="114"/>
                  </a:moveTo>
                  <a:cubicBezTo>
                    <a:pt x="135" y="77"/>
                    <a:pt x="271" y="41"/>
                    <a:pt x="429" y="26"/>
                  </a:cubicBezTo>
                  <a:cubicBezTo>
                    <a:pt x="587" y="11"/>
                    <a:pt x="781" y="0"/>
                    <a:pt x="946" y="26"/>
                  </a:cubicBezTo>
                  <a:cubicBezTo>
                    <a:pt x="1111" y="52"/>
                    <a:pt x="1265" y="116"/>
                    <a:pt x="1419" y="180"/>
                  </a:cubicBez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pl-PL"/>
            </a:p>
          </p:txBody>
        </p:sp>
      </p:grpSp>
      <p:sp>
        <p:nvSpPr>
          <p:cNvPr id="96262" name="Text Box 114"/>
          <p:cNvSpPr txBox="1">
            <a:spLocks noChangeArrowheads="1"/>
          </p:cNvSpPr>
          <p:nvPr/>
        </p:nvSpPr>
        <p:spPr bwMode="auto">
          <a:xfrm>
            <a:off x="0" y="4221163"/>
            <a:ext cx="4716463"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a:latin typeface="Tahoma" panose="020B0604030504040204" pitchFamily="34" charset="0"/>
              </a:rPr>
              <a:t>Schemat rolkowania impulsowego: 1 - przedmiot obrabiany, 2 - element nagniatający (rolka), 3 - pierścień prowadzący, 4 - wirujący pierścień z występami</a:t>
            </a:r>
          </a:p>
        </p:txBody>
      </p:sp>
      <p:grpSp>
        <p:nvGrpSpPr>
          <p:cNvPr id="96263" name="Group 115"/>
          <p:cNvGrpSpPr>
            <a:grpSpLocks/>
          </p:cNvGrpSpPr>
          <p:nvPr/>
        </p:nvGrpSpPr>
        <p:grpSpPr bwMode="auto">
          <a:xfrm>
            <a:off x="4548188" y="1700213"/>
            <a:ext cx="4595812" cy="3465512"/>
            <a:chOff x="2981" y="1804"/>
            <a:chExt cx="7238" cy="5456"/>
          </a:xfrm>
        </p:grpSpPr>
        <p:sp>
          <p:nvSpPr>
            <p:cNvPr id="96265" name="Text Box 116"/>
            <p:cNvSpPr txBox="1">
              <a:spLocks noChangeArrowheads="1"/>
            </p:cNvSpPr>
            <p:nvPr/>
          </p:nvSpPr>
          <p:spPr bwMode="auto">
            <a:xfrm>
              <a:off x="3949" y="4268"/>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b="1">
                  <a:latin typeface="Tahoma" panose="020B0604030504040204" pitchFamily="34" charset="0"/>
                </a:rPr>
                <a:t>p</a:t>
              </a:r>
            </a:p>
          </p:txBody>
        </p:sp>
        <p:sp>
          <p:nvSpPr>
            <p:cNvPr id="96266" name="Rectangle 117"/>
            <p:cNvSpPr>
              <a:spLocks noChangeArrowheads="1"/>
            </p:cNvSpPr>
            <p:nvPr/>
          </p:nvSpPr>
          <p:spPr bwMode="auto">
            <a:xfrm>
              <a:off x="5038" y="5214"/>
              <a:ext cx="1628" cy="1507"/>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67" name="Line 118"/>
            <p:cNvSpPr>
              <a:spLocks noChangeShapeType="1"/>
            </p:cNvSpPr>
            <p:nvPr/>
          </p:nvSpPr>
          <p:spPr bwMode="auto">
            <a:xfrm>
              <a:off x="5698" y="4422"/>
              <a:ext cx="759" cy="6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68" name="Line 119"/>
            <p:cNvSpPr>
              <a:spLocks noChangeShapeType="1"/>
            </p:cNvSpPr>
            <p:nvPr/>
          </p:nvSpPr>
          <p:spPr bwMode="auto">
            <a:xfrm>
              <a:off x="5676" y="4466"/>
              <a:ext cx="781" cy="6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69" name="Line 120"/>
            <p:cNvSpPr>
              <a:spLocks noChangeShapeType="1"/>
            </p:cNvSpPr>
            <p:nvPr/>
          </p:nvSpPr>
          <p:spPr bwMode="auto">
            <a:xfrm>
              <a:off x="5676" y="4235"/>
              <a:ext cx="770" cy="6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70" name="Line 121"/>
            <p:cNvSpPr>
              <a:spLocks noChangeShapeType="1"/>
            </p:cNvSpPr>
            <p:nvPr/>
          </p:nvSpPr>
          <p:spPr bwMode="auto">
            <a:xfrm>
              <a:off x="5665" y="4180"/>
              <a:ext cx="803" cy="8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71" name="Line 122"/>
            <p:cNvSpPr>
              <a:spLocks noChangeShapeType="1"/>
            </p:cNvSpPr>
            <p:nvPr/>
          </p:nvSpPr>
          <p:spPr bwMode="auto">
            <a:xfrm>
              <a:off x="5687" y="4015"/>
              <a:ext cx="770" cy="55"/>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72" name="Oval 123" descr="Jasny ukośny w górę"/>
            <p:cNvSpPr>
              <a:spLocks noChangeArrowheads="1"/>
            </p:cNvSpPr>
            <p:nvPr/>
          </p:nvSpPr>
          <p:spPr bwMode="auto">
            <a:xfrm>
              <a:off x="6369" y="4521"/>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73" name="Oval 124"/>
            <p:cNvSpPr>
              <a:spLocks noChangeArrowheads="1"/>
            </p:cNvSpPr>
            <p:nvPr/>
          </p:nvSpPr>
          <p:spPr bwMode="auto">
            <a:xfrm>
              <a:off x="7436" y="4895"/>
              <a:ext cx="1440" cy="1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74" name="Oval 125"/>
            <p:cNvSpPr>
              <a:spLocks noChangeArrowheads="1"/>
            </p:cNvSpPr>
            <p:nvPr/>
          </p:nvSpPr>
          <p:spPr bwMode="auto">
            <a:xfrm>
              <a:off x="5137" y="4884"/>
              <a:ext cx="1440" cy="1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96275" name="Group 126"/>
            <p:cNvGrpSpPr>
              <a:grpSpLocks/>
            </p:cNvGrpSpPr>
            <p:nvPr/>
          </p:nvGrpSpPr>
          <p:grpSpPr bwMode="auto">
            <a:xfrm>
              <a:off x="2981" y="2145"/>
              <a:ext cx="5071" cy="1298"/>
              <a:chOff x="3685" y="1771"/>
              <a:chExt cx="5071" cy="1298"/>
            </a:xfrm>
          </p:grpSpPr>
          <p:sp>
            <p:nvSpPr>
              <p:cNvPr id="96334" name="Rectangle 127"/>
              <p:cNvSpPr>
                <a:spLocks noChangeArrowheads="1"/>
              </p:cNvSpPr>
              <p:nvPr/>
            </p:nvSpPr>
            <p:spPr bwMode="auto">
              <a:xfrm>
                <a:off x="4323" y="2332"/>
                <a:ext cx="3212" cy="605"/>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35" name="AutoShape 128"/>
              <p:cNvSpPr>
                <a:spLocks noChangeArrowheads="1"/>
              </p:cNvSpPr>
              <p:nvPr/>
            </p:nvSpPr>
            <p:spPr bwMode="auto">
              <a:xfrm rot="-5400000">
                <a:off x="7408" y="2470"/>
                <a:ext cx="583" cy="352"/>
              </a:xfrm>
              <a:prstGeom prst="triangle">
                <a:avLst>
                  <a:gd name="adj" fmla="val 50000"/>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36" name="AutoShape 129"/>
              <p:cNvSpPr>
                <a:spLocks noChangeArrowheads="1"/>
              </p:cNvSpPr>
              <p:nvPr/>
            </p:nvSpPr>
            <p:spPr bwMode="auto">
              <a:xfrm rot="5400000" flipH="1">
                <a:off x="3844" y="2470"/>
                <a:ext cx="583" cy="352"/>
              </a:xfrm>
              <a:prstGeom prst="triangle">
                <a:avLst>
                  <a:gd name="adj" fmla="val 50000"/>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37" name="Rectangle 130"/>
              <p:cNvSpPr>
                <a:spLocks noChangeArrowheads="1"/>
              </p:cNvSpPr>
              <p:nvPr/>
            </p:nvSpPr>
            <p:spPr bwMode="auto">
              <a:xfrm>
                <a:off x="3839" y="2255"/>
                <a:ext cx="176" cy="770"/>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38" name="Rectangle 131"/>
              <p:cNvSpPr>
                <a:spLocks noChangeArrowheads="1"/>
              </p:cNvSpPr>
              <p:nvPr/>
            </p:nvSpPr>
            <p:spPr bwMode="auto">
              <a:xfrm>
                <a:off x="7821" y="2233"/>
                <a:ext cx="165" cy="836"/>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39" name="Line 132"/>
              <p:cNvSpPr>
                <a:spLocks noChangeShapeType="1"/>
              </p:cNvSpPr>
              <p:nvPr/>
            </p:nvSpPr>
            <p:spPr bwMode="auto">
              <a:xfrm flipV="1">
                <a:off x="3685" y="2651"/>
                <a:ext cx="507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40" name="Line 133"/>
              <p:cNvSpPr>
                <a:spLocks noChangeShapeType="1"/>
              </p:cNvSpPr>
              <p:nvPr/>
            </p:nvSpPr>
            <p:spPr bwMode="auto">
              <a:xfrm>
                <a:off x="4378" y="2222"/>
                <a:ext cx="44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41" name="Line 134"/>
              <p:cNvSpPr>
                <a:spLocks noChangeShapeType="1"/>
              </p:cNvSpPr>
              <p:nvPr/>
            </p:nvSpPr>
            <p:spPr bwMode="auto">
              <a:xfrm flipV="1">
                <a:off x="4576" y="1771"/>
                <a:ext cx="0" cy="4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42" name="Line 135"/>
              <p:cNvSpPr>
                <a:spLocks noChangeShapeType="1"/>
              </p:cNvSpPr>
              <p:nvPr/>
            </p:nvSpPr>
            <p:spPr bwMode="auto">
              <a:xfrm>
                <a:off x="4587" y="1771"/>
                <a:ext cx="132"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43" name="Line 136"/>
              <p:cNvSpPr>
                <a:spLocks noChangeShapeType="1"/>
              </p:cNvSpPr>
              <p:nvPr/>
            </p:nvSpPr>
            <p:spPr bwMode="auto">
              <a:xfrm flipV="1">
                <a:off x="7953" y="2420"/>
                <a:ext cx="330" cy="42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44" name="Line 137"/>
              <p:cNvSpPr>
                <a:spLocks noChangeShapeType="1"/>
              </p:cNvSpPr>
              <p:nvPr/>
            </p:nvSpPr>
            <p:spPr bwMode="auto">
              <a:xfrm>
                <a:off x="8283" y="2420"/>
                <a:ext cx="297" cy="50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96276" name="AutoShape 138"/>
            <p:cNvSpPr>
              <a:spLocks noChangeArrowheads="1"/>
            </p:cNvSpPr>
            <p:nvPr/>
          </p:nvSpPr>
          <p:spPr bwMode="auto">
            <a:xfrm>
              <a:off x="5918" y="3311"/>
              <a:ext cx="308" cy="671"/>
            </a:xfrm>
            <a:prstGeom prst="roundRect">
              <a:avLst>
                <a:gd name="adj" fmla="val 50000"/>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77" name="Rectangle 139" descr="Jasny ukośny w dół"/>
            <p:cNvSpPr>
              <a:spLocks noChangeArrowheads="1"/>
            </p:cNvSpPr>
            <p:nvPr/>
          </p:nvSpPr>
          <p:spPr bwMode="auto">
            <a:xfrm>
              <a:off x="4642" y="3630"/>
              <a:ext cx="4675" cy="385"/>
            </a:xfrm>
            <a:prstGeom prst="rect">
              <a:avLst/>
            </a:prstGeom>
            <a:blipFill dpi="0" rotWithShape="0">
              <a:blip r:embed="rId4"/>
              <a:srcRect/>
              <a:tile tx="0" ty="0" sx="100000" sy="100000" flip="none" algn="tl"/>
            </a:blip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96278" name="Group 140"/>
            <p:cNvGrpSpPr>
              <a:grpSpLocks/>
            </p:cNvGrpSpPr>
            <p:nvPr/>
          </p:nvGrpSpPr>
          <p:grpSpPr bwMode="auto">
            <a:xfrm>
              <a:off x="5313" y="4994"/>
              <a:ext cx="1067" cy="1133"/>
              <a:chOff x="3454" y="5645"/>
              <a:chExt cx="2845" cy="3186"/>
            </a:xfrm>
          </p:grpSpPr>
          <p:sp>
            <p:nvSpPr>
              <p:cNvPr id="96332" name="Arc 141"/>
              <p:cNvSpPr>
                <a:spLocks/>
              </p:cNvSpPr>
              <p:nvPr/>
            </p:nvSpPr>
            <p:spPr bwMode="auto">
              <a:xfrm>
                <a:off x="4975" y="5645"/>
                <a:ext cx="1324" cy="1799"/>
              </a:xfrm>
              <a:custGeom>
                <a:avLst/>
                <a:gdLst>
                  <a:gd name="T0" fmla="*/ 0 w 34166"/>
                  <a:gd name="T1" fmla="*/ 0 h 26989"/>
                  <a:gd name="T2" fmla="*/ 0 w 34166"/>
                  <a:gd name="T3" fmla="*/ 0 h 26989"/>
                  <a:gd name="T4" fmla="*/ 0 w 34166"/>
                  <a:gd name="T5" fmla="*/ 0 h 26989"/>
                  <a:gd name="T6" fmla="*/ 0 60000 65536"/>
                  <a:gd name="T7" fmla="*/ 0 60000 65536"/>
                  <a:gd name="T8" fmla="*/ 0 60000 65536"/>
                </a:gdLst>
                <a:ahLst/>
                <a:cxnLst>
                  <a:cxn ang="T6">
                    <a:pos x="T0" y="T1"/>
                  </a:cxn>
                  <a:cxn ang="T7">
                    <a:pos x="T2" y="T3"/>
                  </a:cxn>
                  <a:cxn ang="T8">
                    <a:pos x="T4" y="T5"/>
                  </a:cxn>
                </a:cxnLst>
                <a:rect l="0" t="0" r="r" b="b"/>
                <a:pathLst>
                  <a:path w="34166" h="26989" fill="none" extrusionOk="0">
                    <a:moveTo>
                      <a:pt x="-1" y="4031"/>
                    </a:moveTo>
                    <a:cubicBezTo>
                      <a:pt x="3665" y="1409"/>
                      <a:pt x="8059" y="0"/>
                      <a:pt x="12566" y="0"/>
                    </a:cubicBezTo>
                    <a:cubicBezTo>
                      <a:pt x="24495" y="0"/>
                      <a:pt x="34166" y="9670"/>
                      <a:pt x="34166" y="21600"/>
                    </a:cubicBezTo>
                    <a:cubicBezTo>
                      <a:pt x="34166" y="23417"/>
                      <a:pt x="33936" y="25228"/>
                      <a:pt x="33482" y="26988"/>
                    </a:cubicBezTo>
                  </a:path>
                  <a:path w="34166" h="26989" stroke="0" extrusionOk="0">
                    <a:moveTo>
                      <a:pt x="-1" y="4031"/>
                    </a:moveTo>
                    <a:cubicBezTo>
                      <a:pt x="3665" y="1409"/>
                      <a:pt x="8059" y="0"/>
                      <a:pt x="12566" y="0"/>
                    </a:cubicBezTo>
                    <a:cubicBezTo>
                      <a:pt x="24495" y="0"/>
                      <a:pt x="34166" y="9670"/>
                      <a:pt x="34166" y="21600"/>
                    </a:cubicBezTo>
                    <a:cubicBezTo>
                      <a:pt x="34166" y="23417"/>
                      <a:pt x="33936" y="25228"/>
                      <a:pt x="33482" y="26988"/>
                    </a:cubicBezTo>
                    <a:lnTo>
                      <a:pt x="12566" y="21600"/>
                    </a:lnTo>
                    <a:lnTo>
                      <a:pt x="-1" y="4031"/>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6333" name="Arc 142"/>
              <p:cNvSpPr>
                <a:spLocks/>
              </p:cNvSpPr>
              <p:nvPr/>
            </p:nvSpPr>
            <p:spPr bwMode="auto">
              <a:xfrm flipH="1">
                <a:off x="3454" y="5951"/>
                <a:ext cx="2815" cy="2880"/>
              </a:xfrm>
              <a:custGeom>
                <a:avLst/>
                <a:gdLst>
                  <a:gd name="T0" fmla="*/ 0 w 43188"/>
                  <a:gd name="T1" fmla="*/ 0 h 43200"/>
                  <a:gd name="T2" fmla="*/ 0 w 43188"/>
                  <a:gd name="T3" fmla="*/ 0 h 43200"/>
                  <a:gd name="T4" fmla="*/ 0 w 43188"/>
                  <a:gd name="T5" fmla="*/ 0 h 43200"/>
                  <a:gd name="T6" fmla="*/ 0 60000 65536"/>
                  <a:gd name="T7" fmla="*/ 0 60000 65536"/>
                  <a:gd name="T8" fmla="*/ 0 60000 65536"/>
                </a:gdLst>
                <a:ahLst/>
                <a:cxnLst>
                  <a:cxn ang="T6">
                    <a:pos x="T0" y="T1"/>
                  </a:cxn>
                  <a:cxn ang="T7">
                    <a:pos x="T2" y="T3"/>
                  </a:cxn>
                  <a:cxn ang="T8">
                    <a:pos x="T4" y="T5"/>
                  </a:cxn>
                </a:cxnLst>
                <a:rect l="0" t="0" r="r" b="b"/>
                <a:pathLst>
                  <a:path w="43188" h="43200" fill="none" extrusionOk="0">
                    <a:moveTo>
                      <a:pt x="20133" y="49"/>
                    </a:moveTo>
                    <a:cubicBezTo>
                      <a:pt x="20617" y="16"/>
                      <a:pt x="21102" y="0"/>
                      <a:pt x="21588" y="0"/>
                    </a:cubicBezTo>
                    <a:cubicBezTo>
                      <a:pt x="33517" y="0"/>
                      <a:pt x="43188" y="9670"/>
                      <a:pt x="43188" y="21600"/>
                    </a:cubicBezTo>
                    <a:cubicBezTo>
                      <a:pt x="43188" y="33529"/>
                      <a:pt x="33517" y="43200"/>
                      <a:pt x="21588" y="43200"/>
                    </a:cubicBezTo>
                    <a:cubicBezTo>
                      <a:pt x="9943" y="43200"/>
                      <a:pt x="394" y="33969"/>
                      <a:pt x="0" y="22330"/>
                    </a:cubicBezTo>
                  </a:path>
                  <a:path w="43188" h="43200" stroke="0" extrusionOk="0">
                    <a:moveTo>
                      <a:pt x="20133" y="49"/>
                    </a:moveTo>
                    <a:cubicBezTo>
                      <a:pt x="20617" y="16"/>
                      <a:pt x="21102" y="0"/>
                      <a:pt x="21588" y="0"/>
                    </a:cubicBezTo>
                    <a:cubicBezTo>
                      <a:pt x="33517" y="0"/>
                      <a:pt x="43188" y="9670"/>
                      <a:pt x="43188" y="21600"/>
                    </a:cubicBezTo>
                    <a:cubicBezTo>
                      <a:pt x="43188" y="33529"/>
                      <a:pt x="33517" y="43200"/>
                      <a:pt x="21588" y="43200"/>
                    </a:cubicBezTo>
                    <a:cubicBezTo>
                      <a:pt x="9943" y="43200"/>
                      <a:pt x="394" y="33969"/>
                      <a:pt x="0" y="22330"/>
                    </a:cubicBezTo>
                    <a:lnTo>
                      <a:pt x="21588" y="21600"/>
                    </a:lnTo>
                    <a:lnTo>
                      <a:pt x="20133" y="49"/>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grpSp>
        <p:sp>
          <p:nvSpPr>
            <p:cNvPr id="96279" name="Oval 143"/>
            <p:cNvSpPr>
              <a:spLocks noChangeArrowheads="1"/>
            </p:cNvSpPr>
            <p:nvPr/>
          </p:nvSpPr>
          <p:spPr bwMode="auto">
            <a:xfrm>
              <a:off x="7799" y="5269"/>
              <a:ext cx="726" cy="703"/>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0" name="Line 144"/>
            <p:cNvSpPr>
              <a:spLocks noChangeShapeType="1"/>
            </p:cNvSpPr>
            <p:nvPr/>
          </p:nvSpPr>
          <p:spPr bwMode="auto">
            <a:xfrm flipH="1">
              <a:off x="5951" y="5973"/>
              <a:ext cx="2277" cy="352"/>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81" name="Line 145"/>
            <p:cNvSpPr>
              <a:spLocks noChangeShapeType="1"/>
            </p:cNvSpPr>
            <p:nvPr/>
          </p:nvSpPr>
          <p:spPr bwMode="auto">
            <a:xfrm>
              <a:off x="6237" y="4939"/>
              <a:ext cx="1980" cy="33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82" name="Rectangle 146"/>
            <p:cNvSpPr>
              <a:spLocks noChangeArrowheads="1"/>
            </p:cNvSpPr>
            <p:nvPr/>
          </p:nvSpPr>
          <p:spPr bwMode="auto">
            <a:xfrm>
              <a:off x="7601" y="6259"/>
              <a:ext cx="1144" cy="440"/>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3" name="Rectangle 147"/>
            <p:cNvSpPr>
              <a:spLocks noChangeArrowheads="1"/>
            </p:cNvSpPr>
            <p:nvPr/>
          </p:nvSpPr>
          <p:spPr bwMode="auto">
            <a:xfrm>
              <a:off x="7700" y="6138"/>
              <a:ext cx="924" cy="121"/>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4" name="Line 148"/>
            <p:cNvSpPr>
              <a:spLocks noChangeShapeType="1"/>
            </p:cNvSpPr>
            <p:nvPr/>
          </p:nvSpPr>
          <p:spPr bwMode="auto">
            <a:xfrm>
              <a:off x="4642" y="3982"/>
              <a:ext cx="0" cy="270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85" name="Rectangle 149"/>
            <p:cNvSpPr>
              <a:spLocks noChangeArrowheads="1"/>
            </p:cNvSpPr>
            <p:nvPr/>
          </p:nvSpPr>
          <p:spPr bwMode="auto">
            <a:xfrm>
              <a:off x="4642" y="6644"/>
              <a:ext cx="4675" cy="50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6" name="Line 150"/>
            <p:cNvSpPr>
              <a:spLocks noChangeShapeType="1"/>
            </p:cNvSpPr>
            <p:nvPr/>
          </p:nvSpPr>
          <p:spPr bwMode="auto">
            <a:xfrm flipV="1">
              <a:off x="9317" y="3652"/>
              <a:ext cx="0" cy="303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287" name="Rectangle 151"/>
            <p:cNvSpPr>
              <a:spLocks noChangeArrowheads="1"/>
            </p:cNvSpPr>
            <p:nvPr/>
          </p:nvSpPr>
          <p:spPr bwMode="auto">
            <a:xfrm>
              <a:off x="5841" y="3520"/>
              <a:ext cx="462" cy="1232"/>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8" name="Oval 152" descr="Jasny ukośny w górę"/>
            <p:cNvSpPr>
              <a:spLocks noChangeArrowheads="1"/>
            </p:cNvSpPr>
            <p:nvPr/>
          </p:nvSpPr>
          <p:spPr bwMode="auto">
            <a:xfrm>
              <a:off x="5599" y="4026"/>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89" name="Oval 153" descr="Jasny ukośny w górę"/>
            <p:cNvSpPr>
              <a:spLocks noChangeArrowheads="1"/>
            </p:cNvSpPr>
            <p:nvPr/>
          </p:nvSpPr>
          <p:spPr bwMode="auto">
            <a:xfrm>
              <a:off x="6369" y="4081"/>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90" name="Oval 154" descr="Jasny ukośny w górę"/>
            <p:cNvSpPr>
              <a:spLocks noChangeArrowheads="1"/>
            </p:cNvSpPr>
            <p:nvPr/>
          </p:nvSpPr>
          <p:spPr bwMode="auto">
            <a:xfrm>
              <a:off x="5599" y="4246"/>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91" name="Oval 155" descr="Jasny ukośny w górę"/>
            <p:cNvSpPr>
              <a:spLocks noChangeArrowheads="1"/>
            </p:cNvSpPr>
            <p:nvPr/>
          </p:nvSpPr>
          <p:spPr bwMode="auto">
            <a:xfrm>
              <a:off x="6369" y="4301"/>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92" name="Oval 156" descr="Jasny ukośny w górę"/>
            <p:cNvSpPr>
              <a:spLocks noChangeArrowheads="1"/>
            </p:cNvSpPr>
            <p:nvPr/>
          </p:nvSpPr>
          <p:spPr bwMode="auto">
            <a:xfrm>
              <a:off x="5599" y="4455"/>
              <a:ext cx="176" cy="17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293" name="Line 157"/>
            <p:cNvSpPr>
              <a:spLocks noChangeShapeType="1"/>
            </p:cNvSpPr>
            <p:nvPr/>
          </p:nvSpPr>
          <p:spPr bwMode="auto">
            <a:xfrm>
              <a:off x="5687" y="3949"/>
              <a:ext cx="0" cy="792"/>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4" name="Line 158"/>
            <p:cNvSpPr>
              <a:spLocks noChangeShapeType="1"/>
            </p:cNvSpPr>
            <p:nvPr/>
          </p:nvSpPr>
          <p:spPr bwMode="auto">
            <a:xfrm>
              <a:off x="6457" y="3993"/>
              <a:ext cx="0" cy="748"/>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5" name="Line 159"/>
            <p:cNvSpPr>
              <a:spLocks noChangeShapeType="1"/>
            </p:cNvSpPr>
            <p:nvPr/>
          </p:nvSpPr>
          <p:spPr bwMode="auto">
            <a:xfrm>
              <a:off x="5522" y="4114"/>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6" name="Line 160"/>
            <p:cNvSpPr>
              <a:spLocks noChangeShapeType="1"/>
            </p:cNvSpPr>
            <p:nvPr/>
          </p:nvSpPr>
          <p:spPr bwMode="auto">
            <a:xfrm>
              <a:off x="5544" y="4345"/>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7" name="Line 161"/>
            <p:cNvSpPr>
              <a:spLocks noChangeShapeType="1"/>
            </p:cNvSpPr>
            <p:nvPr/>
          </p:nvSpPr>
          <p:spPr bwMode="auto">
            <a:xfrm>
              <a:off x="5522" y="4543"/>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8" name="Line 162"/>
            <p:cNvSpPr>
              <a:spLocks noChangeShapeType="1"/>
            </p:cNvSpPr>
            <p:nvPr/>
          </p:nvSpPr>
          <p:spPr bwMode="auto">
            <a:xfrm>
              <a:off x="6281" y="4158"/>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299" name="Line 163"/>
            <p:cNvSpPr>
              <a:spLocks noChangeShapeType="1"/>
            </p:cNvSpPr>
            <p:nvPr/>
          </p:nvSpPr>
          <p:spPr bwMode="auto">
            <a:xfrm>
              <a:off x="6281" y="4389"/>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0" name="Line 164"/>
            <p:cNvSpPr>
              <a:spLocks noChangeShapeType="1"/>
            </p:cNvSpPr>
            <p:nvPr/>
          </p:nvSpPr>
          <p:spPr bwMode="auto">
            <a:xfrm>
              <a:off x="6314" y="4609"/>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1" name="Line 165"/>
            <p:cNvSpPr>
              <a:spLocks noChangeShapeType="1"/>
            </p:cNvSpPr>
            <p:nvPr/>
          </p:nvSpPr>
          <p:spPr bwMode="auto">
            <a:xfrm flipH="1">
              <a:off x="8162" y="4752"/>
              <a:ext cx="0" cy="166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2" name="AutoShape 166"/>
            <p:cNvSpPr>
              <a:spLocks noChangeArrowheads="1"/>
            </p:cNvSpPr>
            <p:nvPr/>
          </p:nvSpPr>
          <p:spPr bwMode="auto">
            <a:xfrm>
              <a:off x="5863" y="4642"/>
              <a:ext cx="418" cy="352"/>
            </a:xfrm>
            <a:prstGeom prst="roundRect">
              <a:avLst>
                <a:gd name="adj" fmla="val 50000"/>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03" name="Rectangle 167"/>
            <p:cNvSpPr>
              <a:spLocks noChangeArrowheads="1"/>
            </p:cNvSpPr>
            <p:nvPr/>
          </p:nvSpPr>
          <p:spPr bwMode="auto">
            <a:xfrm>
              <a:off x="5599" y="4642"/>
              <a:ext cx="957" cy="143"/>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04" name="Rectangle 168"/>
            <p:cNvSpPr>
              <a:spLocks noChangeArrowheads="1"/>
            </p:cNvSpPr>
            <p:nvPr/>
          </p:nvSpPr>
          <p:spPr bwMode="auto">
            <a:xfrm>
              <a:off x="5775" y="3432"/>
              <a:ext cx="594" cy="143"/>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05" name="Line 169"/>
            <p:cNvSpPr>
              <a:spLocks noChangeShapeType="1"/>
            </p:cNvSpPr>
            <p:nvPr/>
          </p:nvSpPr>
          <p:spPr bwMode="auto">
            <a:xfrm>
              <a:off x="6083" y="3201"/>
              <a:ext cx="0" cy="2024"/>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6" name="Oval 170"/>
            <p:cNvSpPr>
              <a:spLocks noChangeArrowheads="1"/>
            </p:cNvSpPr>
            <p:nvPr/>
          </p:nvSpPr>
          <p:spPr bwMode="auto">
            <a:xfrm>
              <a:off x="5621" y="5379"/>
              <a:ext cx="462" cy="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6307" name="Line 171"/>
            <p:cNvSpPr>
              <a:spLocks noChangeShapeType="1"/>
            </p:cNvSpPr>
            <p:nvPr/>
          </p:nvSpPr>
          <p:spPr bwMode="auto">
            <a:xfrm>
              <a:off x="5038" y="5621"/>
              <a:ext cx="3993"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8" name="Line 172"/>
            <p:cNvSpPr>
              <a:spLocks noChangeShapeType="1"/>
            </p:cNvSpPr>
            <p:nvPr/>
          </p:nvSpPr>
          <p:spPr bwMode="auto">
            <a:xfrm flipH="1">
              <a:off x="5863" y="4917"/>
              <a:ext cx="0" cy="1639"/>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6309" name="Freeform 173"/>
            <p:cNvSpPr>
              <a:spLocks/>
            </p:cNvSpPr>
            <p:nvPr/>
          </p:nvSpPr>
          <p:spPr bwMode="auto">
            <a:xfrm>
              <a:off x="5500" y="5258"/>
              <a:ext cx="616" cy="275"/>
            </a:xfrm>
            <a:custGeom>
              <a:avLst/>
              <a:gdLst>
                <a:gd name="T0" fmla="*/ 616 w 616"/>
                <a:gd name="T1" fmla="*/ 99 h 275"/>
                <a:gd name="T2" fmla="*/ 484 w 616"/>
                <a:gd name="T3" fmla="*/ 22 h 275"/>
                <a:gd name="T4" fmla="*/ 275 w 616"/>
                <a:gd name="T5" fmla="*/ 11 h 275"/>
                <a:gd name="T6" fmla="*/ 99 w 616"/>
                <a:gd name="T7" fmla="*/ 88 h 275"/>
                <a:gd name="T8" fmla="*/ 0 w 616"/>
                <a:gd name="T9" fmla="*/ 275 h 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16" h="275">
                  <a:moveTo>
                    <a:pt x="616" y="99"/>
                  </a:moveTo>
                  <a:cubicBezTo>
                    <a:pt x="578" y="68"/>
                    <a:pt x="541" y="37"/>
                    <a:pt x="484" y="22"/>
                  </a:cubicBezTo>
                  <a:cubicBezTo>
                    <a:pt x="427" y="7"/>
                    <a:pt x="339" y="0"/>
                    <a:pt x="275" y="11"/>
                  </a:cubicBezTo>
                  <a:cubicBezTo>
                    <a:pt x="211" y="22"/>
                    <a:pt x="145" y="44"/>
                    <a:pt x="99" y="88"/>
                  </a:cubicBezTo>
                  <a:cubicBezTo>
                    <a:pt x="53" y="132"/>
                    <a:pt x="26" y="203"/>
                    <a:pt x="0" y="275"/>
                  </a:cubicBez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6310" name="Line 174"/>
            <p:cNvSpPr>
              <a:spLocks noChangeShapeType="1"/>
            </p:cNvSpPr>
            <p:nvPr/>
          </p:nvSpPr>
          <p:spPr bwMode="auto">
            <a:xfrm flipH="1">
              <a:off x="3773" y="4785"/>
              <a:ext cx="69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6311" name="Text Box 175"/>
            <p:cNvSpPr txBox="1">
              <a:spLocks noChangeArrowheads="1"/>
            </p:cNvSpPr>
            <p:nvPr/>
          </p:nvSpPr>
          <p:spPr bwMode="auto">
            <a:xfrm>
              <a:off x="6163" y="1804"/>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1</a:t>
              </a:r>
              <a:endParaRPr lang="pl-PL" altLang="pl-PL" sz="2400" b="1">
                <a:latin typeface="Tahoma" panose="020B0604030504040204" pitchFamily="34" charset="0"/>
              </a:endParaRPr>
            </a:p>
          </p:txBody>
        </p:sp>
        <p:sp>
          <p:nvSpPr>
            <p:cNvPr id="96312" name="Line 176"/>
            <p:cNvSpPr>
              <a:spLocks noChangeShapeType="1"/>
            </p:cNvSpPr>
            <p:nvPr/>
          </p:nvSpPr>
          <p:spPr bwMode="auto">
            <a:xfrm flipH="1">
              <a:off x="6094" y="2288"/>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13" name="Line 177"/>
            <p:cNvSpPr>
              <a:spLocks noChangeShapeType="1"/>
            </p:cNvSpPr>
            <p:nvPr/>
          </p:nvSpPr>
          <p:spPr bwMode="auto">
            <a:xfrm flipH="1">
              <a:off x="5214" y="2288"/>
              <a:ext cx="880" cy="56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14" name="Text Box 178"/>
            <p:cNvSpPr txBox="1">
              <a:spLocks noChangeArrowheads="1"/>
            </p:cNvSpPr>
            <p:nvPr/>
          </p:nvSpPr>
          <p:spPr bwMode="auto">
            <a:xfrm>
              <a:off x="3278" y="3729"/>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2</a:t>
              </a:r>
              <a:endParaRPr lang="pl-PL" altLang="pl-PL" sz="2400" b="1">
                <a:latin typeface="Tahoma" panose="020B0604030504040204" pitchFamily="34" charset="0"/>
              </a:endParaRPr>
            </a:p>
          </p:txBody>
        </p:sp>
        <p:sp>
          <p:nvSpPr>
            <p:cNvPr id="96315" name="Text Box 179"/>
            <p:cNvSpPr txBox="1">
              <a:spLocks noChangeArrowheads="1"/>
            </p:cNvSpPr>
            <p:nvPr/>
          </p:nvSpPr>
          <p:spPr bwMode="auto">
            <a:xfrm>
              <a:off x="3333" y="5137"/>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4</a:t>
              </a:r>
              <a:endParaRPr lang="pl-PL" altLang="pl-PL" sz="2400" b="1">
                <a:latin typeface="Tahoma" panose="020B0604030504040204" pitchFamily="34" charset="0"/>
              </a:endParaRPr>
            </a:p>
          </p:txBody>
        </p:sp>
        <p:sp>
          <p:nvSpPr>
            <p:cNvPr id="96316" name="Text Box 180"/>
            <p:cNvSpPr txBox="1">
              <a:spLocks noChangeArrowheads="1"/>
            </p:cNvSpPr>
            <p:nvPr/>
          </p:nvSpPr>
          <p:spPr bwMode="auto">
            <a:xfrm>
              <a:off x="3322" y="5808"/>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3</a:t>
              </a:r>
              <a:endParaRPr lang="pl-PL" altLang="pl-PL" sz="2400" b="1">
                <a:latin typeface="Tahoma" panose="020B0604030504040204" pitchFamily="34" charset="0"/>
              </a:endParaRPr>
            </a:p>
          </p:txBody>
        </p:sp>
        <p:sp>
          <p:nvSpPr>
            <p:cNvPr id="96317" name="Line 181"/>
            <p:cNvSpPr>
              <a:spLocks noChangeShapeType="1"/>
            </p:cNvSpPr>
            <p:nvPr/>
          </p:nvSpPr>
          <p:spPr bwMode="auto">
            <a:xfrm flipH="1">
              <a:off x="3201" y="4268"/>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18" name="Line 182"/>
            <p:cNvSpPr>
              <a:spLocks noChangeShapeType="1"/>
            </p:cNvSpPr>
            <p:nvPr/>
          </p:nvSpPr>
          <p:spPr bwMode="auto">
            <a:xfrm flipV="1">
              <a:off x="3696" y="3795"/>
              <a:ext cx="2288" cy="4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19" name="Line 183"/>
            <p:cNvSpPr>
              <a:spLocks noChangeShapeType="1"/>
            </p:cNvSpPr>
            <p:nvPr/>
          </p:nvSpPr>
          <p:spPr bwMode="auto">
            <a:xfrm flipH="1">
              <a:off x="3267" y="5610"/>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0" name="Line 184"/>
            <p:cNvSpPr>
              <a:spLocks noChangeShapeType="1"/>
            </p:cNvSpPr>
            <p:nvPr/>
          </p:nvSpPr>
          <p:spPr bwMode="auto">
            <a:xfrm flipV="1">
              <a:off x="3773" y="4334"/>
              <a:ext cx="1903" cy="128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1" name="Line 185"/>
            <p:cNvSpPr>
              <a:spLocks noChangeShapeType="1"/>
            </p:cNvSpPr>
            <p:nvPr/>
          </p:nvSpPr>
          <p:spPr bwMode="auto">
            <a:xfrm flipH="1">
              <a:off x="3267" y="6314"/>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2" name="Line 186"/>
            <p:cNvSpPr>
              <a:spLocks noChangeShapeType="1"/>
            </p:cNvSpPr>
            <p:nvPr/>
          </p:nvSpPr>
          <p:spPr bwMode="auto">
            <a:xfrm flipV="1">
              <a:off x="3795" y="5698"/>
              <a:ext cx="1727" cy="6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3" name="Text Box 187"/>
            <p:cNvSpPr txBox="1">
              <a:spLocks noChangeArrowheads="1"/>
            </p:cNvSpPr>
            <p:nvPr/>
          </p:nvSpPr>
          <p:spPr bwMode="auto">
            <a:xfrm>
              <a:off x="3333" y="6732"/>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7</a:t>
              </a:r>
              <a:endParaRPr lang="pl-PL" altLang="pl-PL" sz="2400" b="1">
                <a:latin typeface="Tahoma" panose="020B0604030504040204" pitchFamily="34" charset="0"/>
              </a:endParaRPr>
            </a:p>
          </p:txBody>
        </p:sp>
        <p:sp>
          <p:nvSpPr>
            <p:cNvPr id="96324" name="Line 188"/>
            <p:cNvSpPr>
              <a:spLocks noChangeShapeType="1"/>
            </p:cNvSpPr>
            <p:nvPr/>
          </p:nvSpPr>
          <p:spPr bwMode="auto">
            <a:xfrm flipH="1">
              <a:off x="3289" y="7260"/>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5" name="Line 189"/>
            <p:cNvSpPr>
              <a:spLocks noChangeShapeType="1"/>
            </p:cNvSpPr>
            <p:nvPr/>
          </p:nvSpPr>
          <p:spPr bwMode="auto">
            <a:xfrm flipV="1">
              <a:off x="3806" y="6798"/>
              <a:ext cx="1298" cy="46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6" name="Text Box 190"/>
            <p:cNvSpPr txBox="1">
              <a:spLocks noChangeArrowheads="1"/>
            </p:cNvSpPr>
            <p:nvPr/>
          </p:nvSpPr>
          <p:spPr bwMode="auto">
            <a:xfrm>
              <a:off x="8525" y="2805"/>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6</a:t>
              </a:r>
              <a:endParaRPr lang="pl-PL" altLang="pl-PL" sz="2400" b="1">
                <a:latin typeface="Tahoma" panose="020B0604030504040204" pitchFamily="34" charset="0"/>
              </a:endParaRPr>
            </a:p>
          </p:txBody>
        </p:sp>
        <p:sp>
          <p:nvSpPr>
            <p:cNvPr id="96327" name="Text Box 191"/>
            <p:cNvSpPr txBox="1">
              <a:spLocks noChangeArrowheads="1"/>
            </p:cNvSpPr>
            <p:nvPr/>
          </p:nvSpPr>
          <p:spPr bwMode="auto">
            <a:xfrm>
              <a:off x="9614" y="4290"/>
              <a:ext cx="605"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Tahoma" panose="020B0604030504040204" pitchFamily="34" charset="0"/>
                </a:rPr>
                <a:t>5</a:t>
              </a:r>
              <a:endParaRPr lang="pl-PL" altLang="pl-PL" sz="2400" b="1">
                <a:latin typeface="Tahoma" panose="020B0604030504040204" pitchFamily="34" charset="0"/>
              </a:endParaRPr>
            </a:p>
          </p:txBody>
        </p:sp>
        <p:sp>
          <p:nvSpPr>
            <p:cNvPr id="96328" name="Line 192"/>
            <p:cNvSpPr>
              <a:spLocks noChangeShapeType="1"/>
            </p:cNvSpPr>
            <p:nvPr/>
          </p:nvSpPr>
          <p:spPr bwMode="auto">
            <a:xfrm flipH="1">
              <a:off x="8470" y="3289"/>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29" name="Line 193"/>
            <p:cNvSpPr>
              <a:spLocks noChangeShapeType="1"/>
            </p:cNvSpPr>
            <p:nvPr/>
          </p:nvSpPr>
          <p:spPr bwMode="auto">
            <a:xfrm flipH="1">
              <a:off x="6897" y="3300"/>
              <a:ext cx="1562" cy="17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30" name="Line 194"/>
            <p:cNvSpPr>
              <a:spLocks noChangeShapeType="1"/>
            </p:cNvSpPr>
            <p:nvPr/>
          </p:nvSpPr>
          <p:spPr bwMode="auto">
            <a:xfrm flipH="1">
              <a:off x="9570" y="4785"/>
              <a:ext cx="51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6331" name="Line 195"/>
            <p:cNvSpPr>
              <a:spLocks noChangeShapeType="1"/>
            </p:cNvSpPr>
            <p:nvPr/>
          </p:nvSpPr>
          <p:spPr bwMode="auto">
            <a:xfrm flipH="1">
              <a:off x="8591" y="4785"/>
              <a:ext cx="979" cy="5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96264" name="Text Box 196"/>
          <p:cNvSpPr txBox="1">
            <a:spLocks noChangeArrowheads="1"/>
          </p:cNvSpPr>
          <p:nvPr/>
        </p:nvSpPr>
        <p:spPr bwMode="auto">
          <a:xfrm>
            <a:off x="4356100" y="5300663"/>
            <a:ext cx="4787900" cy="11525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a:latin typeface="Tahoma" panose="020B0604030504040204" pitchFamily="34" charset="0"/>
              </a:rPr>
              <a:t>Schemat młotkowania: </a:t>
            </a:r>
            <a:r>
              <a:rPr lang="pl-PL" altLang="pl-PL" sz="1400" b="1">
                <a:latin typeface="Tahoma" panose="020B0604030504040204" pitchFamily="34" charset="0"/>
              </a:rPr>
              <a:t>1</a:t>
            </a:r>
            <a:r>
              <a:rPr lang="pl-PL" altLang="pl-PL" sz="1400">
                <a:latin typeface="Tahoma" panose="020B0604030504040204" pitchFamily="34" charset="0"/>
              </a:rPr>
              <a:t> - przedmiot obrabiany, </a:t>
            </a:r>
          </a:p>
          <a:p>
            <a:pPr algn="ctr" eaLnBrk="1" hangingPunct="1">
              <a:spcBef>
                <a:spcPct val="0"/>
              </a:spcBef>
              <a:buFontTx/>
              <a:buNone/>
            </a:pPr>
            <a:r>
              <a:rPr lang="pl-PL" altLang="pl-PL" sz="1400" b="1">
                <a:latin typeface="Tahoma" panose="020B0604030504040204" pitchFamily="34" charset="0"/>
              </a:rPr>
              <a:t>2</a:t>
            </a:r>
            <a:r>
              <a:rPr lang="pl-PL" altLang="pl-PL" sz="1400">
                <a:latin typeface="Tahoma" panose="020B0604030504040204" pitchFamily="34" charset="0"/>
              </a:rPr>
              <a:t> - bijak, </a:t>
            </a:r>
            <a:r>
              <a:rPr lang="pl-PL" altLang="pl-PL" sz="1400" b="1">
                <a:latin typeface="Tahoma" panose="020B0604030504040204" pitchFamily="34" charset="0"/>
              </a:rPr>
              <a:t>3</a:t>
            </a:r>
            <a:r>
              <a:rPr lang="pl-PL" altLang="pl-PL" sz="1400">
                <a:latin typeface="Tahoma" panose="020B0604030504040204" pitchFamily="34" charset="0"/>
              </a:rPr>
              <a:t> - krzywka, </a:t>
            </a:r>
            <a:r>
              <a:rPr lang="pl-PL" altLang="pl-PL" sz="1400" b="1">
                <a:latin typeface="Tahoma" panose="020B0604030504040204" pitchFamily="34" charset="0"/>
              </a:rPr>
              <a:t>4</a:t>
            </a:r>
            <a:r>
              <a:rPr lang="pl-PL" altLang="pl-PL" sz="1400">
                <a:latin typeface="Tahoma" panose="020B0604030504040204" pitchFamily="34" charset="0"/>
              </a:rPr>
              <a:t> - sprężyna, </a:t>
            </a:r>
            <a:r>
              <a:rPr lang="pl-PL" altLang="pl-PL" sz="1400" b="1">
                <a:latin typeface="Tahoma" panose="020B0604030504040204" pitchFamily="34" charset="0"/>
              </a:rPr>
              <a:t>5</a:t>
            </a:r>
            <a:r>
              <a:rPr lang="pl-PL" altLang="pl-PL" sz="1400">
                <a:latin typeface="Tahoma" panose="020B0604030504040204" pitchFamily="34" charset="0"/>
              </a:rPr>
              <a:t> – silnik elektryczny, </a:t>
            </a:r>
            <a:r>
              <a:rPr lang="pl-PL" altLang="pl-PL" sz="1400" b="1">
                <a:latin typeface="Tahoma" panose="020B0604030504040204" pitchFamily="34" charset="0"/>
              </a:rPr>
              <a:t>6 </a:t>
            </a:r>
            <a:r>
              <a:rPr lang="pl-PL" altLang="pl-PL" sz="1400">
                <a:latin typeface="Tahoma" panose="020B0604030504040204" pitchFamily="34" charset="0"/>
              </a:rPr>
              <a:t>- przekładnia pasowa, </a:t>
            </a:r>
            <a:r>
              <a:rPr lang="pl-PL" altLang="pl-PL" sz="1400" b="1">
                <a:latin typeface="Tahoma" panose="020B0604030504040204" pitchFamily="34" charset="0"/>
              </a:rPr>
              <a:t>7</a:t>
            </a:r>
            <a:r>
              <a:rPr lang="pl-PL" altLang="pl-PL" sz="1400">
                <a:latin typeface="Tahoma" panose="020B0604030504040204" pitchFamily="34" charset="0"/>
              </a:rPr>
              <a:t> - korpus przyrządu mocowany na suporcie obrabiarki, </a:t>
            </a:r>
            <a:r>
              <a:rPr lang="pl-PL" altLang="pl-PL" sz="1400" b="1">
                <a:latin typeface="Tahoma" panose="020B0604030504040204" pitchFamily="34" charset="0"/>
              </a:rPr>
              <a:t>p</a:t>
            </a:r>
            <a:r>
              <a:rPr lang="pl-PL" altLang="pl-PL" sz="1400">
                <a:latin typeface="Tahoma" panose="020B0604030504040204" pitchFamily="34" charset="0"/>
              </a:rPr>
              <a:t> - posuw</a:t>
            </a:r>
            <a:endParaRPr lang="pl-PL" altLang="pl-PL" sz="1400" b="1">
              <a:latin typeface="Tahoma" panose="020B0604030504040204" pitchFamily="34" charset="0"/>
            </a:endParaRP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ChangeArrowheads="1"/>
          </p:cNvSpPr>
          <p:nvPr/>
        </p:nvSpPr>
        <p:spPr bwMode="auto">
          <a:xfrm>
            <a:off x="539750" y="476250"/>
            <a:ext cx="83534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630238"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Nagniatanie dynamiczne</a:t>
            </a:r>
            <a:r>
              <a:rPr lang="pl-PL" altLang="pl-PL" sz="1600">
                <a:latin typeface="Tahoma" panose="020B0604030504040204" pitchFamily="34" charset="0"/>
              </a:rPr>
              <a:t> </a:t>
            </a:r>
          </a:p>
          <a:p>
            <a:pPr eaLnBrk="1" hangingPunct="1">
              <a:spcBef>
                <a:spcPct val="0"/>
              </a:spcBef>
              <a:buFontTx/>
              <a:buNone/>
            </a:pPr>
            <a:r>
              <a:rPr lang="pl-PL" altLang="pl-PL" sz="1600" b="1">
                <a:latin typeface="Tahoma" panose="020B0604030504040204" pitchFamily="34" charset="0"/>
              </a:rPr>
              <a:t>          - rozproszone</a:t>
            </a:r>
            <a:r>
              <a:rPr lang="pl-PL" altLang="pl-PL" sz="1600">
                <a:latin typeface="Tahoma" panose="020B0604030504040204" pitchFamily="34" charset="0"/>
              </a:rPr>
              <a:t> - </a:t>
            </a:r>
            <a:r>
              <a:rPr lang="pl-PL" altLang="pl-PL" sz="1600" u="sng">
                <a:latin typeface="Tahoma" panose="020B0604030504040204" pitchFamily="34" charset="0"/>
              </a:rPr>
              <a:t>kulkowanie strumieniowe</a:t>
            </a:r>
            <a:r>
              <a:rPr lang="pl-PL" altLang="pl-PL" sz="1600">
                <a:latin typeface="Tahoma" panose="020B0604030504040204" pitchFamily="34" charset="0"/>
              </a:rPr>
              <a:t> </a:t>
            </a:r>
            <a:r>
              <a:rPr lang="pl-PL" altLang="pl-PL" sz="1600" u="sng">
                <a:latin typeface="Tahoma" panose="020B0604030504040204" pitchFamily="34" charset="0"/>
              </a:rPr>
              <a:t>i wibracyjne</a:t>
            </a:r>
          </a:p>
        </p:txBody>
      </p:sp>
      <p:grpSp>
        <p:nvGrpSpPr>
          <p:cNvPr id="97283" name="Group 3"/>
          <p:cNvGrpSpPr>
            <a:grpSpLocks/>
          </p:cNvGrpSpPr>
          <p:nvPr/>
        </p:nvGrpSpPr>
        <p:grpSpPr bwMode="auto">
          <a:xfrm>
            <a:off x="5003800" y="1268413"/>
            <a:ext cx="3975100" cy="3529012"/>
            <a:chOff x="3740" y="1757"/>
            <a:chExt cx="6259" cy="5558"/>
          </a:xfrm>
        </p:grpSpPr>
        <p:sp>
          <p:nvSpPr>
            <p:cNvPr id="97423" name="Rectangle 4"/>
            <p:cNvSpPr>
              <a:spLocks noChangeArrowheads="1"/>
            </p:cNvSpPr>
            <p:nvPr/>
          </p:nvSpPr>
          <p:spPr bwMode="auto">
            <a:xfrm>
              <a:off x="6292" y="3476"/>
              <a:ext cx="1562" cy="28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97424" name="Group 5"/>
            <p:cNvGrpSpPr>
              <a:grpSpLocks/>
            </p:cNvGrpSpPr>
            <p:nvPr/>
          </p:nvGrpSpPr>
          <p:grpSpPr bwMode="auto">
            <a:xfrm>
              <a:off x="3773" y="3124"/>
              <a:ext cx="1155" cy="990"/>
              <a:chOff x="3773" y="3124"/>
              <a:chExt cx="1155" cy="990"/>
            </a:xfrm>
          </p:grpSpPr>
          <p:sp>
            <p:nvSpPr>
              <p:cNvPr id="97505" name="Line 6"/>
              <p:cNvSpPr>
                <a:spLocks noChangeShapeType="1"/>
              </p:cNvSpPr>
              <p:nvPr/>
            </p:nvSpPr>
            <p:spPr bwMode="auto">
              <a:xfrm>
                <a:off x="3949" y="3498"/>
                <a:ext cx="803"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506" name="Oval 7" descr="Jasny ukośny w górę"/>
              <p:cNvSpPr>
                <a:spLocks noChangeArrowheads="1"/>
              </p:cNvSpPr>
              <p:nvPr/>
            </p:nvSpPr>
            <p:spPr bwMode="auto">
              <a:xfrm>
                <a:off x="4675" y="3333"/>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07" name="Oval 8" descr="Jasny ukośny w górę"/>
              <p:cNvSpPr>
                <a:spLocks noChangeArrowheads="1"/>
              </p:cNvSpPr>
              <p:nvPr/>
            </p:nvSpPr>
            <p:spPr bwMode="auto">
              <a:xfrm>
                <a:off x="4675" y="3586"/>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08" name="Oval 9" descr="Jasny ukośny w górę"/>
              <p:cNvSpPr>
                <a:spLocks noChangeArrowheads="1"/>
              </p:cNvSpPr>
              <p:nvPr/>
            </p:nvSpPr>
            <p:spPr bwMode="auto">
              <a:xfrm>
                <a:off x="4675" y="3817"/>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09" name="Line 10"/>
              <p:cNvSpPr>
                <a:spLocks noChangeShapeType="1"/>
              </p:cNvSpPr>
              <p:nvPr/>
            </p:nvSpPr>
            <p:spPr bwMode="auto">
              <a:xfrm>
                <a:off x="4752" y="3201"/>
                <a:ext cx="0" cy="913"/>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10" name="Line 11"/>
              <p:cNvSpPr>
                <a:spLocks noChangeShapeType="1"/>
              </p:cNvSpPr>
              <p:nvPr/>
            </p:nvSpPr>
            <p:spPr bwMode="auto">
              <a:xfrm>
                <a:off x="3971" y="3674"/>
                <a:ext cx="781" cy="8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511" name="Line 12"/>
              <p:cNvSpPr>
                <a:spLocks noChangeShapeType="1"/>
              </p:cNvSpPr>
              <p:nvPr/>
            </p:nvSpPr>
            <p:spPr bwMode="auto">
              <a:xfrm>
                <a:off x="3938" y="3729"/>
                <a:ext cx="814"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512" name="Line 13"/>
              <p:cNvSpPr>
                <a:spLocks noChangeShapeType="1"/>
              </p:cNvSpPr>
              <p:nvPr/>
            </p:nvSpPr>
            <p:spPr bwMode="auto">
              <a:xfrm>
                <a:off x="3971" y="3421"/>
                <a:ext cx="770"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513" name="Line 14"/>
              <p:cNvSpPr>
                <a:spLocks noChangeShapeType="1"/>
              </p:cNvSpPr>
              <p:nvPr/>
            </p:nvSpPr>
            <p:spPr bwMode="auto">
              <a:xfrm>
                <a:off x="3971" y="3245"/>
                <a:ext cx="781" cy="8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514" name="Oval 15" descr="Jasny ukośny w górę"/>
              <p:cNvSpPr>
                <a:spLocks noChangeArrowheads="1"/>
              </p:cNvSpPr>
              <p:nvPr/>
            </p:nvSpPr>
            <p:spPr bwMode="auto">
              <a:xfrm>
                <a:off x="3872" y="3256"/>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15" name="Oval 16" descr="Jasny ukośny w górę"/>
              <p:cNvSpPr>
                <a:spLocks noChangeArrowheads="1"/>
              </p:cNvSpPr>
              <p:nvPr/>
            </p:nvSpPr>
            <p:spPr bwMode="auto">
              <a:xfrm>
                <a:off x="3872" y="3509"/>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16" name="Oval 17" descr="Jasny ukośny w górę"/>
              <p:cNvSpPr>
                <a:spLocks noChangeArrowheads="1"/>
              </p:cNvSpPr>
              <p:nvPr/>
            </p:nvSpPr>
            <p:spPr bwMode="auto">
              <a:xfrm>
                <a:off x="3872" y="3740"/>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517" name="Line 18"/>
              <p:cNvSpPr>
                <a:spLocks noChangeShapeType="1"/>
              </p:cNvSpPr>
              <p:nvPr/>
            </p:nvSpPr>
            <p:spPr bwMode="auto">
              <a:xfrm>
                <a:off x="3949" y="3124"/>
                <a:ext cx="0" cy="913"/>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18" name="Line 19"/>
              <p:cNvSpPr>
                <a:spLocks noChangeShapeType="1"/>
              </p:cNvSpPr>
              <p:nvPr/>
            </p:nvSpPr>
            <p:spPr bwMode="auto">
              <a:xfrm>
                <a:off x="3795" y="3333"/>
                <a:ext cx="319" cy="1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19" name="Line 20"/>
              <p:cNvSpPr>
                <a:spLocks noChangeShapeType="1"/>
              </p:cNvSpPr>
              <p:nvPr/>
            </p:nvSpPr>
            <p:spPr bwMode="auto">
              <a:xfrm flipH="1">
                <a:off x="4598" y="3421"/>
                <a:ext cx="308"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20" name="Line 21"/>
              <p:cNvSpPr>
                <a:spLocks noChangeShapeType="1"/>
              </p:cNvSpPr>
              <p:nvPr/>
            </p:nvSpPr>
            <p:spPr bwMode="auto">
              <a:xfrm>
                <a:off x="3795" y="3597"/>
                <a:ext cx="352"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21" name="Line 22"/>
              <p:cNvSpPr>
                <a:spLocks noChangeShapeType="1"/>
              </p:cNvSpPr>
              <p:nvPr/>
            </p:nvSpPr>
            <p:spPr bwMode="auto">
              <a:xfrm>
                <a:off x="3773" y="3828"/>
                <a:ext cx="374"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22" name="Line 23"/>
              <p:cNvSpPr>
                <a:spLocks noChangeShapeType="1"/>
              </p:cNvSpPr>
              <p:nvPr/>
            </p:nvSpPr>
            <p:spPr bwMode="auto">
              <a:xfrm flipH="1">
                <a:off x="4565" y="3663"/>
                <a:ext cx="352" cy="1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23" name="Line 24"/>
              <p:cNvSpPr>
                <a:spLocks noChangeShapeType="1"/>
              </p:cNvSpPr>
              <p:nvPr/>
            </p:nvSpPr>
            <p:spPr bwMode="auto">
              <a:xfrm flipH="1">
                <a:off x="4587" y="3883"/>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grpSp>
        <p:grpSp>
          <p:nvGrpSpPr>
            <p:cNvPr id="97425" name="Group 25"/>
            <p:cNvGrpSpPr>
              <a:grpSpLocks/>
            </p:cNvGrpSpPr>
            <p:nvPr/>
          </p:nvGrpSpPr>
          <p:grpSpPr bwMode="auto">
            <a:xfrm>
              <a:off x="8811" y="3113"/>
              <a:ext cx="1155" cy="990"/>
              <a:chOff x="3773" y="3124"/>
              <a:chExt cx="1155" cy="990"/>
            </a:xfrm>
          </p:grpSpPr>
          <p:sp>
            <p:nvSpPr>
              <p:cNvPr id="97486" name="Line 26"/>
              <p:cNvSpPr>
                <a:spLocks noChangeShapeType="1"/>
              </p:cNvSpPr>
              <p:nvPr/>
            </p:nvSpPr>
            <p:spPr bwMode="auto">
              <a:xfrm>
                <a:off x="3949" y="3498"/>
                <a:ext cx="803"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87" name="Oval 27" descr="Jasny ukośny w górę"/>
              <p:cNvSpPr>
                <a:spLocks noChangeArrowheads="1"/>
              </p:cNvSpPr>
              <p:nvPr/>
            </p:nvSpPr>
            <p:spPr bwMode="auto">
              <a:xfrm>
                <a:off x="4675" y="3333"/>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88" name="Oval 28" descr="Jasny ukośny w górę"/>
              <p:cNvSpPr>
                <a:spLocks noChangeArrowheads="1"/>
              </p:cNvSpPr>
              <p:nvPr/>
            </p:nvSpPr>
            <p:spPr bwMode="auto">
              <a:xfrm>
                <a:off x="4675" y="3586"/>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89" name="Oval 29" descr="Jasny ukośny w górę"/>
              <p:cNvSpPr>
                <a:spLocks noChangeArrowheads="1"/>
              </p:cNvSpPr>
              <p:nvPr/>
            </p:nvSpPr>
            <p:spPr bwMode="auto">
              <a:xfrm>
                <a:off x="4675" y="3817"/>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90" name="Line 30"/>
              <p:cNvSpPr>
                <a:spLocks noChangeShapeType="1"/>
              </p:cNvSpPr>
              <p:nvPr/>
            </p:nvSpPr>
            <p:spPr bwMode="auto">
              <a:xfrm>
                <a:off x="4752" y="3201"/>
                <a:ext cx="0" cy="913"/>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91" name="Line 31"/>
              <p:cNvSpPr>
                <a:spLocks noChangeShapeType="1"/>
              </p:cNvSpPr>
              <p:nvPr/>
            </p:nvSpPr>
            <p:spPr bwMode="auto">
              <a:xfrm>
                <a:off x="3971" y="3674"/>
                <a:ext cx="781" cy="8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92" name="Line 32"/>
              <p:cNvSpPr>
                <a:spLocks noChangeShapeType="1"/>
              </p:cNvSpPr>
              <p:nvPr/>
            </p:nvSpPr>
            <p:spPr bwMode="auto">
              <a:xfrm>
                <a:off x="3938" y="3729"/>
                <a:ext cx="814"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93" name="Line 33"/>
              <p:cNvSpPr>
                <a:spLocks noChangeShapeType="1"/>
              </p:cNvSpPr>
              <p:nvPr/>
            </p:nvSpPr>
            <p:spPr bwMode="auto">
              <a:xfrm>
                <a:off x="3971" y="3421"/>
                <a:ext cx="770" cy="7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94" name="Line 34"/>
              <p:cNvSpPr>
                <a:spLocks noChangeShapeType="1"/>
              </p:cNvSpPr>
              <p:nvPr/>
            </p:nvSpPr>
            <p:spPr bwMode="auto">
              <a:xfrm>
                <a:off x="3971" y="3245"/>
                <a:ext cx="781" cy="8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95" name="Oval 35" descr="Jasny ukośny w górę"/>
              <p:cNvSpPr>
                <a:spLocks noChangeArrowheads="1"/>
              </p:cNvSpPr>
              <p:nvPr/>
            </p:nvSpPr>
            <p:spPr bwMode="auto">
              <a:xfrm>
                <a:off x="3872" y="3256"/>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96" name="Oval 36" descr="Jasny ukośny w górę"/>
              <p:cNvSpPr>
                <a:spLocks noChangeArrowheads="1"/>
              </p:cNvSpPr>
              <p:nvPr/>
            </p:nvSpPr>
            <p:spPr bwMode="auto">
              <a:xfrm>
                <a:off x="3872" y="3509"/>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97" name="Oval 37" descr="Jasny ukośny w górę"/>
              <p:cNvSpPr>
                <a:spLocks noChangeArrowheads="1"/>
              </p:cNvSpPr>
              <p:nvPr/>
            </p:nvSpPr>
            <p:spPr bwMode="auto">
              <a:xfrm>
                <a:off x="3872" y="3740"/>
                <a:ext cx="154" cy="165"/>
              </a:xfrm>
              <a:prstGeom prst="ellipse">
                <a:avLst/>
              </a:prstGeom>
              <a:pattFill prst="pct30">
                <a:fgClr>
                  <a:srgbClr val="000000"/>
                </a:fgClr>
                <a:bgClr>
                  <a:srgbClr val="FFFFFF"/>
                </a:bgClr>
              </a:patt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98" name="Line 38"/>
              <p:cNvSpPr>
                <a:spLocks noChangeShapeType="1"/>
              </p:cNvSpPr>
              <p:nvPr/>
            </p:nvSpPr>
            <p:spPr bwMode="auto">
              <a:xfrm>
                <a:off x="3949" y="3124"/>
                <a:ext cx="0" cy="913"/>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99" name="Line 39"/>
              <p:cNvSpPr>
                <a:spLocks noChangeShapeType="1"/>
              </p:cNvSpPr>
              <p:nvPr/>
            </p:nvSpPr>
            <p:spPr bwMode="auto">
              <a:xfrm>
                <a:off x="3795" y="3333"/>
                <a:ext cx="319" cy="1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00" name="Line 40"/>
              <p:cNvSpPr>
                <a:spLocks noChangeShapeType="1"/>
              </p:cNvSpPr>
              <p:nvPr/>
            </p:nvSpPr>
            <p:spPr bwMode="auto">
              <a:xfrm flipH="1">
                <a:off x="4598" y="3421"/>
                <a:ext cx="308"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01" name="Line 41"/>
              <p:cNvSpPr>
                <a:spLocks noChangeShapeType="1"/>
              </p:cNvSpPr>
              <p:nvPr/>
            </p:nvSpPr>
            <p:spPr bwMode="auto">
              <a:xfrm>
                <a:off x="3795" y="3597"/>
                <a:ext cx="352"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02" name="Line 42"/>
              <p:cNvSpPr>
                <a:spLocks noChangeShapeType="1"/>
              </p:cNvSpPr>
              <p:nvPr/>
            </p:nvSpPr>
            <p:spPr bwMode="auto">
              <a:xfrm>
                <a:off x="3773" y="3828"/>
                <a:ext cx="374"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03" name="Line 43"/>
              <p:cNvSpPr>
                <a:spLocks noChangeShapeType="1"/>
              </p:cNvSpPr>
              <p:nvPr/>
            </p:nvSpPr>
            <p:spPr bwMode="auto">
              <a:xfrm flipH="1">
                <a:off x="4565" y="3663"/>
                <a:ext cx="352" cy="1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504" name="Line 44"/>
              <p:cNvSpPr>
                <a:spLocks noChangeShapeType="1"/>
              </p:cNvSpPr>
              <p:nvPr/>
            </p:nvSpPr>
            <p:spPr bwMode="auto">
              <a:xfrm flipH="1">
                <a:off x="4587" y="3883"/>
                <a:ext cx="341"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97426" name="Oval 45"/>
            <p:cNvSpPr>
              <a:spLocks noChangeArrowheads="1"/>
            </p:cNvSpPr>
            <p:nvPr/>
          </p:nvSpPr>
          <p:spPr bwMode="auto">
            <a:xfrm>
              <a:off x="7436" y="4895"/>
              <a:ext cx="1440" cy="1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27" name="Rectangle 46" descr="Jasny ukośny w dół"/>
            <p:cNvSpPr>
              <a:spLocks noChangeArrowheads="1"/>
            </p:cNvSpPr>
            <p:nvPr/>
          </p:nvSpPr>
          <p:spPr bwMode="auto">
            <a:xfrm>
              <a:off x="3795" y="3916"/>
              <a:ext cx="6138" cy="781"/>
            </a:xfrm>
            <a:prstGeom prst="rect">
              <a:avLst/>
            </a:prstGeom>
            <a:pattFill prst="pct6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28" name="Oval 47"/>
            <p:cNvSpPr>
              <a:spLocks noChangeArrowheads="1"/>
            </p:cNvSpPr>
            <p:nvPr/>
          </p:nvSpPr>
          <p:spPr bwMode="auto">
            <a:xfrm>
              <a:off x="7799" y="5269"/>
              <a:ext cx="726" cy="703"/>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29" name="Line 48"/>
            <p:cNvSpPr>
              <a:spLocks noChangeShapeType="1"/>
            </p:cNvSpPr>
            <p:nvPr/>
          </p:nvSpPr>
          <p:spPr bwMode="auto">
            <a:xfrm>
              <a:off x="6292" y="4851"/>
              <a:ext cx="1925" cy="418"/>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30" name="Rectangle 49"/>
            <p:cNvSpPr>
              <a:spLocks noChangeArrowheads="1"/>
            </p:cNvSpPr>
            <p:nvPr/>
          </p:nvSpPr>
          <p:spPr bwMode="auto">
            <a:xfrm>
              <a:off x="7601" y="6259"/>
              <a:ext cx="1144" cy="440"/>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31" name="Rectangle 50"/>
            <p:cNvSpPr>
              <a:spLocks noChangeArrowheads="1"/>
            </p:cNvSpPr>
            <p:nvPr/>
          </p:nvSpPr>
          <p:spPr bwMode="auto">
            <a:xfrm>
              <a:off x="7700" y="6138"/>
              <a:ext cx="924" cy="121"/>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32" name="Line 51"/>
            <p:cNvSpPr>
              <a:spLocks noChangeShapeType="1"/>
            </p:cNvSpPr>
            <p:nvPr/>
          </p:nvSpPr>
          <p:spPr bwMode="auto">
            <a:xfrm flipH="1">
              <a:off x="8162" y="4752"/>
              <a:ext cx="0" cy="1661"/>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33" name="Rectangle 52"/>
            <p:cNvSpPr>
              <a:spLocks noChangeArrowheads="1"/>
            </p:cNvSpPr>
            <p:nvPr/>
          </p:nvSpPr>
          <p:spPr bwMode="auto">
            <a:xfrm>
              <a:off x="5599" y="5225"/>
              <a:ext cx="1628" cy="1507"/>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34" name="Oval 53"/>
            <p:cNvSpPr>
              <a:spLocks noChangeArrowheads="1"/>
            </p:cNvSpPr>
            <p:nvPr/>
          </p:nvSpPr>
          <p:spPr bwMode="auto">
            <a:xfrm>
              <a:off x="5698" y="4895"/>
              <a:ext cx="1440" cy="1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97435" name="Group 54"/>
            <p:cNvGrpSpPr>
              <a:grpSpLocks/>
            </p:cNvGrpSpPr>
            <p:nvPr/>
          </p:nvGrpSpPr>
          <p:grpSpPr bwMode="auto">
            <a:xfrm>
              <a:off x="5874" y="5005"/>
              <a:ext cx="1067" cy="1133"/>
              <a:chOff x="3454" y="5645"/>
              <a:chExt cx="2845" cy="3186"/>
            </a:xfrm>
          </p:grpSpPr>
          <p:sp>
            <p:nvSpPr>
              <p:cNvPr id="97484" name="Arc 55"/>
              <p:cNvSpPr>
                <a:spLocks/>
              </p:cNvSpPr>
              <p:nvPr/>
            </p:nvSpPr>
            <p:spPr bwMode="auto">
              <a:xfrm>
                <a:off x="4975" y="5645"/>
                <a:ext cx="1324" cy="1799"/>
              </a:xfrm>
              <a:custGeom>
                <a:avLst/>
                <a:gdLst>
                  <a:gd name="T0" fmla="*/ 0 w 34166"/>
                  <a:gd name="T1" fmla="*/ 0 h 26989"/>
                  <a:gd name="T2" fmla="*/ 0 w 34166"/>
                  <a:gd name="T3" fmla="*/ 0 h 26989"/>
                  <a:gd name="T4" fmla="*/ 0 w 34166"/>
                  <a:gd name="T5" fmla="*/ 0 h 26989"/>
                  <a:gd name="T6" fmla="*/ 0 60000 65536"/>
                  <a:gd name="T7" fmla="*/ 0 60000 65536"/>
                  <a:gd name="T8" fmla="*/ 0 60000 65536"/>
                </a:gdLst>
                <a:ahLst/>
                <a:cxnLst>
                  <a:cxn ang="T6">
                    <a:pos x="T0" y="T1"/>
                  </a:cxn>
                  <a:cxn ang="T7">
                    <a:pos x="T2" y="T3"/>
                  </a:cxn>
                  <a:cxn ang="T8">
                    <a:pos x="T4" y="T5"/>
                  </a:cxn>
                </a:cxnLst>
                <a:rect l="0" t="0" r="r" b="b"/>
                <a:pathLst>
                  <a:path w="34166" h="26989" fill="none" extrusionOk="0">
                    <a:moveTo>
                      <a:pt x="-1" y="4031"/>
                    </a:moveTo>
                    <a:cubicBezTo>
                      <a:pt x="3665" y="1409"/>
                      <a:pt x="8059" y="0"/>
                      <a:pt x="12566" y="0"/>
                    </a:cubicBezTo>
                    <a:cubicBezTo>
                      <a:pt x="24495" y="0"/>
                      <a:pt x="34166" y="9670"/>
                      <a:pt x="34166" y="21600"/>
                    </a:cubicBezTo>
                    <a:cubicBezTo>
                      <a:pt x="34166" y="23417"/>
                      <a:pt x="33936" y="25228"/>
                      <a:pt x="33482" y="26988"/>
                    </a:cubicBezTo>
                  </a:path>
                  <a:path w="34166" h="26989" stroke="0" extrusionOk="0">
                    <a:moveTo>
                      <a:pt x="-1" y="4031"/>
                    </a:moveTo>
                    <a:cubicBezTo>
                      <a:pt x="3665" y="1409"/>
                      <a:pt x="8059" y="0"/>
                      <a:pt x="12566" y="0"/>
                    </a:cubicBezTo>
                    <a:cubicBezTo>
                      <a:pt x="24495" y="0"/>
                      <a:pt x="34166" y="9670"/>
                      <a:pt x="34166" y="21600"/>
                    </a:cubicBezTo>
                    <a:cubicBezTo>
                      <a:pt x="34166" y="23417"/>
                      <a:pt x="33936" y="25228"/>
                      <a:pt x="33482" y="26988"/>
                    </a:cubicBezTo>
                    <a:lnTo>
                      <a:pt x="12566" y="21600"/>
                    </a:lnTo>
                    <a:lnTo>
                      <a:pt x="-1" y="4031"/>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7485" name="Arc 56"/>
              <p:cNvSpPr>
                <a:spLocks/>
              </p:cNvSpPr>
              <p:nvPr/>
            </p:nvSpPr>
            <p:spPr bwMode="auto">
              <a:xfrm flipH="1">
                <a:off x="3454" y="5951"/>
                <a:ext cx="2815" cy="2880"/>
              </a:xfrm>
              <a:custGeom>
                <a:avLst/>
                <a:gdLst>
                  <a:gd name="T0" fmla="*/ 0 w 43188"/>
                  <a:gd name="T1" fmla="*/ 0 h 43200"/>
                  <a:gd name="T2" fmla="*/ 0 w 43188"/>
                  <a:gd name="T3" fmla="*/ 0 h 43200"/>
                  <a:gd name="T4" fmla="*/ 0 w 43188"/>
                  <a:gd name="T5" fmla="*/ 0 h 43200"/>
                  <a:gd name="T6" fmla="*/ 0 60000 65536"/>
                  <a:gd name="T7" fmla="*/ 0 60000 65536"/>
                  <a:gd name="T8" fmla="*/ 0 60000 65536"/>
                </a:gdLst>
                <a:ahLst/>
                <a:cxnLst>
                  <a:cxn ang="T6">
                    <a:pos x="T0" y="T1"/>
                  </a:cxn>
                  <a:cxn ang="T7">
                    <a:pos x="T2" y="T3"/>
                  </a:cxn>
                  <a:cxn ang="T8">
                    <a:pos x="T4" y="T5"/>
                  </a:cxn>
                </a:cxnLst>
                <a:rect l="0" t="0" r="r" b="b"/>
                <a:pathLst>
                  <a:path w="43188" h="43200" fill="none" extrusionOk="0">
                    <a:moveTo>
                      <a:pt x="20133" y="49"/>
                    </a:moveTo>
                    <a:cubicBezTo>
                      <a:pt x="20617" y="16"/>
                      <a:pt x="21102" y="0"/>
                      <a:pt x="21588" y="0"/>
                    </a:cubicBezTo>
                    <a:cubicBezTo>
                      <a:pt x="33517" y="0"/>
                      <a:pt x="43188" y="9670"/>
                      <a:pt x="43188" y="21600"/>
                    </a:cubicBezTo>
                    <a:cubicBezTo>
                      <a:pt x="43188" y="33529"/>
                      <a:pt x="33517" y="43200"/>
                      <a:pt x="21588" y="43200"/>
                    </a:cubicBezTo>
                    <a:cubicBezTo>
                      <a:pt x="9943" y="43200"/>
                      <a:pt x="394" y="33969"/>
                      <a:pt x="0" y="22330"/>
                    </a:cubicBezTo>
                  </a:path>
                  <a:path w="43188" h="43200" stroke="0" extrusionOk="0">
                    <a:moveTo>
                      <a:pt x="20133" y="49"/>
                    </a:moveTo>
                    <a:cubicBezTo>
                      <a:pt x="20617" y="16"/>
                      <a:pt x="21102" y="0"/>
                      <a:pt x="21588" y="0"/>
                    </a:cubicBezTo>
                    <a:cubicBezTo>
                      <a:pt x="33517" y="0"/>
                      <a:pt x="43188" y="9670"/>
                      <a:pt x="43188" y="21600"/>
                    </a:cubicBezTo>
                    <a:cubicBezTo>
                      <a:pt x="43188" y="33529"/>
                      <a:pt x="33517" y="43200"/>
                      <a:pt x="21588" y="43200"/>
                    </a:cubicBezTo>
                    <a:cubicBezTo>
                      <a:pt x="9943" y="43200"/>
                      <a:pt x="394" y="33969"/>
                      <a:pt x="0" y="22330"/>
                    </a:cubicBezTo>
                    <a:lnTo>
                      <a:pt x="21588" y="21600"/>
                    </a:lnTo>
                    <a:lnTo>
                      <a:pt x="20133" y="49"/>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grpSp>
        <p:sp>
          <p:nvSpPr>
            <p:cNvPr id="97436" name="Oval 57"/>
            <p:cNvSpPr>
              <a:spLocks noChangeArrowheads="1"/>
            </p:cNvSpPr>
            <p:nvPr/>
          </p:nvSpPr>
          <p:spPr bwMode="auto">
            <a:xfrm>
              <a:off x="6182" y="5401"/>
              <a:ext cx="462" cy="440"/>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37" name="Line 58"/>
            <p:cNvSpPr>
              <a:spLocks noChangeShapeType="1"/>
            </p:cNvSpPr>
            <p:nvPr/>
          </p:nvSpPr>
          <p:spPr bwMode="auto">
            <a:xfrm flipH="1">
              <a:off x="6424" y="4928"/>
              <a:ext cx="0" cy="1639"/>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38" name="Freeform 59"/>
            <p:cNvSpPr>
              <a:spLocks/>
            </p:cNvSpPr>
            <p:nvPr/>
          </p:nvSpPr>
          <p:spPr bwMode="auto">
            <a:xfrm>
              <a:off x="6061" y="5269"/>
              <a:ext cx="616" cy="275"/>
            </a:xfrm>
            <a:custGeom>
              <a:avLst/>
              <a:gdLst>
                <a:gd name="T0" fmla="*/ 616 w 616"/>
                <a:gd name="T1" fmla="*/ 99 h 275"/>
                <a:gd name="T2" fmla="*/ 484 w 616"/>
                <a:gd name="T3" fmla="*/ 22 h 275"/>
                <a:gd name="T4" fmla="*/ 275 w 616"/>
                <a:gd name="T5" fmla="*/ 11 h 275"/>
                <a:gd name="T6" fmla="*/ 99 w 616"/>
                <a:gd name="T7" fmla="*/ 88 h 275"/>
                <a:gd name="T8" fmla="*/ 0 w 616"/>
                <a:gd name="T9" fmla="*/ 275 h 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16" h="275">
                  <a:moveTo>
                    <a:pt x="616" y="99"/>
                  </a:moveTo>
                  <a:cubicBezTo>
                    <a:pt x="578" y="68"/>
                    <a:pt x="541" y="37"/>
                    <a:pt x="484" y="22"/>
                  </a:cubicBezTo>
                  <a:cubicBezTo>
                    <a:pt x="427" y="7"/>
                    <a:pt x="339" y="0"/>
                    <a:pt x="275" y="11"/>
                  </a:cubicBezTo>
                  <a:cubicBezTo>
                    <a:pt x="211" y="22"/>
                    <a:pt x="145" y="44"/>
                    <a:pt x="99" y="88"/>
                  </a:cubicBezTo>
                  <a:cubicBezTo>
                    <a:pt x="53" y="132"/>
                    <a:pt x="26" y="203"/>
                    <a:pt x="0" y="275"/>
                  </a:cubicBez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7439" name="Rectangle 60" descr="Jasny ukośny w górę"/>
            <p:cNvSpPr>
              <a:spLocks noChangeArrowheads="1"/>
            </p:cNvSpPr>
            <p:nvPr/>
          </p:nvSpPr>
          <p:spPr bwMode="auto">
            <a:xfrm>
              <a:off x="6182" y="4697"/>
              <a:ext cx="880" cy="319"/>
            </a:xfrm>
            <a:prstGeom prst="rect">
              <a:avLst/>
            </a:prstGeom>
            <a:pattFill prst="pct3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0" name="Rectangle 61" descr="Jasny ukośny w górę"/>
            <p:cNvSpPr>
              <a:spLocks noChangeArrowheads="1"/>
            </p:cNvSpPr>
            <p:nvPr/>
          </p:nvSpPr>
          <p:spPr bwMode="auto">
            <a:xfrm>
              <a:off x="3740" y="6501"/>
              <a:ext cx="6259" cy="649"/>
            </a:xfrm>
            <a:prstGeom prst="rect">
              <a:avLst/>
            </a:prstGeom>
            <a:pattFill prst="pct3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1" name="Rectangle 62"/>
            <p:cNvSpPr>
              <a:spLocks noChangeArrowheads="1"/>
            </p:cNvSpPr>
            <p:nvPr/>
          </p:nvSpPr>
          <p:spPr bwMode="auto">
            <a:xfrm>
              <a:off x="9130" y="3201"/>
              <a:ext cx="539" cy="3949"/>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2" name="Rectangle 63"/>
            <p:cNvSpPr>
              <a:spLocks noChangeArrowheads="1"/>
            </p:cNvSpPr>
            <p:nvPr/>
          </p:nvSpPr>
          <p:spPr bwMode="auto">
            <a:xfrm>
              <a:off x="4081" y="3201"/>
              <a:ext cx="539" cy="3949"/>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3" name="Line 64"/>
            <p:cNvSpPr>
              <a:spLocks noChangeShapeType="1"/>
            </p:cNvSpPr>
            <p:nvPr/>
          </p:nvSpPr>
          <p:spPr bwMode="auto">
            <a:xfrm flipH="1">
              <a:off x="6479" y="5973"/>
              <a:ext cx="1749" cy="37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44" name="Line 65"/>
            <p:cNvSpPr>
              <a:spLocks noChangeShapeType="1"/>
            </p:cNvSpPr>
            <p:nvPr/>
          </p:nvSpPr>
          <p:spPr bwMode="auto">
            <a:xfrm>
              <a:off x="5038" y="5621"/>
              <a:ext cx="3993"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45" name="Rectangle 66"/>
            <p:cNvSpPr>
              <a:spLocks noChangeArrowheads="1"/>
            </p:cNvSpPr>
            <p:nvPr/>
          </p:nvSpPr>
          <p:spPr bwMode="auto">
            <a:xfrm>
              <a:off x="3850" y="3003"/>
              <a:ext cx="1001" cy="231"/>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6" name="Rectangle 67"/>
            <p:cNvSpPr>
              <a:spLocks noChangeArrowheads="1"/>
            </p:cNvSpPr>
            <p:nvPr/>
          </p:nvSpPr>
          <p:spPr bwMode="auto">
            <a:xfrm>
              <a:off x="8899" y="3003"/>
              <a:ext cx="1001" cy="231"/>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47" name="Line 68"/>
            <p:cNvSpPr>
              <a:spLocks noChangeShapeType="1"/>
            </p:cNvSpPr>
            <p:nvPr/>
          </p:nvSpPr>
          <p:spPr bwMode="auto">
            <a:xfrm>
              <a:off x="4334" y="2783"/>
              <a:ext cx="0" cy="4532"/>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48" name="Line 69"/>
            <p:cNvSpPr>
              <a:spLocks noChangeShapeType="1"/>
            </p:cNvSpPr>
            <p:nvPr/>
          </p:nvSpPr>
          <p:spPr bwMode="auto">
            <a:xfrm>
              <a:off x="9394" y="2816"/>
              <a:ext cx="0" cy="4488"/>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49" name="Rectangle 70" descr="Jasny ukośny w dół"/>
            <p:cNvSpPr>
              <a:spLocks noChangeArrowheads="1"/>
            </p:cNvSpPr>
            <p:nvPr/>
          </p:nvSpPr>
          <p:spPr bwMode="auto">
            <a:xfrm>
              <a:off x="5775" y="2761"/>
              <a:ext cx="2574" cy="154"/>
            </a:xfrm>
            <a:prstGeom prst="rect">
              <a:avLst/>
            </a:prstGeom>
            <a:pattFill prst="pct6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0" name="Oval 71"/>
            <p:cNvSpPr>
              <a:spLocks noChangeArrowheads="1"/>
            </p:cNvSpPr>
            <p:nvPr/>
          </p:nvSpPr>
          <p:spPr bwMode="auto">
            <a:xfrm>
              <a:off x="6160" y="3080"/>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1" name="Oval 72"/>
            <p:cNvSpPr>
              <a:spLocks noChangeArrowheads="1"/>
            </p:cNvSpPr>
            <p:nvPr/>
          </p:nvSpPr>
          <p:spPr bwMode="auto">
            <a:xfrm>
              <a:off x="6400" y="3320"/>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2" name="Oval 73"/>
            <p:cNvSpPr>
              <a:spLocks noChangeArrowheads="1"/>
            </p:cNvSpPr>
            <p:nvPr/>
          </p:nvSpPr>
          <p:spPr bwMode="auto">
            <a:xfrm>
              <a:off x="6589" y="3102"/>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3" name="Oval 74"/>
            <p:cNvSpPr>
              <a:spLocks noChangeArrowheads="1"/>
            </p:cNvSpPr>
            <p:nvPr/>
          </p:nvSpPr>
          <p:spPr bwMode="auto">
            <a:xfrm>
              <a:off x="6732" y="3322"/>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4" name="Oval 75"/>
            <p:cNvSpPr>
              <a:spLocks noChangeArrowheads="1"/>
            </p:cNvSpPr>
            <p:nvPr/>
          </p:nvSpPr>
          <p:spPr bwMode="auto">
            <a:xfrm>
              <a:off x="6149" y="3421"/>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5" name="Oval 76"/>
            <p:cNvSpPr>
              <a:spLocks noChangeArrowheads="1"/>
            </p:cNvSpPr>
            <p:nvPr/>
          </p:nvSpPr>
          <p:spPr bwMode="auto">
            <a:xfrm>
              <a:off x="6380" y="3212"/>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6" name="Oval 77"/>
            <p:cNvSpPr>
              <a:spLocks noChangeArrowheads="1"/>
            </p:cNvSpPr>
            <p:nvPr/>
          </p:nvSpPr>
          <p:spPr bwMode="auto">
            <a:xfrm>
              <a:off x="6589" y="3256"/>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7" name="Oval 78"/>
            <p:cNvSpPr>
              <a:spLocks noChangeArrowheads="1"/>
            </p:cNvSpPr>
            <p:nvPr/>
          </p:nvSpPr>
          <p:spPr bwMode="auto">
            <a:xfrm>
              <a:off x="6754" y="3157"/>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8" name="Oval 79"/>
            <p:cNvSpPr>
              <a:spLocks noChangeArrowheads="1"/>
            </p:cNvSpPr>
            <p:nvPr/>
          </p:nvSpPr>
          <p:spPr bwMode="auto">
            <a:xfrm>
              <a:off x="6193" y="3278"/>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59" name="Oval 80"/>
            <p:cNvSpPr>
              <a:spLocks noChangeArrowheads="1"/>
            </p:cNvSpPr>
            <p:nvPr/>
          </p:nvSpPr>
          <p:spPr bwMode="auto">
            <a:xfrm>
              <a:off x="6347" y="3047"/>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0" name="Oval 81"/>
            <p:cNvSpPr>
              <a:spLocks noChangeArrowheads="1"/>
            </p:cNvSpPr>
            <p:nvPr/>
          </p:nvSpPr>
          <p:spPr bwMode="auto">
            <a:xfrm>
              <a:off x="6941" y="3344"/>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1" name="Oval 82"/>
            <p:cNvSpPr>
              <a:spLocks noChangeArrowheads="1"/>
            </p:cNvSpPr>
            <p:nvPr/>
          </p:nvSpPr>
          <p:spPr bwMode="auto">
            <a:xfrm>
              <a:off x="7216" y="3102"/>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2" name="Oval 83"/>
            <p:cNvSpPr>
              <a:spLocks noChangeArrowheads="1"/>
            </p:cNvSpPr>
            <p:nvPr/>
          </p:nvSpPr>
          <p:spPr bwMode="auto">
            <a:xfrm>
              <a:off x="6963" y="3113"/>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3" name="Oval 84"/>
            <p:cNvSpPr>
              <a:spLocks noChangeArrowheads="1"/>
            </p:cNvSpPr>
            <p:nvPr/>
          </p:nvSpPr>
          <p:spPr bwMode="auto">
            <a:xfrm>
              <a:off x="7315" y="3399"/>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4" name="Oval 85"/>
            <p:cNvSpPr>
              <a:spLocks noChangeArrowheads="1"/>
            </p:cNvSpPr>
            <p:nvPr/>
          </p:nvSpPr>
          <p:spPr bwMode="auto">
            <a:xfrm>
              <a:off x="7139" y="3289"/>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5" name="Oval 86"/>
            <p:cNvSpPr>
              <a:spLocks noChangeArrowheads="1"/>
            </p:cNvSpPr>
            <p:nvPr/>
          </p:nvSpPr>
          <p:spPr bwMode="auto">
            <a:xfrm>
              <a:off x="7458" y="3190"/>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6" name="Oval 87"/>
            <p:cNvSpPr>
              <a:spLocks noChangeArrowheads="1"/>
            </p:cNvSpPr>
            <p:nvPr/>
          </p:nvSpPr>
          <p:spPr bwMode="auto">
            <a:xfrm>
              <a:off x="7513" y="3322"/>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7" name="Oval 88"/>
            <p:cNvSpPr>
              <a:spLocks noChangeArrowheads="1"/>
            </p:cNvSpPr>
            <p:nvPr/>
          </p:nvSpPr>
          <p:spPr bwMode="auto">
            <a:xfrm>
              <a:off x="7667" y="3234"/>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8" name="Oval 89"/>
            <p:cNvSpPr>
              <a:spLocks noChangeArrowheads="1"/>
            </p:cNvSpPr>
            <p:nvPr/>
          </p:nvSpPr>
          <p:spPr bwMode="auto">
            <a:xfrm>
              <a:off x="7370" y="3091"/>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69" name="Oval 90"/>
            <p:cNvSpPr>
              <a:spLocks noChangeArrowheads="1"/>
            </p:cNvSpPr>
            <p:nvPr/>
          </p:nvSpPr>
          <p:spPr bwMode="auto">
            <a:xfrm>
              <a:off x="7722" y="3355"/>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0" name="Oval 91"/>
            <p:cNvSpPr>
              <a:spLocks noChangeArrowheads="1"/>
            </p:cNvSpPr>
            <p:nvPr/>
          </p:nvSpPr>
          <p:spPr bwMode="auto">
            <a:xfrm>
              <a:off x="6149" y="3575"/>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1" name="Oval 92"/>
            <p:cNvSpPr>
              <a:spLocks noChangeArrowheads="1"/>
            </p:cNvSpPr>
            <p:nvPr/>
          </p:nvSpPr>
          <p:spPr bwMode="auto">
            <a:xfrm>
              <a:off x="6864" y="3234"/>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2" name="Oval 93"/>
            <p:cNvSpPr>
              <a:spLocks noChangeArrowheads="1"/>
            </p:cNvSpPr>
            <p:nvPr/>
          </p:nvSpPr>
          <p:spPr bwMode="auto">
            <a:xfrm>
              <a:off x="7700" y="3047"/>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3" name="Oval 94"/>
            <p:cNvSpPr>
              <a:spLocks noChangeArrowheads="1"/>
            </p:cNvSpPr>
            <p:nvPr/>
          </p:nvSpPr>
          <p:spPr bwMode="auto">
            <a:xfrm>
              <a:off x="7887" y="3421"/>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4" name="Oval 95"/>
            <p:cNvSpPr>
              <a:spLocks noChangeArrowheads="1"/>
            </p:cNvSpPr>
            <p:nvPr/>
          </p:nvSpPr>
          <p:spPr bwMode="auto">
            <a:xfrm>
              <a:off x="7854" y="3223"/>
              <a:ext cx="77" cy="77"/>
            </a:xfrm>
            <a:prstGeom prst="ellipse">
              <a:avLst/>
            </a:prstGeom>
            <a:solidFill>
              <a:srgbClr val="000000"/>
            </a:solidFill>
            <a:ln w="9525">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5" name="Text Box 96"/>
            <p:cNvSpPr txBox="1">
              <a:spLocks noChangeArrowheads="1"/>
            </p:cNvSpPr>
            <p:nvPr/>
          </p:nvSpPr>
          <p:spPr bwMode="auto">
            <a:xfrm>
              <a:off x="4191" y="1757"/>
              <a:ext cx="627" cy="528"/>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1</a:t>
              </a:r>
              <a:endParaRPr lang="pl-PL" altLang="pl-PL" sz="2400" b="1">
                <a:latin typeface="Tahoma" panose="020B0604030504040204" pitchFamily="34" charset="0"/>
              </a:endParaRPr>
            </a:p>
          </p:txBody>
        </p:sp>
        <p:sp>
          <p:nvSpPr>
            <p:cNvPr id="97476" name="Rectangle 97" descr="Jasny ukośny w górę"/>
            <p:cNvSpPr>
              <a:spLocks noChangeArrowheads="1"/>
            </p:cNvSpPr>
            <p:nvPr/>
          </p:nvSpPr>
          <p:spPr bwMode="auto">
            <a:xfrm>
              <a:off x="5885" y="2915"/>
              <a:ext cx="143" cy="1001"/>
            </a:xfrm>
            <a:prstGeom prst="rect">
              <a:avLst/>
            </a:prstGeom>
            <a:pattFill prst="pct3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7" name="Rectangle 98" descr="Jasny ukośny w górę"/>
            <p:cNvSpPr>
              <a:spLocks noChangeArrowheads="1"/>
            </p:cNvSpPr>
            <p:nvPr/>
          </p:nvSpPr>
          <p:spPr bwMode="auto">
            <a:xfrm>
              <a:off x="8063" y="2915"/>
              <a:ext cx="143" cy="1001"/>
            </a:xfrm>
            <a:prstGeom prst="rect">
              <a:avLst/>
            </a:prstGeom>
            <a:pattFill prst="pct3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78" name="Line 99"/>
            <p:cNvSpPr>
              <a:spLocks noChangeShapeType="1"/>
            </p:cNvSpPr>
            <p:nvPr/>
          </p:nvSpPr>
          <p:spPr bwMode="auto">
            <a:xfrm flipH="1">
              <a:off x="4147" y="2255"/>
              <a:ext cx="506"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79" name="Line 100"/>
            <p:cNvSpPr>
              <a:spLocks noChangeShapeType="1"/>
            </p:cNvSpPr>
            <p:nvPr/>
          </p:nvSpPr>
          <p:spPr bwMode="auto">
            <a:xfrm>
              <a:off x="4653" y="2255"/>
              <a:ext cx="2178" cy="134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80" name="Text Box 101"/>
            <p:cNvSpPr txBox="1">
              <a:spLocks noChangeArrowheads="1"/>
            </p:cNvSpPr>
            <p:nvPr/>
          </p:nvSpPr>
          <p:spPr bwMode="auto">
            <a:xfrm>
              <a:off x="9075" y="1804"/>
              <a:ext cx="627" cy="528"/>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2</a:t>
              </a:r>
              <a:endParaRPr lang="pl-PL" altLang="pl-PL" sz="2400" b="1">
                <a:latin typeface="Tahoma" panose="020B0604030504040204" pitchFamily="34" charset="0"/>
              </a:endParaRPr>
            </a:p>
          </p:txBody>
        </p:sp>
        <p:sp>
          <p:nvSpPr>
            <p:cNvPr id="97481" name="Line 102"/>
            <p:cNvSpPr>
              <a:spLocks noChangeShapeType="1"/>
            </p:cNvSpPr>
            <p:nvPr/>
          </p:nvSpPr>
          <p:spPr bwMode="auto">
            <a:xfrm flipH="1">
              <a:off x="8987" y="2376"/>
              <a:ext cx="506"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82" name="Line 103"/>
            <p:cNvSpPr>
              <a:spLocks noChangeShapeType="1"/>
            </p:cNvSpPr>
            <p:nvPr/>
          </p:nvSpPr>
          <p:spPr bwMode="auto">
            <a:xfrm flipH="1">
              <a:off x="8107" y="2387"/>
              <a:ext cx="880" cy="103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83" name="Rectangle 104" descr="Jasny ukośny w górę"/>
            <p:cNvSpPr>
              <a:spLocks noChangeArrowheads="1"/>
            </p:cNvSpPr>
            <p:nvPr/>
          </p:nvSpPr>
          <p:spPr bwMode="auto">
            <a:xfrm>
              <a:off x="5665" y="3663"/>
              <a:ext cx="2761" cy="253"/>
            </a:xfrm>
            <a:prstGeom prst="rect">
              <a:avLst/>
            </a:prstGeom>
            <a:pattFill prst="pct30">
              <a:fgClr>
                <a:srgbClr val="000000"/>
              </a:fgClr>
              <a:bgClr>
                <a:srgbClr val="FFFFFF"/>
              </a:bgClr>
            </a:patt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97284" name="Group 105"/>
          <p:cNvGrpSpPr>
            <a:grpSpLocks/>
          </p:cNvGrpSpPr>
          <p:nvPr/>
        </p:nvGrpSpPr>
        <p:grpSpPr bwMode="auto">
          <a:xfrm>
            <a:off x="250825" y="1268413"/>
            <a:ext cx="4456113" cy="2946400"/>
            <a:chOff x="2354" y="8862"/>
            <a:chExt cx="7018" cy="4641"/>
          </a:xfrm>
        </p:grpSpPr>
        <p:sp>
          <p:nvSpPr>
            <p:cNvPr id="97287" name="Oval 106" descr="Jasny ukośny w dół"/>
            <p:cNvSpPr>
              <a:spLocks noChangeArrowheads="1"/>
            </p:cNvSpPr>
            <p:nvPr/>
          </p:nvSpPr>
          <p:spPr bwMode="auto">
            <a:xfrm>
              <a:off x="2788" y="9400"/>
              <a:ext cx="2176" cy="2113"/>
            </a:xfrm>
            <a:prstGeom prst="ellipse">
              <a:avLst/>
            </a:prstGeom>
            <a:pattFill prst="pct30">
              <a:fgClr>
                <a:srgbClr val="000000"/>
              </a:fgClr>
              <a:bgClr>
                <a:srgbClr val="FFFFFF"/>
              </a:bgClr>
            </a:pattFill>
            <a:ln w="9525">
              <a:solidFill>
                <a:srgbClr val="FFFFFF"/>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88" name="Oval 107"/>
            <p:cNvSpPr>
              <a:spLocks noChangeArrowheads="1"/>
            </p:cNvSpPr>
            <p:nvPr/>
          </p:nvSpPr>
          <p:spPr bwMode="auto">
            <a:xfrm>
              <a:off x="2976" y="9571"/>
              <a:ext cx="1813" cy="1756"/>
            </a:xfrm>
            <a:prstGeom prst="ellipse">
              <a:avLst/>
            </a:prstGeom>
            <a:solidFill>
              <a:srgbClr val="FFFFFF"/>
            </a:solidFill>
            <a:ln w="9525">
              <a:solidFill>
                <a:srgbClr val="FFFFFF"/>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89" name="Oval 108"/>
            <p:cNvSpPr>
              <a:spLocks noChangeArrowheads="1"/>
            </p:cNvSpPr>
            <p:nvPr/>
          </p:nvSpPr>
          <p:spPr bwMode="auto">
            <a:xfrm>
              <a:off x="3503" y="10093"/>
              <a:ext cx="750" cy="727"/>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0" name="Rectangle 109"/>
            <p:cNvSpPr>
              <a:spLocks noChangeArrowheads="1"/>
            </p:cNvSpPr>
            <p:nvPr/>
          </p:nvSpPr>
          <p:spPr bwMode="auto">
            <a:xfrm>
              <a:off x="3820" y="9593"/>
              <a:ext cx="106" cy="500"/>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1" name="Rectangle 110"/>
            <p:cNvSpPr>
              <a:spLocks noChangeArrowheads="1"/>
            </p:cNvSpPr>
            <p:nvPr/>
          </p:nvSpPr>
          <p:spPr bwMode="auto">
            <a:xfrm rot="5400000">
              <a:off x="4448" y="10217"/>
              <a:ext cx="103" cy="492"/>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2" name="Rectangle 111"/>
            <p:cNvSpPr>
              <a:spLocks noChangeArrowheads="1"/>
            </p:cNvSpPr>
            <p:nvPr/>
          </p:nvSpPr>
          <p:spPr bwMode="auto">
            <a:xfrm rot="5400000">
              <a:off x="3211" y="10211"/>
              <a:ext cx="91" cy="492"/>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3" name="Line 112"/>
            <p:cNvSpPr>
              <a:spLocks noChangeShapeType="1"/>
            </p:cNvSpPr>
            <p:nvPr/>
          </p:nvSpPr>
          <p:spPr bwMode="auto">
            <a:xfrm>
              <a:off x="2647" y="10457"/>
              <a:ext cx="2416" cy="0"/>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294" name="Rectangle 113"/>
            <p:cNvSpPr>
              <a:spLocks noChangeArrowheads="1"/>
            </p:cNvSpPr>
            <p:nvPr/>
          </p:nvSpPr>
          <p:spPr bwMode="auto">
            <a:xfrm>
              <a:off x="3820" y="10820"/>
              <a:ext cx="106" cy="466"/>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5" name="Rectangle 114"/>
            <p:cNvSpPr>
              <a:spLocks noChangeArrowheads="1"/>
            </p:cNvSpPr>
            <p:nvPr/>
          </p:nvSpPr>
          <p:spPr bwMode="auto">
            <a:xfrm rot="2673174">
              <a:off x="4266" y="9786"/>
              <a:ext cx="105" cy="489"/>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6" name="Rectangle 115"/>
            <p:cNvSpPr>
              <a:spLocks noChangeArrowheads="1"/>
            </p:cNvSpPr>
            <p:nvPr/>
          </p:nvSpPr>
          <p:spPr bwMode="auto">
            <a:xfrm rot="2673174">
              <a:off x="3393" y="10642"/>
              <a:ext cx="106" cy="465"/>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7" name="Rectangle 116"/>
            <p:cNvSpPr>
              <a:spLocks noChangeArrowheads="1"/>
            </p:cNvSpPr>
            <p:nvPr/>
          </p:nvSpPr>
          <p:spPr bwMode="auto">
            <a:xfrm rot="8073174">
              <a:off x="3388" y="9779"/>
              <a:ext cx="102" cy="504"/>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8" name="Rectangle 117"/>
            <p:cNvSpPr>
              <a:spLocks noChangeArrowheads="1"/>
            </p:cNvSpPr>
            <p:nvPr/>
          </p:nvSpPr>
          <p:spPr bwMode="auto">
            <a:xfrm rot="8073174">
              <a:off x="4256" y="10638"/>
              <a:ext cx="103" cy="481"/>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299" name="Line 118"/>
            <p:cNvSpPr>
              <a:spLocks noChangeShapeType="1"/>
            </p:cNvSpPr>
            <p:nvPr/>
          </p:nvSpPr>
          <p:spPr bwMode="auto">
            <a:xfrm rot="5400000" flipH="1">
              <a:off x="3056" y="9617"/>
              <a:ext cx="1715" cy="1759"/>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300" name="Freeform 119"/>
            <p:cNvSpPr>
              <a:spLocks/>
            </p:cNvSpPr>
            <p:nvPr/>
          </p:nvSpPr>
          <p:spPr bwMode="auto">
            <a:xfrm>
              <a:off x="2788" y="10582"/>
              <a:ext cx="809" cy="897"/>
            </a:xfrm>
            <a:custGeom>
              <a:avLst/>
              <a:gdLst>
                <a:gd name="T0" fmla="*/ 0 w 759"/>
                <a:gd name="T1" fmla="*/ 0 h 869"/>
                <a:gd name="T2" fmla="*/ 458 w 759"/>
                <a:gd name="T3" fmla="*/ 0 h 869"/>
                <a:gd name="T4" fmla="*/ 516 w 759"/>
                <a:gd name="T5" fmla="*/ 158 h 869"/>
                <a:gd name="T6" fmla="*/ 629 w 759"/>
                <a:gd name="T7" fmla="*/ 318 h 869"/>
                <a:gd name="T8" fmla="*/ 804 w 759"/>
                <a:gd name="T9" fmla="*/ 585 h 869"/>
                <a:gd name="T10" fmla="*/ 1033 w 759"/>
                <a:gd name="T11" fmla="*/ 742 h 869"/>
                <a:gd name="T12" fmla="*/ 1433 w 759"/>
                <a:gd name="T13" fmla="*/ 955 h 869"/>
                <a:gd name="T14" fmla="*/ 1777 w 759"/>
                <a:gd name="T15" fmla="*/ 1047 h 869"/>
                <a:gd name="T16" fmla="*/ 1978 w 759"/>
                <a:gd name="T17" fmla="*/ 1096 h 869"/>
                <a:gd name="T18" fmla="*/ 1978 w 759"/>
                <a:gd name="T19" fmla="*/ 1399 h 869"/>
                <a:gd name="T20" fmla="*/ 1544 w 759"/>
                <a:gd name="T21" fmla="*/ 1290 h 869"/>
                <a:gd name="T22" fmla="*/ 1115 w 759"/>
                <a:gd name="T23" fmla="*/ 1153 h 869"/>
                <a:gd name="T24" fmla="*/ 804 w 759"/>
                <a:gd name="T25" fmla="*/ 973 h 869"/>
                <a:gd name="T26" fmla="*/ 485 w 759"/>
                <a:gd name="T27" fmla="*/ 797 h 869"/>
                <a:gd name="T28" fmla="*/ 288 w 759"/>
                <a:gd name="T29" fmla="*/ 514 h 869"/>
                <a:gd name="T30" fmla="*/ 85 w 759"/>
                <a:gd name="T31" fmla="*/ 265 h 869"/>
                <a:gd name="T32" fmla="*/ 0 w 759"/>
                <a:gd name="T33" fmla="*/ 0 h 8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759" h="869">
                  <a:moveTo>
                    <a:pt x="0" y="0"/>
                  </a:moveTo>
                  <a:lnTo>
                    <a:pt x="176" y="0"/>
                  </a:lnTo>
                  <a:lnTo>
                    <a:pt x="198" y="99"/>
                  </a:lnTo>
                  <a:lnTo>
                    <a:pt x="242" y="198"/>
                  </a:lnTo>
                  <a:lnTo>
                    <a:pt x="308" y="363"/>
                  </a:lnTo>
                  <a:lnTo>
                    <a:pt x="396" y="462"/>
                  </a:lnTo>
                  <a:lnTo>
                    <a:pt x="550" y="594"/>
                  </a:lnTo>
                  <a:lnTo>
                    <a:pt x="682" y="649"/>
                  </a:lnTo>
                  <a:lnTo>
                    <a:pt x="759" y="682"/>
                  </a:lnTo>
                  <a:lnTo>
                    <a:pt x="759" y="869"/>
                  </a:lnTo>
                  <a:lnTo>
                    <a:pt x="594" y="803"/>
                  </a:lnTo>
                  <a:lnTo>
                    <a:pt x="429" y="715"/>
                  </a:lnTo>
                  <a:lnTo>
                    <a:pt x="308" y="605"/>
                  </a:lnTo>
                  <a:lnTo>
                    <a:pt x="187" y="495"/>
                  </a:lnTo>
                  <a:lnTo>
                    <a:pt x="110" y="319"/>
                  </a:lnTo>
                  <a:lnTo>
                    <a:pt x="33" y="165"/>
                  </a:lnTo>
                  <a:lnTo>
                    <a:pt x="0" y="0"/>
                  </a:lnTo>
                  <a:close/>
                </a:path>
              </a:pathLst>
            </a:custGeom>
            <a:solidFill>
              <a:srgbClr val="FFFFFF"/>
            </a:solidFill>
            <a:ln w="9525">
              <a:solidFill>
                <a:srgbClr val="FFFFFF"/>
              </a:solidFill>
              <a:round/>
              <a:headEnd/>
              <a:tailEnd/>
            </a:ln>
          </p:spPr>
          <p:txBody>
            <a:bodyPr/>
            <a:lstStyle/>
            <a:p>
              <a:endParaRPr lang="pl-PL"/>
            </a:p>
          </p:txBody>
        </p:sp>
        <p:sp>
          <p:nvSpPr>
            <p:cNvPr id="97301" name="Arc 120"/>
            <p:cNvSpPr>
              <a:spLocks/>
            </p:cNvSpPr>
            <p:nvPr/>
          </p:nvSpPr>
          <p:spPr bwMode="auto">
            <a:xfrm>
              <a:off x="2978" y="9567"/>
              <a:ext cx="1808" cy="1768"/>
            </a:xfrm>
            <a:custGeom>
              <a:avLst/>
              <a:gdLst>
                <a:gd name="T0" fmla="*/ 0 w 43200"/>
                <a:gd name="T1" fmla="*/ 0 h 43064"/>
                <a:gd name="T2" fmla="*/ 0 w 43200"/>
                <a:gd name="T3" fmla="*/ 0 h 43064"/>
                <a:gd name="T4" fmla="*/ 0 w 43200"/>
                <a:gd name="T5" fmla="*/ 0 h 43064"/>
                <a:gd name="T6" fmla="*/ 0 60000 65536"/>
                <a:gd name="T7" fmla="*/ 0 60000 65536"/>
                <a:gd name="T8" fmla="*/ 0 60000 65536"/>
              </a:gdLst>
              <a:ahLst/>
              <a:cxnLst>
                <a:cxn ang="T6">
                  <a:pos x="T0" y="T1"/>
                </a:cxn>
                <a:cxn ang="T7">
                  <a:pos x="T2" y="T3"/>
                </a:cxn>
                <a:cxn ang="T8">
                  <a:pos x="T4" y="T5"/>
                </a:cxn>
              </a:cxnLst>
              <a:rect l="0" t="0" r="r" b="b"/>
              <a:pathLst>
                <a:path w="43200" h="43064" fill="none" extrusionOk="0">
                  <a:moveTo>
                    <a:pt x="24023" y="0"/>
                  </a:moveTo>
                  <a:cubicBezTo>
                    <a:pt x="34945" y="1233"/>
                    <a:pt x="43200" y="10472"/>
                    <a:pt x="43200" y="21464"/>
                  </a:cubicBezTo>
                  <a:cubicBezTo>
                    <a:pt x="43200" y="33393"/>
                    <a:pt x="33529" y="43064"/>
                    <a:pt x="21600" y="43064"/>
                  </a:cubicBezTo>
                  <a:cubicBezTo>
                    <a:pt x="9670" y="43064"/>
                    <a:pt x="0" y="33393"/>
                    <a:pt x="0" y="21464"/>
                  </a:cubicBezTo>
                  <a:cubicBezTo>
                    <a:pt x="0" y="10666"/>
                    <a:pt x="7973" y="1527"/>
                    <a:pt x="18672" y="63"/>
                  </a:cubicBezTo>
                </a:path>
                <a:path w="43200" h="43064" stroke="0" extrusionOk="0">
                  <a:moveTo>
                    <a:pt x="24023" y="0"/>
                  </a:moveTo>
                  <a:cubicBezTo>
                    <a:pt x="34945" y="1233"/>
                    <a:pt x="43200" y="10472"/>
                    <a:pt x="43200" y="21464"/>
                  </a:cubicBezTo>
                  <a:cubicBezTo>
                    <a:pt x="43200" y="33393"/>
                    <a:pt x="33529" y="43064"/>
                    <a:pt x="21600" y="43064"/>
                  </a:cubicBezTo>
                  <a:cubicBezTo>
                    <a:pt x="9670" y="43064"/>
                    <a:pt x="0" y="33393"/>
                    <a:pt x="0" y="21464"/>
                  </a:cubicBezTo>
                  <a:cubicBezTo>
                    <a:pt x="0" y="10666"/>
                    <a:pt x="7973" y="1527"/>
                    <a:pt x="18672" y="63"/>
                  </a:cubicBezTo>
                  <a:lnTo>
                    <a:pt x="21600" y="21464"/>
                  </a:lnTo>
                  <a:lnTo>
                    <a:pt x="24023" y="0"/>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7302" name="Arc 121"/>
            <p:cNvSpPr>
              <a:spLocks/>
            </p:cNvSpPr>
            <p:nvPr/>
          </p:nvSpPr>
          <p:spPr bwMode="auto">
            <a:xfrm>
              <a:off x="2791" y="9406"/>
              <a:ext cx="2162" cy="2107"/>
            </a:xfrm>
            <a:custGeom>
              <a:avLst/>
              <a:gdLst>
                <a:gd name="T0" fmla="*/ 0 w 43200"/>
                <a:gd name="T1" fmla="*/ 0 h 43200"/>
                <a:gd name="T2" fmla="*/ 0 w 43200"/>
                <a:gd name="T3" fmla="*/ 0 h 43200"/>
                <a:gd name="T4" fmla="*/ 0 w 43200"/>
                <a:gd name="T5" fmla="*/ 0 h 43200"/>
                <a:gd name="T6" fmla="*/ 0 60000 65536"/>
                <a:gd name="T7" fmla="*/ 0 60000 65536"/>
                <a:gd name="T8" fmla="*/ 0 60000 65536"/>
              </a:gdLst>
              <a:ahLst/>
              <a:cxnLst>
                <a:cxn ang="T6">
                  <a:pos x="T0" y="T1"/>
                </a:cxn>
                <a:cxn ang="T7">
                  <a:pos x="T2" y="T3"/>
                </a:cxn>
                <a:cxn ang="T8">
                  <a:pos x="T4" y="T5"/>
                </a:cxn>
              </a:cxnLst>
              <a:rect l="0" t="0" r="r" b="b"/>
              <a:pathLst>
                <a:path w="43200" h="43200" fill="none" extrusionOk="0">
                  <a:moveTo>
                    <a:pt x="21599" y="0"/>
                  </a:moveTo>
                  <a:cubicBezTo>
                    <a:pt x="33529" y="0"/>
                    <a:pt x="43200" y="9670"/>
                    <a:pt x="43200" y="21600"/>
                  </a:cubicBezTo>
                  <a:cubicBezTo>
                    <a:pt x="43200" y="33529"/>
                    <a:pt x="33529" y="43200"/>
                    <a:pt x="21600" y="43200"/>
                  </a:cubicBezTo>
                  <a:cubicBezTo>
                    <a:pt x="9670" y="43200"/>
                    <a:pt x="0" y="33529"/>
                    <a:pt x="0" y="21600"/>
                  </a:cubicBezTo>
                  <a:cubicBezTo>
                    <a:pt x="0" y="10701"/>
                    <a:pt x="8118" y="1510"/>
                    <a:pt x="18934" y="165"/>
                  </a:cubicBezTo>
                </a:path>
                <a:path w="43200" h="43200" stroke="0" extrusionOk="0">
                  <a:moveTo>
                    <a:pt x="21599" y="0"/>
                  </a:moveTo>
                  <a:cubicBezTo>
                    <a:pt x="33529" y="0"/>
                    <a:pt x="43200" y="9670"/>
                    <a:pt x="43200" y="21600"/>
                  </a:cubicBezTo>
                  <a:cubicBezTo>
                    <a:pt x="43200" y="33529"/>
                    <a:pt x="33529" y="43200"/>
                    <a:pt x="21600" y="43200"/>
                  </a:cubicBezTo>
                  <a:cubicBezTo>
                    <a:pt x="9670" y="43200"/>
                    <a:pt x="0" y="33529"/>
                    <a:pt x="0" y="21600"/>
                  </a:cubicBezTo>
                  <a:cubicBezTo>
                    <a:pt x="0" y="10701"/>
                    <a:pt x="8118" y="1510"/>
                    <a:pt x="18934" y="165"/>
                  </a:cubicBezTo>
                  <a:lnTo>
                    <a:pt x="21600" y="21600"/>
                  </a:lnTo>
                  <a:lnTo>
                    <a:pt x="21599" y="0"/>
                  </a:lnTo>
                  <a:close/>
                </a:path>
              </a:pathLst>
            </a:custGeom>
            <a:noFill/>
            <a:ln w="190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7303" name="Line 122"/>
            <p:cNvSpPr>
              <a:spLocks noChangeShapeType="1"/>
            </p:cNvSpPr>
            <p:nvPr/>
          </p:nvSpPr>
          <p:spPr bwMode="auto">
            <a:xfrm flipH="1">
              <a:off x="3034" y="9627"/>
              <a:ext cx="1701" cy="1648"/>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304" name="Line 123"/>
            <p:cNvSpPr>
              <a:spLocks noChangeShapeType="1"/>
            </p:cNvSpPr>
            <p:nvPr/>
          </p:nvSpPr>
          <p:spPr bwMode="auto">
            <a:xfrm>
              <a:off x="2800" y="10570"/>
              <a:ext cx="164"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05" name="Line 124"/>
            <p:cNvSpPr>
              <a:spLocks noChangeShapeType="1"/>
            </p:cNvSpPr>
            <p:nvPr/>
          </p:nvSpPr>
          <p:spPr bwMode="auto">
            <a:xfrm>
              <a:off x="3597" y="11275"/>
              <a:ext cx="0" cy="193"/>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06" name="Oval 125"/>
            <p:cNvSpPr>
              <a:spLocks noChangeArrowheads="1"/>
            </p:cNvSpPr>
            <p:nvPr/>
          </p:nvSpPr>
          <p:spPr bwMode="auto">
            <a:xfrm>
              <a:off x="3163" y="10093"/>
              <a:ext cx="35" cy="46"/>
            </a:xfrm>
            <a:prstGeom prst="ellipse">
              <a:avLst/>
            </a:prstGeom>
            <a:solidFill>
              <a:srgbClr val="FFFFFF"/>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07" name="Oval 126"/>
            <p:cNvSpPr>
              <a:spLocks noChangeArrowheads="1"/>
            </p:cNvSpPr>
            <p:nvPr/>
          </p:nvSpPr>
          <p:spPr bwMode="auto">
            <a:xfrm>
              <a:off x="3280" y="10048"/>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08" name="Oval 127"/>
            <p:cNvSpPr>
              <a:spLocks noChangeArrowheads="1"/>
            </p:cNvSpPr>
            <p:nvPr/>
          </p:nvSpPr>
          <p:spPr bwMode="auto">
            <a:xfrm>
              <a:off x="3257" y="10161"/>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09" name="Oval 128"/>
            <p:cNvSpPr>
              <a:spLocks noChangeArrowheads="1"/>
            </p:cNvSpPr>
            <p:nvPr/>
          </p:nvSpPr>
          <p:spPr bwMode="auto">
            <a:xfrm>
              <a:off x="3140" y="10309"/>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0" name="Oval 129"/>
            <p:cNvSpPr>
              <a:spLocks noChangeArrowheads="1"/>
            </p:cNvSpPr>
            <p:nvPr/>
          </p:nvSpPr>
          <p:spPr bwMode="auto">
            <a:xfrm>
              <a:off x="3187" y="10025"/>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1" name="Oval 130"/>
            <p:cNvSpPr>
              <a:spLocks noChangeArrowheads="1"/>
            </p:cNvSpPr>
            <p:nvPr/>
          </p:nvSpPr>
          <p:spPr bwMode="auto">
            <a:xfrm>
              <a:off x="3069" y="10195"/>
              <a:ext cx="36"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2" name="Oval 131"/>
            <p:cNvSpPr>
              <a:spLocks noChangeArrowheads="1"/>
            </p:cNvSpPr>
            <p:nvPr/>
          </p:nvSpPr>
          <p:spPr bwMode="auto">
            <a:xfrm>
              <a:off x="3046" y="10298"/>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3" name="Oval 132"/>
            <p:cNvSpPr>
              <a:spLocks noChangeArrowheads="1"/>
            </p:cNvSpPr>
            <p:nvPr/>
          </p:nvSpPr>
          <p:spPr bwMode="auto">
            <a:xfrm>
              <a:off x="3363" y="10127"/>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4" name="Oval 133"/>
            <p:cNvSpPr>
              <a:spLocks noChangeArrowheads="1"/>
            </p:cNvSpPr>
            <p:nvPr/>
          </p:nvSpPr>
          <p:spPr bwMode="auto">
            <a:xfrm>
              <a:off x="3175" y="10218"/>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5" name="Oval 134"/>
            <p:cNvSpPr>
              <a:spLocks noChangeArrowheads="1"/>
            </p:cNvSpPr>
            <p:nvPr/>
          </p:nvSpPr>
          <p:spPr bwMode="auto">
            <a:xfrm>
              <a:off x="3187" y="9945"/>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6" name="Oval 135"/>
            <p:cNvSpPr>
              <a:spLocks noChangeArrowheads="1"/>
            </p:cNvSpPr>
            <p:nvPr/>
          </p:nvSpPr>
          <p:spPr bwMode="auto">
            <a:xfrm>
              <a:off x="3081" y="10105"/>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7" name="Oval 136"/>
            <p:cNvSpPr>
              <a:spLocks noChangeArrowheads="1"/>
            </p:cNvSpPr>
            <p:nvPr/>
          </p:nvSpPr>
          <p:spPr bwMode="auto">
            <a:xfrm>
              <a:off x="3386" y="9764"/>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8" name="Oval 137"/>
            <p:cNvSpPr>
              <a:spLocks noChangeArrowheads="1"/>
            </p:cNvSpPr>
            <p:nvPr/>
          </p:nvSpPr>
          <p:spPr bwMode="auto">
            <a:xfrm>
              <a:off x="3738" y="9582"/>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19" name="Oval 138"/>
            <p:cNvSpPr>
              <a:spLocks noChangeArrowheads="1"/>
            </p:cNvSpPr>
            <p:nvPr/>
          </p:nvSpPr>
          <p:spPr bwMode="auto">
            <a:xfrm>
              <a:off x="3714" y="9696"/>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0" name="Oval 139"/>
            <p:cNvSpPr>
              <a:spLocks noChangeArrowheads="1"/>
            </p:cNvSpPr>
            <p:nvPr/>
          </p:nvSpPr>
          <p:spPr bwMode="auto">
            <a:xfrm>
              <a:off x="3621" y="9627"/>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1" name="Oval 140"/>
            <p:cNvSpPr>
              <a:spLocks noChangeArrowheads="1"/>
            </p:cNvSpPr>
            <p:nvPr/>
          </p:nvSpPr>
          <p:spPr bwMode="auto">
            <a:xfrm>
              <a:off x="3515" y="9730"/>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2" name="Oval 141"/>
            <p:cNvSpPr>
              <a:spLocks noChangeArrowheads="1"/>
            </p:cNvSpPr>
            <p:nvPr/>
          </p:nvSpPr>
          <p:spPr bwMode="auto">
            <a:xfrm>
              <a:off x="3492" y="9843"/>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3" name="Oval 142"/>
            <p:cNvSpPr>
              <a:spLocks noChangeArrowheads="1"/>
            </p:cNvSpPr>
            <p:nvPr/>
          </p:nvSpPr>
          <p:spPr bwMode="auto">
            <a:xfrm>
              <a:off x="3609" y="9752"/>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4" name="Oval 143"/>
            <p:cNvSpPr>
              <a:spLocks noChangeArrowheads="1"/>
            </p:cNvSpPr>
            <p:nvPr/>
          </p:nvSpPr>
          <p:spPr bwMode="auto">
            <a:xfrm>
              <a:off x="3609" y="9889"/>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5" name="Oval 144"/>
            <p:cNvSpPr>
              <a:spLocks noChangeArrowheads="1"/>
            </p:cNvSpPr>
            <p:nvPr/>
          </p:nvSpPr>
          <p:spPr bwMode="auto">
            <a:xfrm>
              <a:off x="3609" y="10002"/>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6" name="Oval 145"/>
            <p:cNvSpPr>
              <a:spLocks noChangeArrowheads="1"/>
            </p:cNvSpPr>
            <p:nvPr/>
          </p:nvSpPr>
          <p:spPr bwMode="auto">
            <a:xfrm>
              <a:off x="3726" y="9786"/>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7" name="Oval 146"/>
            <p:cNvSpPr>
              <a:spLocks noChangeArrowheads="1"/>
            </p:cNvSpPr>
            <p:nvPr/>
          </p:nvSpPr>
          <p:spPr bwMode="auto">
            <a:xfrm>
              <a:off x="3750" y="9968"/>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8" name="Oval 147"/>
            <p:cNvSpPr>
              <a:spLocks noChangeArrowheads="1"/>
            </p:cNvSpPr>
            <p:nvPr/>
          </p:nvSpPr>
          <p:spPr bwMode="auto">
            <a:xfrm>
              <a:off x="3902" y="9196"/>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29" name="Oval 148"/>
            <p:cNvSpPr>
              <a:spLocks noChangeArrowheads="1"/>
            </p:cNvSpPr>
            <p:nvPr/>
          </p:nvSpPr>
          <p:spPr bwMode="auto">
            <a:xfrm>
              <a:off x="3058" y="10627"/>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30" name="Line 149"/>
            <p:cNvSpPr>
              <a:spLocks noChangeShapeType="1"/>
            </p:cNvSpPr>
            <p:nvPr/>
          </p:nvSpPr>
          <p:spPr bwMode="auto">
            <a:xfrm>
              <a:off x="2987" y="10570"/>
              <a:ext cx="5" cy="23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31" name="Oval 150"/>
            <p:cNvSpPr>
              <a:spLocks noChangeArrowheads="1"/>
            </p:cNvSpPr>
            <p:nvPr/>
          </p:nvSpPr>
          <p:spPr bwMode="auto">
            <a:xfrm>
              <a:off x="3128" y="10798"/>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32" name="Line 151"/>
            <p:cNvSpPr>
              <a:spLocks noChangeShapeType="1"/>
            </p:cNvSpPr>
            <p:nvPr/>
          </p:nvSpPr>
          <p:spPr bwMode="auto">
            <a:xfrm>
              <a:off x="3011" y="10707"/>
              <a:ext cx="267" cy="221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33" name="Oval 152"/>
            <p:cNvSpPr>
              <a:spLocks noChangeArrowheads="1"/>
            </p:cNvSpPr>
            <p:nvPr/>
          </p:nvSpPr>
          <p:spPr bwMode="auto">
            <a:xfrm>
              <a:off x="3081" y="10548"/>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34" name="Rectangle 153"/>
            <p:cNvSpPr>
              <a:spLocks noChangeArrowheads="1"/>
            </p:cNvSpPr>
            <p:nvPr/>
          </p:nvSpPr>
          <p:spPr bwMode="auto">
            <a:xfrm>
              <a:off x="3726" y="9275"/>
              <a:ext cx="282" cy="296"/>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35" name="Line 154"/>
            <p:cNvSpPr>
              <a:spLocks noChangeShapeType="1"/>
            </p:cNvSpPr>
            <p:nvPr/>
          </p:nvSpPr>
          <p:spPr bwMode="auto">
            <a:xfrm flipH="1" flipV="1">
              <a:off x="3729" y="9148"/>
              <a:ext cx="0" cy="43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36" name="Line 155"/>
            <p:cNvSpPr>
              <a:spLocks noChangeShapeType="1"/>
            </p:cNvSpPr>
            <p:nvPr/>
          </p:nvSpPr>
          <p:spPr bwMode="auto">
            <a:xfrm>
              <a:off x="3879" y="9082"/>
              <a:ext cx="0" cy="2522"/>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337" name="Line 156"/>
            <p:cNvSpPr>
              <a:spLocks noChangeShapeType="1"/>
            </p:cNvSpPr>
            <p:nvPr/>
          </p:nvSpPr>
          <p:spPr bwMode="auto">
            <a:xfrm flipH="1" flipV="1">
              <a:off x="3993" y="9126"/>
              <a:ext cx="3" cy="45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38" name="Oval 157"/>
            <p:cNvSpPr>
              <a:spLocks noChangeArrowheads="1"/>
            </p:cNvSpPr>
            <p:nvPr/>
          </p:nvSpPr>
          <p:spPr bwMode="auto">
            <a:xfrm>
              <a:off x="3761" y="9491"/>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39" name="Oval 158"/>
            <p:cNvSpPr>
              <a:spLocks noChangeArrowheads="1"/>
            </p:cNvSpPr>
            <p:nvPr/>
          </p:nvSpPr>
          <p:spPr bwMode="auto">
            <a:xfrm>
              <a:off x="3761" y="9389"/>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0" name="Oval 159"/>
            <p:cNvSpPr>
              <a:spLocks noChangeArrowheads="1"/>
            </p:cNvSpPr>
            <p:nvPr/>
          </p:nvSpPr>
          <p:spPr bwMode="auto">
            <a:xfrm>
              <a:off x="3761" y="9309"/>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1" name="Oval 160"/>
            <p:cNvSpPr>
              <a:spLocks noChangeArrowheads="1"/>
            </p:cNvSpPr>
            <p:nvPr/>
          </p:nvSpPr>
          <p:spPr bwMode="auto">
            <a:xfrm>
              <a:off x="3914" y="9491"/>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2" name="Oval 161"/>
            <p:cNvSpPr>
              <a:spLocks noChangeArrowheads="1"/>
            </p:cNvSpPr>
            <p:nvPr/>
          </p:nvSpPr>
          <p:spPr bwMode="auto">
            <a:xfrm>
              <a:off x="3832" y="9457"/>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3" name="Oval 162"/>
            <p:cNvSpPr>
              <a:spLocks noChangeArrowheads="1"/>
            </p:cNvSpPr>
            <p:nvPr/>
          </p:nvSpPr>
          <p:spPr bwMode="auto">
            <a:xfrm>
              <a:off x="3902" y="9389"/>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4" name="Oval 163"/>
            <p:cNvSpPr>
              <a:spLocks noChangeArrowheads="1"/>
            </p:cNvSpPr>
            <p:nvPr/>
          </p:nvSpPr>
          <p:spPr bwMode="auto">
            <a:xfrm>
              <a:off x="3843" y="9343"/>
              <a:ext cx="36"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5" name="Oval 164"/>
            <p:cNvSpPr>
              <a:spLocks noChangeArrowheads="1"/>
            </p:cNvSpPr>
            <p:nvPr/>
          </p:nvSpPr>
          <p:spPr bwMode="auto">
            <a:xfrm>
              <a:off x="3937" y="9298"/>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6" name="Oval 165"/>
            <p:cNvSpPr>
              <a:spLocks noChangeArrowheads="1"/>
            </p:cNvSpPr>
            <p:nvPr/>
          </p:nvSpPr>
          <p:spPr bwMode="auto">
            <a:xfrm>
              <a:off x="3820" y="9218"/>
              <a:ext cx="35" cy="46"/>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7" name="Oval 166"/>
            <p:cNvSpPr>
              <a:spLocks noChangeArrowheads="1"/>
            </p:cNvSpPr>
            <p:nvPr/>
          </p:nvSpPr>
          <p:spPr bwMode="auto">
            <a:xfrm>
              <a:off x="3386" y="11059"/>
              <a:ext cx="35"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48" name="Line 167"/>
            <p:cNvSpPr>
              <a:spLocks noChangeShapeType="1"/>
            </p:cNvSpPr>
            <p:nvPr/>
          </p:nvSpPr>
          <p:spPr bwMode="auto">
            <a:xfrm>
              <a:off x="3058" y="10820"/>
              <a:ext cx="539" cy="209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grpSp>
          <p:nvGrpSpPr>
            <p:cNvPr id="97349" name="Group 168"/>
            <p:cNvGrpSpPr>
              <a:grpSpLocks/>
            </p:cNvGrpSpPr>
            <p:nvPr/>
          </p:nvGrpSpPr>
          <p:grpSpPr bwMode="auto">
            <a:xfrm>
              <a:off x="2354" y="12470"/>
              <a:ext cx="3014" cy="1011"/>
              <a:chOff x="2354" y="5116"/>
              <a:chExt cx="3014" cy="1011"/>
            </a:xfrm>
          </p:grpSpPr>
          <p:sp>
            <p:nvSpPr>
              <p:cNvPr id="97417" name="Rectangle 169"/>
              <p:cNvSpPr>
                <a:spLocks noChangeArrowheads="1"/>
              </p:cNvSpPr>
              <p:nvPr/>
            </p:nvSpPr>
            <p:spPr bwMode="auto">
              <a:xfrm>
                <a:off x="2612" y="5559"/>
                <a:ext cx="2592" cy="273"/>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18" name="Line 170"/>
              <p:cNvSpPr>
                <a:spLocks noChangeShapeType="1"/>
              </p:cNvSpPr>
              <p:nvPr/>
            </p:nvSpPr>
            <p:spPr bwMode="auto">
              <a:xfrm flipV="1">
                <a:off x="3292" y="5116"/>
                <a:ext cx="106" cy="44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19" name="Line 171"/>
              <p:cNvSpPr>
                <a:spLocks noChangeShapeType="1"/>
              </p:cNvSpPr>
              <p:nvPr/>
            </p:nvSpPr>
            <p:spPr bwMode="auto">
              <a:xfrm flipV="1">
                <a:off x="2987" y="5161"/>
                <a:ext cx="0" cy="19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20" name="Line 172"/>
              <p:cNvSpPr>
                <a:spLocks noChangeShapeType="1"/>
              </p:cNvSpPr>
              <p:nvPr/>
            </p:nvSpPr>
            <p:spPr bwMode="auto">
              <a:xfrm flipV="1">
                <a:off x="3609" y="5127"/>
                <a:ext cx="152" cy="42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21" name="Rectangle 173" descr="Jasny ukośny w dół"/>
              <p:cNvSpPr>
                <a:spLocks noChangeArrowheads="1"/>
              </p:cNvSpPr>
              <p:nvPr/>
            </p:nvSpPr>
            <p:spPr bwMode="auto">
              <a:xfrm>
                <a:off x="2354" y="5820"/>
                <a:ext cx="3014" cy="307"/>
              </a:xfrm>
              <a:prstGeom prst="rect">
                <a:avLst/>
              </a:prstGeom>
              <a:pattFill prst="pct30">
                <a:fgClr>
                  <a:srgbClr val="000000"/>
                </a:fgClr>
                <a:bgClr>
                  <a:srgbClr val="FFFFFF"/>
                </a:bgClr>
              </a:patt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22" name="Line 174"/>
              <p:cNvSpPr>
                <a:spLocks noChangeShapeType="1"/>
              </p:cNvSpPr>
              <p:nvPr/>
            </p:nvSpPr>
            <p:spPr bwMode="auto">
              <a:xfrm>
                <a:off x="2366" y="5820"/>
                <a:ext cx="296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97350" name="Freeform 175"/>
            <p:cNvSpPr>
              <a:spLocks/>
            </p:cNvSpPr>
            <p:nvPr/>
          </p:nvSpPr>
          <p:spPr bwMode="auto">
            <a:xfrm>
              <a:off x="3656" y="10173"/>
              <a:ext cx="359" cy="273"/>
            </a:xfrm>
            <a:custGeom>
              <a:avLst/>
              <a:gdLst>
                <a:gd name="T0" fmla="*/ 359 w 359"/>
                <a:gd name="T1" fmla="*/ 64 h 273"/>
                <a:gd name="T2" fmla="*/ 205 w 359"/>
                <a:gd name="T3" fmla="*/ 9 h 273"/>
                <a:gd name="T4" fmla="*/ 29 w 359"/>
                <a:gd name="T5" fmla="*/ 119 h 273"/>
                <a:gd name="T6" fmla="*/ 29 w 359"/>
                <a:gd name="T7" fmla="*/ 273 h 2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9" h="273">
                  <a:moveTo>
                    <a:pt x="359" y="64"/>
                  </a:moveTo>
                  <a:cubicBezTo>
                    <a:pt x="309" y="32"/>
                    <a:pt x="260" y="0"/>
                    <a:pt x="205" y="9"/>
                  </a:cubicBezTo>
                  <a:cubicBezTo>
                    <a:pt x="150" y="18"/>
                    <a:pt x="58" y="75"/>
                    <a:pt x="29" y="119"/>
                  </a:cubicBezTo>
                  <a:cubicBezTo>
                    <a:pt x="0" y="163"/>
                    <a:pt x="14" y="218"/>
                    <a:pt x="29" y="273"/>
                  </a:cubicBez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97351" name="Line 176"/>
            <p:cNvSpPr>
              <a:spLocks noChangeShapeType="1"/>
            </p:cNvSpPr>
            <p:nvPr/>
          </p:nvSpPr>
          <p:spPr bwMode="auto">
            <a:xfrm>
              <a:off x="7689" y="9412"/>
              <a:ext cx="0" cy="49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2" name="Line 177"/>
            <p:cNvSpPr>
              <a:spLocks noChangeShapeType="1"/>
            </p:cNvSpPr>
            <p:nvPr/>
          </p:nvSpPr>
          <p:spPr bwMode="auto">
            <a:xfrm>
              <a:off x="7282" y="9896"/>
              <a:ext cx="0" cy="150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3" name="Line 178"/>
            <p:cNvSpPr>
              <a:spLocks noChangeShapeType="1"/>
            </p:cNvSpPr>
            <p:nvPr/>
          </p:nvSpPr>
          <p:spPr bwMode="auto">
            <a:xfrm>
              <a:off x="7282" y="11363"/>
              <a:ext cx="396" cy="71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4" name="Line 179"/>
            <p:cNvSpPr>
              <a:spLocks noChangeShapeType="1"/>
            </p:cNvSpPr>
            <p:nvPr/>
          </p:nvSpPr>
          <p:spPr bwMode="auto">
            <a:xfrm flipH="1">
              <a:off x="8030" y="9423"/>
              <a:ext cx="0" cy="46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5" name="Line 180"/>
            <p:cNvSpPr>
              <a:spLocks noChangeShapeType="1"/>
            </p:cNvSpPr>
            <p:nvPr/>
          </p:nvSpPr>
          <p:spPr bwMode="auto">
            <a:xfrm flipH="1">
              <a:off x="7997" y="11392"/>
              <a:ext cx="396" cy="67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6" name="Line 181"/>
            <p:cNvSpPr>
              <a:spLocks noChangeShapeType="1"/>
            </p:cNvSpPr>
            <p:nvPr/>
          </p:nvSpPr>
          <p:spPr bwMode="auto">
            <a:xfrm flipH="1">
              <a:off x="7271" y="9885"/>
              <a:ext cx="396"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7" name="Line 182"/>
            <p:cNvSpPr>
              <a:spLocks noChangeShapeType="1"/>
            </p:cNvSpPr>
            <p:nvPr/>
          </p:nvSpPr>
          <p:spPr bwMode="auto">
            <a:xfrm>
              <a:off x="8393" y="10369"/>
              <a:ext cx="0" cy="103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8" name="Line 183"/>
            <p:cNvSpPr>
              <a:spLocks noChangeShapeType="1"/>
            </p:cNvSpPr>
            <p:nvPr/>
          </p:nvSpPr>
          <p:spPr bwMode="auto">
            <a:xfrm flipV="1">
              <a:off x="8360" y="9885"/>
              <a:ext cx="495" cy="35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59" name="Line 184"/>
            <p:cNvSpPr>
              <a:spLocks noChangeShapeType="1"/>
            </p:cNvSpPr>
            <p:nvPr/>
          </p:nvSpPr>
          <p:spPr bwMode="auto">
            <a:xfrm flipV="1">
              <a:off x="8382" y="10017"/>
              <a:ext cx="495" cy="35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0" name="Line 185"/>
            <p:cNvSpPr>
              <a:spLocks noChangeShapeType="1"/>
            </p:cNvSpPr>
            <p:nvPr/>
          </p:nvSpPr>
          <p:spPr bwMode="auto">
            <a:xfrm flipH="1">
              <a:off x="7425" y="11392"/>
              <a:ext cx="85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1" name="Line 186"/>
            <p:cNvSpPr>
              <a:spLocks noChangeShapeType="1"/>
            </p:cNvSpPr>
            <p:nvPr/>
          </p:nvSpPr>
          <p:spPr bwMode="auto">
            <a:xfrm flipH="1" flipV="1">
              <a:off x="7678" y="12074"/>
              <a:ext cx="55" cy="15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2" name="Line 187"/>
            <p:cNvSpPr>
              <a:spLocks noChangeShapeType="1"/>
            </p:cNvSpPr>
            <p:nvPr/>
          </p:nvSpPr>
          <p:spPr bwMode="auto">
            <a:xfrm flipH="1" flipV="1">
              <a:off x="8371" y="9896"/>
              <a:ext cx="11" cy="34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3" name="Line 188"/>
            <p:cNvSpPr>
              <a:spLocks noChangeShapeType="1"/>
            </p:cNvSpPr>
            <p:nvPr/>
          </p:nvSpPr>
          <p:spPr bwMode="auto">
            <a:xfrm flipH="1">
              <a:off x="8008" y="9874"/>
              <a:ext cx="396"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4" name="Oval 189"/>
            <p:cNvSpPr>
              <a:spLocks noChangeArrowheads="1"/>
            </p:cNvSpPr>
            <p:nvPr/>
          </p:nvSpPr>
          <p:spPr bwMode="auto">
            <a:xfrm>
              <a:off x="7524" y="1157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65" name="Line 190"/>
            <p:cNvSpPr>
              <a:spLocks noChangeShapeType="1"/>
            </p:cNvSpPr>
            <p:nvPr/>
          </p:nvSpPr>
          <p:spPr bwMode="auto">
            <a:xfrm flipV="1">
              <a:off x="7942" y="12052"/>
              <a:ext cx="66" cy="17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6" name="Line 191"/>
            <p:cNvSpPr>
              <a:spLocks noChangeShapeType="1"/>
            </p:cNvSpPr>
            <p:nvPr/>
          </p:nvSpPr>
          <p:spPr bwMode="auto">
            <a:xfrm flipH="1">
              <a:off x="7733" y="12052"/>
              <a:ext cx="19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367" name="Oval 192"/>
            <p:cNvSpPr>
              <a:spLocks noChangeArrowheads="1"/>
            </p:cNvSpPr>
            <p:nvPr/>
          </p:nvSpPr>
          <p:spPr bwMode="auto">
            <a:xfrm>
              <a:off x="7764" y="1181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68" name="Oval 193"/>
            <p:cNvSpPr>
              <a:spLocks noChangeArrowheads="1"/>
            </p:cNvSpPr>
            <p:nvPr/>
          </p:nvSpPr>
          <p:spPr bwMode="auto">
            <a:xfrm>
              <a:off x="7634" y="11634"/>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69" name="Oval 194"/>
            <p:cNvSpPr>
              <a:spLocks noChangeArrowheads="1"/>
            </p:cNvSpPr>
            <p:nvPr/>
          </p:nvSpPr>
          <p:spPr bwMode="auto">
            <a:xfrm>
              <a:off x="7612" y="1149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0" name="Oval 195"/>
            <p:cNvSpPr>
              <a:spLocks noChangeArrowheads="1"/>
            </p:cNvSpPr>
            <p:nvPr/>
          </p:nvSpPr>
          <p:spPr bwMode="auto">
            <a:xfrm>
              <a:off x="7810" y="11656"/>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1" name="Oval 196"/>
            <p:cNvSpPr>
              <a:spLocks noChangeArrowheads="1"/>
            </p:cNvSpPr>
            <p:nvPr/>
          </p:nvSpPr>
          <p:spPr bwMode="auto">
            <a:xfrm>
              <a:off x="7821" y="12118"/>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2" name="Oval 197"/>
            <p:cNvSpPr>
              <a:spLocks noChangeArrowheads="1"/>
            </p:cNvSpPr>
            <p:nvPr/>
          </p:nvSpPr>
          <p:spPr bwMode="auto">
            <a:xfrm>
              <a:off x="7766" y="11964"/>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3" name="Oval 198"/>
            <p:cNvSpPr>
              <a:spLocks noChangeArrowheads="1"/>
            </p:cNvSpPr>
            <p:nvPr/>
          </p:nvSpPr>
          <p:spPr bwMode="auto">
            <a:xfrm>
              <a:off x="7634" y="1179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4" name="Oval 199"/>
            <p:cNvSpPr>
              <a:spLocks noChangeArrowheads="1"/>
            </p:cNvSpPr>
            <p:nvPr/>
          </p:nvSpPr>
          <p:spPr bwMode="auto">
            <a:xfrm>
              <a:off x="7931" y="1149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5" name="Oval 200"/>
            <p:cNvSpPr>
              <a:spLocks noChangeArrowheads="1"/>
            </p:cNvSpPr>
            <p:nvPr/>
          </p:nvSpPr>
          <p:spPr bwMode="auto">
            <a:xfrm>
              <a:off x="7909" y="11810"/>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6" name="Oval 201"/>
            <p:cNvSpPr>
              <a:spLocks noChangeArrowheads="1"/>
            </p:cNvSpPr>
            <p:nvPr/>
          </p:nvSpPr>
          <p:spPr bwMode="auto">
            <a:xfrm>
              <a:off x="8074" y="11612"/>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7" name="Oval 202"/>
            <p:cNvSpPr>
              <a:spLocks noChangeArrowheads="1"/>
            </p:cNvSpPr>
            <p:nvPr/>
          </p:nvSpPr>
          <p:spPr bwMode="auto">
            <a:xfrm>
              <a:off x="7557" y="1094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8" name="Oval 203"/>
            <p:cNvSpPr>
              <a:spLocks noChangeArrowheads="1"/>
            </p:cNvSpPr>
            <p:nvPr/>
          </p:nvSpPr>
          <p:spPr bwMode="auto">
            <a:xfrm>
              <a:off x="7667" y="10710"/>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79" name="Oval 204"/>
            <p:cNvSpPr>
              <a:spLocks noChangeArrowheads="1"/>
            </p:cNvSpPr>
            <p:nvPr/>
          </p:nvSpPr>
          <p:spPr bwMode="auto">
            <a:xfrm>
              <a:off x="7931" y="11700"/>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0" name="Oval 205"/>
            <p:cNvSpPr>
              <a:spLocks noChangeArrowheads="1"/>
            </p:cNvSpPr>
            <p:nvPr/>
          </p:nvSpPr>
          <p:spPr bwMode="auto">
            <a:xfrm>
              <a:off x="7887" y="11920"/>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1" name="Oval 206"/>
            <p:cNvSpPr>
              <a:spLocks noChangeArrowheads="1"/>
            </p:cNvSpPr>
            <p:nvPr/>
          </p:nvSpPr>
          <p:spPr bwMode="auto">
            <a:xfrm>
              <a:off x="8008" y="1179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2" name="Oval 207"/>
            <p:cNvSpPr>
              <a:spLocks noChangeArrowheads="1"/>
            </p:cNvSpPr>
            <p:nvPr/>
          </p:nvSpPr>
          <p:spPr bwMode="auto">
            <a:xfrm>
              <a:off x="7469" y="1116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3" name="Oval 208"/>
            <p:cNvSpPr>
              <a:spLocks noChangeArrowheads="1"/>
            </p:cNvSpPr>
            <p:nvPr/>
          </p:nvSpPr>
          <p:spPr bwMode="auto">
            <a:xfrm>
              <a:off x="8118" y="1149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4" name="Oval 209"/>
            <p:cNvSpPr>
              <a:spLocks noChangeArrowheads="1"/>
            </p:cNvSpPr>
            <p:nvPr/>
          </p:nvSpPr>
          <p:spPr bwMode="auto">
            <a:xfrm>
              <a:off x="7469" y="10765"/>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5" name="Oval 210"/>
            <p:cNvSpPr>
              <a:spLocks noChangeArrowheads="1"/>
            </p:cNvSpPr>
            <p:nvPr/>
          </p:nvSpPr>
          <p:spPr bwMode="auto">
            <a:xfrm>
              <a:off x="7920" y="11128"/>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6" name="Oval 211"/>
            <p:cNvSpPr>
              <a:spLocks noChangeArrowheads="1"/>
            </p:cNvSpPr>
            <p:nvPr/>
          </p:nvSpPr>
          <p:spPr bwMode="auto">
            <a:xfrm>
              <a:off x="7766" y="11458"/>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7" name="Oval 212"/>
            <p:cNvSpPr>
              <a:spLocks noChangeArrowheads="1"/>
            </p:cNvSpPr>
            <p:nvPr/>
          </p:nvSpPr>
          <p:spPr bwMode="auto">
            <a:xfrm>
              <a:off x="7656" y="11260"/>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8" name="Oval 213"/>
            <p:cNvSpPr>
              <a:spLocks noChangeArrowheads="1"/>
            </p:cNvSpPr>
            <p:nvPr/>
          </p:nvSpPr>
          <p:spPr bwMode="auto">
            <a:xfrm>
              <a:off x="7634" y="1105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89" name="Oval 214"/>
            <p:cNvSpPr>
              <a:spLocks noChangeArrowheads="1"/>
            </p:cNvSpPr>
            <p:nvPr/>
          </p:nvSpPr>
          <p:spPr bwMode="auto">
            <a:xfrm>
              <a:off x="7832" y="1201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0" name="Oval 215"/>
            <p:cNvSpPr>
              <a:spLocks noChangeArrowheads="1"/>
            </p:cNvSpPr>
            <p:nvPr/>
          </p:nvSpPr>
          <p:spPr bwMode="auto">
            <a:xfrm>
              <a:off x="7568" y="10413"/>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1" name="Oval 216"/>
            <p:cNvSpPr>
              <a:spLocks noChangeArrowheads="1"/>
            </p:cNvSpPr>
            <p:nvPr/>
          </p:nvSpPr>
          <p:spPr bwMode="auto">
            <a:xfrm>
              <a:off x="8140" y="11359"/>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2" name="Oval 217"/>
            <p:cNvSpPr>
              <a:spLocks noChangeArrowheads="1"/>
            </p:cNvSpPr>
            <p:nvPr/>
          </p:nvSpPr>
          <p:spPr bwMode="auto">
            <a:xfrm>
              <a:off x="7876" y="11326"/>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3" name="Oval 218"/>
            <p:cNvSpPr>
              <a:spLocks noChangeArrowheads="1"/>
            </p:cNvSpPr>
            <p:nvPr/>
          </p:nvSpPr>
          <p:spPr bwMode="auto">
            <a:xfrm>
              <a:off x="7821" y="10864"/>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4" name="Oval 219"/>
            <p:cNvSpPr>
              <a:spLocks noChangeArrowheads="1"/>
            </p:cNvSpPr>
            <p:nvPr/>
          </p:nvSpPr>
          <p:spPr bwMode="auto">
            <a:xfrm>
              <a:off x="8052" y="1105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5" name="Oval 220"/>
            <p:cNvSpPr>
              <a:spLocks noChangeArrowheads="1"/>
            </p:cNvSpPr>
            <p:nvPr/>
          </p:nvSpPr>
          <p:spPr bwMode="auto">
            <a:xfrm>
              <a:off x="7777" y="11018"/>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6" name="Oval 221"/>
            <p:cNvSpPr>
              <a:spLocks noChangeArrowheads="1"/>
            </p:cNvSpPr>
            <p:nvPr/>
          </p:nvSpPr>
          <p:spPr bwMode="auto">
            <a:xfrm>
              <a:off x="7491" y="10237"/>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7" name="Oval 222"/>
            <p:cNvSpPr>
              <a:spLocks noChangeArrowheads="1"/>
            </p:cNvSpPr>
            <p:nvPr/>
          </p:nvSpPr>
          <p:spPr bwMode="auto">
            <a:xfrm>
              <a:off x="7799" y="11557"/>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8" name="Oval 223"/>
            <p:cNvSpPr>
              <a:spLocks noChangeArrowheads="1"/>
            </p:cNvSpPr>
            <p:nvPr/>
          </p:nvSpPr>
          <p:spPr bwMode="auto">
            <a:xfrm>
              <a:off x="7975" y="11304"/>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399" name="Oval 224"/>
            <p:cNvSpPr>
              <a:spLocks noChangeArrowheads="1"/>
            </p:cNvSpPr>
            <p:nvPr/>
          </p:nvSpPr>
          <p:spPr bwMode="auto">
            <a:xfrm>
              <a:off x="8085" y="11161"/>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00" name="Oval 225"/>
            <p:cNvSpPr>
              <a:spLocks noChangeArrowheads="1"/>
            </p:cNvSpPr>
            <p:nvPr/>
          </p:nvSpPr>
          <p:spPr bwMode="auto">
            <a:xfrm>
              <a:off x="7381" y="10996"/>
              <a:ext cx="36" cy="45"/>
            </a:xfrm>
            <a:prstGeom prst="ellipse">
              <a:avLst/>
            </a:prstGeom>
            <a:solidFill>
              <a:srgbClr val="000000"/>
            </a:solidFill>
            <a:ln w="19050">
              <a:solidFill>
                <a:srgbClr val="000000"/>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01" name="Rectangle 226"/>
            <p:cNvSpPr>
              <a:spLocks noChangeArrowheads="1"/>
            </p:cNvSpPr>
            <p:nvPr/>
          </p:nvSpPr>
          <p:spPr bwMode="auto">
            <a:xfrm>
              <a:off x="6616" y="12935"/>
              <a:ext cx="2592" cy="273"/>
            </a:xfrm>
            <a:prstGeom prst="rect">
              <a:avLst/>
            </a:prstGeom>
            <a:solidFill>
              <a:srgbClr val="FFFFFF"/>
            </a:solidFill>
            <a:ln w="19050">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02" name="Line 227"/>
            <p:cNvSpPr>
              <a:spLocks noChangeShapeType="1"/>
            </p:cNvSpPr>
            <p:nvPr/>
          </p:nvSpPr>
          <p:spPr bwMode="auto">
            <a:xfrm flipV="1">
              <a:off x="8074" y="12492"/>
              <a:ext cx="106" cy="44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03" name="Line 228"/>
            <p:cNvSpPr>
              <a:spLocks noChangeShapeType="1"/>
            </p:cNvSpPr>
            <p:nvPr/>
          </p:nvSpPr>
          <p:spPr bwMode="auto">
            <a:xfrm flipV="1">
              <a:off x="7843" y="12481"/>
              <a:ext cx="0" cy="19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04" name="Rectangle 229" descr="Jasny ukośny w dół"/>
            <p:cNvSpPr>
              <a:spLocks noChangeArrowheads="1"/>
            </p:cNvSpPr>
            <p:nvPr/>
          </p:nvSpPr>
          <p:spPr bwMode="auto">
            <a:xfrm>
              <a:off x="6358" y="13196"/>
              <a:ext cx="3014" cy="307"/>
            </a:xfrm>
            <a:prstGeom prst="rect">
              <a:avLst/>
            </a:prstGeom>
            <a:pattFill prst="pct30">
              <a:fgClr>
                <a:srgbClr val="000000"/>
              </a:fgClr>
              <a:bgClr>
                <a:srgbClr val="FFFFFF"/>
              </a:bgClr>
            </a:patt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97405" name="Line 230"/>
            <p:cNvSpPr>
              <a:spLocks noChangeShapeType="1"/>
            </p:cNvSpPr>
            <p:nvPr/>
          </p:nvSpPr>
          <p:spPr bwMode="auto">
            <a:xfrm>
              <a:off x="6370" y="13196"/>
              <a:ext cx="2967"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06" name="Line 231"/>
            <p:cNvSpPr>
              <a:spLocks noChangeShapeType="1"/>
            </p:cNvSpPr>
            <p:nvPr/>
          </p:nvSpPr>
          <p:spPr bwMode="auto">
            <a:xfrm>
              <a:off x="7843" y="12096"/>
              <a:ext cx="0" cy="85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07" name="Line 232"/>
            <p:cNvSpPr>
              <a:spLocks noChangeShapeType="1"/>
            </p:cNvSpPr>
            <p:nvPr/>
          </p:nvSpPr>
          <p:spPr bwMode="auto">
            <a:xfrm>
              <a:off x="7898" y="12250"/>
              <a:ext cx="176" cy="70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08" name="Line 233"/>
            <p:cNvSpPr>
              <a:spLocks noChangeShapeType="1"/>
            </p:cNvSpPr>
            <p:nvPr/>
          </p:nvSpPr>
          <p:spPr bwMode="auto">
            <a:xfrm flipH="1">
              <a:off x="7612" y="12261"/>
              <a:ext cx="176" cy="70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09" name="Line 234"/>
            <p:cNvSpPr>
              <a:spLocks noChangeShapeType="1"/>
            </p:cNvSpPr>
            <p:nvPr/>
          </p:nvSpPr>
          <p:spPr bwMode="auto">
            <a:xfrm flipH="1" flipV="1">
              <a:off x="7502" y="12481"/>
              <a:ext cx="106" cy="44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7410" name="Text Box 235"/>
            <p:cNvSpPr txBox="1">
              <a:spLocks noChangeArrowheads="1"/>
            </p:cNvSpPr>
            <p:nvPr/>
          </p:nvSpPr>
          <p:spPr bwMode="auto">
            <a:xfrm>
              <a:off x="7843" y="10325"/>
              <a:ext cx="429" cy="495"/>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p</a:t>
              </a:r>
              <a:endParaRPr lang="pl-PL" altLang="pl-PL" sz="2400" b="1">
                <a:latin typeface="Tahoma" panose="020B0604030504040204" pitchFamily="34" charset="0"/>
              </a:endParaRPr>
            </a:p>
          </p:txBody>
        </p:sp>
        <p:sp>
          <p:nvSpPr>
            <p:cNvPr id="97411" name="Line 236"/>
            <p:cNvSpPr>
              <a:spLocks noChangeShapeType="1"/>
            </p:cNvSpPr>
            <p:nvPr/>
          </p:nvSpPr>
          <p:spPr bwMode="auto">
            <a:xfrm>
              <a:off x="7843" y="9071"/>
              <a:ext cx="11" cy="3146"/>
            </a:xfrm>
            <a:prstGeom prst="line">
              <a:avLst/>
            </a:prstGeom>
            <a:noFill/>
            <a:ln w="9525">
              <a:solidFill>
                <a:srgbClr val="000000"/>
              </a:solidFill>
              <a:prstDash val="dashDot"/>
              <a:round/>
              <a:headEnd/>
              <a:tailEnd/>
            </a:ln>
            <a:extLst>
              <a:ext uri="{909E8E84-426E-40DD-AFC4-6F175D3DCCD1}">
                <a14:hiddenFill xmlns:a14="http://schemas.microsoft.com/office/drawing/2010/main">
                  <a:noFill/>
                </a14:hiddenFill>
              </a:ext>
            </a:extLst>
          </p:spPr>
          <p:txBody>
            <a:bodyPr/>
            <a:lstStyle/>
            <a:p>
              <a:endParaRPr lang="pl-PL"/>
            </a:p>
          </p:txBody>
        </p:sp>
        <p:sp>
          <p:nvSpPr>
            <p:cNvPr id="97412" name="Text Box 237"/>
            <p:cNvSpPr txBox="1">
              <a:spLocks noChangeArrowheads="1"/>
            </p:cNvSpPr>
            <p:nvPr/>
          </p:nvSpPr>
          <p:spPr bwMode="auto">
            <a:xfrm>
              <a:off x="5115" y="11953"/>
              <a:ext cx="517" cy="506"/>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1</a:t>
              </a:r>
              <a:endParaRPr lang="pl-PL" altLang="pl-PL" sz="2400" b="1">
                <a:latin typeface="Tahoma" panose="020B0604030504040204" pitchFamily="34" charset="0"/>
              </a:endParaRPr>
            </a:p>
          </p:txBody>
        </p:sp>
        <p:sp>
          <p:nvSpPr>
            <p:cNvPr id="97413" name="Line 238"/>
            <p:cNvSpPr>
              <a:spLocks noChangeShapeType="1"/>
            </p:cNvSpPr>
            <p:nvPr/>
          </p:nvSpPr>
          <p:spPr bwMode="auto">
            <a:xfrm>
              <a:off x="5093" y="12415"/>
              <a:ext cx="484"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14" name="Line 239"/>
            <p:cNvSpPr>
              <a:spLocks noChangeShapeType="1"/>
            </p:cNvSpPr>
            <p:nvPr/>
          </p:nvSpPr>
          <p:spPr bwMode="auto">
            <a:xfrm flipH="1">
              <a:off x="4752" y="12415"/>
              <a:ext cx="341" cy="60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97415" name="Text Box 240"/>
            <p:cNvSpPr txBox="1">
              <a:spLocks noChangeArrowheads="1"/>
            </p:cNvSpPr>
            <p:nvPr/>
          </p:nvSpPr>
          <p:spPr bwMode="auto">
            <a:xfrm>
              <a:off x="2618" y="8887"/>
              <a:ext cx="594" cy="484"/>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a)</a:t>
              </a:r>
              <a:endParaRPr lang="pl-PL" altLang="pl-PL" sz="2400" b="1">
                <a:latin typeface="Tahoma" panose="020B0604030504040204" pitchFamily="34" charset="0"/>
              </a:endParaRPr>
            </a:p>
          </p:txBody>
        </p:sp>
        <p:sp>
          <p:nvSpPr>
            <p:cNvPr id="97416" name="Text Box 241"/>
            <p:cNvSpPr txBox="1">
              <a:spLocks noChangeArrowheads="1"/>
            </p:cNvSpPr>
            <p:nvPr/>
          </p:nvSpPr>
          <p:spPr bwMode="auto">
            <a:xfrm>
              <a:off x="6424" y="8862"/>
              <a:ext cx="594" cy="484"/>
            </a:xfrm>
            <a:prstGeom prst="rect">
              <a:avLst/>
            </a:prstGeom>
            <a:solidFill>
              <a:srgbClr val="FFFFFF"/>
            </a:solidFill>
            <a:ln w="9525">
              <a:solidFill>
                <a:srgbClr val="FFFFFF"/>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Tahoma" panose="020B0604030504040204" pitchFamily="34" charset="0"/>
                </a:rPr>
                <a:t>b)</a:t>
              </a:r>
              <a:endParaRPr lang="pl-PL" altLang="pl-PL" sz="2400" b="1">
                <a:latin typeface="Tahoma" panose="020B0604030504040204" pitchFamily="34" charset="0"/>
              </a:endParaRPr>
            </a:p>
          </p:txBody>
        </p:sp>
      </p:grpSp>
      <p:sp>
        <p:nvSpPr>
          <p:cNvPr id="97285" name="Text Box 242"/>
          <p:cNvSpPr txBox="1">
            <a:spLocks noChangeArrowheads="1"/>
          </p:cNvSpPr>
          <p:nvPr/>
        </p:nvSpPr>
        <p:spPr bwMode="auto">
          <a:xfrm>
            <a:off x="4859338" y="4797425"/>
            <a:ext cx="4103687" cy="115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a:latin typeface="Tahoma" panose="020B0604030504040204" pitchFamily="34" charset="0"/>
              </a:rPr>
              <a:t>Schemat kulkowania wibracyjnego: przedmiot obrabiany (1) jest umieszczony</a:t>
            </a:r>
          </a:p>
          <a:p>
            <a:pPr algn="ctr" eaLnBrk="1" hangingPunct="1">
              <a:spcBef>
                <a:spcPct val="0"/>
              </a:spcBef>
              <a:buFontTx/>
              <a:buNone/>
            </a:pPr>
            <a:r>
              <a:rPr lang="pl-PL" altLang="pl-PL" sz="1400">
                <a:latin typeface="Tahoma" panose="020B0604030504040204" pitchFamily="34" charset="0"/>
              </a:rPr>
              <a:t> w pojemniku zamkniętym (2) wypełnionym kulkami i ustawionym na wibratorze mechanicznym </a:t>
            </a:r>
          </a:p>
        </p:txBody>
      </p:sp>
      <p:sp>
        <p:nvSpPr>
          <p:cNvPr id="97286" name="Text Box 243"/>
          <p:cNvSpPr txBox="1">
            <a:spLocks noChangeArrowheads="1"/>
          </p:cNvSpPr>
          <p:nvPr/>
        </p:nvSpPr>
        <p:spPr bwMode="auto">
          <a:xfrm>
            <a:off x="179388" y="4437063"/>
            <a:ext cx="4608512"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a:latin typeface="Tahoma" panose="020B0604030504040204" pitchFamily="34" charset="0"/>
              </a:rPr>
              <a:t>Kulkowanie strumieniowe: wyrzucanie kulek za pomocą a) wyrzutnika wirnikowego lub b) z dyszy sprężonym powietrzem</a:t>
            </a: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Kulowanie</a:t>
            </a:r>
          </a:p>
        </p:txBody>
      </p:sp>
      <p:sp>
        <p:nvSpPr>
          <p:cNvPr id="98307" name="Text Box 3"/>
          <p:cNvSpPr txBox="1">
            <a:spLocks noChangeArrowheads="1"/>
          </p:cNvSpPr>
          <p:nvPr/>
        </p:nvSpPr>
        <p:spPr bwMode="auto">
          <a:xfrm>
            <a:off x="827088" y="1484313"/>
            <a:ext cx="6769100"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20000"/>
              </a:lnSpc>
              <a:spcBef>
                <a:spcPct val="0"/>
              </a:spcBef>
              <a:buFont typeface="Wingdings" panose="05000000000000000000" pitchFamily="2" charset="2"/>
              <a:buChar char="Ø"/>
            </a:pPr>
            <a:r>
              <a:rPr lang="pl-PL" altLang="pl-PL" sz="1600">
                <a:latin typeface="Tahoma" panose="020B0604030504040204" pitchFamily="34" charset="0"/>
              </a:rPr>
              <a:t> Działanie na obrabiany element strumieniem okrągłego śrutu stalowego, ceramicznego lub kulek szklanych</a:t>
            </a:r>
          </a:p>
          <a:p>
            <a:pPr eaLnBrk="1" hangingPunct="1">
              <a:lnSpc>
                <a:spcPct val="120000"/>
              </a:lnSpc>
              <a:spcBef>
                <a:spcPct val="0"/>
              </a:spcBef>
              <a:buFont typeface="Wingdings" panose="05000000000000000000" pitchFamily="2" charset="2"/>
              <a:buChar char="Ø"/>
            </a:pPr>
            <a:r>
              <a:rPr lang="pl-PL" altLang="pl-PL" sz="1600">
                <a:latin typeface="Tahoma" panose="020B0604030504040204" pitchFamily="34" charset="0"/>
              </a:rPr>
              <a:t> Wysokowydajne wirniki rzutowe miotają śrut z prędkością wylotową wynoszącą ok. 80m/s</a:t>
            </a:r>
          </a:p>
          <a:p>
            <a:pPr eaLnBrk="1" hangingPunct="1">
              <a:lnSpc>
                <a:spcPct val="120000"/>
              </a:lnSpc>
              <a:spcBef>
                <a:spcPct val="0"/>
              </a:spcBef>
              <a:buFont typeface="Wingdings" panose="05000000000000000000" pitchFamily="2" charset="2"/>
              <a:buChar char="Ø"/>
            </a:pPr>
            <a:r>
              <a:rPr lang="pl-PL" altLang="pl-PL" sz="1600">
                <a:latin typeface="Tahoma" panose="020B0604030504040204" pitchFamily="34" charset="0"/>
              </a:rPr>
              <a:t> Strugi śrutu posiadają bardzo dużą jednorodność, decydującą o bardzo równomiernej obróbce na całych powierzchniach elementów</a:t>
            </a:r>
          </a:p>
          <a:p>
            <a:pPr eaLnBrk="1" hangingPunct="1">
              <a:lnSpc>
                <a:spcPct val="120000"/>
              </a:lnSpc>
              <a:spcBef>
                <a:spcPct val="0"/>
              </a:spcBef>
              <a:buFont typeface="Wingdings" panose="05000000000000000000" pitchFamily="2" charset="2"/>
              <a:buChar char="Ø"/>
            </a:pPr>
            <a:r>
              <a:rPr lang="pl-PL" altLang="pl-PL" sz="1600">
                <a:latin typeface="Tahoma" panose="020B0604030504040204" pitchFamily="34" charset="0"/>
              </a:rPr>
              <a:t> Uderzenia śrutu w powierzchnię obrabianego elementu powodują wytworzenie odkształcenia plastycznego o głębokości od kilku setnych milimetra do ok. 1,5mm </a:t>
            </a:r>
          </a:p>
          <a:p>
            <a:pPr eaLnBrk="1" hangingPunct="1">
              <a:lnSpc>
                <a:spcPct val="120000"/>
              </a:lnSpc>
              <a:spcBef>
                <a:spcPct val="0"/>
              </a:spcBef>
              <a:buFont typeface="Wingdings" panose="05000000000000000000" pitchFamily="2" charset="2"/>
              <a:buChar char="Ø"/>
            </a:pPr>
            <a:r>
              <a:rPr lang="pl-PL" altLang="pl-PL" sz="1600">
                <a:latin typeface="Tahoma" panose="020B0604030504040204" pitchFamily="34" charset="0"/>
              </a:rPr>
              <a:t> Wielkość odkształcenia zależy od intensywności kulowania oraz od twardości obrabianego przedmiotu</a:t>
            </a:r>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a:solidFill>
                  <a:schemeClr val="tx2"/>
                </a:solidFill>
              </a:rPr>
              <a:t>Kulowanie </a:t>
            </a:r>
          </a:p>
        </p:txBody>
      </p:sp>
      <p:sp>
        <p:nvSpPr>
          <p:cNvPr id="99331" name="Rectangle 3" descr="Rectangle: Click to edit Master text styles&#10;Second level&#10;Third level&#10;Fourth level&#10;Fifth level"/>
          <p:cNvSpPr>
            <a:spLocks noChangeArrowheads="1"/>
          </p:cNvSpPr>
          <p:nvPr/>
        </p:nvSpPr>
        <p:spPr bwMode="auto">
          <a:xfrm>
            <a:off x="598488" y="1508125"/>
            <a:ext cx="2663825" cy="3313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r>
              <a:rPr lang="pl-PL" altLang="pl-PL" sz="1600"/>
              <a:t>Zastosowanie</a:t>
            </a:r>
          </a:p>
          <a:p>
            <a:pPr eaLnBrk="1" hangingPunct="1"/>
            <a:r>
              <a:rPr lang="pl-PL" altLang="pl-PL" sz="1600"/>
              <a:t>duże koła zębate</a:t>
            </a:r>
          </a:p>
          <a:p>
            <a:pPr eaLnBrk="1" hangingPunct="1"/>
            <a:r>
              <a:rPr lang="pl-PL" altLang="pl-PL" sz="1600"/>
              <a:t>osie i wały </a:t>
            </a:r>
          </a:p>
          <a:p>
            <a:pPr eaLnBrk="1" hangingPunct="1"/>
            <a:r>
              <a:rPr lang="pl-PL" altLang="pl-PL" sz="1600"/>
              <a:t>łopatki turbin</a:t>
            </a:r>
          </a:p>
          <a:p>
            <a:pPr eaLnBrk="1" hangingPunct="1"/>
            <a:r>
              <a:rPr lang="pl-PL" altLang="pl-PL" sz="1600"/>
              <a:t>sprężyny talerzowe</a:t>
            </a:r>
          </a:p>
          <a:p>
            <a:pPr eaLnBrk="1" hangingPunct="1"/>
            <a:r>
              <a:rPr lang="pl-PL" altLang="pl-PL" sz="1600"/>
              <a:t>sprężyny śrubowe</a:t>
            </a:r>
          </a:p>
          <a:p>
            <a:pPr eaLnBrk="1" hangingPunct="1"/>
            <a:r>
              <a:rPr lang="pl-PL" altLang="pl-PL" sz="1600"/>
              <a:t>sprężyny płaskie</a:t>
            </a:r>
          </a:p>
          <a:p>
            <a:pPr eaLnBrk="1" hangingPunct="1"/>
            <a:r>
              <a:rPr lang="pl-PL" altLang="pl-PL" sz="1600"/>
              <a:t>stabilizatory</a:t>
            </a:r>
          </a:p>
          <a:p>
            <a:pPr eaLnBrk="1" hangingPunct="1"/>
            <a:r>
              <a:rPr lang="pl-PL" altLang="pl-PL" sz="1600"/>
              <a:t>wały korbowe</a:t>
            </a:r>
          </a:p>
          <a:p>
            <a:pPr eaLnBrk="1" hangingPunct="1"/>
            <a:r>
              <a:rPr lang="pl-PL" altLang="pl-PL" sz="1600"/>
              <a:t>korbowody</a:t>
            </a:r>
          </a:p>
          <a:p>
            <a:pPr eaLnBrk="1" hangingPunct="1"/>
            <a:r>
              <a:rPr lang="pl-PL" altLang="pl-PL" sz="1600"/>
              <a:t>części samolotów</a:t>
            </a:r>
          </a:p>
        </p:txBody>
      </p:sp>
      <p:pic>
        <p:nvPicPr>
          <p:cNvPr id="99332" name="Picture 4" descr="Shot peening, Diesel Crankshaft Shot Peen Syst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263" y="2349500"/>
            <a:ext cx="3817937" cy="251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3" name="Picture 5" descr="Shot peening, Diesel Crankshaft Shot Peen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333375"/>
            <a:ext cx="3817937"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 y="4857750"/>
            <a:ext cx="2019300" cy="200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933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71775" y="5191125"/>
            <a:ext cx="2324100" cy="166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9336"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5713" y="5345113"/>
            <a:ext cx="2276475"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rotary lance.wmv">
            <a:hlinkClick r:id="" action="ppaction://media"/>
          </p:cNvPr>
          <p:cNvPicPr>
            <a:picLocks noRot="1" noChangeAspect="1" noChangeArrowheads="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3408363" y="1966913"/>
            <a:ext cx="5616575"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5" name="Picture 3" descr="Shot peening, Rotary Lance Driv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476250"/>
            <a:ext cx="2738438"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6" name="Picture 4" descr="7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3789363"/>
            <a:ext cx="1695450" cy="273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7" name="Picture 5" descr="8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03350" y="4652963"/>
            <a:ext cx="1962150"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withEffect">
                                  <p:stCondLst>
                                    <p:cond delay="0"/>
                                  </p:stCondLst>
                                  <p:childTnLst>
                                    <p:set>
                                      <p:cBhvr>
                                        <p:cTn id="6" dur="1" fill="hold">
                                          <p:stCondLst>
                                            <p:cond delay="0"/>
                                          </p:stCondLst>
                                        </p:cTn>
                                        <p:tgtEl>
                                          <p:spTgt spid="278530"/>
                                        </p:tgtEl>
                                        <p:attrNameLst>
                                          <p:attrName>style.visibility</p:attrName>
                                        </p:attrNameLst>
                                      </p:cBhvr>
                                      <p:to>
                                        <p:strVal val="visible"/>
                                      </p:to>
                                    </p:set>
                                    <p:animEffect transition="in" filter="randombar(vertical)">
                                      <p:cBhvr>
                                        <p:cTn id="7" dur="500"/>
                                        <p:tgtEl>
                                          <p:spTgt spid="2785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mediacall" presetSubtype="0" fill="hold" nodeType="clickEffect">
                                  <p:stCondLst>
                                    <p:cond delay="0"/>
                                  </p:stCondLst>
                                  <p:childTnLst>
                                    <p:cmd type="call" cmd="playFrom(0.0)">
                                      <p:cBhvr>
                                        <p:cTn id="11" dur="1" fill="hold"/>
                                        <p:tgtEl>
                                          <p:spTgt spid="2785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2" repeatCount="indefinite" fill="hold" display="0">
                  <p:stCondLst>
                    <p:cond delay="indefinite"/>
                  </p:stCondLst>
                  <p:endCondLst>
                    <p:cond evt="onPrev" delay="0">
                      <p:tgtEl>
                        <p:sldTgt/>
                      </p:tgtEl>
                    </p:cond>
                  </p:endCondLst>
                </p:cTn>
                <p:tgtEl>
                  <p:spTgt spid="278530"/>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Platerowanie</a:t>
            </a:r>
          </a:p>
        </p:txBody>
      </p:sp>
      <p:sp>
        <p:nvSpPr>
          <p:cNvPr id="101379" name="Rectangle 3"/>
          <p:cNvSpPr>
            <a:spLocks noChangeArrowheads="1"/>
          </p:cNvSpPr>
          <p:nvPr/>
        </p:nvSpPr>
        <p:spPr bwMode="auto">
          <a:xfrm>
            <a:off x="971550" y="1628775"/>
            <a:ext cx="7777163"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Tahoma" panose="020B0604030504040204" pitchFamily="34" charset="0"/>
              </a:rPr>
              <a:t>Pokrycie metalu podłoża innym metalem lub stopem przez wytworzenie nacisku ma materiał pokrywający w podwyższonej temperaturze.</a:t>
            </a:r>
          </a:p>
          <a:p>
            <a:pPr eaLnBrk="1" hangingPunct="1">
              <a:spcBef>
                <a:spcPct val="0"/>
              </a:spcBef>
              <a:buFontTx/>
              <a:buNone/>
            </a:pPr>
            <a:r>
              <a:rPr lang="pl-PL" altLang="pl-PL" sz="1600">
                <a:latin typeface="Tahoma" panose="020B0604030504040204" pitchFamily="34" charset="0"/>
              </a:rPr>
              <a:t>Powłokowe materiały platerujące: Al i stopy, Cu i stopy, Mo i stopy, stale chromowe, chromowo-niklowe, metale szlachetne, stopy Monela i inne.</a:t>
            </a:r>
          </a:p>
        </p:txBody>
      </p:sp>
      <p:sp>
        <p:nvSpPr>
          <p:cNvPr id="101380" name="Text Box 4"/>
          <p:cNvSpPr txBox="1">
            <a:spLocks noChangeArrowheads="1"/>
          </p:cNvSpPr>
          <p:nvPr/>
        </p:nvSpPr>
        <p:spPr bwMode="auto">
          <a:xfrm>
            <a:off x="1023938" y="2819400"/>
            <a:ext cx="77470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latin typeface="Tahoma" panose="020B0604030504040204" pitchFamily="34" charset="0"/>
              </a:rPr>
              <a:t>CEL: </a:t>
            </a:r>
            <a:r>
              <a:rPr lang="pl-PL" altLang="pl-PL" sz="1600">
                <a:latin typeface="Tahoma" panose="020B0604030504040204" pitchFamily="34" charset="0"/>
              </a:rPr>
              <a:t>Zwiększenie odporności na korozję atmosferyczną i gazową w wysokich temp. </a:t>
            </a:r>
          </a:p>
          <a:p>
            <a:pPr eaLnBrk="1" hangingPunct="1">
              <a:spcBef>
                <a:spcPct val="0"/>
              </a:spcBef>
              <a:buFontTx/>
              <a:buNone/>
            </a:pPr>
            <a:r>
              <a:rPr lang="pl-PL" altLang="pl-PL" sz="1600">
                <a:latin typeface="Tahoma" panose="020B0604030504040204" pitchFamily="34" charset="0"/>
              </a:rPr>
              <a:t>i w środowisku agresywnym chemicznie</a:t>
            </a:r>
            <a:endParaRPr lang="pl-PL" altLang="pl-PL" sz="1600" b="1">
              <a:latin typeface="Tahoma" panose="020B0604030504040204" pitchFamily="34" charset="0"/>
            </a:endParaRPr>
          </a:p>
        </p:txBody>
      </p:sp>
      <p:sp>
        <p:nvSpPr>
          <p:cNvPr id="101381" name="Text Box 5"/>
          <p:cNvSpPr txBox="1">
            <a:spLocks noChangeArrowheads="1"/>
          </p:cNvSpPr>
          <p:nvPr/>
        </p:nvSpPr>
        <p:spPr bwMode="auto">
          <a:xfrm>
            <a:off x="1042988" y="3644900"/>
            <a:ext cx="4065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Tahoma" panose="020B0604030504040204" pitchFamily="34" charset="0"/>
              </a:rPr>
              <a:t>Grubość warstwy: od kilku </a:t>
            </a:r>
            <a:r>
              <a:rPr lang="pl-PL" altLang="pl-PL" sz="1600">
                <a:latin typeface="Symbol" panose="05050102010706020507" pitchFamily="18" charset="2"/>
              </a:rPr>
              <a:t>m</a:t>
            </a:r>
            <a:r>
              <a:rPr lang="pl-PL" altLang="pl-PL" sz="1600">
                <a:latin typeface="Tahoma" panose="020B0604030504040204" pitchFamily="34" charset="0"/>
              </a:rPr>
              <a:t>m do kilku mm</a:t>
            </a:r>
          </a:p>
        </p:txBody>
      </p:sp>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descr="0=616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340100" y="3144838"/>
            <a:ext cx="1917700" cy="1438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03" name="Picture 3" descr="455"/>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489200" y="4676775"/>
            <a:ext cx="2641600" cy="198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04" name="Picture 4" descr="a-22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4438" y="1557338"/>
            <a:ext cx="1922462"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5" name="Picture 5" descr="a-5984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0063" y="3068638"/>
            <a:ext cx="19177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6" name="Picture 6" descr="a-855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1557338"/>
            <a:ext cx="19177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7" name="Picture 7" descr="htr-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76375" y="3068638"/>
            <a:ext cx="19177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8" name="Picture 8" descr="t158-a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16688" y="1557338"/>
            <a:ext cx="19177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9" name="Picture 9" descr="Romanski"/>
          <p:cNvPicPr>
            <a:picLocks noGrp="1" noChangeAspect="1" noChangeArrowheads="1"/>
          </p:cNvPicPr>
          <p:nvPr>
            <p:ph sz="quarter" idx="3"/>
          </p:nvPr>
        </p:nvPicPr>
        <p:blipFill>
          <a:blip r:embed="rId9">
            <a:extLst>
              <a:ext uri="{28A0092B-C50C-407E-A947-70E740481C1C}">
                <a14:useLocalDpi xmlns:a14="http://schemas.microsoft.com/office/drawing/2010/main" val="0"/>
              </a:ext>
            </a:extLst>
          </a:blip>
          <a:srcRect/>
          <a:stretch>
            <a:fillRect/>
          </a:stretch>
        </p:blipFill>
        <p:spPr>
          <a:xfrm>
            <a:off x="684213" y="1557338"/>
            <a:ext cx="1724025" cy="1441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10" name="Picture 10" descr="lustro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281613" y="4592638"/>
            <a:ext cx="1558925"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11" name="Picture 11" descr="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95325" y="4618038"/>
            <a:ext cx="1701800"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12" name="Picture 12" descr="1silvia"/>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970713" y="4564063"/>
            <a:ext cx="1979612"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13" name="Rectangle 13"/>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Platerowanie - zastosowanie</a:t>
            </a:r>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ChangeArrowheads="1"/>
          </p:cNvSpPr>
          <p:nvPr/>
        </p:nvSpPr>
        <p:spPr bwMode="auto">
          <a:xfrm>
            <a:off x="468313" y="692150"/>
            <a:ext cx="8675687"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Obróbka plastyczna – umocnienie zgniotem</a:t>
            </a:r>
            <a:r>
              <a:rPr lang="pl-PL" altLang="pl-PL" sz="3000">
                <a:solidFill>
                  <a:schemeClr val="tx2"/>
                </a:solidFill>
              </a:rPr>
              <a:t> </a:t>
            </a:r>
          </a:p>
        </p:txBody>
      </p:sp>
      <p:sp>
        <p:nvSpPr>
          <p:cNvPr id="103427" name="Text Box 3"/>
          <p:cNvSpPr txBox="1">
            <a:spLocks noChangeArrowheads="1"/>
          </p:cNvSpPr>
          <p:nvPr/>
        </p:nvSpPr>
        <p:spPr bwMode="auto">
          <a:xfrm>
            <a:off x="250825" y="1516063"/>
            <a:ext cx="92805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u="sng"/>
              <a:t>Walcowanie</a:t>
            </a:r>
            <a:r>
              <a:rPr lang="pl-PL" altLang="pl-PL" sz="2000"/>
              <a:t> – materiał kształtowany plastycznie między obracającymi się walcami</a:t>
            </a:r>
          </a:p>
          <a:p>
            <a:pPr eaLnBrk="1" hangingPunct="1">
              <a:spcBef>
                <a:spcPct val="0"/>
              </a:spcBef>
              <a:buFontTx/>
              <a:buNone/>
            </a:pPr>
            <a:r>
              <a:rPr lang="pl-PL" altLang="pl-PL" sz="2000" u="sng"/>
              <a:t>Kucie</a:t>
            </a:r>
            <a:r>
              <a:rPr lang="pl-PL" altLang="pl-PL" sz="2000"/>
              <a:t> - materiał kształtowany plastycznie przez uderzenie młota lub nacisk statyczny </a:t>
            </a:r>
          </a:p>
          <a:p>
            <a:pPr eaLnBrk="1" hangingPunct="1">
              <a:spcBef>
                <a:spcPct val="0"/>
              </a:spcBef>
              <a:buFontTx/>
              <a:buNone/>
            </a:pPr>
            <a:r>
              <a:rPr lang="pl-PL" altLang="pl-PL" sz="2000"/>
              <a:t>prasy (wyciskanie, ciągnienie, tłoczenie)</a:t>
            </a:r>
            <a:endParaRPr lang="pl-PL" altLang="pl-PL" sz="2000" b="1"/>
          </a:p>
        </p:txBody>
      </p:sp>
      <p:sp>
        <p:nvSpPr>
          <p:cNvPr id="103428" name="Text Box 4"/>
          <p:cNvSpPr txBox="1">
            <a:spLocks noChangeArrowheads="1"/>
          </p:cNvSpPr>
          <p:nvPr/>
        </p:nvSpPr>
        <p:spPr bwMode="auto">
          <a:xfrm>
            <a:off x="611188" y="2492375"/>
            <a:ext cx="83534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t>CEL: Ukształtowanie lub podzielenie materiału obrabianego, zmiana właściwości fizykochemicznych, struktury i gładkości powierzchni lub wytworzenie naprężeń własnych</a:t>
            </a:r>
          </a:p>
        </p:txBody>
      </p:sp>
      <p:sp>
        <p:nvSpPr>
          <p:cNvPr id="103429" name="Rectangle 5"/>
          <p:cNvSpPr>
            <a:spLocks noChangeArrowheads="1"/>
          </p:cNvSpPr>
          <p:nvPr/>
        </p:nvSpPr>
        <p:spPr bwMode="auto">
          <a:xfrm>
            <a:off x="344488" y="4375150"/>
            <a:ext cx="8105775" cy="1128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t>Obróbka skrawaniem - </a:t>
            </a:r>
            <a:r>
              <a:rPr lang="pl-PL" altLang="pl-PL" sz="2000"/>
              <a:t>wykorzystuje się nacisk narzędzia (ostrza)</a:t>
            </a:r>
          </a:p>
          <a:p>
            <a:pPr algn="ctr" eaLnBrk="1" hangingPunct="1">
              <a:spcBef>
                <a:spcPct val="0"/>
              </a:spcBef>
              <a:buFontTx/>
              <a:buNone/>
            </a:pPr>
            <a:r>
              <a:rPr lang="pl-PL" altLang="pl-PL" sz="2000"/>
              <a:t>w celu usunięcia pewnej części materiału i uzyskania finalnego kształtu;</a:t>
            </a:r>
          </a:p>
          <a:p>
            <a:pPr algn="ctr" eaLnBrk="1" hangingPunct="1">
              <a:spcBef>
                <a:spcPct val="0"/>
              </a:spcBef>
              <a:buFontTx/>
              <a:buNone/>
            </a:pPr>
            <a:r>
              <a:rPr lang="pl-PL" altLang="pl-PL" sz="2000"/>
              <a:t>nowoczesne narzędzia skrawające; obrabiarki sterowane numerycznie</a:t>
            </a:r>
          </a:p>
        </p:txBody>
      </p:sp>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ChangeArrowheads="1"/>
          </p:cNvSpPr>
          <p:nvPr/>
        </p:nvSpPr>
        <p:spPr bwMode="auto">
          <a:xfrm>
            <a:off x="611188" y="692150"/>
            <a:ext cx="7772400"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a:solidFill>
                  <a:schemeClr val="tx2"/>
                </a:solidFill>
              </a:rPr>
              <a:t>Natryskiwanie detonacyjne</a:t>
            </a:r>
          </a:p>
        </p:txBody>
      </p:sp>
      <p:sp>
        <p:nvSpPr>
          <p:cNvPr id="104451" name="Rectangle 3"/>
          <p:cNvSpPr>
            <a:spLocks noChangeArrowheads="1"/>
          </p:cNvSpPr>
          <p:nvPr/>
        </p:nvSpPr>
        <p:spPr bwMode="auto">
          <a:xfrm>
            <a:off x="900113" y="1557338"/>
            <a:ext cx="7907337" cy="630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Clr>
                <a:schemeClr val="hlink"/>
              </a:buClr>
              <a:buSzPct val="110000"/>
              <a:buFont typeface="Wingdings" panose="05000000000000000000" pitchFamily="2" charset="2"/>
              <a:buNone/>
            </a:pPr>
            <a:r>
              <a:rPr lang="pl-PL" altLang="pl-PL" sz="1600">
                <a:latin typeface="Tahoma" panose="020B0604030504040204" pitchFamily="34" charset="0"/>
              </a:rPr>
              <a:t>Energia kinetyczna cząstek w postaci proszków metali (ceramiki) nadawana w wyniku </a:t>
            </a:r>
          </a:p>
          <a:p>
            <a:pPr eaLnBrk="1" hangingPunct="1">
              <a:buClr>
                <a:schemeClr val="hlink"/>
              </a:buClr>
              <a:buSzPct val="110000"/>
              <a:buFont typeface="Wingdings" panose="05000000000000000000" pitchFamily="2" charset="2"/>
              <a:buNone/>
            </a:pPr>
            <a:r>
              <a:rPr lang="pl-PL" altLang="pl-PL" sz="1600">
                <a:latin typeface="Tahoma" panose="020B0604030504040204" pitchFamily="34" charset="0"/>
              </a:rPr>
              <a:t>detonacji gazu przy nieznacznym nagrzaniu powierzchni</a:t>
            </a:r>
          </a:p>
        </p:txBody>
      </p:sp>
      <p:sp>
        <p:nvSpPr>
          <p:cNvPr id="104452" name="Text Box 4"/>
          <p:cNvSpPr txBox="1">
            <a:spLocks noChangeArrowheads="1"/>
          </p:cNvSpPr>
          <p:nvPr/>
        </p:nvSpPr>
        <p:spPr bwMode="auto">
          <a:xfrm>
            <a:off x="900113" y="2349500"/>
            <a:ext cx="653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Tahoma" panose="020B0604030504040204" pitchFamily="34" charset="0"/>
              </a:rPr>
              <a:t>CEL: Uzyskanie powłoki o innych niż podłoże metalowe właściwościach</a:t>
            </a:r>
          </a:p>
        </p:txBody>
      </p:sp>
      <p:sp>
        <p:nvSpPr>
          <p:cNvPr id="104453" name="Rectangle 5"/>
          <p:cNvSpPr>
            <a:spLocks noChangeArrowheads="1"/>
          </p:cNvSpPr>
          <p:nvPr/>
        </p:nvSpPr>
        <p:spPr bwMode="auto">
          <a:xfrm>
            <a:off x="827088" y="5661025"/>
            <a:ext cx="59769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t>Grubość warstwy: 0,3-0,4mm (nawet do 1mm)</a:t>
            </a:r>
          </a:p>
        </p:txBody>
      </p:sp>
      <p:sp>
        <p:nvSpPr>
          <p:cNvPr id="104454" name="Text Box 6"/>
          <p:cNvSpPr txBox="1">
            <a:spLocks noChangeArrowheads="1"/>
          </p:cNvSpPr>
          <p:nvPr/>
        </p:nvSpPr>
        <p:spPr bwMode="auto">
          <a:xfrm>
            <a:off x="900113" y="2809875"/>
            <a:ext cx="5957887" cy="207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30000"/>
              </a:lnSpc>
              <a:spcBef>
                <a:spcPct val="0"/>
              </a:spcBef>
              <a:buFontTx/>
              <a:buNone/>
            </a:pPr>
            <a:r>
              <a:rPr lang="pl-PL" altLang="pl-PL" sz="2000"/>
              <a:t>Proszki stosowane do natryskiwania:</a:t>
            </a:r>
          </a:p>
          <a:p>
            <a:pPr eaLnBrk="1" hangingPunct="1">
              <a:lnSpc>
                <a:spcPct val="130000"/>
              </a:lnSpc>
              <a:spcBef>
                <a:spcPct val="0"/>
              </a:spcBef>
            </a:pPr>
            <a:r>
              <a:rPr lang="pl-PL" altLang="pl-PL" sz="2000"/>
              <a:t> proszki metali i ich stopów</a:t>
            </a:r>
          </a:p>
          <a:p>
            <a:pPr eaLnBrk="1" hangingPunct="1">
              <a:lnSpc>
                <a:spcPct val="130000"/>
              </a:lnSpc>
              <a:spcBef>
                <a:spcPct val="0"/>
              </a:spcBef>
            </a:pPr>
            <a:r>
              <a:rPr lang="pl-PL" altLang="pl-PL" sz="2000"/>
              <a:t> proszki związków chemicznych – tlenki, węgliki, borki</a:t>
            </a:r>
          </a:p>
          <a:p>
            <a:pPr eaLnBrk="1" hangingPunct="1">
              <a:lnSpc>
                <a:spcPct val="130000"/>
              </a:lnSpc>
              <a:spcBef>
                <a:spcPct val="0"/>
              </a:spcBef>
            </a:pPr>
            <a:r>
              <a:rPr lang="pl-PL" altLang="pl-PL" sz="2000"/>
              <a:t> proszki metalowo-ceramiczne</a:t>
            </a:r>
          </a:p>
          <a:p>
            <a:pPr eaLnBrk="1" hangingPunct="1">
              <a:lnSpc>
                <a:spcPct val="130000"/>
              </a:lnSpc>
              <a:spcBef>
                <a:spcPct val="0"/>
              </a:spcBef>
            </a:pPr>
            <a:r>
              <a:rPr lang="pl-PL" altLang="pl-PL" sz="2000"/>
              <a:t> proszki ceramiczne</a:t>
            </a:r>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ChangeArrowheads="1"/>
          </p:cNvSpPr>
          <p:nvPr>
            <p:ph type="ctrTitle"/>
          </p:nvPr>
        </p:nvSpPr>
        <p:spPr>
          <a:xfrm>
            <a:off x="323850" y="692150"/>
            <a:ext cx="8640763" cy="3241675"/>
          </a:xfrm>
        </p:spPr>
        <p:txBody>
          <a:bodyPr anchor="ctr"/>
          <a:lstStyle/>
          <a:p>
            <a:pPr eaLnBrk="1" hangingPunct="1">
              <a:defRPr/>
            </a:pPr>
            <a:br>
              <a:rPr lang="pl-PL" altLang="pl-PL" sz="2800" b="1">
                <a:solidFill>
                  <a:srgbClr val="008000"/>
                </a:solidFill>
                <a:effectLst>
                  <a:outerShdw blurRad="38100" dist="38100" dir="2700000" algn="tl">
                    <a:srgbClr val="000000"/>
                  </a:outerShdw>
                </a:effectLst>
              </a:rPr>
            </a:br>
            <a:r>
              <a:rPr lang="pl-PL" altLang="pl-PL" sz="2800" b="1">
                <a:solidFill>
                  <a:srgbClr val="008000"/>
                </a:solidFill>
                <a:effectLst>
                  <a:outerShdw blurRad="38100" dist="38100" dir="2700000" algn="tl">
                    <a:srgbClr val="000000"/>
                  </a:outerShdw>
                </a:effectLst>
              </a:rPr>
              <a:t> </a:t>
            </a:r>
            <a:r>
              <a:rPr lang="pl-PL" altLang="pl-PL" sz="2800" b="1"/>
              <a:t>5. Chemiczne metody modyfikacji powierzchni CVD</a:t>
            </a:r>
            <a:r>
              <a:rPr lang="pl-PL" altLang="pl-PL" sz="3200" b="1">
                <a:solidFill>
                  <a:srgbClr val="008000"/>
                </a:solidFill>
                <a:effectLst>
                  <a:outerShdw blurRad="38100" dist="38100" dir="2700000" algn="tl">
                    <a:srgbClr val="000000"/>
                  </a:outerShdw>
                </a:effectLst>
                <a:latin typeface="Comic Sans MS" panose="030F0702030302020204" pitchFamily="66" charset="0"/>
              </a:rPr>
              <a:t> </a:t>
            </a:r>
            <a:br>
              <a:rPr lang="pl-PL" altLang="pl-PL" sz="3200" b="1">
                <a:solidFill>
                  <a:srgbClr val="008000"/>
                </a:solidFill>
                <a:effectLst>
                  <a:outerShdw blurRad="38100" dist="38100" dir="2700000" algn="tl">
                    <a:srgbClr val="000000"/>
                  </a:outerShdw>
                </a:effectLst>
                <a:latin typeface="Comic Sans MS" panose="030F0702030302020204" pitchFamily="66" charset="0"/>
              </a:rPr>
            </a:br>
            <a:br>
              <a:rPr lang="pl-PL" altLang="pl-PL" sz="3200" b="1">
                <a:solidFill>
                  <a:srgbClr val="008000"/>
                </a:solidFill>
                <a:effectLst>
                  <a:outerShdw blurRad="38100" dist="38100" dir="2700000" algn="tl">
                    <a:srgbClr val="000000"/>
                  </a:outerShdw>
                </a:effectLst>
                <a:latin typeface="Comic Sans MS" panose="030F0702030302020204" pitchFamily="66" charset="0"/>
              </a:rPr>
            </a:br>
            <a:r>
              <a:rPr lang="pl-PL" altLang="pl-PL" sz="3200" b="1">
                <a:solidFill>
                  <a:srgbClr val="008000"/>
                </a:solidFill>
                <a:effectLst>
                  <a:outerShdw blurRad="38100" dist="38100" dir="2700000" algn="tl">
                    <a:srgbClr val="000000"/>
                  </a:outerShdw>
                </a:effectLst>
                <a:latin typeface="Comic Sans MS" panose="030F0702030302020204" pitchFamily="66" charset="0"/>
              </a:rPr>
              <a:t>POWŁOKI CVD AKTYWOWANE TERMICZNIE I WSPOMAGANE PLAZMĄ</a:t>
            </a:r>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Text Box 2"/>
          <p:cNvSpPr txBox="1">
            <a:spLocks noChangeArrowheads="1"/>
          </p:cNvSpPr>
          <p:nvPr/>
        </p:nvSpPr>
        <p:spPr bwMode="auto">
          <a:xfrm>
            <a:off x="0" y="1295400"/>
            <a:ext cx="9067800" cy="4545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endParaRPr lang="pl-PL" altLang="pl-PL" sz="1900">
              <a:latin typeface="Comic Sans MS" panose="030F0702030302020204" pitchFamily="66" charset="0"/>
            </a:endParaRPr>
          </a:p>
          <a:p>
            <a:pPr eaLnBrk="1" hangingPunct="1">
              <a:spcBef>
                <a:spcPct val="50000"/>
              </a:spcBef>
              <a:defRPr/>
            </a:pPr>
            <a:r>
              <a:rPr lang="pl-PL" altLang="pl-PL" sz="2000" b="1" i="1">
                <a:latin typeface="Comic Sans MS" panose="030F0702030302020204" pitchFamily="66" charset="0"/>
              </a:rPr>
              <a:t>Podział metod </a:t>
            </a:r>
            <a:r>
              <a:rPr lang="pl-PL" altLang="pl-PL" sz="2000" b="1" i="1">
                <a:solidFill>
                  <a:srgbClr val="993300"/>
                </a:solidFill>
                <a:effectLst>
                  <a:outerShdw blurRad="38100" dist="38100" dir="2700000" algn="tl">
                    <a:srgbClr val="000000"/>
                  </a:outerShdw>
                </a:effectLst>
                <a:latin typeface="Comic Sans MS" panose="030F0702030302020204" pitchFamily="66" charset="0"/>
              </a:rPr>
              <a:t>CVD</a:t>
            </a:r>
            <a:r>
              <a:rPr lang="pl-PL" altLang="pl-PL" sz="2000" b="1">
                <a:solidFill>
                  <a:srgbClr val="993300"/>
                </a:solidFill>
                <a:effectLst>
                  <a:outerShdw blurRad="38100" dist="38100" dir="2700000" algn="tl">
                    <a:srgbClr val="000000"/>
                  </a:outerShdw>
                </a:effectLst>
                <a:latin typeface="Comic Sans MS" panose="030F0702030302020204" pitchFamily="66" charset="0"/>
              </a:rPr>
              <a:t>:</a:t>
            </a:r>
          </a:p>
          <a:p>
            <a:pPr eaLnBrk="1" hangingPunct="1">
              <a:spcBef>
                <a:spcPct val="50000"/>
              </a:spcBef>
              <a:buClr>
                <a:srgbClr val="008000"/>
              </a:buClr>
              <a:buFont typeface="Wingdings" panose="05000000000000000000" pitchFamily="2" charset="2"/>
              <a:buChar char="ü"/>
              <a:defRPr/>
            </a:pPr>
            <a:r>
              <a:rPr lang="pl-PL" altLang="pl-PL" sz="2000" b="1">
                <a:solidFill>
                  <a:srgbClr val="993300"/>
                </a:solidFill>
                <a:effectLst>
                  <a:outerShdw blurRad="38100" dist="38100" dir="2700000" algn="tl">
                    <a:srgbClr val="000000"/>
                  </a:outerShdw>
                </a:effectLst>
                <a:latin typeface="Comic Sans MS" panose="030F0702030302020204" pitchFamily="66" charset="0"/>
              </a:rPr>
              <a:t> </a:t>
            </a:r>
            <a:r>
              <a:rPr lang="pl-PL" altLang="pl-PL" sz="2000" b="1" i="1">
                <a:solidFill>
                  <a:srgbClr val="00CC00"/>
                </a:solidFill>
                <a:latin typeface="Comic Sans MS" panose="030F0702030302020204" pitchFamily="66" charset="0"/>
              </a:rPr>
              <a:t>nie wspomagane:</a:t>
            </a:r>
            <a:r>
              <a:rPr lang="pl-PL" altLang="pl-PL" sz="2000">
                <a:solidFill>
                  <a:srgbClr val="00CC00"/>
                </a:solidFill>
                <a:latin typeface="Comic Sans MS" panose="030F0702030302020204" pitchFamily="66" charset="0"/>
              </a:rPr>
              <a:t> </a:t>
            </a:r>
          </a:p>
          <a:p>
            <a:pPr eaLnBrk="1" hangingPunct="1">
              <a:spcBef>
                <a:spcPct val="50000"/>
              </a:spcBef>
              <a:buClr>
                <a:srgbClr val="00CC00"/>
              </a:buClr>
              <a:buFontTx/>
              <a:buChar char="•"/>
              <a:defRPr/>
            </a:pPr>
            <a:r>
              <a:rPr lang="pl-PL" altLang="pl-PL" sz="2000">
                <a:latin typeface="Comic Sans MS" panose="030F0702030302020204" pitchFamily="66" charset="0"/>
              </a:rPr>
              <a:t> </a:t>
            </a:r>
            <a:r>
              <a:rPr lang="pl-PL" altLang="pl-PL" sz="1900" b="1">
                <a:latin typeface="Comic Sans MS" panose="030F0702030302020204" pitchFamily="66" charset="0"/>
              </a:rPr>
              <a:t>APCVD</a:t>
            </a:r>
            <a:r>
              <a:rPr lang="pl-PL" altLang="pl-PL" sz="1900">
                <a:latin typeface="Comic Sans MS" panose="030F0702030302020204" pitchFamily="66" charset="0"/>
              </a:rPr>
              <a:t> (</a:t>
            </a:r>
            <a:r>
              <a:rPr lang="pl-PL" altLang="pl-PL" sz="1900" b="1" i="1">
                <a:latin typeface="Comic Sans MS" panose="030F0702030302020204" pitchFamily="66" charset="0"/>
              </a:rPr>
              <a:t>A</a:t>
            </a:r>
            <a:r>
              <a:rPr lang="pl-PL" altLang="pl-PL" sz="1900" i="1">
                <a:latin typeface="Comic Sans MS" panose="030F0702030302020204" pitchFamily="66" charset="0"/>
              </a:rPr>
              <a:t>tmospheric </a:t>
            </a:r>
            <a:r>
              <a:rPr lang="pl-PL" altLang="pl-PL" sz="1900" b="1" i="1">
                <a:latin typeface="Comic Sans MS" panose="030F0702030302020204" pitchFamily="66" charset="0"/>
              </a:rPr>
              <a:t>P</a:t>
            </a:r>
            <a:r>
              <a:rPr lang="pl-PL" altLang="pl-PL" sz="1900" i="1">
                <a:latin typeface="Comic Sans MS" panose="030F0702030302020204" pitchFamily="66" charset="0"/>
              </a:rPr>
              <a:t>ressure </a:t>
            </a:r>
            <a:r>
              <a:rPr lang="pl-PL" altLang="pl-PL" sz="1900" b="1" i="1">
                <a:latin typeface="Comic Sans MS" panose="030F0702030302020204" pitchFamily="66" charset="0"/>
              </a:rPr>
              <a:t>CVD</a:t>
            </a:r>
            <a:r>
              <a:rPr lang="pl-PL" altLang="pl-PL" sz="1900">
                <a:latin typeface="Comic Sans MS" panose="030F0702030302020204" pitchFamily="66" charset="0"/>
              </a:rPr>
              <a:t>)</a:t>
            </a:r>
          </a:p>
          <a:p>
            <a:pPr eaLnBrk="1" hangingPunct="1">
              <a:spcBef>
                <a:spcPct val="50000"/>
              </a:spcBef>
              <a:buClr>
                <a:srgbClr val="00CC00"/>
              </a:buClr>
              <a:buFontTx/>
              <a:buChar char="•"/>
              <a:defRPr/>
            </a:pPr>
            <a:r>
              <a:rPr lang="pl-PL" altLang="pl-PL" sz="1900">
                <a:latin typeface="Comic Sans MS" panose="030F0702030302020204" pitchFamily="66" charset="0"/>
              </a:rPr>
              <a:t> </a:t>
            </a:r>
            <a:r>
              <a:rPr lang="pl-PL" altLang="pl-PL" sz="1900" b="1">
                <a:latin typeface="Comic Sans MS" panose="030F0702030302020204" pitchFamily="66" charset="0"/>
              </a:rPr>
              <a:t>LPCVD</a:t>
            </a:r>
            <a:r>
              <a:rPr lang="pl-PL" altLang="pl-PL" sz="1900">
                <a:latin typeface="Comic Sans MS" panose="030F0702030302020204" pitchFamily="66" charset="0"/>
              </a:rPr>
              <a:t> (</a:t>
            </a:r>
            <a:r>
              <a:rPr lang="pl-PL" altLang="pl-PL" sz="1900" b="1" i="1">
                <a:latin typeface="Comic Sans MS" panose="030F0702030302020204" pitchFamily="66" charset="0"/>
              </a:rPr>
              <a:t>L</a:t>
            </a:r>
            <a:r>
              <a:rPr lang="pl-PL" altLang="pl-PL" sz="1900" i="1">
                <a:latin typeface="Comic Sans MS" panose="030F0702030302020204" pitchFamily="66" charset="0"/>
              </a:rPr>
              <a:t>ow </a:t>
            </a:r>
            <a:r>
              <a:rPr lang="pl-PL" altLang="pl-PL" sz="1900" b="1" i="1">
                <a:latin typeface="Comic Sans MS" panose="030F0702030302020204" pitchFamily="66" charset="0"/>
              </a:rPr>
              <a:t>P</a:t>
            </a:r>
            <a:r>
              <a:rPr lang="pl-PL" altLang="pl-PL" sz="1900" i="1">
                <a:latin typeface="Comic Sans MS" panose="030F0702030302020204" pitchFamily="66" charset="0"/>
              </a:rPr>
              <a:t>ressure </a:t>
            </a:r>
            <a:r>
              <a:rPr lang="pl-PL" altLang="pl-PL" sz="1900" b="1" i="1">
                <a:latin typeface="Comic Sans MS" panose="030F0702030302020204" pitchFamily="66" charset="0"/>
              </a:rPr>
              <a:t>CVD</a:t>
            </a:r>
            <a:r>
              <a:rPr lang="pl-PL" altLang="pl-PL" sz="1900">
                <a:latin typeface="Comic Sans MS" panose="030F0702030302020204" pitchFamily="66" charset="0"/>
              </a:rPr>
              <a:t>)</a:t>
            </a:r>
          </a:p>
          <a:p>
            <a:pPr eaLnBrk="1" hangingPunct="1">
              <a:spcBef>
                <a:spcPct val="50000"/>
              </a:spcBef>
              <a:buClr>
                <a:srgbClr val="008000"/>
              </a:buClr>
              <a:buFont typeface="Wingdings" panose="05000000000000000000" pitchFamily="2" charset="2"/>
              <a:buChar char="ü"/>
              <a:defRPr/>
            </a:pPr>
            <a:r>
              <a:rPr lang="pl-PL" altLang="pl-PL" sz="2000">
                <a:solidFill>
                  <a:srgbClr val="993300"/>
                </a:solidFill>
                <a:latin typeface="Comic Sans MS" panose="030F0702030302020204" pitchFamily="66" charset="0"/>
              </a:rPr>
              <a:t> </a:t>
            </a:r>
            <a:r>
              <a:rPr lang="pl-PL" altLang="pl-PL" sz="2000" b="1" i="1">
                <a:solidFill>
                  <a:srgbClr val="FF9933"/>
                </a:solidFill>
                <a:latin typeface="Comic Sans MS" panose="030F0702030302020204" pitchFamily="66" charset="0"/>
              </a:rPr>
              <a:t>wspomagane poprzez:</a:t>
            </a:r>
          </a:p>
          <a:p>
            <a:pPr eaLnBrk="1" hangingPunct="1">
              <a:spcBef>
                <a:spcPct val="50000"/>
              </a:spcBef>
              <a:buClr>
                <a:srgbClr val="FF9900"/>
              </a:buClr>
              <a:buFontTx/>
              <a:buChar char="•"/>
              <a:defRPr/>
            </a:pPr>
            <a:r>
              <a:rPr lang="pl-PL" altLang="pl-PL" sz="2000" i="1">
                <a:latin typeface="Comic Sans MS" panose="030F0702030302020204" pitchFamily="66" charset="0"/>
              </a:rPr>
              <a:t> </a:t>
            </a:r>
            <a:r>
              <a:rPr lang="pl-PL" altLang="pl-PL" sz="1900">
                <a:latin typeface="Comic Sans MS" panose="030F0702030302020204" pitchFamily="66" charset="0"/>
              </a:rPr>
              <a:t>dobór odpowiednich atmosfer gazowych i zastosowanie związków         metaloorganicznych</a:t>
            </a:r>
            <a:r>
              <a:rPr lang="pl-PL" altLang="pl-PL" sz="1900" i="1">
                <a:latin typeface="Comic Sans MS" panose="030F0702030302020204" pitchFamily="66" charset="0"/>
              </a:rPr>
              <a:t> </a:t>
            </a:r>
            <a:r>
              <a:rPr lang="pl-PL" altLang="pl-PL" sz="1900" b="1">
                <a:latin typeface="Comic Sans MS" panose="030F0702030302020204" pitchFamily="66" charset="0"/>
              </a:rPr>
              <a:t>MOCVD</a:t>
            </a:r>
            <a:r>
              <a:rPr lang="pl-PL" altLang="pl-PL" sz="1900" i="1">
                <a:latin typeface="Comic Sans MS" panose="030F0702030302020204" pitchFamily="66" charset="0"/>
              </a:rPr>
              <a:t> (</a:t>
            </a:r>
            <a:r>
              <a:rPr lang="pl-PL" altLang="pl-PL" sz="1900" b="1" i="1">
                <a:latin typeface="Comic Sans MS" panose="030F0702030302020204" pitchFamily="66" charset="0"/>
              </a:rPr>
              <a:t>M</a:t>
            </a:r>
            <a:r>
              <a:rPr lang="pl-PL" altLang="pl-PL" sz="1900" i="1">
                <a:latin typeface="Comic Sans MS" panose="030F0702030302020204" pitchFamily="66" charset="0"/>
              </a:rPr>
              <a:t>etall-</a:t>
            </a:r>
            <a:r>
              <a:rPr lang="pl-PL" altLang="pl-PL" sz="1900" b="1" i="1">
                <a:latin typeface="Comic Sans MS" panose="030F0702030302020204" pitchFamily="66" charset="0"/>
              </a:rPr>
              <a:t>O</a:t>
            </a:r>
            <a:r>
              <a:rPr lang="pl-PL" altLang="pl-PL" sz="1900" i="1">
                <a:latin typeface="Comic Sans MS" panose="030F0702030302020204" pitchFamily="66" charset="0"/>
              </a:rPr>
              <a:t>rganic </a:t>
            </a:r>
            <a:r>
              <a:rPr lang="pl-PL" altLang="pl-PL" sz="1900" b="1" i="1">
                <a:latin typeface="Comic Sans MS" panose="030F0702030302020204" pitchFamily="66" charset="0"/>
              </a:rPr>
              <a:t>CVD</a:t>
            </a:r>
            <a:r>
              <a:rPr lang="pl-PL" altLang="pl-PL" sz="1900" i="1">
                <a:latin typeface="Comic Sans MS" panose="030F0702030302020204" pitchFamily="66" charset="0"/>
              </a:rPr>
              <a:t>)</a:t>
            </a:r>
          </a:p>
          <a:p>
            <a:pPr eaLnBrk="1" hangingPunct="1">
              <a:spcBef>
                <a:spcPct val="50000"/>
              </a:spcBef>
              <a:buClr>
                <a:srgbClr val="FF9900"/>
              </a:buClr>
              <a:buFontTx/>
              <a:buChar char="•"/>
              <a:defRPr/>
            </a:pPr>
            <a:r>
              <a:rPr lang="pl-PL" altLang="pl-PL" sz="1900" i="1">
                <a:latin typeface="Comic Sans MS" panose="030F0702030302020204" pitchFamily="66" charset="0"/>
              </a:rPr>
              <a:t> </a:t>
            </a:r>
            <a:r>
              <a:rPr lang="pl-PL" altLang="pl-PL" sz="1900">
                <a:latin typeface="Comic Sans MS" panose="030F0702030302020204" pitchFamily="66" charset="0"/>
              </a:rPr>
              <a:t>wprowadzenie techniki laserowej </a:t>
            </a:r>
            <a:r>
              <a:rPr lang="pl-PL" altLang="pl-PL" sz="1900" b="1">
                <a:latin typeface="Comic Sans MS" panose="030F0702030302020204" pitchFamily="66" charset="0"/>
              </a:rPr>
              <a:t>Laser CVD</a:t>
            </a:r>
          </a:p>
          <a:p>
            <a:pPr eaLnBrk="1" hangingPunct="1">
              <a:spcBef>
                <a:spcPct val="50000"/>
              </a:spcBef>
              <a:buClr>
                <a:srgbClr val="FF9900"/>
              </a:buClr>
              <a:buFontTx/>
              <a:buChar char="•"/>
              <a:defRPr/>
            </a:pPr>
            <a:r>
              <a:rPr lang="pl-PL" altLang="pl-PL" sz="1900" i="1">
                <a:latin typeface="Comic Sans MS" panose="030F0702030302020204" pitchFamily="66" charset="0"/>
              </a:rPr>
              <a:t> </a:t>
            </a:r>
            <a:r>
              <a:rPr lang="pl-PL" altLang="pl-PL" sz="1900">
                <a:latin typeface="Comic Sans MS" panose="030F0702030302020204" pitchFamily="66" charset="0"/>
              </a:rPr>
              <a:t>aktywację elektryczną środowiska gazowego za pomocą wyładowania jarzeniowego </a:t>
            </a:r>
            <a:r>
              <a:rPr lang="pl-PL" altLang="pl-PL" sz="1900" b="1">
                <a:latin typeface="Comic Sans MS" panose="030F0702030302020204" pitchFamily="66" charset="0"/>
              </a:rPr>
              <a:t>PACVD</a:t>
            </a:r>
            <a:r>
              <a:rPr lang="pl-PL" altLang="pl-PL" sz="1900" i="1">
                <a:latin typeface="Comic Sans MS" panose="030F0702030302020204" pitchFamily="66" charset="0"/>
              </a:rPr>
              <a:t> (</a:t>
            </a:r>
            <a:r>
              <a:rPr lang="pl-PL" altLang="pl-PL" sz="1900" b="1" i="1">
                <a:latin typeface="Comic Sans MS" panose="030F0702030302020204" pitchFamily="66" charset="0"/>
              </a:rPr>
              <a:t>P</a:t>
            </a:r>
            <a:r>
              <a:rPr lang="pl-PL" altLang="pl-PL" sz="1900" i="1">
                <a:latin typeface="Comic Sans MS" panose="030F0702030302020204" pitchFamily="66" charset="0"/>
              </a:rPr>
              <a:t>lasma </a:t>
            </a:r>
            <a:r>
              <a:rPr lang="pl-PL" altLang="pl-PL" sz="1900" b="1" i="1">
                <a:latin typeface="Comic Sans MS" panose="030F0702030302020204" pitchFamily="66" charset="0"/>
              </a:rPr>
              <a:t>A</a:t>
            </a:r>
            <a:r>
              <a:rPr lang="pl-PL" altLang="pl-PL" sz="1900" i="1">
                <a:latin typeface="Comic Sans MS" panose="030F0702030302020204" pitchFamily="66" charset="0"/>
              </a:rPr>
              <a:t>ssisted </a:t>
            </a:r>
            <a:r>
              <a:rPr lang="pl-PL" altLang="pl-PL" sz="1900" b="1" i="1">
                <a:latin typeface="Comic Sans MS" panose="030F0702030302020204" pitchFamily="66" charset="0"/>
              </a:rPr>
              <a:t>CVD</a:t>
            </a:r>
            <a:r>
              <a:rPr lang="pl-PL" altLang="pl-PL" sz="1900" i="1">
                <a:latin typeface="Comic Sans MS" panose="030F0702030302020204" pitchFamily="66" charset="0"/>
              </a:rPr>
              <a:t>)</a:t>
            </a:r>
          </a:p>
        </p:txBody>
      </p:sp>
      <p:sp>
        <p:nvSpPr>
          <p:cNvPr id="251907" name="Text Box 3"/>
          <p:cNvSpPr txBox="1">
            <a:spLocks noChangeArrowheads="1"/>
          </p:cNvSpPr>
          <p:nvPr/>
        </p:nvSpPr>
        <p:spPr bwMode="auto">
          <a:xfrm>
            <a:off x="0" y="228600"/>
            <a:ext cx="9144000" cy="126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eaLnBrk="1" hangingPunct="1">
              <a:spcBef>
                <a:spcPct val="50000"/>
              </a:spcBef>
              <a:defRPr/>
            </a:pPr>
            <a:r>
              <a:rPr lang="pl-PL" altLang="pl-PL" sz="2000" b="1" i="1">
                <a:latin typeface="Comic Sans MS" panose="030F0702030302020204" pitchFamily="66" charset="0"/>
              </a:rPr>
              <a:t>Metody </a:t>
            </a:r>
            <a:r>
              <a:rPr lang="pl-PL" altLang="pl-PL" sz="2000" b="1" i="1">
                <a:solidFill>
                  <a:srgbClr val="993300"/>
                </a:solidFill>
                <a:effectLst>
                  <a:outerShdw blurRad="38100" dist="38100" dir="2700000" algn="tl">
                    <a:srgbClr val="000000"/>
                  </a:outerShdw>
                </a:effectLst>
                <a:latin typeface="Comic Sans MS" panose="030F0702030302020204" pitchFamily="66" charset="0"/>
              </a:rPr>
              <a:t>CVD</a:t>
            </a:r>
            <a:r>
              <a:rPr lang="pl-PL" altLang="pl-PL" sz="2000">
                <a:latin typeface="Comic Sans MS" panose="030F0702030302020204" pitchFamily="66" charset="0"/>
              </a:rPr>
              <a:t> (</a:t>
            </a:r>
            <a:r>
              <a:rPr lang="pl-PL" altLang="pl-PL" sz="2000" b="1" i="1">
                <a:solidFill>
                  <a:srgbClr val="993300"/>
                </a:solidFill>
                <a:effectLst>
                  <a:outerShdw blurRad="38100" dist="38100" dir="2700000" algn="tl">
                    <a:srgbClr val="000000"/>
                  </a:outerShdw>
                </a:effectLst>
                <a:latin typeface="Comic Sans MS" panose="030F0702030302020204" pitchFamily="66" charset="0"/>
              </a:rPr>
              <a:t>C</a:t>
            </a:r>
            <a:r>
              <a:rPr lang="pl-PL" altLang="pl-PL" sz="2000" i="1">
                <a:latin typeface="Comic Sans MS" panose="030F0702030302020204" pitchFamily="66" charset="0"/>
              </a:rPr>
              <a:t>hemical </a:t>
            </a:r>
            <a:r>
              <a:rPr lang="pl-PL" altLang="pl-PL" sz="2000" b="1" i="1">
                <a:solidFill>
                  <a:srgbClr val="993300"/>
                </a:solidFill>
                <a:effectLst>
                  <a:outerShdw blurRad="38100" dist="38100" dir="2700000" algn="tl">
                    <a:srgbClr val="000000"/>
                  </a:outerShdw>
                </a:effectLst>
                <a:latin typeface="Comic Sans MS" panose="030F0702030302020204" pitchFamily="66" charset="0"/>
              </a:rPr>
              <a:t>V</a:t>
            </a:r>
            <a:r>
              <a:rPr lang="pl-PL" altLang="pl-PL" sz="2000" i="1">
                <a:latin typeface="Comic Sans MS" panose="030F0702030302020204" pitchFamily="66" charset="0"/>
              </a:rPr>
              <a:t>apour </a:t>
            </a:r>
            <a:r>
              <a:rPr lang="pl-PL" altLang="pl-PL" sz="2000" b="1" i="1">
                <a:solidFill>
                  <a:srgbClr val="993300"/>
                </a:solidFill>
                <a:effectLst>
                  <a:outerShdw blurRad="38100" dist="38100" dir="2700000" algn="tl">
                    <a:srgbClr val="000000"/>
                  </a:outerShdw>
                </a:effectLst>
                <a:latin typeface="Comic Sans MS" panose="030F0702030302020204" pitchFamily="66" charset="0"/>
              </a:rPr>
              <a:t>D</a:t>
            </a:r>
            <a:r>
              <a:rPr lang="pl-PL" altLang="pl-PL" sz="2000" i="1">
                <a:latin typeface="Comic Sans MS" panose="030F0702030302020204" pitchFamily="66" charset="0"/>
              </a:rPr>
              <a:t>eposition</a:t>
            </a:r>
            <a:r>
              <a:rPr lang="pl-PL" altLang="pl-PL" sz="2000">
                <a:latin typeface="Comic Sans MS" panose="030F0702030302020204" pitchFamily="66" charset="0"/>
              </a:rPr>
              <a:t>) </a:t>
            </a:r>
            <a:r>
              <a:rPr lang="pl-PL" altLang="pl-PL" sz="1900">
                <a:latin typeface="Comic Sans MS" panose="030F0702030302020204" pitchFamily="66" charset="0"/>
              </a:rPr>
              <a:t>obejmują procesy, w których substraty do nakładania powłoki transportowane są w postaci lotnych związków chemicznych do podłoża, na którym zachodzi reakcja chemiczna z utworzeniem powłoki.</a:t>
            </a:r>
            <a:endParaRPr lang="pl-PL" altLang="pl-PL"/>
          </a:p>
        </p:txBody>
      </p:sp>
    </p:spTree>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381000" y="0"/>
            <a:ext cx="7772400" cy="533400"/>
          </a:xfrm>
        </p:spPr>
        <p:txBody>
          <a:bodyPr/>
          <a:lstStyle/>
          <a:p>
            <a:pPr eaLnBrk="1" hangingPunct="1"/>
            <a:r>
              <a:rPr lang="pl-PL" altLang="pl-PL" sz="2200" b="1" i="1">
                <a:solidFill>
                  <a:srgbClr val="008000"/>
                </a:solidFill>
                <a:latin typeface="Comic Sans MS" panose="030F0702030302020204" pitchFamily="66" charset="0"/>
              </a:rPr>
              <a:t>Metody CVD nie wspomagane</a:t>
            </a:r>
          </a:p>
        </p:txBody>
      </p:sp>
      <p:sp>
        <p:nvSpPr>
          <p:cNvPr id="107523" name="Text Box 3"/>
          <p:cNvSpPr txBox="1">
            <a:spLocks noChangeArrowheads="1"/>
          </p:cNvSpPr>
          <p:nvPr/>
        </p:nvSpPr>
        <p:spPr bwMode="auto">
          <a:xfrm>
            <a:off x="0" y="457200"/>
            <a:ext cx="9144000"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b="1" i="1">
                <a:solidFill>
                  <a:srgbClr val="993300"/>
                </a:solidFill>
                <a:latin typeface="Comic Sans MS" panose="030F0702030302020204" pitchFamily="66" charset="0"/>
              </a:rPr>
              <a:t>Zastosowanie:</a:t>
            </a:r>
          </a:p>
          <a:p>
            <a:pPr algn="just" eaLnBrk="1" hangingPunct="1">
              <a:spcBef>
                <a:spcPct val="50000"/>
              </a:spcBef>
              <a:buFontTx/>
              <a:buChar char="o"/>
            </a:pPr>
            <a:r>
              <a:rPr lang="pl-PL" altLang="pl-PL" sz="1600" i="1">
                <a:solidFill>
                  <a:srgbClr val="993300"/>
                </a:solidFill>
                <a:latin typeface="Comic Sans MS" panose="030F0702030302020204" pitchFamily="66" charset="0"/>
              </a:rPr>
              <a:t> </a:t>
            </a:r>
            <a:r>
              <a:rPr lang="pl-PL" altLang="pl-PL" sz="1600">
                <a:latin typeface="Comic Sans MS" panose="030F0702030302020204" pitchFamily="66" charset="0"/>
              </a:rPr>
              <a:t>przemysł elektroniczny: otrzymywanie półprzewodnikowych struktur z krzemu, germanu, związków półprzewodnikowych oraz warstw dielektrycznych</a:t>
            </a:r>
            <a:endParaRPr lang="pl-PL" altLang="pl-PL" sz="1600">
              <a:solidFill>
                <a:srgbClr val="993300"/>
              </a:solidFill>
              <a:latin typeface="Comic Sans MS" panose="030F0702030302020204" pitchFamily="66" charset="0"/>
            </a:endParaRPr>
          </a:p>
          <a:p>
            <a:pPr algn="just" eaLnBrk="1" hangingPunct="1">
              <a:spcBef>
                <a:spcPct val="50000"/>
              </a:spcBef>
              <a:buFontTx/>
              <a:buChar char="o"/>
            </a:pPr>
            <a:r>
              <a:rPr lang="pl-PL" altLang="pl-PL" sz="1600">
                <a:solidFill>
                  <a:srgbClr val="993300"/>
                </a:solidFill>
                <a:latin typeface="Comic Sans MS" panose="030F0702030302020204" pitchFamily="66" charset="0"/>
              </a:rPr>
              <a:t> </a:t>
            </a:r>
            <a:r>
              <a:rPr lang="pl-PL" altLang="pl-PL" sz="1600">
                <a:latin typeface="Comic Sans MS" panose="030F0702030302020204" pitchFamily="66" charset="0"/>
              </a:rPr>
              <a:t>pokrywanie narzędzi skrawających powłokami z trudno topliwych i twardych materiałów</a:t>
            </a:r>
            <a:r>
              <a:rPr lang="pl-PL" altLang="pl-PL" sz="1800">
                <a:latin typeface="Comic Sans MS" panose="030F0702030302020204" pitchFamily="66" charset="0"/>
              </a:rPr>
              <a:t>.</a:t>
            </a:r>
          </a:p>
        </p:txBody>
      </p:sp>
      <p:sp>
        <p:nvSpPr>
          <p:cNvPr id="107524" name="Text Box 4"/>
          <p:cNvSpPr txBox="1">
            <a:spLocks noChangeArrowheads="1"/>
          </p:cNvSpPr>
          <p:nvPr/>
        </p:nvSpPr>
        <p:spPr bwMode="auto">
          <a:xfrm>
            <a:off x="5029200" y="2286000"/>
            <a:ext cx="396240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a:pPr>
            <a:r>
              <a:rPr lang="pl-PL" altLang="pl-PL" sz="1400">
                <a:solidFill>
                  <a:srgbClr val="000066"/>
                </a:solidFill>
                <a:latin typeface="Comic Sans MS" panose="030F0702030302020204" pitchFamily="66" charset="0"/>
              </a:rPr>
              <a:t>Transport gazowych reagentów do strefy granicznej</a:t>
            </a:r>
          </a:p>
        </p:txBody>
      </p:sp>
      <p:sp>
        <p:nvSpPr>
          <p:cNvPr id="107525" name="Text Box 5"/>
          <p:cNvSpPr txBox="1">
            <a:spLocks noChangeArrowheads="1"/>
          </p:cNvSpPr>
          <p:nvPr/>
        </p:nvSpPr>
        <p:spPr bwMode="auto">
          <a:xfrm>
            <a:off x="533400" y="4724400"/>
            <a:ext cx="7924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4D4D4D"/>
                </a:solidFill>
                <a:latin typeface="Comic Sans MS" panose="030F0702030302020204" pitchFamily="66" charset="0"/>
              </a:rPr>
              <a:t>6.	Zarodkowanie i wzrost powłoki</a:t>
            </a:r>
          </a:p>
        </p:txBody>
      </p:sp>
      <p:sp>
        <p:nvSpPr>
          <p:cNvPr id="107526" name="Text Box 6"/>
          <p:cNvSpPr txBox="1">
            <a:spLocks noChangeArrowheads="1"/>
          </p:cNvSpPr>
          <p:nvPr/>
        </p:nvSpPr>
        <p:spPr bwMode="auto">
          <a:xfrm>
            <a:off x="5029200" y="2835275"/>
            <a:ext cx="411480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4D4D4D"/>
                </a:solidFill>
                <a:latin typeface="Comic Sans MS" panose="030F0702030302020204" pitchFamily="66" charset="0"/>
              </a:rPr>
              <a:t>2.</a:t>
            </a:r>
            <a:r>
              <a:rPr lang="pl-PL" altLang="pl-PL" sz="1400">
                <a:latin typeface="Comic Sans MS" panose="030F0702030302020204" pitchFamily="66" charset="0"/>
              </a:rPr>
              <a:t>	</a:t>
            </a:r>
            <a:r>
              <a:rPr lang="pl-PL" altLang="pl-PL" sz="1400">
                <a:solidFill>
                  <a:srgbClr val="4D4D4D"/>
                </a:solidFill>
                <a:latin typeface="Comic Sans MS" panose="030F0702030302020204" pitchFamily="66" charset="0"/>
              </a:rPr>
              <a:t>Transport gazowych reagentów przez warstwę graniczną do powierzchni podłoża</a:t>
            </a:r>
            <a:endParaRPr lang="pl-PL" altLang="pl-PL" sz="2400">
              <a:solidFill>
                <a:srgbClr val="4D4D4D"/>
              </a:solidFill>
            </a:endParaRPr>
          </a:p>
        </p:txBody>
      </p:sp>
      <p:sp>
        <p:nvSpPr>
          <p:cNvPr id="107527" name="Text Box 7"/>
          <p:cNvSpPr txBox="1">
            <a:spLocks noChangeArrowheads="1"/>
          </p:cNvSpPr>
          <p:nvPr/>
        </p:nvSpPr>
        <p:spPr bwMode="auto">
          <a:xfrm>
            <a:off x="5029200" y="3429000"/>
            <a:ext cx="3886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000066"/>
                </a:solidFill>
                <a:latin typeface="Comic Sans MS" panose="030F0702030302020204" pitchFamily="66" charset="0"/>
              </a:rPr>
              <a:t>3.	Homogeniczne reakcje w fazie gazowej</a:t>
            </a:r>
            <a:endParaRPr lang="pl-PL" altLang="pl-PL" sz="2400">
              <a:solidFill>
                <a:srgbClr val="000066"/>
              </a:solidFill>
            </a:endParaRPr>
          </a:p>
        </p:txBody>
      </p:sp>
      <p:sp>
        <p:nvSpPr>
          <p:cNvPr id="107528" name="Text Box 8"/>
          <p:cNvSpPr txBox="1">
            <a:spLocks noChangeArrowheads="1"/>
          </p:cNvSpPr>
          <p:nvPr/>
        </p:nvSpPr>
        <p:spPr bwMode="auto">
          <a:xfrm>
            <a:off x="5029200" y="3810000"/>
            <a:ext cx="411480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4D4D4D"/>
                </a:solidFill>
                <a:latin typeface="Comic Sans MS" panose="030F0702030302020204" pitchFamily="66" charset="0"/>
              </a:rPr>
              <a:t>4.	Adsorpcja reagentów na powierzchni podłoża</a:t>
            </a:r>
          </a:p>
        </p:txBody>
      </p:sp>
      <p:sp>
        <p:nvSpPr>
          <p:cNvPr id="107529" name="Text Box 9"/>
          <p:cNvSpPr txBox="1">
            <a:spLocks noChangeArrowheads="1"/>
          </p:cNvSpPr>
          <p:nvPr/>
        </p:nvSpPr>
        <p:spPr bwMode="auto">
          <a:xfrm>
            <a:off x="5029200" y="4343400"/>
            <a:ext cx="3733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000066"/>
                </a:solidFill>
                <a:latin typeface="Comic Sans MS" panose="030F0702030302020204" pitchFamily="66" charset="0"/>
              </a:rPr>
              <a:t>5.	Heterogeniczne reakcje chemiczne</a:t>
            </a:r>
            <a:endParaRPr lang="pl-PL" altLang="pl-PL" sz="2400">
              <a:solidFill>
                <a:srgbClr val="000066"/>
              </a:solidFill>
            </a:endParaRPr>
          </a:p>
        </p:txBody>
      </p:sp>
      <p:sp>
        <p:nvSpPr>
          <p:cNvPr id="107530" name="Text Box 10"/>
          <p:cNvSpPr txBox="1">
            <a:spLocks noChangeArrowheads="1"/>
          </p:cNvSpPr>
          <p:nvPr/>
        </p:nvSpPr>
        <p:spPr bwMode="auto">
          <a:xfrm>
            <a:off x="533400" y="5105400"/>
            <a:ext cx="7772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000066"/>
                </a:solidFill>
                <a:latin typeface="Comic Sans MS" panose="030F0702030302020204" pitchFamily="66" charset="0"/>
              </a:rPr>
              <a:t>7.	Desorpcja zbędnych produktów reakcji chemicznych</a:t>
            </a:r>
            <a:endParaRPr lang="pl-PL" altLang="pl-PL" sz="2400">
              <a:solidFill>
                <a:srgbClr val="000066"/>
              </a:solidFill>
            </a:endParaRPr>
          </a:p>
        </p:txBody>
      </p:sp>
      <p:sp>
        <p:nvSpPr>
          <p:cNvPr id="107531" name="Text Box 11"/>
          <p:cNvSpPr txBox="1">
            <a:spLocks noChangeArrowheads="1"/>
          </p:cNvSpPr>
          <p:nvPr/>
        </p:nvSpPr>
        <p:spPr bwMode="auto">
          <a:xfrm>
            <a:off x="533400" y="5486400"/>
            <a:ext cx="7848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startAt="8"/>
            </a:pPr>
            <a:r>
              <a:rPr lang="pl-PL" altLang="pl-PL" sz="1400">
                <a:solidFill>
                  <a:srgbClr val="4D4D4D"/>
                </a:solidFill>
                <a:latin typeface="Comic Sans MS" panose="030F0702030302020204" pitchFamily="66" charset="0"/>
              </a:rPr>
              <a:t>Transport gazowych produktów reakcji chemicznych na zewnątrz warstwy granicznej</a:t>
            </a:r>
          </a:p>
        </p:txBody>
      </p:sp>
      <p:sp>
        <p:nvSpPr>
          <p:cNvPr id="107532" name="Text Box 12"/>
          <p:cNvSpPr txBox="1">
            <a:spLocks noChangeArrowheads="1"/>
          </p:cNvSpPr>
          <p:nvPr/>
        </p:nvSpPr>
        <p:spPr bwMode="auto">
          <a:xfrm>
            <a:off x="533400" y="5943600"/>
            <a:ext cx="830580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solidFill>
                  <a:srgbClr val="000066"/>
                </a:solidFill>
                <a:latin typeface="Comic Sans MS" panose="030F0702030302020204" pitchFamily="66" charset="0"/>
              </a:rPr>
              <a:t>9.	Transport gazowych produktów reakcji chemicznych z powierzchni podłoża do fazy gazy gazowej objętościowej</a:t>
            </a:r>
            <a:endParaRPr lang="pl-PL" altLang="pl-PL" sz="2400">
              <a:solidFill>
                <a:srgbClr val="000066"/>
              </a:solidFill>
            </a:endParaRPr>
          </a:p>
        </p:txBody>
      </p:sp>
      <p:grpSp>
        <p:nvGrpSpPr>
          <p:cNvPr id="107533" name="Group 13"/>
          <p:cNvGrpSpPr>
            <a:grpSpLocks/>
          </p:cNvGrpSpPr>
          <p:nvPr/>
        </p:nvGrpSpPr>
        <p:grpSpPr bwMode="auto">
          <a:xfrm>
            <a:off x="0" y="1905000"/>
            <a:ext cx="5715000" cy="2728913"/>
            <a:chOff x="0" y="1200"/>
            <a:chExt cx="3600" cy="1719"/>
          </a:xfrm>
        </p:grpSpPr>
        <p:pic>
          <p:nvPicPr>
            <p:cNvPr id="107534" name="Picture 14" descr="rys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 y="1488"/>
              <a:ext cx="3072" cy="1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35" name="Text Box 15"/>
            <p:cNvSpPr txBox="1">
              <a:spLocks noChangeArrowheads="1"/>
            </p:cNvSpPr>
            <p:nvPr/>
          </p:nvSpPr>
          <p:spPr bwMode="auto">
            <a:xfrm>
              <a:off x="0" y="1200"/>
              <a:ext cx="3600" cy="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b="1" i="1">
                  <a:solidFill>
                    <a:srgbClr val="000066"/>
                  </a:solidFill>
                  <a:latin typeface="Comic Sans MS" panose="030F0702030302020204" pitchFamily="66" charset="0"/>
                </a:rPr>
                <a:t>Zjawiska zachodzące podczas osadzania powłok</a:t>
              </a:r>
              <a:r>
                <a:rPr lang="pl-PL" altLang="pl-PL" sz="1900" i="1">
                  <a:latin typeface="Comic Sans MS" panose="030F0702030302020204" pitchFamily="66" charset="0"/>
                </a:rPr>
                <a:t> </a:t>
              </a:r>
            </a:p>
            <a:p>
              <a:pPr eaLnBrk="1" hangingPunct="1">
                <a:spcBef>
                  <a:spcPct val="50000"/>
                </a:spcBef>
                <a:buFontTx/>
                <a:buNone/>
              </a:pPr>
              <a:endParaRPr lang="pl-PL" altLang="pl-PL" sz="2400"/>
            </a:p>
          </p:txBody>
        </p:sp>
      </p:grpSp>
    </p:spTree>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381000" y="0"/>
            <a:ext cx="7772400" cy="533400"/>
          </a:xfrm>
          <a:noFill/>
        </p:spPr>
        <p:txBody>
          <a:bodyPr/>
          <a:lstStyle/>
          <a:p>
            <a:pPr eaLnBrk="1" hangingPunct="1"/>
            <a:r>
              <a:rPr lang="pl-PL" altLang="pl-PL" sz="2200" b="1" i="1">
                <a:solidFill>
                  <a:srgbClr val="008000"/>
                </a:solidFill>
                <a:latin typeface="Comic Sans MS" panose="030F0702030302020204" pitchFamily="66" charset="0"/>
              </a:rPr>
              <a:t>Metody CVD nie wspomagane</a:t>
            </a:r>
          </a:p>
        </p:txBody>
      </p:sp>
      <p:grpSp>
        <p:nvGrpSpPr>
          <p:cNvPr id="108547" name="Group 3"/>
          <p:cNvGrpSpPr>
            <a:grpSpLocks/>
          </p:cNvGrpSpPr>
          <p:nvPr/>
        </p:nvGrpSpPr>
        <p:grpSpPr bwMode="auto">
          <a:xfrm>
            <a:off x="228600" y="762000"/>
            <a:ext cx="5715000" cy="3910013"/>
            <a:chOff x="144" y="480"/>
            <a:chExt cx="3600" cy="2463"/>
          </a:xfrm>
        </p:grpSpPr>
        <p:sp>
          <p:nvSpPr>
            <p:cNvPr id="108551" name="Text Box 4"/>
            <p:cNvSpPr txBox="1">
              <a:spLocks noChangeArrowheads="1"/>
            </p:cNvSpPr>
            <p:nvPr/>
          </p:nvSpPr>
          <p:spPr bwMode="auto">
            <a:xfrm>
              <a:off x="144" y="480"/>
              <a:ext cx="3600" cy="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50000"/>
                </a:spcBef>
                <a:buFontTx/>
                <a:buNone/>
              </a:pPr>
              <a:r>
                <a:rPr lang="pl-PL" altLang="pl-PL" sz="1900" b="1" i="1">
                  <a:solidFill>
                    <a:srgbClr val="660033"/>
                  </a:solidFill>
                  <a:latin typeface="Comic Sans MS" panose="030F0702030302020204" pitchFamily="66" charset="0"/>
                </a:rPr>
                <a:t>Szybkość wzrostu powłoki w zależności od:</a:t>
              </a:r>
            </a:p>
            <a:p>
              <a:pPr algn="just" eaLnBrk="1" hangingPunct="1">
                <a:spcBef>
                  <a:spcPct val="50000"/>
                </a:spcBef>
                <a:buFont typeface="Wingdings" panose="05000000000000000000" pitchFamily="2" charset="2"/>
                <a:buChar char="§"/>
              </a:pPr>
              <a:r>
                <a:rPr lang="pl-PL" altLang="pl-PL" sz="1800">
                  <a:solidFill>
                    <a:srgbClr val="660033"/>
                  </a:solidFill>
                  <a:latin typeface="Comic Sans MS" panose="030F0702030302020204" pitchFamily="66" charset="0"/>
                </a:rPr>
                <a:t> </a:t>
              </a:r>
              <a:r>
                <a:rPr lang="pl-PL" altLang="pl-PL" sz="1800">
                  <a:latin typeface="Comic Sans MS" panose="030F0702030302020204" pitchFamily="66" charset="0"/>
                </a:rPr>
                <a:t>zmiany szybkości przepływu reagentów</a:t>
              </a:r>
              <a:endParaRPr lang="pl-PL" altLang="pl-PL" sz="1800">
                <a:solidFill>
                  <a:srgbClr val="660033"/>
                </a:solidFill>
                <a:latin typeface="Comic Sans MS" panose="030F0702030302020204" pitchFamily="66" charset="0"/>
              </a:endParaRPr>
            </a:p>
          </p:txBody>
        </p:sp>
        <p:pic>
          <p:nvPicPr>
            <p:cNvPr id="108552" name="Picture 5" descr="rys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 y="1056"/>
              <a:ext cx="2256" cy="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08548" name="Group 6"/>
          <p:cNvGrpSpPr>
            <a:grpSpLocks/>
          </p:cNvGrpSpPr>
          <p:nvPr/>
        </p:nvGrpSpPr>
        <p:grpSpPr bwMode="auto">
          <a:xfrm>
            <a:off x="4114800" y="2667000"/>
            <a:ext cx="5029200" cy="3975100"/>
            <a:chOff x="2592" y="1680"/>
            <a:chExt cx="3168" cy="2504"/>
          </a:xfrm>
        </p:grpSpPr>
        <p:sp>
          <p:nvSpPr>
            <p:cNvPr id="108549" name="Text Box 7"/>
            <p:cNvSpPr txBox="1">
              <a:spLocks noChangeArrowheads="1"/>
            </p:cNvSpPr>
            <p:nvPr/>
          </p:nvSpPr>
          <p:spPr bwMode="auto">
            <a:xfrm>
              <a:off x="2592" y="1680"/>
              <a:ext cx="3168" cy="4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
              </a:pPr>
              <a:r>
                <a:rPr lang="pl-PL" altLang="pl-PL" sz="2400">
                  <a:solidFill>
                    <a:srgbClr val="660033"/>
                  </a:solidFill>
                </a:rPr>
                <a:t> </a:t>
              </a:r>
              <a:r>
                <a:rPr lang="pl-PL" altLang="pl-PL" sz="1800">
                  <a:latin typeface="Comic Sans MS" panose="030F0702030302020204" pitchFamily="66" charset="0"/>
                </a:rPr>
                <a:t>zmiany temperatury dla różnych wartości ciśnienia w reaktorze</a:t>
              </a:r>
            </a:p>
          </p:txBody>
        </p:sp>
        <p:pic>
          <p:nvPicPr>
            <p:cNvPr id="108550" name="Picture 8" descr="rys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8" y="2160"/>
              <a:ext cx="2187" cy="2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685800" y="0"/>
            <a:ext cx="7772400" cy="609600"/>
          </a:xfrm>
        </p:spPr>
        <p:txBody>
          <a:bodyPr/>
          <a:lstStyle/>
          <a:p>
            <a:pPr eaLnBrk="1" hangingPunct="1"/>
            <a:r>
              <a:rPr lang="pl-PL" altLang="pl-PL" sz="2200" b="1" i="1">
                <a:solidFill>
                  <a:srgbClr val="008000"/>
                </a:solidFill>
                <a:latin typeface="Comic Sans MS" panose="030F0702030302020204" pitchFamily="66" charset="0"/>
              </a:rPr>
              <a:t>Metody CVD nie wspomagane</a:t>
            </a:r>
          </a:p>
        </p:txBody>
      </p:sp>
      <p:sp>
        <p:nvSpPr>
          <p:cNvPr id="254979" name="Text Box 3"/>
          <p:cNvSpPr txBox="1">
            <a:spLocks noChangeArrowheads="1"/>
          </p:cNvSpPr>
          <p:nvPr/>
        </p:nvSpPr>
        <p:spPr bwMode="auto">
          <a:xfrm>
            <a:off x="914400" y="1219200"/>
            <a:ext cx="7620000" cy="370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lgn="l">
              <a:defRPr sz="2400">
                <a:solidFill>
                  <a:schemeClr val="tx1"/>
                </a:solidFill>
                <a:latin typeface="Times New Roman" panose="02020603050405020304" pitchFamily="18" charset="0"/>
              </a:defRPr>
            </a:lvl1pPr>
            <a:lvl2pPr marL="914400" indent="-457200" algn="l">
              <a:defRPr sz="2400">
                <a:solidFill>
                  <a:schemeClr val="tx1"/>
                </a:solidFill>
                <a:latin typeface="Times New Roman" panose="02020603050405020304" pitchFamily="18" charset="0"/>
              </a:defRPr>
            </a:lvl2pPr>
            <a:lvl3pPr marL="1371600" indent="-457200" algn="l">
              <a:defRPr sz="2400">
                <a:solidFill>
                  <a:schemeClr val="tx1"/>
                </a:solidFill>
                <a:latin typeface="Times New Roman" panose="02020603050405020304" pitchFamily="18" charset="0"/>
              </a:defRPr>
            </a:lvl3pPr>
            <a:lvl4pPr marL="1828800" indent="-457200" algn="l">
              <a:defRPr sz="2400">
                <a:solidFill>
                  <a:schemeClr val="tx1"/>
                </a:solidFill>
                <a:latin typeface="Times New Roman" panose="02020603050405020304" pitchFamily="18" charset="0"/>
              </a:defRPr>
            </a:lvl4pPr>
            <a:lvl5pPr marL="2286000" indent="-457200" algn="l">
              <a:defRPr sz="2400">
                <a:solidFill>
                  <a:schemeClr val="tx1"/>
                </a:solidFill>
                <a:latin typeface="Times New Roman" panose="02020603050405020304" pitchFamily="18" charset="0"/>
              </a:defRPr>
            </a:lvl5pPr>
            <a:lvl6pPr marL="2743200" indent="-457200" fontAlgn="base">
              <a:spcBef>
                <a:spcPct val="0"/>
              </a:spcBef>
              <a:spcAft>
                <a:spcPct val="0"/>
              </a:spcAft>
              <a:defRPr sz="2400">
                <a:solidFill>
                  <a:schemeClr val="tx1"/>
                </a:solidFill>
                <a:latin typeface="Times New Roman" panose="02020603050405020304" pitchFamily="18" charset="0"/>
              </a:defRPr>
            </a:lvl6pPr>
            <a:lvl7pPr marL="3200400" indent="-457200" fontAlgn="base">
              <a:spcBef>
                <a:spcPct val="0"/>
              </a:spcBef>
              <a:spcAft>
                <a:spcPct val="0"/>
              </a:spcAft>
              <a:defRPr sz="2400">
                <a:solidFill>
                  <a:schemeClr val="tx1"/>
                </a:solidFill>
                <a:latin typeface="Times New Roman" panose="02020603050405020304" pitchFamily="18" charset="0"/>
              </a:defRPr>
            </a:lvl7pPr>
            <a:lvl8pPr marL="3657600" indent="-457200" fontAlgn="base">
              <a:spcBef>
                <a:spcPct val="0"/>
              </a:spcBef>
              <a:spcAft>
                <a:spcPct val="0"/>
              </a:spcAft>
              <a:defRPr sz="2400">
                <a:solidFill>
                  <a:schemeClr val="tx1"/>
                </a:solidFill>
                <a:latin typeface="Times New Roman" panose="02020603050405020304" pitchFamily="18" charset="0"/>
              </a:defRPr>
            </a:lvl8pPr>
            <a:lvl9pPr marL="4114800" indent="-457200" fontAlgn="base">
              <a:spcBef>
                <a:spcPct val="0"/>
              </a:spcBef>
              <a:spcAft>
                <a:spcPct val="0"/>
              </a:spcAft>
              <a:defRPr sz="2400">
                <a:solidFill>
                  <a:schemeClr val="tx1"/>
                </a:solidFill>
                <a:latin typeface="Times New Roman" panose="02020603050405020304" pitchFamily="18" charset="0"/>
              </a:defRPr>
            </a:lvl9pPr>
          </a:lstStyle>
          <a:p>
            <a:pPr algn="just" eaLnBrk="1" hangingPunct="1">
              <a:spcBef>
                <a:spcPct val="50000"/>
              </a:spcBef>
              <a:defRPr/>
            </a:pPr>
            <a:r>
              <a:rPr lang="pl-PL" altLang="pl-PL" sz="1900" b="1" i="1" dirty="0">
                <a:solidFill>
                  <a:srgbClr val="CC3300"/>
                </a:solidFill>
                <a:latin typeface="Comic Sans MS" panose="030F0702030302020204" pitchFamily="66" charset="0"/>
              </a:rPr>
              <a:t>Reakcje chemiczne w procesach CVD:</a:t>
            </a:r>
          </a:p>
          <a:p>
            <a:pPr algn="just" eaLnBrk="1" hangingPunct="1">
              <a:spcBef>
                <a:spcPct val="50000"/>
              </a:spcBef>
              <a:buFont typeface="Wingdings" panose="05000000000000000000" pitchFamily="2" charset="2"/>
              <a:buChar char="v"/>
              <a:defRPr/>
            </a:pPr>
            <a:r>
              <a:rPr lang="pl-PL" altLang="pl-PL" sz="1900" b="1" i="1" dirty="0">
                <a:solidFill>
                  <a:srgbClr val="CC3300"/>
                </a:solidFill>
                <a:latin typeface="Comic Sans MS" panose="030F0702030302020204" pitchFamily="66" charset="0"/>
              </a:rPr>
              <a:t> </a:t>
            </a:r>
            <a:r>
              <a:rPr lang="pl-PL" altLang="pl-PL" sz="1800" i="1" dirty="0">
                <a:solidFill>
                  <a:srgbClr val="CC3300"/>
                </a:solidFill>
                <a:effectLst>
                  <a:outerShdw blurRad="38100" dist="38100" dir="2700000" algn="tl">
                    <a:srgbClr val="000000"/>
                  </a:outerShdw>
                </a:effectLst>
                <a:latin typeface="Comic Sans MS" panose="030F0702030302020204" pitchFamily="66" charset="0"/>
              </a:rPr>
              <a:t>reakcje rozkładu</a:t>
            </a:r>
            <a:r>
              <a:rPr lang="pl-PL" altLang="pl-PL" sz="1800" dirty="0">
                <a:latin typeface="Comic Sans MS" panose="030F0702030302020204" pitchFamily="66" charset="0"/>
              </a:rPr>
              <a:t> </a:t>
            </a:r>
            <a:r>
              <a:rPr lang="pl-PL" altLang="pl-PL" sz="1800" i="1" dirty="0">
                <a:latin typeface="Comic Sans MS" panose="030F0702030302020204" pitchFamily="66" charset="0"/>
              </a:rPr>
              <a:t>wysoko</a:t>
            </a:r>
            <a:r>
              <a:rPr lang="pl-PL" altLang="pl-PL" sz="1800" dirty="0">
                <a:latin typeface="Comic Sans MS" panose="030F0702030302020204" pitchFamily="66" charset="0"/>
              </a:rPr>
              <a:t> (powyżej 873K) i </a:t>
            </a:r>
            <a:r>
              <a:rPr lang="pl-PL" altLang="pl-PL" sz="1800" i="1" dirty="0">
                <a:solidFill>
                  <a:srgbClr val="000066"/>
                </a:solidFill>
                <a:latin typeface="Comic Sans MS" panose="030F0702030302020204" pitchFamily="66" charset="0"/>
              </a:rPr>
              <a:t>niskotemperaturowe</a:t>
            </a:r>
            <a:r>
              <a:rPr lang="pl-PL" altLang="pl-PL" sz="1800" dirty="0">
                <a:latin typeface="Comic Sans MS" panose="030F0702030302020204" pitchFamily="66" charset="0"/>
              </a:rPr>
              <a:t> (293-873K), w których substratami mogą być zarówno związki nieorganiczne (chlorki metali, niektóre jodki, </a:t>
            </a:r>
            <a:r>
              <a:rPr lang="pl-PL" altLang="pl-PL" sz="1800" dirty="0">
                <a:solidFill>
                  <a:srgbClr val="000066"/>
                </a:solidFill>
                <a:latin typeface="Comic Sans MS" panose="030F0702030302020204" pitchFamily="66" charset="0"/>
              </a:rPr>
              <a:t>wodorki metali</a:t>
            </a:r>
            <a:r>
              <a:rPr lang="pl-PL" altLang="pl-PL" sz="1800" dirty="0">
                <a:latin typeface="Comic Sans MS" panose="030F0702030302020204" pitchFamily="66" charset="0"/>
              </a:rPr>
              <a:t>) jak i związki organiczne (</a:t>
            </a:r>
            <a:r>
              <a:rPr lang="pl-PL" altLang="pl-PL" sz="1800" dirty="0">
                <a:solidFill>
                  <a:srgbClr val="000066"/>
                </a:solidFill>
                <a:latin typeface="Comic Sans MS" panose="030F0702030302020204" pitchFamily="66" charset="0"/>
              </a:rPr>
              <a:t>karbonylki metali</a:t>
            </a:r>
            <a:r>
              <a:rPr lang="pl-PL" altLang="pl-PL" sz="1800" dirty="0">
                <a:latin typeface="Comic Sans MS" panose="030F0702030302020204" pitchFamily="66" charset="0"/>
              </a:rPr>
              <a:t> i </a:t>
            </a:r>
            <a:r>
              <a:rPr lang="pl-PL" altLang="pl-PL" sz="1800" dirty="0">
                <a:solidFill>
                  <a:srgbClr val="000066"/>
                </a:solidFill>
                <a:latin typeface="Comic Sans MS" panose="030F0702030302020204" pitchFamily="66" charset="0"/>
              </a:rPr>
              <a:t>związki metaloorganiczne</a:t>
            </a:r>
            <a:r>
              <a:rPr lang="pl-PL" altLang="pl-PL" sz="1800" dirty="0">
                <a:latin typeface="Comic Sans MS" panose="030F0702030302020204" pitchFamily="66" charset="0"/>
              </a:rPr>
              <a:t>),</a:t>
            </a:r>
            <a:endParaRPr lang="pl-PL" altLang="pl-PL" sz="1800" dirty="0">
              <a:solidFill>
                <a:srgbClr val="CC3300"/>
              </a:solidFill>
              <a:latin typeface="Comic Sans MS" panose="030F0702030302020204" pitchFamily="66" charset="0"/>
            </a:endParaRPr>
          </a:p>
          <a:p>
            <a:pPr algn="just" eaLnBrk="1" hangingPunct="1">
              <a:spcBef>
                <a:spcPct val="50000"/>
              </a:spcBef>
              <a:buFont typeface="Wingdings" panose="05000000000000000000" pitchFamily="2" charset="2"/>
              <a:buChar char="v"/>
              <a:defRPr/>
            </a:pPr>
            <a:r>
              <a:rPr lang="pl-PL" altLang="pl-PL" sz="1800" dirty="0">
                <a:solidFill>
                  <a:srgbClr val="CC3300"/>
                </a:solidFill>
                <a:latin typeface="Comic Sans MS" panose="030F0702030302020204" pitchFamily="66" charset="0"/>
              </a:rPr>
              <a:t> </a:t>
            </a:r>
            <a:r>
              <a:rPr lang="pl-PL" altLang="pl-PL" sz="1800" i="1" dirty="0">
                <a:solidFill>
                  <a:srgbClr val="CC3300"/>
                </a:solidFill>
                <a:effectLst>
                  <a:outerShdw blurRad="38100" dist="38100" dir="2700000" algn="tl">
                    <a:srgbClr val="000000"/>
                  </a:outerShdw>
                </a:effectLst>
                <a:latin typeface="Comic Sans MS" panose="030F0702030302020204" pitchFamily="66" charset="0"/>
              </a:rPr>
              <a:t>reakcje redukcji</a:t>
            </a:r>
            <a:r>
              <a:rPr lang="pl-PL" altLang="pl-PL" sz="1800" dirty="0">
                <a:latin typeface="Comic Sans MS" panose="030F0702030302020204" pitchFamily="66" charset="0"/>
              </a:rPr>
              <a:t> halogenków wodorem lub metalem,</a:t>
            </a:r>
            <a:endParaRPr lang="pl-PL" altLang="pl-PL" sz="1800" dirty="0">
              <a:solidFill>
                <a:srgbClr val="CC3300"/>
              </a:solidFill>
              <a:latin typeface="Comic Sans MS" panose="030F0702030302020204" pitchFamily="66" charset="0"/>
            </a:endParaRPr>
          </a:p>
          <a:p>
            <a:pPr algn="just" eaLnBrk="1" hangingPunct="1">
              <a:spcBef>
                <a:spcPct val="50000"/>
              </a:spcBef>
              <a:buFont typeface="Wingdings" panose="05000000000000000000" pitchFamily="2" charset="2"/>
              <a:buChar char="v"/>
              <a:defRPr/>
            </a:pPr>
            <a:r>
              <a:rPr lang="pl-PL" altLang="pl-PL" sz="1800" dirty="0">
                <a:solidFill>
                  <a:srgbClr val="CC3300"/>
                </a:solidFill>
                <a:latin typeface="Comic Sans MS" panose="030F0702030302020204" pitchFamily="66" charset="0"/>
              </a:rPr>
              <a:t> </a:t>
            </a:r>
            <a:r>
              <a:rPr lang="pl-PL" altLang="pl-PL" sz="1800" i="1" dirty="0">
                <a:solidFill>
                  <a:srgbClr val="CC3300"/>
                </a:solidFill>
                <a:effectLst>
                  <a:outerShdw blurRad="38100" dist="38100" dir="2700000" algn="tl">
                    <a:srgbClr val="000000"/>
                  </a:outerShdw>
                </a:effectLst>
                <a:latin typeface="Comic Sans MS" panose="030F0702030302020204" pitchFamily="66" charset="0"/>
              </a:rPr>
              <a:t>reakcje transportu</a:t>
            </a:r>
            <a:r>
              <a:rPr lang="pl-PL" altLang="pl-PL" sz="1800" dirty="0">
                <a:latin typeface="Comic Sans MS" panose="030F0702030302020204" pitchFamily="66" charset="0"/>
              </a:rPr>
              <a:t> zachodzące w trzech etapach:</a:t>
            </a:r>
          </a:p>
          <a:p>
            <a:pPr algn="just" eaLnBrk="1" hangingPunct="1">
              <a:spcBef>
                <a:spcPct val="50000"/>
              </a:spcBef>
              <a:buClr>
                <a:schemeClr val="hlink"/>
              </a:buClr>
              <a:buFont typeface="Wingdings" panose="05000000000000000000" pitchFamily="2" charset="2"/>
              <a:buAutoNum type="arabicPeriod"/>
              <a:defRPr/>
            </a:pPr>
            <a:r>
              <a:rPr lang="pl-PL" altLang="pl-PL" sz="1800" dirty="0">
                <a:latin typeface="Comic Sans MS" panose="030F0702030302020204" pitchFamily="66" charset="0"/>
              </a:rPr>
              <a:t>przejście materiału źródła w lotny związek chemiczny,</a:t>
            </a:r>
          </a:p>
          <a:p>
            <a:pPr algn="just" eaLnBrk="1" hangingPunct="1">
              <a:spcBef>
                <a:spcPct val="50000"/>
              </a:spcBef>
              <a:buClr>
                <a:schemeClr val="hlink"/>
              </a:buClr>
              <a:buFont typeface="Wingdings" panose="05000000000000000000" pitchFamily="2" charset="2"/>
              <a:buAutoNum type="arabicPeriod"/>
              <a:defRPr/>
            </a:pPr>
            <a:r>
              <a:rPr lang="pl-PL" altLang="pl-PL" sz="1800" dirty="0">
                <a:latin typeface="Comic Sans MS" panose="030F0702030302020204" pitchFamily="66" charset="0"/>
              </a:rPr>
              <a:t> transport lotnego związku ze źródła do podłoża,</a:t>
            </a:r>
          </a:p>
          <a:p>
            <a:pPr algn="just" eaLnBrk="1" hangingPunct="1">
              <a:spcBef>
                <a:spcPct val="50000"/>
              </a:spcBef>
              <a:buClr>
                <a:schemeClr val="hlink"/>
              </a:buClr>
              <a:buFont typeface="Wingdings" panose="05000000000000000000" pitchFamily="2" charset="2"/>
              <a:buAutoNum type="arabicPeriod"/>
              <a:defRPr/>
            </a:pPr>
            <a:r>
              <a:rPr lang="pl-PL" altLang="pl-PL" sz="1800" dirty="0">
                <a:latin typeface="Comic Sans MS" panose="030F0702030302020204" pitchFamily="66" charset="0"/>
              </a:rPr>
              <a:t> rozkład lotnego związku z utworzeniem powłoki.</a:t>
            </a:r>
            <a:endParaRPr lang="pl-PL" altLang="pl-PL" sz="1800" dirty="0">
              <a:solidFill>
                <a:srgbClr val="CC3300"/>
              </a:solidFill>
              <a:latin typeface="Comic Sans MS" panose="030F0702030302020204" pitchFamily="66" charset="0"/>
            </a:endParaRPr>
          </a:p>
        </p:txBody>
      </p:sp>
    </p:spTree>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594" name="Group 2"/>
          <p:cNvGrpSpPr>
            <a:grpSpLocks/>
          </p:cNvGrpSpPr>
          <p:nvPr/>
        </p:nvGrpSpPr>
        <p:grpSpPr bwMode="auto">
          <a:xfrm>
            <a:off x="457200" y="0"/>
            <a:ext cx="8686800" cy="4678363"/>
            <a:chOff x="288" y="0"/>
            <a:chExt cx="5472" cy="2947"/>
          </a:xfrm>
        </p:grpSpPr>
        <p:sp>
          <p:nvSpPr>
            <p:cNvPr id="110595" name="Rectangle 3"/>
            <p:cNvSpPr>
              <a:spLocks noChangeArrowheads="1"/>
            </p:cNvSpPr>
            <p:nvPr/>
          </p:nvSpPr>
          <p:spPr bwMode="auto">
            <a:xfrm>
              <a:off x="432" y="0"/>
              <a:ext cx="4896" cy="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008000"/>
                  </a:solidFill>
                  <a:latin typeface="Comic Sans MS" panose="030F0702030302020204" pitchFamily="66" charset="0"/>
                </a:rPr>
                <a:t>Metody CVD nie wspomagane</a:t>
              </a:r>
            </a:p>
          </p:txBody>
        </p:sp>
        <p:sp>
          <p:nvSpPr>
            <p:cNvPr id="110596" name="Text Box 4"/>
            <p:cNvSpPr txBox="1">
              <a:spLocks noChangeArrowheads="1"/>
            </p:cNvSpPr>
            <p:nvPr/>
          </p:nvSpPr>
          <p:spPr bwMode="auto">
            <a:xfrm>
              <a:off x="720" y="432"/>
              <a:ext cx="4368" cy="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i="1">
                  <a:solidFill>
                    <a:srgbClr val="996600"/>
                  </a:solidFill>
                  <a:latin typeface="Comic Sans MS" panose="030F0702030302020204" pitchFamily="66" charset="0"/>
                </a:rPr>
                <a:t>Schemat urządzenia do realizacji procesu CVD</a:t>
              </a:r>
              <a:endParaRPr lang="pl-PL" altLang="pl-PL" sz="1900" b="1" i="1">
                <a:solidFill>
                  <a:srgbClr val="9900CC"/>
                </a:solidFill>
                <a:latin typeface="Comic Sans MS" panose="030F0702030302020204" pitchFamily="66" charset="0"/>
              </a:endParaRPr>
            </a:p>
          </p:txBody>
        </p:sp>
        <p:pic>
          <p:nvPicPr>
            <p:cNvPr id="110597" name="Picture 5" descr="rys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 y="768"/>
              <a:ext cx="2688" cy="2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8" name="Text Box 6"/>
            <p:cNvSpPr txBox="1">
              <a:spLocks noChangeArrowheads="1"/>
            </p:cNvSpPr>
            <p:nvPr/>
          </p:nvSpPr>
          <p:spPr bwMode="auto">
            <a:xfrm>
              <a:off x="3120" y="1008"/>
              <a:ext cx="2640" cy="1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a:pPr>
              <a:r>
                <a:rPr lang="pl-PL" altLang="pl-PL" sz="1600">
                  <a:latin typeface="Comic Sans MS" panose="030F0702030302020204" pitchFamily="66" charset="0"/>
                </a:rPr>
                <a:t>komora robocza</a:t>
              </a:r>
            </a:p>
            <a:p>
              <a:pPr eaLnBrk="1" hangingPunct="1">
                <a:spcBef>
                  <a:spcPct val="50000"/>
                </a:spcBef>
                <a:buFontTx/>
                <a:buAutoNum type="arabicPeriod"/>
              </a:pPr>
              <a:r>
                <a:rPr lang="pl-PL" altLang="pl-PL" sz="1600">
                  <a:latin typeface="Comic Sans MS" panose="030F0702030302020204" pitchFamily="66" charset="0"/>
                </a:rPr>
                <a:t>oporowe elementy grzejne</a:t>
              </a:r>
            </a:p>
            <a:p>
              <a:pPr eaLnBrk="1" hangingPunct="1">
                <a:spcBef>
                  <a:spcPct val="50000"/>
                </a:spcBef>
                <a:buFontTx/>
                <a:buAutoNum type="arabicPeriod" startAt="4"/>
              </a:pPr>
              <a:r>
                <a:rPr lang="pl-PL" altLang="pl-PL" sz="1600">
                  <a:latin typeface="Comic Sans MS" panose="030F0702030302020204" pitchFamily="66" charset="0"/>
                </a:rPr>
                <a:t>wsad</a:t>
              </a:r>
            </a:p>
            <a:p>
              <a:pPr eaLnBrk="1" hangingPunct="1">
                <a:spcBef>
                  <a:spcPct val="50000"/>
                </a:spcBef>
                <a:buFontTx/>
                <a:buAutoNum type="arabicPeriod" startAt="4"/>
              </a:pPr>
              <a:r>
                <a:rPr lang="pl-PL" altLang="pl-PL" sz="1600">
                  <a:latin typeface="Comic Sans MS" panose="030F0702030302020204" pitchFamily="66" charset="0"/>
                </a:rPr>
                <a:t>dozownik</a:t>
              </a:r>
            </a:p>
            <a:p>
              <a:pPr eaLnBrk="1" hangingPunct="1">
                <a:spcBef>
                  <a:spcPct val="50000"/>
                </a:spcBef>
                <a:buFontTx/>
                <a:buNone/>
              </a:pPr>
              <a:r>
                <a:rPr lang="pl-PL" altLang="pl-PL" sz="1600">
                  <a:latin typeface="Comic Sans MS" panose="030F0702030302020204" pitchFamily="66" charset="0"/>
                </a:rPr>
                <a:t>7.	układ dozujący gazy z mieszalnikiem</a:t>
              </a:r>
            </a:p>
            <a:p>
              <a:pPr eaLnBrk="1" hangingPunct="1">
                <a:spcBef>
                  <a:spcPct val="50000"/>
                </a:spcBef>
                <a:buFontTx/>
                <a:buAutoNum type="arabicPeriod" startAt="9"/>
              </a:pPr>
              <a:r>
                <a:rPr lang="pl-PL" altLang="pl-PL" sz="1600">
                  <a:latin typeface="Comic Sans MS" panose="030F0702030302020204" pitchFamily="66" charset="0"/>
                </a:rPr>
                <a:t>miernik temperatury</a:t>
              </a:r>
            </a:p>
            <a:p>
              <a:pPr eaLnBrk="1" hangingPunct="1">
                <a:spcBef>
                  <a:spcPct val="50000"/>
                </a:spcBef>
                <a:buFontTx/>
                <a:buAutoNum type="arabicPeriod" startAt="9"/>
              </a:pPr>
              <a:r>
                <a:rPr lang="pl-PL" altLang="pl-PL" sz="1600">
                  <a:latin typeface="Comic Sans MS" panose="030F0702030302020204" pitchFamily="66" charset="0"/>
                </a:rPr>
                <a:t>filtr gazu</a:t>
              </a:r>
            </a:p>
          </p:txBody>
        </p:sp>
      </p:grpSp>
    </p:spTree>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228600" y="1143000"/>
            <a:ext cx="8610600"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i="1">
                <a:latin typeface="Comic Sans MS" panose="030F0702030302020204" pitchFamily="66" charset="0"/>
              </a:rPr>
              <a:t>Zastosowanie:</a:t>
            </a:r>
          </a:p>
          <a:p>
            <a:pPr algn="just" eaLnBrk="1" hangingPunct="1">
              <a:spcBef>
                <a:spcPct val="50000"/>
              </a:spcBef>
            </a:pPr>
            <a:r>
              <a:rPr lang="pl-PL" altLang="pl-PL" sz="1900" i="1">
                <a:solidFill>
                  <a:srgbClr val="9966FF"/>
                </a:solidFill>
                <a:latin typeface="Comic Sans MS" panose="030F0702030302020204" pitchFamily="66" charset="0"/>
              </a:rPr>
              <a:t> </a:t>
            </a:r>
            <a:r>
              <a:rPr lang="pl-PL" altLang="pl-PL" sz="1800">
                <a:latin typeface="Comic Sans MS" panose="030F0702030302020204" pitchFamily="66" charset="0"/>
              </a:rPr>
              <a:t>otrzymywanie powłok z diamentu i regularnego azotku boru stosowanych w technologii elektronowej jako: powłoki dielektryczne, ogniwa fotoelektryczne oraz jako materiały na narzędzia skrawające,</a:t>
            </a:r>
          </a:p>
          <a:p>
            <a:pPr algn="just" eaLnBrk="1" hangingPunct="1">
              <a:spcBef>
                <a:spcPct val="50000"/>
              </a:spcBef>
              <a:buClr>
                <a:srgbClr val="9966FF"/>
              </a:buClr>
            </a:pPr>
            <a:r>
              <a:rPr lang="pl-PL" altLang="pl-PL" sz="1800">
                <a:solidFill>
                  <a:srgbClr val="993300"/>
                </a:solidFill>
                <a:latin typeface="Comic Sans MS" panose="030F0702030302020204" pitchFamily="66" charset="0"/>
              </a:rPr>
              <a:t> </a:t>
            </a:r>
            <a:r>
              <a:rPr lang="pl-PL" altLang="pl-PL" sz="1800">
                <a:latin typeface="Comic Sans MS" panose="030F0702030302020204" pitchFamily="66" charset="0"/>
              </a:rPr>
              <a:t>nanoszenie twardych powłok antyściernych na narzędzia skrawające i części maszyn ( procesy z wyładowaniem jarzeniowym DC),</a:t>
            </a:r>
          </a:p>
          <a:p>
            <a:pPr algn="just" eaLnBrk="1" hangingPunct="1">
              <a:spcBef>
                <a:spcPct val="50000"/>
              </a:spcBef>
              <a:buClr>
                <a:srgbClr val="9966FF"/>
              </a:buClr>
            </a:pPr>
            <a:r>
              <a:rPr lang="pl-PL" altLang="pl-PL" sz="1800">
                <a:latin typeface="Comic Sans MS" panose="030F0702030302020204" pitchFamily="66" charset="0"/>
              </a:rPr>
              <a:t> w przemyśle elektronicznym: otrzymywanie kondensatorów, warstw maskujących w litografii, warstw półprzewodnikowych i dielektrycznych (procesy z wyładowaniem jarzeniowym RF i mikrofalowym).</a:t>
            </a:r>
            <a:endParaRPr lang="pl-PL" altLang="pl-PL" sz="1900" i="1">
              <a:latin typeface="Comic Sans MS" panose="030F0702030302020204" pitchFamily="66" charset="0"/>
            </a:endParaRPr>
          </a:p>
        </p:txBody>
      </p:sp>
      <p:sp>
        <p:nvSpPr>
          <p:cNvPr id="111619" name="Rectangle 3"/>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9933"/>
                </a:solidFill>
                <a:latin typeface="Comic Sans MS" panose="030F0702030302020204" pitchFamily="66" charset="0"/>
              </a:rPr>
              <a:t>Metody PACVD</a:t>
            </a:r>
          </a:p>
        </p:txBody>
      </p:sp>
    </p:spTree>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ChangeArrowheads="1"/>
          </p:cNvSpPr>
          <p:nvPr/>
        </p:nvSpPr>
        <p:spPr bwMode="auto">
          <a:xfrm>
            <a:off x="685800" y="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008000"/>
                </a:solidFill>
                <a:latin typeface="Comic Sans MS" panose="030F0702030302020204" pitchFamily="66" charset="0"/>
              </a:rPr>
              <a:t>Metody CVD nie wspomagane </a:t>
            </a:r>
          </a:p>
        </p:txBody>
      </p:sp>
      <p:sp>
        <p:nvSpPr>
          <p:cNvPr id="112643" name="Text Box 3"/>
          <p:cNvSpPr txBox="1">
            <a:spLocks noChangeArrowheads="1"/>
          </p:cNvSpPr>
          <p:nvPr/>
        </p:nvSpPr>
        <p:spPr bwMode="auto">
          <a:xfrm>
            <a:off x="381000" y="685800"/>
            <a:ext cx="69342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i="1">
                <a:solidFill>
                  <a:srgbClr val="9900CC"/>
                </a:solidFill>
                <a:latin typeface="Comic Sans MS" panose="030F0702030302020204" pitchFamily="66" charset="0"/>
              </a:rPr>
              <a:t>Schematy układów reakcyjnych procesu CVD:</a:t>
            </a:r>
          </a:p>
        </p:txBody>
      </p:sp>
      <p:grpSp>
        <p:nvGrpSpPr>
          <p:cNvPr id="112644" name="Group 4"/>
          <p:cNvGrpSpPr>
            <a:grpSpLocks/>
          </p:cNvGrpSpPr>
          <p:nvPr/>
        </p:nvGrpSpPr>
        <p:grpSpPr bwMode="auto">
          <a:xfrm>
            <a:off x="457200" y="1752600"/>
            <a:ext cx="7785100" cy="3657600"/>
            <a:chOff x="288" y="1104"/>
            <a:chExt cx="4904" cy="2304"/>
          </a:xfrm>
        </p:grpSpPr>
        <p:pic>
          <p:nvPicPr>
            <p:cNvPr id="112645" name="Picture 5" descr="rys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4" y="1104"/>
              <a:ext cx="4328" cy="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6" name="Rectangle 6"/>
            <p:cNvSpPr>
              <a:spLocks noChangeArrowheads="1"/>
            </p:cNvSpPr>
            <p:nvPr/>
          </p:nvSpPr>
          <p:spPr bwMode="auto">
            <a:xfrm>
              <a:off x="288" y="1104"/>
              <a:ext cx="624" cy="230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12647" name="Text Box 7"/>
            <p:cNvSpPr txBox="1">
              <a:spLocks noChangeArrowheads="1"/>
            </p:cNvSpPr>
            <p:nvPr/>
          </p:nvSpPr>
          <p:spPr bwMode="auto">
            <a:xfrm>
              <a:off x="288" y="2208"/>
              <a:ext cx="19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Comic Sans MS" panose="030F0702030302020204" pitchFamily="66" charset="0"/>
                </a:rPr>
                <a:t>gorący gaz-gorące podłoże</a:t>
              </a:r>
            </a:p>
          </p:txBody>
        </p:sp>
        <p:sp>
          <p:nvSpPr>
            <p:cNvPr id="112648" name="Text Box 8"/>
            <p:cNvSpPr txBox="1">
              <a:spLocks noChangeArrowheads="1"/>
            </p:cNvSpPr>
            <p:nvPr/>
          </p:nvSpPr>
          <p:spPr bwMode="auto">
            <a:xfrm>
              <a:off x="336" y="1152"/>
              <a:ext cx="19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Comic Sans MS" panose="030F0702030302020204" pitchFamily="66" charset="0"/>
                </a:rPr>
                <a:t>zimny gaz-gorące podłoże</a:t>
              </a:r>
            </a:p>
          </p:txBody>
        </p:sp>
      </p:gr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FF00"/>
                </a:solidFill>
                <a:latin typeface="Comic Sans MS" panose="030F0702030302020204" pitchFamily="66" charset="0"/>
              </a:rPr>
              <a:t>Metody PACVD</a:t>
            </a:r>
          </a:p>
        </p:txBody>
      </p:sp>
      <p:sp>
        <p:nvSpPr>
          <p:cNvPr id="113667" name="Text Box 3"/>
          <p:cNvSpPr txBox="1">
            <a:spLocks noChangeArrowheads="1"/>
          </p:cNvSpPr>
          <p:nvPr/>
        </p:nvSpPr>
        <p:spPr bwMode="auto">
          <a:xfrm>
            <a:off x="0" y="762000"/>
            <a:ext cx="8991600"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50000"/>
              </a:spcBef>
              <a:buFontTx/>
              <a:buNone/>
            </a:pPr>
            <a:r>
              <a:rPr lang="pl-PL" altLang="pl-PL" sz="1900" b="1" i="1">
                <a:solidFill>
                  <a:srgbClr val="000066"/>
                </a:solidFill>
                <a:latin typeface="Comic Sans MS" panose="030F0702030302020204" pitchFamily="66" charset="0"/>
              </a:rPr>
              <a:t>W procesach PACVD dla wzbudzenia plazmy stosuje się wyładowanie jarzeniowe:</a:t>
            </a:r>
          </a:p>
          <a:p>
            <a:pPr algn="just" eaLnBrk="1" hangingPunct="1">
              <a:spcBef>
                <a:spcPct val="50000"/>
              </a:spcBef>
              <a:buFontTx/>
              <a:buNone/>
            </a:pPr>
            <a:endParaRPr lang="pl-PL" altLang="pl-PL" sz="1900" b="1" i="1">
              <a:solidFill>
                <a:srgbClr val="00CC00"/>
              </a:solidFill>
              <a:latin typeface="Comic Sans MS" panose="030F0702030302020204" pitchFamily="66" charset="0"/>
            </a:endParaRPr>
          </a:p>
          <a:p>
            <a:pPr algn="just" eaLnBrk="1" hangingPunct="1">
              <a:spcBef>
                <a:spcPct val="50000"/>
              </a:spcBef>
              <a:buFont typeface="Wingdings" panose="05000000000000000000" pitchFamily="2" charset="2"/>
              <a:buChar char="Ø"/>
            </a:pPr>
            <a:r>
              <a:rPr lang="pl-PL" altLang="pl-PL" sz="1900" b="1" i="1">
                <a:solidFill>
                  <a:srgbClr val="00CC00"/>
                </a:solidFill>
                <a:latin typeface="Comic Sans MS" panose="030F0702030302020204" pitchFamily="66" charset="0"/>
              </a:rPr>
              <a:t> </a:t>
            </a:r>
            <a:r>
              <a:rPr lang="pl-PL" altLang="pl-PL" sz="1800" b="1" i="1">
                <a:solidFill>
                  <a:srgbClr val="FFFF00"/>
                </a:solidFill>
                <a:latin typeface="Comic Sans MS" panose="030F0702030302020204" pitchFamily="66" charset="0"/>
              </a:rPr>
              <a:t>prądu stałego</a:t>
            </a:r>
            <a:r>
              <a:rPr lang="pl-PL" altLang="pl-PL" sz="1800" i="1">
                <a:solidFill>
                  <a:srgbClr val="FFFF00"/>
                </a:solidFill>
                <a:latin typeface="Comic Sans MS" panose="030F0702030302020204" pitchFamily="66" charset="0"/>
              </a:rPr>
              <a:t> </a:t>
            </a:r>
            <a:r>
              <a:rPr lang="pl-PL" altLang="pl-PL" sz="1800" b="1">
                <a:latin typeface="Comic Sans MS" panose="030F0702030302020204" pitchFamily="66" charset="0"/>
              </a:rPr>
              <a:t>DC</a:t>
            </a:r>
            <a:r>
              <a:rPr lang="pl-PL" altLang="pl-PL" sz="1800">
                <a:latin typeface="Comic Sans MS" panose="030F0702030302020204" pitchFamily="66" charset="0"/>
              </a:rPr>
              <a:t> (</a:t>
            </a:r>
            <a:r>
              <a:rPr lang="pl-PL" altLang="pl-PL" sz="1800" i="1">
                <a:latin typeface="Comic Sans MS" panose="030F0702030302020204" pitchFamily="66" charset="0"/>
              </a:rPr>
              <a:t>Direct Current</a:t>
            </a:r>
            <a:r>
              <a:rPr lang="pl-PL" altLang="pl-PL" sz="1800">
                <a:latin typeface="Comic Sans MS" panose="030F0702030302020204" pitchFamily="66" charset="0"/>
              </a:rPr>
              <a:t>), </a:t>
            </a:r>
            <a:r>
              <a:rPr lang="pl-PL" altLang="pl-PL" sz="1600">
                <a:latin typeface="Comic Sans MS" panose="030F0702030302020204" pitchFamily="66" charset="0"/>
              </a:rPr>
              <a:t>powstające przy przepływie prądu w gazie między dwoma elektrodami (katodą i anodą) pod obniżonym ciśnieniem w zakresie 0.1 – 10</a:t>
            </a:r>
            <a:r>
              <a:rPr lang="pl-PL" altLang="pl-PL" sz="1600" baseline="30000">
                <a:latin typeface="Comic Sans MS" panose="030F0702030302020204" pitchFamily="66" charset="0"/>
              </a:rPr>
              <a:t>3 </a:t>
            </a:r>
            <a:r>
              <a:rPr lang="pl-PL" altLang="pl-PL" sz="1600">
                <a:latin typeface="Comic Sans MS" panose="030F0702030302020204" pitchFamily="66" charset="0"/>
              </a:rPr>
              <a:t>Pa. Napiecie podtrzymujące wyładowanie jarzeniowe zależy od rodzaju gazu, materiału elektrod i ciśnienia. Typowe napięcie jest rzędu kilkuset wolt a prąd wyładowania rzędu setek miliamperów;</a:t>
            </a:r>
          </a:p>
          <a:p>
            <a:pPr algn="just" eaLnBrk="1" hangingPunct="1">
              <a:spcBef>
                <a:spcPct val="50000"/>
              </a:spcBef>
              <a:buFont typeface="Wingdings" panose="05000000000000000000" pitchFamily="2" charset="2"/>
              <a:buNone/>
            </a:pPr>
            <a:endParaRPr lang="pl-PL" altLang="pl-PL" sz="1600" baseline="30000">
              <a:latin typeface="Comic Sans MS" panose="030F0702030302020204" pitchFamily="66" charset="0"/>
            </a:endParaRPr>
          </a:p>
          <a:p>
            <a:pPr algn="just" eaLnBrk="1" hangingPunct="1">
              <a:spcBef>
                <a:spcPct val="50000"/>
              </a:spcBef>
              <a:buClr>
                <a:srgbClr val="00CC00"/>
              </a:buClr>
              <a:buFont typeface="Wingdings" panose="05000000000000000000" pitchFamily="2" charset="2"/>
              <a:buChar char="Ø"/>
            </a:pPr>
            <a:r>
              <a:rPr lang="pl-PL" altLang="pl-PL" sz="1800">
                <a:solidFill>
                  <a:srgbClr val="FFFF00"/>
                </a:solidFill>
                <a:latin typeface="Comic Sans MS" panose="030F0702030302020204" pitchFamily="66" charset="0"/>
              </a:rPr>
              <a:t>  </a:t>
            </a:r>
            <a:r>
              <a:rPr lang="pl-PL" altLang="pl-PL" sz="1800" b="1" i="1">
                <a:solidFill>
                  <a:srgbClr val="FFFF00"/>
                </a:solidFill>
                <a:latin typeface="Comic Sans MS" panose="030F0702030302020204" pitchFamily="66" charset="0"/>
              </a:rPr>
              <a:t>o częstości radiowej</a:t>
            </a:r>
            <a:r>
              <a:rPr lang="pl-PL" altLang="pl-PL" sz="1800">
                <a:solidFill>
                  <a:srgbClr val="FFFF00"/>
                </a:solidFill>
                <a:latin typeface="Comic Sans MS" panose="030F0702030302020204" pitchFamily="66" charset="0"/>
              </a:rPr>
              <a:t>  </a:t>
            </a:r>
            <a:r>
              <a:rPr lang="pl-PL" altLang="pl-PL" sz="1800" b="1">
                <a:latin typeface="Comic Sans MS" panose="030F0702030302020204" pitchFamily="66" charset="0"/>
              </a:rPr>
              <a:t>RF</a:t>
            </a:r>
            <a:r>
              <a:rPr lang="pl-PL" altLang="pl-PL" sz="1800">
                <a:latin typeface="Comic Sans MS" panose="030F0702030302020204" pitchFamily="66" charset="0"/>
              </a:rPr>
              <a:t> (</a:t>
            </a:r>
            <a:r>
              <a:rPr lang="pl-PL" altLang="pl-PL" sz="1800" i="1">
                <a:latin typeface="Comic Sans MS" panose="030F0702030302020204" pitchFamily="66" charset="0"/>
              </a:rPr>
              <a:t>Radio Frequency 13.56MHz</a:t>
            </a:r>
            <a:r>
              <a:rPr lang="pl-PL" altLang="pl-PL" sz="1800">
                <a:latin typeface="Comic Sans MS" panose="030F0702030302020204" pitchFamily="66" charset="0"/>
              </a:rPr>
              <a:t>) </a:t>
            </a:r>
            <a:r>
              <a:rPr lang="pl-PL" altLang="pl-PL" sz="1600">
                <a:latin typeface="Comic Sans MS" panose="030F0702030302020204" pitchFamily="66" charset="0"/>
              </a:rPr>
              <a:t>i zależy ono od rodzaju gazu, jego ciśnienia, częstotliwości pola elektrycznego oraz od rozmiarów komory wyładowania. Energia ze źródła zasilania może być doprowadzona przy użyciu elektrod umieszczonych na zewnątrz komory lub wewnątrz;</a:t>
            </a:r>
          </a:p>
          <a:p>
            <a:pPr algn="just" eaLnBrk="1" hangingPunct="1">
              <a:spcBef>
                <a:spcPct val="50000"/>
              </a:spcBef>
              <a:buClr>
                <a:srgbClr val="00CC00"/>
              </a:buClr>
              <a:buFont typeface="Wingdings" panose="05000000000000000000" pitchFamily="2" charset="2"/>
              <a:buNone/>
            </a:pPr>
            <a:endParaRPr lang="pl-PL" altLang="pl-PL" sz="1600">
              <a:solidFill>
                <a:srgbClr val="00CC00"/>
              </a:solidFill>
              <a:latin typeface="Comic Sans MS" panose="030F0702030302020204" pitchFamily="66" charset="0"/>
            </a:endParaRPr>
          </a:p>
          <a:p>
            <a:pPr algn="just" eaLnBrk="1" hangingPunct="1">
              <a:spcBef>
                <a:spcPct val="50000"/>
              </a:spcBef>
              <a:buFont typeface="Wingdings" panose="05000000000000000000" pitchFamily="2" charset="2"/>
              <a:buChar char="Ø"/>
            </a:pPr>
            <a:r>
              <a:rPr lang="pl-PL" altLang="pl-PL" sz="1800">
                <a:solidFill>
                  <a:srgbClr val="00CC00"/>
                </a:solidFill>
                <a:latin typeface="Comic Sans MS" panose="030F0702030302020204" pitchFamily="66" charset="0"/>
              </a:rPr>
              <a:t> </a:t>
            </a:r>
            <a:r>
              <a:rPr lang="pl-PL" altLang="pl-PL" sz="1800" b="1" i="1">
                <a:solidFill>
                  <a:srgbClr val="FFFF00"/>
                </a:solidFill>
                <a:latin typeface="Comic Sans MS" panose="030F0702030302020204" pitchFamily="66" charset="0"/>
              </a:rPr>
              <a:t>mikrofalowe</a:t>
            </a:r>
            <a:r>
              <a:rPr lang="pl-PL" altLang="pl-PL" sz="1800">
                <a:latin typeface="Comic Sans MS" panose="030F0702030302020204" pitchFamily="66" charset="0"/>
              </a:rPr>
              <a:t> </a:t>
            </a:r>
            <a:r>
              <a:rPr lang="pl-PL" altLang="pl-PL" sz="1600">
                <a:latin typeface="Comic Sans MS" panose="030F0702030302020204" pitchFamily="66" charset="0"/>
              </a:rPr>
              <a:t>nie wymaga żadnych elektrod do wzbudzenia plazmy ponieważ proces tez następuje absorpcji energii mikrofalowej, która jest koncentrowana i lokalizowana w określonej objętości gazu. Źródłem energii promieniowania mikrofalowego są tzw. madnetrony mikrofalowe lub klistrony (2.45GHz). Energia wyładowania mikrofalowego od źródła do reaktora doprowadzona jest falowodem w postaci promieniowania elektromagnetycznego.</a:t>
            </a:r>
          </a:p>
        </p:txBody>
      </p: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5"/>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FF00"/>
                </a:solidFill>
                <a:latin typeface="Comic Sans MS" panose="030F0702030302020204" pitchFamily="66" charset="0"/>
              </a:rPr>
              <a:t>Metody PACVD</a:t>
            </a:r>
          </a:p>
        </p:txBody>
      </p:sp>
      <p:grpSp>
        <p:nvGrpSpPr>
          <p:cNvPr id="114691" name="Group 6"/>
          <p:cNvGrpSpPr>
            <a:grpSpLocks/>
          </p:cNvGrpSpPr>
          <p:nvPr/>
        </p:nvGrpSpPr>
        <p:grpSpPr bwMode="auto">
          <a:xfrm>
            <a:off x="503238" y="800100"/>
            <a:ext cx="8135937" cy="5256213"/>
            <a:chOff x="340" y="346"/>
            <a:chExt cx="4264" cy="2585"/>
          </a:xfrm>
        </p:grpSpPr>
        <p:sp>
          <p:nvSpPr>
            <p:cNvPr id="114692" name="Rectangle 7"/>
            <p:cNvSpPr>
              <a:spLocks noChangeArrowheads="1"/>
            </p:cNvSpPr>
            <p:nvPr/>
          </p:nvSpPr>
          <p:spPr bwMode="auto">
            <a:xfrm>
              <a:off x="340" y="346"/>
              <a:ext cx="4264" cy="258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14693" name="Picture 8" descr="20"/>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r="22220" b="3473"/>
            <a:stretch>
              <a:fillRect/>
            </a:stretch>
          </p:blipFill>
          <p:spPr bwMode="auto">
            <a:xfrm rot="-60000">
              <a:off x="431" y="391"/>
              <a:ext cx="4128" cy="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FF00"/>
                </a:solidFill>
                <a:latin typeface="Comic Sans MS" panose="030F0702030302020204" pitchFamily="66" charset="0"/>
              </a:rPr>
              <a:t>Metody PACVD</a:t>
            </a:r>
          </a:p>
        </p:txBody>
      </p:sp>
      <p:sp>
        <p:nvSpPr>
          <p:cNvPr id="115715" name="Text Box 3"/>
          <p:cNvSpPr txBox="1">
            <a:spLocks noChangeArrowheads="1"/>
          </p:cNvSpPr>
          <p:nvPr/>
        </p:nvSpPr>
        <p:spPr bwMode="auto">
          <a:xfrm>
            <a:off x="838200" y="990600"/>
            <a:ext cx="6858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i="1">
                <a:solidFill>
                  <a:srgbClr val="006600"/>
                </a:solidFill>
                <a:latin typeface="Comic Sans MS" panose="030F0702030302020204" pitchFamily="66" charset="0"/>
              </a:rPr>
              <a:t>Mikrostruktura powłok osadzanych z udziałem plazmy</a:t>
            </a:r>
          </a:p>
        </p:txBody>
      </p:sp>
      <p:pic>
        <p:nvPicPr>
          <p:cNvPr id="115716" name="Picture 4" descr="rys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752600"/>
            <a:ext cx="4419600" cy="299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7" name="Text Box 5"/>
          <p:cNvSpPr txBox="1">
            <a:spLocks noChangeArrowheads="1"/>
          </p:cNvSpPr>
          <p:nvPr/>
        </p:nvSpPr>
        <p:spPr bwMode="auto">
          <a:xfrm>
            <a:off x="4572000" y="1752600"/>
            <a:ext cx="45720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b="1" i="1">
                <a:solidFill>
                  <a:srgbClr val="CC0000"/>
                </a:solidFill>
                <a:latin typeface="Comic Sans MS" panose="030F0702030302020204" pitchFamily="66" charset="0"/>
              </a:rPr>
              <a:t>Strefa 1</a:t>
            </a:r>
            <a:r>
              <a:rPr lang="pl-PL" altLang="pl-PL" sz="1600">
                <a:latin typeface="Comic Sans MS" panose="030F0702030302020204" pitchFamily="66" charset="0"/>
              </a:rPr>
              <a:t> - </a:t>
            </a:r>
            <a:r>
              <a:rPr lang="pl-PL" altLang="pl-PL" sz="1400">
                <a:latin typeface="Comic Sans MS" panose="030F0702030302020204" pitchFamily="66" charset="0"/>
                <a:cs typeface="Times New Roman" panose="02020603050405020304" pitchFamily="18" charset="0"/>
              </a:rPr>
              <a:t>mikrostruktur</a:t>
            </a:r>
            <a:r>
              <a:rPr lang="pl-PL" altLang="pl-PL" sz="1400">
                <a:latin typeface="Comic Sans MS" panose="030F0702030302020204" pitchFamily="66" charset="0"/>
              </a:rPr>
              <a:t>a</a:t>
            </a:r>
            <a:r>
              <a:rPr lang="pl-PL" altLang="pl-PL" sz="1400">
                <a:latin typeface="Comic Sans MS" panose="030F0702030302020204" pitchFamily="66" charset="0"/>
                <a:cs typeface="Times New Roman" panose="02020603050405020304" pitchFamily="18" charset="0"/>
              </a:rPr>
              <a:t> porowat</a:t>
            </a:r>
            <a:r>
              <a:rPr lang="pl-PL" altLang="pl-PL" sz="1400">
                <a:latin typeface="Comic Sans MS" panose="030F0702030302020204" pitchFamily="66" charset="0"/>
              </a:rPr>
              <a:t>a, </a:t>
            </a:r>
            <a:r>
              <a:rPr lang="pl-PL" altLang="pl-PL" sz="1400">
                <a:latin typeface="Comic Sans MS" panose="030F0702030302020204" pitchFamily="66" charset="0"/>
                <a:cs typeface="Times New Roman" panose="02020603050405020304" pitchFamily="18" charset="0"/>
              </a:rPr>
              <a:t>zbudowana ze s</a:t>
            </a:r>
            <a:r>
              <a:rPr lang="pl-PL" altLang="pl-PL" sz="1400">
                <a:latin typeface="Comic Sans MS" panose="030F0702030302020204" pitchFamily="66" charset="0"/>
              </a:rPr>
              <a:t>ł</a:t>
            </a:r>
            <a:r>
              <a:rPr lang="pl-PL" altLang="pl-PL" sz="1400">
                <a:latin typeface="Comic Sans MS" panose="030F0702030302020204" pitchFamily="66" charset="0"/>
                <a:cs typeface="Times New Roman" panose="02020603050405020304" pitchFamily="18" charset="0"/>
              </a:rPr>
              <a:t>upkowych krystalitów, mi</a:t>
            </a:r>
            <a:r>
              <a:rPr lang="pl-PL" altLang="pl-PL" sz="1400">
                <a:latin typeface="Comic Sans MS" panose="030F0702030302020204" pitchFamily="66" charset="0"/>
              </a:rPr>
              <a:t>ę</a:t>
            </a:r>
            <a:r>
              <a:rPr lang="pl-PL" altLang="pl-PL" sz="1400">
                <a:latin typeface="Comic Sans MS" panose="030F0702030302020204" pitchFamily="66" charset="0"/>
                <a:cs typeface="Times New Roman" panose="02020603050405020304" pitchFamily="18" charset="0"/>
              </a:rPr>
              <a:t>dzy którymi wyst</a:t>
            </a:r>
            <a:r>
              <a:rPr lang="pl-PL" altLang="pl-PL" sz="1400">
                <a:latin typeface="Comic Sans MS" panose="030F0702030302020204" pitchFamily="66" charset="0"/>
              </a:rPr>
              <a:t>ę</a:t>
            </a:r>
            <a:r>
              <a:rPr lang="pl-PL" altLang="pl-PL" sz="1400">
                <a:latin typeface="Comic Sans MS" panose="030F0702030302020204" pitchFamily="66" charset="0"/>
                <a:cs typeface="Times New Roman" panose="02020603050405020304" pitchFamily="18" charset="0"/>
              </a:rPr>
              <a:t>puj</a:t>
            </a:r>
            <a:r>
              <a:rPr lang="pl-PL" altLang="pl-PL" sz="1400">
                <a:latin typeface="Comic Sans MS" panose="030F0702030302020204" pitchFamily="66" charset="0"/>
              </a:rPr>
              <a:t>ą</a:t>
            </a:r>
            <a:r>
              <a:rPr lang="pl-PL" altLang="pl-PL" sz="1400">
                <a:latin typeface="Comic Sans MS" panose="030F0702030302020204" pitchFamily="66" charset="0"/>
                <a:cs typeface="Times New Roman" panose="02020603050405020304" pitchFamily="18" charset="0"/>
              </a:rPr>
              <a:t> pustki</a:t>
            </a:r>
            <a:r>
              <a:rPr lang="pl-PL" altLang="pl-PL" sz="1400">
                <a:latin typeface="Comic Sans MS" panose="030F0702030302020204" pitchFamily="66" charset="0"/>
              </a:rPr>
              <a:t> </a:t>
            </a:r>
          </a:p>
        </p:txBody>
      </p:sp>
      <p:sp>
        <p:nvSpPr>
          <p:cNvPr id="115718" name="Text Box 6"/>
          <p:cNvSpPr txBox="1">
            <a:spLocks noChangeArrowheads="1"/>
          </p:cNvSpPr>
          <p:nvPr/>
        </p:nvSpPr>
        <p:spPr bwMode="auto">
          <a:xfrm>
            <a:off x="4572000" y="2514600"/>
            <a:ext cx="457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b="1" i="1">
                <a:solidFill>
                  <a:srgbClr val="33CC33"/>
                </a:solidFill>
                <a:latin typeface="Comic Sans MS" panose="030F0702030302020204" pitchFamily="66" charset="0"/>
              </a:rPr>
              <a:t>Strefa T</a:t>
            </a:r>
            <a:r>
              <a:rPr lang="pl-PL" altLang="pl-PL" sz="1600">
                <a:latin typeface="Comic Sans MS" panose="030F0702030302020204" pitchFamily="66" charset="0"/>
              </a:rPr>
              <a:t> - </a:t>
            </a:r>
            <a:r>
              <a:rPr lang="pl-PL" altLang="pl-PL" sz="1400">
                <a:latin typeface="Comic Sans MS" panose="030F0702030302020204" pitchFamily="66" charset="0"/>
                <a:cs typeface="Times New Roman" panose="02020603050405020304" pitchFamily="18" charset="0"/>
              </a:rPr>
              <a:t>ultradrobnoziarnist</a:t>
            </a:r>
            <a:r>
              <a:rPr lang="pl-PL" altLang="pl-PL" sz="1400">
                <a:latin typeface="Comic Sans MS" panose="030F0702030302020204" pitchFamily="66" charset="0"/>
              </a:rPr>
              <a:t>a</a:t>
            </a:r>
            <a:r>
              <a:rPr lang="pl-PL" altLang="pl-PL" sz="1400">
                <a:latin typeface="Comic Sans MS" panose="030F0702030302020204" pitchFamily="66" charset="0"/>
                <a:cs typeface="Times New Roman" panose="02020603050405020304" pitchFamily="18" charset="0"/>
              </a:rPr>
              <a:t> zorientowan</a:t>
            </a:r>
            <a:r>
              <a:rPr lang="pl-PL" altLang="pl-PL" sz="1400">
                <a:latin typeface="Comic Sans MS" panose="030F0702030302020204" pitchFamily="66" charset="0"/>
              </a:rPr>
              <a:t>a</a:t>
            </a:r>
            <a:r>
              <a:rPr lang="pl-PL" altLang="pl-PL" sz="1400">
                <a:latin typeface="Comic Sans MS" panose="030F0702030302020204" pitchFamily="66" charset="0"/>
                <a:cs typeface="Times New Roman" panose="02020603050405020304" pitchFamily="18" charset="0"/>
              </a:rPr>
              <a:t> mikrostruktur</a:t>
            </a:r>
            <a:r>
              <a:rPr lang="pl-PL" altLang="pl-PL" sz="1400">
                <a:latin typeface="Comic Sans MS" panose="030F0702030302020204" pitchFamily="66" charset="0"/>
              </a:rPr>
              <a:t>a</a:t>
            </a:r>
            <a:r>
              <a:rPr lang="pl-PL" altLang="pl-PL" sz="1400">
                <a:latin typeface="Comic Sans MS" panose="030F0702030302020204" pitchFamily="66" charset="0"/>
                <a:cs typeface="Times New Roman" panose="02020603050405020304" pitchFamily="18" charset="0"/>
              </a:rPr>
              <a:t> włóknist</a:t>
            </a:r>
            <a:r>
              <a:rPr lang="pl-PL" altLang="pl-PL" sz="1400">
                <a:latin typeface="Comic Sans MS" panose="030F0702030302020204" pitchFamily="66" charset="0"/>
              </a:rPr>
              <a:t>a </a:t>
            </a:r>
          </a:p>
        </p:txBody>
      </p:sp>
      <p:sp>
        <p:nvSpPr>
          <p:cNvPr id="115719" name="Text Box 7"/>
          <p:cNvSpPr txBox="1">
            <a:spLocks noChangeArrowheads="1"/>
          </p:cNvSpPr>
          <p:nvPr/>
        </p:nvSpPr>
        <p:spPr bwMode="auto">
          <a:xfrm>
            <a:off x="4572000" y="3124200"/>
            <a:ext cx="457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b="1" i="1">
                <a:solidFill>
                  <a:srgbClr val="CC0099"/>
                </a:solidFill>
                <a:latin typeface="Comic Sans MS" panose="030F0702030302020204" pitchFamily="66" charset="0"/>
              </a:rPr>
              <a:t>Strefa 2</a:t>
            </a:r>
            <a:r>
              <a:rPr lang="pl-PL" altLang="pl-PL" sz="1600">
                <a:latin typeface="Comic Sans MS" panose="030F0702030302020204" pitchFamily="66" charset="0"/>
              </a:rPr>
              <a:t> - </a:t>
            </a:r>
            <a:r>
              <a:rPr lang="pl-PL" altLang="pl-PL" sz="1400">
                <a:latin typeface="Comic Sans MS" panose="030F0702030302020204" pitchFamily="66" charset="0"/>
                <a:cs typeface="Times New Roman" panose="02020603050405020304" pitchFamily="18" charset="0"/>
              </a:rPr>
              <a:t>mikrostruktura </a:t>
            </a:r>
            <a:r>
              <a:rPr lang="pl-PL" altLang="pl-PL" sz="1400">
                <a:latin typeface="Comic Sans MS" panose="030F0702030302020204" pitchFamily="66" charset="0"/>
              </a:rPr>
              <a:t>o</a:t>
            </a:r>
            <a:r>
              <a:rPr lang="pl-PL" altLang="pl-PL" sz="1400">
                <a:latin typeface="Comic Sans MS" panose="030F0702030302020204" pitchFamily="66" charset="0"/>
                <a:cs typeface="Times New Roman" panose="02020603050405020304" pitchFamily="18" charset="0"/>
              </a:rPr>
              <a:t> ziarna</a:t>
            </a:r>
            <a:r>
              <a:rPr lang="pl-PL" altLang="pl-PL" sz="1400">
                <a:latin typeface="Comic Sans MS" panose="030F0702030302020204" pitchFamily="66" charset="0"/>
              </a:rPr>
              <a:t>ch</a:t>
            </a:r>
            <a:r>
              <a:rPr lang="pl-PL" altLang="pl-PL" sz="1400">
                <a:latin typeface="Comic Sans MS" panose="030F0702030302020204" pitchFamily="66" charset="0"/>
                <a:cs typeface="Times New Roman" panose="02020603050405020304" pitchFamily="18" charset="0"/>
              </a:rPr>
              <a:t> kolumnow</a:t>
            </a:r>
            <a:r>
              <a:rPr lang="pl-PL" altLang="pl-PL" sz="1400">
                <a:latin typeface="Comic Sans MS" panose="030F0702030302020204" pitchFamily="66" charset="0"/>
              </a:rPr>
              <a:t>ych </a:t>
            </a:r>
          </a:p>
        </p:txBody>
      </p:sp>
      <p:sp>
        <p:nvSpPr>
          <p:cNvPr id="115720" name="Text Box 8"/>
          <p:cNvSpPr txBox="1">
            <a:spLocks noChangeArrowheads="1"/>
          </p:cNvSpPr>
          <p:nvPr/>
        </p:nvSpPr>
        <p:spPr bwMode="auto">
          <a:xfrm>
            <a:off x="4572000" y="3549650"/>
            <a:ext cx="457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b="1" i="1">
                <a:solidFill>
                  <a:srgbClr val="000099"/>
                </a:solidFill>
                <a:latin typeface="Comic Sans MS" panose="030F0702030302020204" pitchFamily="66" charset="0"/>
              </a:rPr>
              <a:t>Strefa 3</a:t>
            </a:r>
            <a:r>
              <a:rPr lang="pl-PL" altLang="pl-PL" sz="1600">
                <a:latin typeface="Comic Sans MS" panose="030F0702030302020204" pitchFamily="66" charset="0"/>
              </a:rPr>
              <a:t> - </a:t>
            </a:r>
            <a:r>
              <a:rPr lang="pl-PL" altLang="pl-PL" sz="1400">
                <a:latin typeface="Comic Sans MS" panose="030F0702030302020204" pitchFamily="66" charset="0"/>
                <a:cs typeface="Times New Roman" panose="02020603050405020304" pitchFamily="18" charset="0"/>
              </a:rPr>
              <a:t>mikrostruktura z ziarnami ró</a:t>
            </a:r>
            <a:r>
              <a:rPr lang="pl-PL" altLang="pl-PL" sz="1400">
                <a:latin typeface="Comic Sans MS" panose="030F0702030302020204" pitchFamily="66" charset="0"/>
              </a:rPr>
              <a:t>ż</a:t>
            </a:r>
            <a:r>
              <a:rPr lang="pl-PL" altLang="pl-PL" sz="1400">
                <a:latin typeface="Comic Sans MS" panose="030F0702030302020204" pitchFamily="66" charset="0"/>
                <a:cs typeface="Times New Roman" panose="02020603050405020304" pitchFamily="18" charset="0"/>
              </a:rPr>
              <a:t>noosiowymi</a:t>
            </a:r>
            <a:r>
              <a:rPr lang="pl-PL" altLang="pl-PL" sz="1400">
                <a:latin typeface="Comic Sans MS" panose="030F0702030302020204" pitchFamily="66" charset="0"/>
              </a:rPr>
              <a:t> </a:t>
            </a:r>
          </a:p>
        </p:txBody>
      </p:sp>
    </p:spTree>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6738" name="Group 2"/>
          <p:cNvGrpSpPr>
            <a:grpSpLocks/>
          </p:cNvGrpSpPr>
          <p:nvPr/>
        </p:nvGrpSpPr>
        <p:grpSpPr bwMode="auto">
          <a:xfrm>
            <a:off x="304800" y="533400"/>
            <a:ext cx="7543800" cy="5562600"/>
            <a:chOff x="192" y="336"/>
            <a:chExt cx="4752" cy="3504"/>
          </a:xfrm>
        </p:grpSpPr>
        <p:sp>
          <p:nvSpPr>
            <p:cNvPr id="116741" name="Text Box 3"/>
            <p:cNvSpPr txBox="1">
              <a:spLocks noChangeArrowheads="1"/>
            </p:cNvSpPr>
            <p:nvPr/>
          </p:nvSpPr>
          <p:spPr bwMode="auto">
            <a:xfrm>
              <a:off x="192" y="336"/>
              <a:ext cx="4752" cy="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i="1">
                  <a:solidFill>
                    <a:srgbClr val="990000"/>
                  </a:solidFill>
                  <a:latin typeface="Comic Sans MS" panose="030F0702030302020204" pitchFamily="66" charset="0"/>
                </a:rPr>
                <a:t>Schemat aparatury do nanoszenia powłok w procesie CVD wspomaganym plazmą DC</a:t>
              </a:r>
            </a:p>
          </p:txBody>
        </p:sp>
        <p:pic>
          <p:nvPicPr>
            <p:cNvPr id="116742" name="Picture 4" descr="rys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 y="768"/>
              <a:ext cx="2830" cy="3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6739" name="Text Box 5"/>
          <p:cNvSpPr txBox="1">
            <a:spLocks noChangeArrowheads="1"/>
          </p:cNvSpPr>
          <p:nvPr/>
        </p:nvSpPr>
        <p:spPr bwMode="auto">
          <a:xfrm>
            <a:off x="5715000" y="1524000"/>
            <a:ext cx="2743200" cy="2430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a:pPr>
            <a:r>
              <a:rPr lang="pl-PL" altLang="pl-PL" sz="1800">
                <a:latin typeface="Comic Sans MS" panose="030F0702030302020204" pitchFamily="66" charset="0"/>
              </a:rPr>
              <a:t>zbiornik ( anoda)</a:t>
            </a:r>
          </a:p>
          <a:p>
            <a:pPr eaLnBrk="1" hangingPunct="1">
              <a:spcBef>
                <a:spcPct val="50000"/>
              </a:spcBef>
              <a:buFontTx/>
              <a:buAutoNum type="arabicPeriod"/>
            </a:pPr>
            <a:r>
              <a:rPr lang="pl-PL" altLang="pl-PL" sz="1800">
                <a:latin typeface="Comic Sans MS" panose="030F0702030302020204" pitchFamily="66" charset="0"/>
              </a:rPr>
              <a:t>plazma </a:t>
            </a:r>
          </a:p>
          <a:p>
            <a:pPr eaLnBrk="1" hangingPunct="1">
              <a:spcBef>
                <a:spcPct val="50000"/>
              </a:spcBef>
              <a:buFontTx/>
              <a:buAutoNum type="arabicPeriod"/>
            </a:pPr>
            <a:r>
              <a:rPr lang="pl-PL" altLang="pl-PL" sz="1800">
                <a:latin typeface="Comic Sans MS" panose="030F0702030302020204" pitchFamily="66" charset="0"/>
              </a:rPr>
              <a:t>ciemnia katodowa</a:t>
            </a:r>
          </a:p>
          <a:p>
            <a:pPr eaLnBrk="1" hangingPunct="1">
              <a:spcBef>
                <a:spcPct val="50000"/>
              </a:spcBef>
              <a:buFontTx/>
              <a:buAutoNum type="arabicPeriod"/>
            </a:pPr>
            <a:r>
              <a:rPr lang="pl-PL" altLang="pl-PL" sz="1800">
                <a:latin typeface="Comic Sans MS" panose="030F0702030302020204" pitchFamily="66" charset="0"/>
              </a:rPr>
              <a:t>podłoże (katoda)</a:t>
            </a:r>
          </a:p>
          <a:p>
            <a:pPr eaLnBrk="1" hangingPunct="1">
              <a:spcBef>
                <a:spcPct val="50000"/>
              </a:spcBef>
              <a:buFontTx/>
              <a:buAutoNum type="arabicPeriod"/>
            </a:pPr>
            <a:r>
              <a:rPr lang="pl-PL" altLang="pl-PL" sz="1800">
                <a:latin typeface="Comic Sans MS" panose="030F0702030302020204" pitchFamily="66" charset="0"/>
              </a:rPr>
              <a:t>uziemiony ekran</a:t>
            </a:r>
          </a:p>
          <a:p>
            <a:pPr eaLnBrk="1" hangingPunct="1">
              <a:spcBef>
                <a:spcPct val="50000"/>
              </a:spcBef>
              <a:buFontTx/>
              <a:buAutoNum type="arabicPeriod"/>
            </a:pPr>
            <a:r>
              <a:rPr lang="pl-PL" altLang="pl-PL" sz="1800">
                <a:latin typeface="Comic Sans MS" panose="030F0702030302020204" pitchFamily="66" charset="0"/>
              </a:rPr>
              <a:t>powłoka </a:t>
            </a:r>
          </a:p>
        </p:txBody>
      </p:sp>
      <p:sp>
        <p:nvSpPr>
          <p:cNvPr id="116740" name="Rectangle 6"/>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9933"/>
                </a:solidFill>
                <a:latin typeface="Comic Sans MS" panose="030F0702030302020204" pitchFamily="66" charset="0"/>
              </a:rPr>
              <a:t>Metody PACVD</a:t>
            </a:r>
          </a:p>
        </p:txBody>
      </p:sp>
    </p:spTree>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7762" name="Group 2"/>
          <p:cNvGrpSpPr>
            <a:grpSpLocks/>
          </p:cNvGrpSpPr>
          <p:nvPr/>
        </p:nvGrpSpPr>
        <p:grpSpPr bwMode="auto">
          <a:xfrm>
            <a:off x="228600" y="914400"/>
            <a:ext cx="8763000" cy="5092700"/>
            <a:chOff x="144" y="576"/>
            <a:chExt cx="5520" cy="3208"/>
          </a:xfrm>
        </p:grpSpPr>
        <p:sp>
          <p:nvSpPr>
            <p:cNvPr id="117764" name="Text Box 3"/>
            <p:cNvSpPr txBox="1">
              <a:spLocks noChangeArrowheads="1"/>
            </p:cNvSpPr>
            <p:nvPr/>
          </p:nvSpPr>
          <p:spPr bwMode="auto">
            <a:xfrm>
              <a:off x="192" y="576"/>
              <a:ext cx="4752" cy="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i="1">
                  <a:solidFill>
                    <a:srgbClr val="993300"/>
                  </a:solidFill>
                  <a:latin typeface="Comic Sans MS" panose="030F0702030302020204" pitchFamily="66" charset="0"/>
                </a:rPr>
                <a:t>Schemat aparatury do nanoszenia powłok w procesie CVD wspomaganym plazmą RF wzbudzoną między płaskimi elektrodami</a:t>
              </a:r>
            </a:p>
          </p:txBody>
        </p:sp>
        <p:sp>
          <p:nvSpPr>
            <p:cNvPr id="117765" name="Text Box 4"/>
            <p:cNvSpPr txBox="1">
              <a:spLocks noChangeArrowheads="1"/>
            </p:cNvSpPr>
            <p:nvPr/>
          </p:nvSpPr>
          <p:spPr bwMode="auto">
            <a:xfrm>
              <a:off x="3648" y="1872"/>
              <a:ext cx="2016" cy="1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a:pPr>
              <a:r>
                <a:rPr lang="pl-PL" altLang="pl-PL" sz="1800">
                  <a:latin typeface="Comic Sans MS" panose="030F0702030302020204" pitchFamily="66" charset="0"/>
                </a:rPr>
                <a:t>podłoże</a:t>
              </a:r>
            </a:p>
            <a:p>
              <a:pPr eaLnBrk="1" hangingPunct="1">
                <a:spcBef>
                  <a:spcPct val="50000"/>
                </a:spcBef>
                <a:buFontTx/>
                <a:buAutoNum type="arabicPeriod"/>
              </a:pPr>
              <a:r>
                <a:rPr lang="pl-PL" altLang="pl-PL" sz="1800">
                  <a:latin typeface="Comic Sans MS" panose="030F0702030302020204" pitchFamily="66" charset="0"/>
                </a:rPr>
                <a:t>elektrody wyładowcze </a:t>
              </a:r>
            </a:p>
            <a:p>
              <a:pPr eaLnBrk="1" hangingPunct="1">
                <a:spcBef>
                  <a:spcPct val="50000"/>
                </a:spcBef>
                <a:buFontTx/>
                <a:buAutoNum type="arabicPeriod"/>
              </a:pPr>
              <a:r>
                <a:rPr lang="pl-PL" altLang="pl-PL" sz="1800">
                  <a:latin typeface="Comic Sans MS" panose="030F0702030302020204" pitchFamily="66" charset="0"/>
                </a:rPr>
                <a:t>wlot gazu reakcyjnego</a:t>
              </a:r>
            </a:p>
            <a:p>
              <a:pPr eaLnBrk="1" hangingPunct="1">
                <a:spcBef>
                  <a:spcPct val="50000"/>
                </a:spcBef>
                <a:buFontTx/>
                <a:buAutoNum type="arabicPeriod"/>
              </a:pPr>
              <a:r>
                <a:rPr lang="pl-PL" altLang="pl-PL" sz="1800">
                  <a:latin typeface="Comic Sans MS" panose="030F0702030302020204" pitchFamily="66" charset="0"/>
                </a:rPr>
                <a:t>dysza rozprowadzająca gaz</a:t>
              </a:r>
            </a:p>
          </p:txBody>
        </p:sp>
        <p:pic>
          <p:nvPicPr>
            <p:cNvPr id="117766" name="Picture 5" descr="rys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 y="1536"/>
              <a:ext cx="3504" cy="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7763" name="Rectangle 6"/>
          <p:cNvSpPr>
            <a:spLocks noChangeArrowheads="1"/>
          </p:cNvSpPr>
          <p:nvPr/>
        </p:nvSpPr>
        <p:spPr bwMode="auto">
          <a:xfrm>
            <a:off x="381000" y="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9933"/>
                </a:solidFill>
                <a:latin typeface="Comic Sans MS" panose="030F0702030302020204" pitchFamily="66" charset="0"/>
              </a:rPr>
              <a:t>Metody PACVD</a:t>
            </a:r>
          </a:p>
        </p:txBody>
      </p:sp>
    </p:spTree>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8786" name="Group 2"/>
          <p:cNvGrpSpPr>
            <a:grpSpLocks/>
          </p:cNvGrpSpPr>
          <p:nvPr/>
        </p:nvGrpSpPr>
        <p:grpSpPr bwMode="auto">
          <a:xfrm>
            <a:off x="304800" y="0"/>
            <a:ext cx="8686800" cy="6159500"/>
            <a:chOff x="192" y="0"/>
            <a:chExt cx="5472" cy="3880"/>
          </a:xfrm>
        </p:grpSpPr>
        <p:sp>
          <p:nvSpPr>
            <p:cNvPr id="118787" name="Text Box 3"/>
            <p:cNvSpPr txBox="1">
              <a:spLocks noChangeArrowheads="1"/>
            </p:cNvSpPr>
            <p:nvPr/>
          </p:nvSpPr>
          <p:spPr bwMode="auto">
            <a:xfrm>
              <a:off x="192" y="576"/>
              <a:ext cx="4752" cy="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i="1">
                  <a:solidFill>
                    <a:srgbClr val="990000"/>
                  </a:solidFill>
                  <a:latin typeface="Comic Sans MS" panose="030F0702030302020204" pitchFamily="66" charset="0"/>
                </a:rPr>
                <a:t>Schemat aparatury do nanoszenia powłok w procesie CVD wspomaganym plazmą mikrofalową</a:t>
              </a:r>
            </a:p>
          </p:txBody>
        </p:sp>
        <p:sp>
          <p:nvSpPr>
            <p:cNvPr id="118788" name="Text Box 4"/>
            <p:cNvSpPr txBox="1">
              <a:spLocks noChangeArrowheads="1"/>
            </p:cNvSpPr>
            <p:nvPr/>
          </p:nvSpPr>
          <p:spPr bwMode="auto">
            <a:xfrm>
              <a:off x="3648" y="1872"/>
              <a:ext cx="2016" cy="1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371600" indent="-4572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rabicPeriod"/>
              </a:pPr>
              <a:r>
                <a:rPr lang="pl-PL" altLang="pl-PL" sz="1800">
                  <a:latin typeface="Comic Sans MS" panose="030F0702030302020204" pitchFamily="66" charset="0"/>
                </a:rPr>
                <a:t>falowód</a:t>
              </a:r>
            </a:p>
            <a:p>
              <a:pPr eaLnBrk="1" hangingPunct="1">
                <a:spcBef>
                  <a:spcPct val="50000"/>
                </a:spcBef>
                <a:buFontTx/>
                <a:buAutoNum type="arabicPeriod"/>
              </a:pPr>
              <a:r>
                <a:rPr lang="pl-PL" altLang="pl-PL" sz="1800">
                  <a:latin typeface="Comic Sans MS" panose="030F0702030302020204" pitchFamily="66" charset="0"/>
                </a:rPr>
                <a:t>elektromagnesy </a:t>
              </a:r>
            </a:p>
            <a:p>
              <a:pPr eaLnBrk="1" hangingPunct="1">
                <a:spcBef>
                  <a:spcPct val="50000"/>
                </a:spcBef>
                <a:buFontTx/>
                <a:buAutoNum type="arabicPeriod"/>
              </a:pPr>
              <a:r>
                <a:rPr lang="pl-PL" altLang="pl-PL" sz="1800">
                  <a:latin typeface="Comic Sans MS" panose="030F0702030302020204" pitchFamily="66" charset="0"/>
                </a:rPr>
                <a:t>podłoże</a:t>
              </a:r>
            </a:p>
            <a:p>
              <a:pPr eaLnBrk="1" hangingPunct="1">
                <a:spcBef>
                  <a:spcPct val="50000"/>
                </a:spcBef>
                <a:buFontTx/>
                <a:buAutoNum type="arabicPeriod"/>
              </a:pPr>
              <a:r>
                <a:rPr lang="pl-PL" altLang="pl-PL" sz="1800">
                  <a:latin typeface="Comic Sans MS" panose="030F0702030302020204" pitchFamily="66" charset="0"/>
                </a:rPr>
                <a:t>strumień plazmy</a:t>
              </a:r>
            </a:p>
            <a:p>
              <a:pPr eaLnBrk="1" hangingPunct="1">
                <a:spcBef>
                  <a:spcPct val="50000"/>
                </a:spcBef>
                <a:buFontTx/>
                <a:buAutoNum type="arabicPeriod"/>
              </a:pPr>
              <a:r>
                <a:rPr lang="pl-PL" altLang="pl-PL" sz="1800">
                  <a:latin typeface="Comic Sans MS" panose="030F0702030302020204" pitchFamily="66" charset="0"/>
                </a:rPr>
                <a:t>gazy reakcyjne</a:t>
              </a:r>
            </a:p>
            <a:p>
              <a:pPr eaLnBrk="1" hangingPunct="1">
                <a:spcBef>
                  <a:spcPct val="50000"/>
                </a:spcBef>
                <a:buFontTx/>
                <a:buAutoNum type="arabicPeriod"/>
              </a:pPr>
              <a:r>
                <a:rPr lang="pl-PL" altLang="pl-PL" sz="1800">
                  <a:latin typeface="Comic Sans MS" panose="030F0702030302020204" pitchFamily="66" charset="0"/>
                </a:rPr>
                <a:t>gaz plazmotwórczy</a:t>
              </a:r>
            </a:p>
          </p:txBody>
        </p:sp>
        <p:sp>
          <p:nvSpPr>
            <p:cNvPr id="118789" name="Rectangle 5"/>
            <p:cNvSpPr>
              <a:spLocks noChangeArrowheads="1"/>
            </p:cNvSpPr>
            <p:nvPr/>
          </p:nvSpPr>
          <p:spPr bwMode="auto">
            <a:xfrm>
              <a:off x="240" y="0"/>
              <a:ext cx="4896"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200" b="1" i="1">
                  <a:solidFill>
                    <a:srgbClr val="FF9933"/>
                  </a:solidFill>
                  <a:latin typeface="Comic Sans MS" panose="030F0702030302020204" pitchFamily="66" charset="0"/>
                </a:rPr>
                <a:t>Metody PACVD</a:t>
              </a:r>
            </a:p>
          </p:txBody>
        </p:sp>
        <p:pic>
          <p:nvPicPr>
            <p:cNvPr id="118790" name="Picture 6" descr="rys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 y="1056"/>
              <a:ext cx="2832" cy="2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 Box 2"/>
          <p:cNvSpPr txBox="1">
            <a:spLocks noChangeArrowheads="1"/>
          </p:cNvSpPr>
          <p:nvPr/>
        </p:nvSpPr>
        <p:spPr bwMode="auto">
          <a:xfrm>
            <a:off x="914400" y="0"/>
            <a:ext cx="7162800" cy="93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200" b="1" i="1">
                <a:solidFill>
                  <a:srgbClr val="CC0000"/>
                </a:solidFill>
                <a:latin typeface="Comic Sans MS" panose="030F0702030302020204" pitchFamily="66" charset="0"/>
              </a:rPr>
              <a:t>Porównanie metod CVD </a:t>
            </a:r>
          </a:p>
          <a:p>
            <a:pPr algn="ctr" eaLnBrk="1" hangingPunct="1">
              <a:spcBef>
                <a:spcPct val="50000"/>
              </a:spcBef>
              <a:buFontTx/>
              <a:buNone/>
            </a:pPr>
            <a:r>
              <a:rPr lang="pl-PL" altLang="pl-PL" sz="2200" i="1">
                <a:solidFill>
                  <a:srgbClr val="CC0000"/>
                </a:solidFill>
                <a:latin typeface="Comic Sans MS" panose="030F0702030302020204" pitchFamily="66" charset="0"/>
              </a:rPr>
              <a:t>na przykładzie wytwarzania warstw azotku tytanu</a:t>
            </a:r>
            <a:endParaRPr lang="pl-PL" altLang="pl-PL" sz="2200" i="1">
              <a:latin typeface="Comic Sans MS" panose="030F0702030302020204" pitchFamily="66" charset="0"/>
            </a:endParaRPr>
          </a:p>
        </p:txBody>
      </p:sp>
      <p:graphicFrame>
        <p:nvGraphicFramePr>
          <p:cNvPr id="267267" name="Group 3"/>
          <p:cNvGraphicFramePr>
            <a:graphicFrameLocks noGrp="1"/>
          </p:cNvGraphicFramePr>
          <p:nvPr/>
        </p:nvGraphicFramePr>
        <p:xfrm>
          <a:off x="304800" y="1397000"/>
          <a:ext cx="8610600" cy="4119562"/>
        </p:xfrm>
        <a:graphic>
          <a:graphicData uri="http://schemas.openxmlformats.org/drawingml/2006/table">
            <a:tbl>
              <a:tblPr/>
              <a:tblGrid>
                <a:gridCol w="2384425">
                  <a:extLst>
                    <a:ext uri="{9D8B030D-6E8A-4147-A177-3AD203B41FA5}">
                      <a16:colId xmlns:a16="http://schemas.microsoft.com/office/drawing/2014/main" val="20000"/>
                    </a:ext>
                  </a:extLst>
                </a:gridCol>
                <a:gridCol w="1920875">
                  <a:extLst>
                    <a:ext uri="{9D8B030D-6E8A-4147-A177-3AD203B41FA5}">
                      <a16:colId xmlns:a16="http://schemas.microsoft.com/office/drawing/2014/main" val="20001"/>
                    </a:ext>
                  </a:extLst>
                </a:gridCol>
                <a:gridCol w="1866900">
                  <a:extLst>
                    <a:ext uri="{9D8B030D-6E8A-4147-A177-3AD203B41FA5}">
                      <a16:colId xmlns:a16="http://schemas.microsoft.com/office/drawing/2014/main" val="20002"/>
                    </a:ext>
                  </a:extLst>
                </a:gridCol>
                <a:gridCol w="2438400">
                  <a:extLst>
                    <a:ext uri="{9D8B030D-6E8A-4147-A177-3AD203B41FA5}">
                      <a16:colId xmlns:a16="http://schemas.microsoft.com/office/drawing/2014/main" val="20003"/>
                    </a:ext>
                  </a:extLst>
                </a:gridCol>
              </a:tblGrid>
              <a:tr h="81272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1" i="1" u="none" strike="noStrike" cap="none" normalizeH="0" baseline="0">
                          <a:ln>
                            <a:noFill/>
                          </a:ln>
                          <a:solidFill>
                            <a:srgbClr val="5F5F5F"/>
                          </a:solidFill>
                          <a:effectLst/>
                          <a:latin typeface="Comic Sans MS" panose="030F0702030302020204" pitchFamily="66" charset="0"/>
                        </a:rPr>
                        <a:t>Nazwa metody</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1" u="none" strike="noStrike" cap="none" normalizeH="0" baseline="0">
                          <a:ln>
                            <a:noFill/>
                          </a:ln>
                          <a:solidFill>
                            <a:schemeClr val="tx1"/>
                          </a:solidFill>
                          <a:effectLst/>
                          <a:latin typeface="Comic Sans MS" panose="030F0702030302020204" pitchFamily="66" charset="0"/>
                        </a:rPr>
                        <a:t>APCVD</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1" u="none" strike="noStrike" cap="none" normalizeH="0" baseline="0">
                          <a:ln>
                            <a:noFill/>
                          </a:ln>
                          <a:solidFill>
                            <a:schemeClr val="tx1"/>
                          </a:solidFill>
                          <a:effectLst/>
                          <a:latin typeface="Comic Sans MS" panose="030F0702030302020204" pitchFamily="66" charset="0"/>
                        </a:rPr>
                        <a:t>LPCVD</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1" u="none" strike="noStrike" cap="none" normalizeH="0" baseline="0">
                          <a:ln>
                            <a:noFill/>
                          </a:ln>
                          <a:solidFill>
                            <a:schemeClr val="tx1"/>
                          </a:solidFill>
                          <a:effectLst/>
                          <a:latin typeface="Comic Sans MS" panose="030F0702030302020204" pitchFamily="66" charset="0"/>
                        </a:rPr>
                        <a:t>PACVD</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68670">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1" i="1" u="none" strike="noStrike" cap="none" normalizeH="0" baseline="0">
                          <a:ln>
                            <a:noFill/>
                          </a:ln>
                          <a:solidFill>
                            <a:srgbClr val="5F5F5F"/>
                          </a:solidFill>
                          <a:effectLst/>
                          <a:latin typeface="Comic Sans MS" panose="030F0702030302020204" pitchFamily="66" charset="0"/>
                        </a:rPr>
                        <a:t>Sposób nagrzewania przedmiotów</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Grzanie oporowe komory roboczej</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Grzanie oporowe</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Grzanie w warunkach wyładowania jarzeniowego</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1272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1" i="1" u="none" strike="noStrike" cap="none" normalizeH="0" baseline="0">
                          <a:ln>
                            <a:noFill/>
                          </a:ln>
                          <a:solidFill>
                            <a:srgbClr val="5F5F5F"/>
                          </a:solidFill>
                          <a:effectLst/>
                          <a:latin typeface="Comic Sans MS" panose="030F0702030302020204" pitchFamily="66" charset="0"/>
                        </a:rPr>
                        <a:t>Ciśnienie w komorze roboczej</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atmosferyczne</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10 – 500 hPa</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3- 13 hPa</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272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1" i="1" u="none" strike="noStrike" cap="none" normalizeH="0" baseline="0">
                          <a:ln>
                            <a:noFill/>
                          </a:ln>
                          <a:solidFill>
                            <a:srgbClr val="5F5F5F"/>
                          </a:solidFill>
                          <a:effectLst/>
                          <a:latin typeface="Comic Sans MS" panose="030F0702030302020204" pitchFamily="66" charset="0"/>
                        </a:rPr>
                        <a:t>Temperatura procesu</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1170 – 1220 K</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1150 K</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770 –820 K</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1272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1" i="1" u="none" strike="noStrike" cap="none" normalizeH="0" baseline="0">
                          <a:ln>
                            <a:noFill/>
                          </a:ln>
                          <a:solidFill>
                            <a:srgbClr val="5F5F5F"/>
                          </a:solidFill>
                          <a:effectLst/>
                          <a:latin typeface="Comic Sans MS" panose="030F0702030302020204" pitchFamily="66" charset="0"/>
                        </a:rPr>
                        <a:t>Czas procesu</a:t>
                      </a:r>
                    </a:p>
                  </a:txBody>
                  <a:tcPr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długi</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długi</a:t>
                      </a: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700" b="0" i="0" u="none" strike="noStrike" cap="none" normalizeH="0" baseline="0">
                          <a:ln>
                            <a:noFill/>
                          </a:ln>
                          <a:solidFill>
                            <a:schemeClr val="tx1"/>
                          </a:solidFill>
                          <a:effectLst/>
                          <a:latin typeface="Comic Sans MS" panose="030F0702030302020204" pitchFamily="66" charset="0"/>
                        </a:rPr>
                        <a:t>krótki</a:t>
                      </a:r>
                    </a:p>
                  </a:txBody>
                  <a:tcPr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ChangeArrowheads="1"/>
          </p:cNvSpPr>
          <p:nvPr/>
        </p:nvSpPr>
        <p:spPr bwMode="auto">
          <a:xfrm>
            <a:off x="304800" y="1524000"/>
            <a:ext cx="8686800" cy="308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b="1" i="1">
                <a:solidFill>
                  <a:srgbClr val="000000"/>
                </a:solidFill>
              </a:rPr>
              <a:t>Dwustopniowe obróbki tzw. duplex, hybrydowe lub po prostu łączone polegają na kolejnym zastosowaniu dwóch (lub więcej - multipleksowe) technologii inżynierii powierzchni w celu wytworzenia kompozytowej warstwy powierzchniowej o właściwościach nieosiągalnych przez  zastosowanie tylko jednej ze znanych technologii obróbek powierzchniowych.</a:t>
            </a:r>
          </a:p>
        </p:txBody>
      </p:sp>
    </p:spTree>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1858" name="Object 2"/>
          <p:cNvGraphicFramePr>
            <a:graphicFrameLocks noChangeAspect="1"/>
          </p:cNvGraphicFramePr>
          <p:nvPr/>
        </p:nvGraphicFramePr>
        <p:xfrm>
          <a:off x="1219200" y="1219200"/>
          <a:ext cx="7924800" cy="6065838"/>
        </p:xfrm>
        <a:graphic>
          <a:graphicData uri="http://schemas.openxmlformats.org/presentationml/2006/ole">
            <mc:AlternateContent xmlns:mc="http://schemas.openxmlformats.org/markup-compatibility/2006">
              <mc:Choice xmlns:v="urn:schemas-microsoft-com:vml" Requires="v">
                <p:oleObj spid="_x0000_s121875" name="Document" r:id="rId3" imgW="7272528" imgH="6067044" progId="Word.Document.8">
                  <p:embed/>
                </p:oleObj>
              </mc:Choice>
              <mc:Fallback>
                <p:oleObj name="Document" r:id="rId3" imgW="7272528" imgH="6067044" progId="Word.Document.8">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200" y="1219200"/>
                        <a:ext cx="7924800" cy="606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21859" name="Text Box 3"/>
          <p:cNvSpPr txBox="1">
            <a:spLocks noChangeArrowheads="1"/>
          </p:cNvSpPr>
          <p:nvPr/>
        </p:nvSpPr>
        <p:spPr bwMode="auto">
          <a:xfrm>
            <a:off x="533400" y="152400"/>
            <a:ext cx="8305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000000"/>
                </a:solidFill>
              </a:rPr>
              <a:t>Przykłady warstw powierzchniowych wytwarzanych metodami CVD z atmosfer zawierających związki organiczne</a:t>
            </a:r>
          </a:p>
        </p:txBody>
      </p:sp>
    </p:spTree>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descr="pr1_Nomars_1_x1500"/>
          <p:cNvPicPr>
            <a:picLocks noChangeAspect="1" noChangeArrowheads="1"/>
          </p:cNvPicPr>
          <p:nvPr/>
        </p:nvPicPr>
        <p:blipFill>
          <a:blip r:embed="rId2" cstate="print">
            <a:lum contrast="20000"/>
            <a:extLst>
              <a:ext uri="{28A0092B-C50C-407E-A947-70E740481C1C}">
                <a14:useLocalDpi xmlns:a14="http://schemas.microsoft.com/office/drawing/2010/main" val="0"/>
              </a:ext>
            </a:extLst>
          </a:blip>
          <a:srcRect l="55363"/>
          <a:stretch>
            <a:fillRect/>
          </a:stretch>
        </p:blipFill>
        <p:spPr bwMode="auto">
          <a:xfrm>
            <a:off x="3505200" y="1958975"/>
            <a:ext cx="2143125" cy="36036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883" name="Line 3"/>
          <p:cNvSpPr>
            <a:spLocks noChangeShapeType="1"/>
          </p:cNvSpPr>
          <p:nvPr/>
        </p:nvSpPr>
        <p:spPr bwMode="auto">
          <a:xfrm flipH="1" flipV="1">
            <a:off x="4419600" y="2971800"/>
            <a:ext cx="2667000" cy="1828800"/>
          </a:xfrm>
          <a:prstGeom prst="line">
            <a:avLst/>
          </a:prstGeom>
          <a:noFill/>
          <a:ln w="38100" cap="sq">
            <a:solidFill>
              <a:srgbClr val="FF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pl-PL"/>
          </a:p>
        </p:txBody>
      </p:sp>
      <p:sp>
        <p:nvSpPr>
          <p:cNvPr id="122884" name="Line 4"/>
          <p:cNvSpPr>
            <a:spLocks noChangeShapeType="1"/>
          </p:cNvSpPr>
          <p:nvPr/>
        </p:nvSpPr>
        <p:spPr bwMode="auto">
          <a:xfrm flipH="1">
            <a:off x="4876800" y="2133600"/>
            <a:ext cx="2133600" cy="519113"/>
          </a:xfrm>
          <a:prstGeom prst="line">
            <a:avLst/>
          </a:prstGeom>
          <a:noFill/>
          <a:ln w="38100" cap="sq">
            <a:solidFill>
              <a:srgbClr val="FF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pl-PL"/>
          </a:p>
        </p:txBody>
      </p:sp>
      <p:sp>
        <p:nvSpPr>
          <p:cNvPr id="122885" name="Line 5"/>
          <p:cNvSpPr>
            <a:spLocks noChangeShapeType="1"/>
          </p:cNvSpPr>
          <p:nvPr/>
        </p:nvSpPr>
        <p:spPr bwMode="auto">
          <a:xfrm flipV="1">
            <a:off x="1905000" y="2438400"/>
            <a:ext cx="2133600" cy="304800"/>
          </a:xfrm>
          <a:prstGeom prst="line">
            <a:avLst/>
          </a:prstGeom>
          <a:noFill/>
          <a:ln w="38100" cap="sq">
            <a:solidFill>
              <a:srgbClr val="FF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pl-PL"/>
          </a:p>
        </p:txBody>
      </p:sp>
      <p:pic>
        <p:nvPicPr>
          <p:cNvPr id="122886" name="Picture 6" descr="602a"/>
          <p:cNvPicPr>
            <a:picLocks noChangeAspect="1" noChangeArrowheads="1"/>
          </p:cNvPicPr>
          <p:nvPr/>
        </p:nvPicPr>
        <p:blipFill>
          <a:blip r:embed="rId3">
            <a:lum contrast="20000"/>
            <a:extLst>
              <a:ext uri="{28A0092B-C50C-407E-A947-70E740481C1C}">
                <a14:useLocalDpi xmlns:a14="http://schemas.microsoft.com/office/drawing/2010/main" val="0"/>
              </a:ext>
            </a:extLst>
          </a:blip>
          <a:srcRect t="6483"/>
          <a:stretch>
            <a:fillRect/>
          </a:stretch>
        </p:blipFill>
        <p:spPr bwMode="auto">
          <a:xfrm>
            <a:off x="6019800" y="3505200"/>
            <a:ext cx="2000250"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887" name="Picture 7" descr="601"/>
          <p:cNvPicPr>
            <a:picLocks noChangeAspect="1" noChangeArrowheads="1"/>
          </p:cNvPicPr>
          <p:nvPr/>
        </p:nvPicPr>
        <p:blipFill>
          <a:blip r:embed="rId4">
            <a:extLst>
              <a:ext uri="{28A0092B-C50C-407E-A947-70E740481C1C}">
                <a14:useLocalDpi xmlns:a14="http://schemas.microsoft.com/office/drawing/2010/main" val="0"/>
              </a:ext>
            </a:extLst>
          </a:blip>
          <a:srcRect b="11952"/>
          <a:stretch>
            <a:fillRect/>
          </a:stretch>
        </p:blipFill>
        <p:spPr bwMode="auto">
          <a:xfrm>
            <a:off x="7162800" y="4876800"/>
            <a:ext cx="1223963" cy="15859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888" name="Text Box 8"/>
          <p:cNvSpPr txBox="1">
            <a:spLocks noChangeArrowheads="1"/>
          </p:cNvSpPr>
          <p:nvPr/>
        </p:nvSpPr>
        <p:spPr bwMode="auto">
          <a:xfrm>
            <a:off x="6553200" y="3505200"/>
            <a:ext cx="912813"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2000" b="1">
                <a:solidFill>
                  <a:srgbClr val="000000"/>
                </a:solidFill>
              </a:rPr>
              <a:t>Ni</a:t>
            </a:r>
            <a:r>
              <a:rPr lang="pl-PL" altLang="pl-PL" sz="2000" b="1" baseline="-25000">
                <a:solidFill>
                  <a:srgbClr val="000000"/>
                </a:solidFill>
              </a:rPr>
              <a:t>3</a:t>
            </a:r>
            <a:r>
              <a:rPr lang="pl-PL" altLang="pl-PL" sz="2000" b="1">
                <a:solidFill>
                  <a:srgbClr val="000000"/>
                </a:solidFill>
              </a:rPr>
              <a:t>Al</a:t>
            </a:r>
          </a:p>
        </p:txBody>
      </p:sp>
      <p:pic>
        <p:nvPicPr>
          <p:cNvPr id="122889" name="Picture 9" descr="604a"/>
          <p:cNvPicPr>
            <a:picLocks noChangeAspect="1" noChangeArrowheads="1"/>
          </p:cNvPicPr>
          <p:nvPr/>
        </p:nvPicPr>
        <p:blipFill>
          <a:blip r:embed="rId5">
            <a:lum contrast="20000"/>
            <a:extLst>
              <a:ext uri="{28A0092B-C50C-407E-A947-70E740481C1C}">
                <a14:useLocalDpi xmlns:a14="http://schemas.microsoft.com/office/drawing/2010/main" val="0"/>
              </a:ext>
            </a:extLst>
          </a:blip>
          <a:srcRect t="6461"/>
          <a:stretch>
            <a:fillRect/>
          </a:stretch>
        </p:blipFill>
        <p:spPr bwMode="auto">
          <a:xfrm>
            <a:off x="6019800" y="762000"/>
            <a:ext cx="1990725" cy="25892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890" name="Text Box 10"/>
          <p:cNvSpPr txBox="1">
            <a:spLocks noChangeArrowheads="1"/>
          </p:cNvSpPr>
          <p:nvPr/>
        </p:nvSpPr>
        <p:spPr bwMode="auto">
          <a:xfrm>
            <a:off x="6096000" y="762000"/>
            <a:ext cx="831850"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2000" b="1">
                <a:solidFill>
                  <a:schemeClr val="bg1"/>
                </a:solidFill>
              </a:rPr>
              <a:t>NiAl</a:t>
            </a:r>
            <a:endParaRPr lang="pl-PL" altLang="pl-PL" sz="2000" b="1" baseline="-25000">
              <a:solidFill>
                <a:schemeClr val="bg1"/>
              </a:solidFill>
            </a:endParaRPr>
          </a:p>
        </p:txBody>
      </p:sp>
      <p:pic>
        <p:nvPicPr>
          <p:cNvPr id="122891" name="Picture 11" descr="603"/>
          <p:cNvPicPr>
            <a:picLocks noChangeAspect="1" noChangeArrowheads="1"/>
          </p:cNvPicPr>
          <p:nvPr/>
        </p:nvPicPr>
        <p:blipFill>
          <a:blip r:embed="rId6">
            <a:extLst>
              <a:ext uri="{28A0092B-C50C-407E-A947-70E740481C1C}">
                <a14:useLocalDpi xmlns:a14="http://schemas.microsoft.com/office/drawing/2010/main" val="0"/>
              </a:ext>
            </a:extLst>
          </a:blip>
          <a:srcRect b="11952"/>
          <a:stretch>
            <a:fillRect/>
          </a:stretch>
        </p:blipFill>
        <p:spPr bwMode="auto">
          <a:xfrm>
            <a:off x="7162800" y="381000"/>
            <a:ext cx="1223963" cy="15843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892" name="Picture 12" descr="580a"/>
          <p:cNvPicPr>
            <a:picLocks noChangeAspect="1" noChangeArrowheads="1"/>
          </p:cNvPicPr>
          <p:nvPr/>
        </p:nvPicPr>
        <p:blipFill>
          <a:blip r:embed="rId7">
            <a:lum contrast="20000"/>
            <a:extLst>
              <a:ext uri="{28A0092B-C50C-407E-A947-70E740481C1C}">
                <a14:useLocalDpi xmlns:a14="http://schemas.microsoft.com/office/drawing/2010/main" val="0"/>
              </a:ext>
            </a:extLst>
          </a:blip>
          <a:srcRect t="6615" r="1770"/>
          <a:stretch>
            <a:fillRect/>
          </a:stretch>
        </p:blipFill>
        <p:spPr bwMode="auto">
          <a:xfrm>
            <a:off x="838200" y="1524000"/>
            <a:ext cx="2039938"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893" name="Text Box 13"/>
          <p:cNvSpPr txBox="1">
            <a:spLocks noChangeArrowheads="1"/>
          </p:cNvSpPr>
          <p:nvPr/>
        </p:nvSpPr>
        <p:spPr bwMode="auto">
          <a:xfrm>
            <a:off x="1400175" y="14859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2000" b="1">
                <a:solidFill>
                  <a:srgbClr val="FFFFFF"/>
                </a:solidFill>
              </a:rPr>
              <a:t>Al</a:t>
            </a:r>
            <a:r>
              <a:rPr lang="pl-PL" altLang="pl-PL" sz="2000" b="1" baseline="-25000">
                <a:solidFill>
                  <a:srgbClr val="FFFFFF"/>
                </a:solidFill>
              </a:rPr>
              <a:t>2</a:t>
            </a:r>
            <a:r>
              <a:rPr lang="pl-PL" altLang="pl-PL" sz="2000" b="1">
                <a:solidFill>
                  <a:srgbClr val="FFFFFF"/>
                </a:solidFill>
              </a:rPr>
              <a:t>O</a:t>
            </a:r>
            <a:r>
              <a:rPr lang="pl-PL" altLang="pl-PL" sz="2000" b="1" baseline="-25000">
                <a:solidFill>
                  <a:srgbClr val="FFFFFF"/>
                </a:solidFill>
              </a:rPr>
              <a:t>3</a:t>
            </a:r>
          </a:p>
        </p:txBody>
      </p:sp>
      <p:pic>
        <p:nvPicPr>
          <p:cNvPr id="122894" name="Picture 14" descr="581"/>
          <p:cNvPicPr>
            <a:picLocks noChangeAspect="1" noChangeArrowheads="1"/>
          </p:cNvPicPr>
          <p:nvPr/>
        </p:nvPicPr>
        <p:blipFill>
          <a:blip r:embed="rId8">
            <a:extLst>
              <a:ext uri="{28A0092B-C50C-407E-A947-70E740481C1C}">
                <a14:useLocalDpi xmlns:a14="http://schemas.microsoft.com/office/drawing/2010/main" val="0"/>
              </a:ext>
            </a:extLst>
          </a:blip>
          <a:srcRect b="11952"/>
          <a:stretch>
            <a:fillRect/>
          </a:stretch>
        </p:blipFill>
        <p:spPr bwMode="auto">
          <a:xfrm>
            <a:off x="1981200" y="2908300"/>
            <a:ext cx="1223963" cy="15875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895" name="Rectangle 15"/>
          <p:cNvSpPr>
            <a:spLocks noChangeArrowheads="1"/>
          </p:cNvSpPr>
          <p:nvPr/>
        </p:nvSpPr>
        <p:spPr bwMode="auto">
          <a:xfrm>
            <a:off x="228600" y="203200"/>
            <a:ext cx="5867400" cy="132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b="1">
                <a:solidFill>
                  <a:srgbClr val="000000"/>
                </a:solidFill>
              </a:rPr>
              <a:t>Metoda PACVD </a:t>
            </a:r>
          </a:p>
          <a:p>
            <a:pPr eaLnBrk="1" hangingPunct="1">
              <a:spcBef>
                <a:spcPct val="0"/>
              </a:spcBef>
              <a:buFontTx/>
              <a:buNone/>
            </a:pPr>
            <a:r>
              <a:rPr lang="pl-PL" altLang="pl-PL" sz="2800" b="1">
                <a:solidFill>
                  <a:srgbClr val="000000"/>
                </a:solidFill>
              </a:rPr>
              <a:t>(atmosfera reaktywna: Al(CH</a:t>
            </a:r>
            <a:r>
              <a:rPr lang="pl-PL" altLang="pl-PL" sz="2800" b="1" baseline="-25000">
                <a:solidFill>
                  <a:srgbClr val="000000"/>
                </a:solidFill>
              </a:rPr>
              <a:t>3</a:t>
            </a:r>
            <a:r>
              <a:rPr lang="pl-PL" altLang="pl-PL" sz="2800" b="1">
                <a:solidFill>
                  <a:srgbClr val="000000"/>
                </a:solidFill>
              </a:rPr>
              <a:t>)</a:t>
            </a:r>
            <a:r>
              <a:rPr lang="pl-PL" altLang="pl-PL" sz="2800" b="1" baseline="-25000">
                <a:solidFill>
                  <a:srgbClr val="000000"/>
                </a:solidFill>
              </a:rPr>
              <a:t>3</a:t>
            </a:r>
            <a:r>
              <a:rPr lang="pl-PL" altLang="pl-PL" sz="2800" b="1">
                <a:solidFill>
                  <a:srgbClr val="000000"/>
                </a:solidFill>
              </a:rPr>
              <a:t>+H</a:t>
            </a:r>
            <a:r>
              <a:rPr lang="pl-PL" altLang="pl-PL" sz="2800" b="1" baseline="-25000">
                <a:solidFill>
                  <a:srgbClr val="000000"/>
                </a:solidFill>
              </a:rPr>
              <a:t>2</a:t>
            </a:r>
            <a:r>
              <a:rPr lang="pl-PL" altLang="pl-PL" sz="2800" b="1">
                <a:solidFill>
                  <a:srgbClr val="000000"/>
                </a:solidFill>
              </a:rPr>
              <a:t>)</a:t>
            </a:r>
          </a:p>
        </p:txBody>
      </p:sp>
      <p:sp>
        <p:nvSpPr>
          <p:cNvPr id="122896" name="Text Box 16"/>
          <p:cNvSpPr txBox="1">
            <a:spLocks noChangeArrowheads="1"/>
          </p:cNvSpPr>
          <p:nvPr/>
        </p:nvSpPr>
        <p:spPr bwMode="auto">
          <a:xfrm>
            <a:off x="228600" y="5791200"/>
            <a:ext cx="6019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kumimoji="1" lang="pl-PL" altLang="pl-PL" sz="2400">
                <a:solidFill>
                  <a:srgbClr val="000000"/>
                </a:solidFill>
              </a:rPr>
              <a:t>Metalografia oraz obrazy TEM </a:t>
            </a:r>
          </a:p>
          <a:p>
            <a:pPr eaLnBrk="1" hangingPunct="1">
              <a:spcBef>
                <a:spcPct val="0"/>
              </a:spcBef>
              <a:buFontTx/>
              <a:buNone/>
            </a:pPr>
            <a:r>
              <a:rPr kumimoji="1" lang="pl-PL" altLang="pl-PL" sz="2400">
                <a:solidFill>
                  <a:srgbClr val="000000"/>
                </a:solidFill>
              </a:rPr>
              <a:t>warstwy kompozytowej Al</a:t>
            </a:r>
            <a:r>
              <a:rPr kumimoji="1" lang="pl-PL" altLang="pl-PL" sz="2400" baseline="-25000">
                <a:solidFill>
                  <a:srgbClr val="000000"/>
                </a:solidFill>
              </a:rPr>
              <a:t>2</a:t>
            </a:r>
            <a:r>
              <a:rPr kumimoji="1" lang="pl-PL" altLang="pl-PL" sz="2400">
                <a:solidFill>
                  <a:srgbClr val="000000"/>
                </a:solidFill>
              </a:rPr>
              <a:t>O</a:t>
            </a:r>
            <a:r>
              <a:rPr kumimoji="1" lang="pl-PL" altLang="pl-PL" sz="2400" baseline="-25000">
                <a:solidFill>
                  <a:srgbClr val="000000"/>
                </a:solidFill>
              </a:rPr>
              <a:t>3</a:t>
            </a:r>
            <a:r>
              <a:rPr kumimoji="1" lang="pl-PL" altLang="pl-PL" sz="2400">
                <a:solidFill>
                  <a:srgbClr val="000000"/>
                </a:solidFill>
              </a:rPr>
              <a:t>+NiAl+Ni</a:t>
            </a:r>
            <a:r>
              <a:rPr kumimoji="1" lang="pl-PL" altLang="pl-PL" sz="2400" baseline="-25000">
                <a:solidFill>
                  <a:srgbClr val="000000"/>
                </a:solidFill>
              </a:rPr>
              <a:t>3</a:t>
            </a:r>
            <a:r>
              <a:rPr kumimoji="1" lang="pl-PL" altLang="pl-PL" sz="2400">
                <a:solidFill>
                  <a:srgbClr val="000000"/>
                </a:solidFill>
              </a:rPr>
              <a:t>Al </a:t>
            </a:r>
          </a:p>
        </p:txBody>
      </p:sp>
    </p:spTree>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906" name="Text Box 2"/>
          <p:cNvSpPr txBox="1">
            <a:spLocks noChangeArrowheads="1"/>
          </p:cNvSpPr>
          <p:nvPr/>
        </p:nvSpPr>
        <p:spPr bwMode="auto">
          <a:xfrm>
            <a:off x="457200" y="2209800"/>
            <a:ext cx="6961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endParaRPr lang="pl-PL" altLang="pl-PL">
              <a:effectLst>
                <a:outerShdw blurRad="38100" dist="38100" dir="2700000" algn="tl">
                  <a:srgbClr val="FFFFFF"/>
                </a:outerShdw>
              </a:effectLst>
            </a:endParaRPr>
          </a:p>
        </p:txBody>
      </p:sp>
      <p:sp>
        <p:nvSpPr>
          <p:cNvPr id="123907" name="Rectangle 3"/>
          <p:cNvSpPr>
            <a:spLocks noChangeArrowheads="1"/>
          </p:cNvSpPr>
          <p:nvPr/>
        </p:nvSpPr>
        <p:spPr bwMode="auto">
          <a:xfrm>
            <a:off x="2438400" y="2438400"/>
            <a:ext cx="9144000" cy="0"/>
          </a:xfrm>
          <a:prstGeom prst="rect">
            <a:avLst/>
          </a:prstGeom>
          <a:noFill/>
          <a:ln>
            <a:noFill/>
          </a:ln>
          <a:effectLst/>
          <a:extLst>
            <a:ext uri="{909E8E84-426E-40DD-AFC4-6F175D3DCCD1}">
              <a14:hiddenFill xmlns:a14="http://schemas.microsoft.com/office/drawing/2010/main">
                <a:solidFill>
                  <a:srgbClr val="99CCFF">
                    <a:alpha val="50195"/>
                  </a:srgbClr>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3908" name="Rectangle 4"/>
          <p:cNvSpPr>
            <a:spLocks noGrp="1" noChangeArrowheads="1"/>
          </p:cNvSpPr>
          <p:nvPr>
            <p:ph type="title"/>
          </p:nvPr>
        </p:nvSpPr>
        <p:spPr>
          <a:xfrm>
            <a:off x="0" y="-47625"/>
            <a:ext cx="9144000" cy="1800225"/>
          </a:xfrm>
        </p:spPr>
        <p:txBody>
          <a:bodyPr/>
          <a:lstStyle/>
          <a:p>
            <a:pPr eaLnBrk="1" hangingPunct="1"/>
            <a:r>
              <a:rPr lang="pl-PL" altLang="pl-PL" sz="2400">
                <a:solidFill>
                  <a:srgbClr val="000000"/>
                </a:solidFill>
                <a:cs typeface="Times New Roman" panose="02020603050405020304" pitchFamily="18" charset="0"/>
              </a:rPr>
              <a:t>Struktura i rozkład niklu, tytanu i fosforu w kompozytowej warstwie typu</a:t>
            </a:r>
            <a:r>
              <a:rPr lang="pl-PL" altLang="pl-PL" sz="2400">
                <a:solidFill>
                  <a:srgbClr val="000000"/>
                </a:solidFill>
              </a:rPr>
              <a:t> </a:t>
            </a:r>
            <a:r>
              <a:rPr lang="pl-PL" altLang="pl-PL" sz="2400">
                <a:solidFill>
                  <a:srgbClr val="000000"/>
                </a:solidFill>
                <a:cs typeface="Times New Roman" panose="02020603050405020304" pitchFamily="18" charset="0"/>
              </a:rPr>
              <a:t>TiN+(Ti,Ni)</a:t>
            </a:r>
            <a:r>
              <a:rPr lang="pl-PL" altLang="pl-PL" sz="2400" baseline="-30000">
                <a:solidFill>
                  <a:srgbClr val="000000"/>
                </a:solidFill>
                <a:cs typeface="Times New Roman" panose="02020603050405020304" pitchFamily="18" charset="0"/>
              </a:rPr>
              <a:t>3</a:t>
            </a:r>
            <a:r>
              <a:rPr lang="pl-PL" altLang="pl-PL" sz="2400">
                <a:solidFill>
                  <a:srgbClr val="000000"/>
                </a:solidFill>
                <a:cs typeface="Times New Roman" panose="02020603050405020304" pitchFamily="18" charset="0"/>
              </a:rPr>
              <a:t>P +Ti</a:t>
            </a:r>
            <a:r>
              <a:rPr lang="pl-PL" altLang="pl-PL" sz="2400" baseline="-30000">
                <a:solidFill>
                  <a:srgbClr val="000000"/>
                </a:solidFill>
                <a:cs typeface="Times New Roman" panose="02020603050405020304" pitchFamily="18" charset="0"/>
              </a:rPr>
              <a:t>3</a:t>
            </a:r>
            <a:r>
              <a:rPr lang="pl-PL" altLang="pl-PL" sz="2400">
                <a:solidFill>
                  <a:srgbClr val="000000"/>
                </a:solidFill>
                <a:cs typeface="Times New Roman" panose="02020603050405020304" pitchFamily="18" charset="0"/>
              </a:rPr>
              <a:t>P+(Ni</a:t>
            </a:r>
            <a:r>
              <a:rPr lang="pl-PL" altLang="pl-PL" sz="2400">
                <a:solidFill>
                  <a:srgbClr val="000000"/>
                </a:solidFill>
              </a:rPr>
              <a:t>–</a:t>
            </a:r>
            <a:r>
              <a:rPr lang="pl-PL" altLang="pl-PL" sz="2400">
                <a:solidFill>
                  <a:srgbClr val="000000"/>
                </a:solidFill>
                <a:cs typeface="Times New Roman" panose="02020603050405020304" pitchFamily="18" charset="0"/>
              </a:rPr>
              <a:t>Ti)</a:t>
            </a:r>
            <a:br>
              <a:rPr lang="pl-PL" altLang="pl-PL" sz="2400">
                <a:solidFill>
                  <a:srgbClr val="000000"/>
                </a:solidFill>
              </a:rPr>
            </a:br>
            <a:r>
              <a:rPr lang="pl-PL" altLang="pl-PL" sz="2400">
                <a:solidFill>
                  <a:srgbClr val="000000"/>
                </a:solidFill>
                <a:cs typeface="Times New Roman" panose="02020603050405020304" pitchFamily="18" charset="0"/>
              </a:rPr>
              <a:t>wytworzonej na stopie tytanu Ti1Al1Mn.</a:t>
            </a:r>
            <a:r>
              <a:rPr lang="pl-PL" altLang="pl-PL" sz="2400" b="1">
                <a:solidFill>
                  <a:srgbClr val="000000"/>
                </a:solidFill>
                <a:cs typeface="Times New Roman" panose="02020603050405020304" pitchFamily="18" charset="0"/>
              </a:rPr>
              <a:t> </a:t>
            </a:r>
          </a:p>
        </p:txBody>
      </p:sp>
      <p:pic>
        <p:nvPicPr>
          <p:cNvPr id="123909" name="Picture 5"/>
          <p:cNvPicPr>
            <a:picLocks noChangeAspect="1" noChangeArrowheads="1"/>
          </p:cNvPicPr>
          <p:nvPr/>
        </p:nvPicPr>
        <p:blipFill>
          <a:blip r:embed="rId2">
            <a:extLst>
              <a:ext uri="{28A0092B-C50C-407E-A947-70E740481C1C}">
                <a14:useLocalDpi xmlns:a14="http://schemas.microsoft.com/office/drawing/2010/main" val="0"/>
              </a:ext>
            </a:extLst>
          </a:blip>
          <a:srcRect b="5815"/>
          <a:stretch>
            <a:fillRect/>
          </a:stretch>
        </p:blipFill>
        <p:spPr bwMode="auto">
          <a:xfrm>
            <a:off x="2209800" y="1801813"/>
            <a:ext cx="2133600"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325" y="3740150"/>
            <a:ext cx="2047875"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6225" y="1803400"/>
            <a:ext cx="2187575"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4400" y="4087813"/>
            <a:ext cx="2159000"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59400" y="4090988"/>
            <a:ext cx="2108200"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23914" name="Group 10"/>
          <p:cNvGrpSpPr>
            <a:grpSpLocks/>
          </p:cNvGrpSpPr>
          <p:nvPr/>
        </p:nvGrpSpPr>
        <p:grpSpPr bwMode="auto">
          <a:xfrm>
            <a:off x="1066800" y="1890713"/>
            <a:ext cx="1219200" cy="1538287"/>
            <a:chOff x="96" y="960"/>
            <a:chExt cx="906" cy="787"/>
          </a:xfrm>
        </p:grpSpPr>
        <p:sp>
          <p:nvSpPr>
            <p:cNvPr id="123915" name="Line 11"/>
            <p:cNvSpPr>
              <a:spLocks noChangeShapeType="1"/>
            </p:cNvSpPr>
            <p:nvPr/>
          </p:nvSpPr>
          <p:spPr bwMode="auto">
            <a:xfrm>
              <a:off x="720" y="1056"/>
              <a:ext cx="282" cy="1"/>
            </a:xfrm>
            <a:prstGeom prst="line">
              <a:avLst/>
            </a:prstGeom>
            <a:noFill/>
            <a:ln w="3810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pl-PL"/>
            </a:p>
          </p:txBody>
        </p:sp>
        <p:sp>
          <p:nvSpPr>
            <p:cNvPr id="123916" name="Line 12"/>
            <p:cNvSpPr>
              <a:spLocks noChangeShapeType="1"/>
            </p:cNvSpPr>
            <p:nvPr/>
          </p:nvSpPr>
          <p:spPr bwMode="auto">
            <a:xfrm>
              <a:off x="720" y="1536"/>
              <a:ext cx="282" cy="1"/>
            </a:xfrm>
            <a:prstGeom prst="line">
              <a:avLst/>
            </a:prstGeom>
            <a:noFill/>
            <a:ln w="3810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pl-PL"/>
            </a:p>
          </p:txBody>
        </p:sp>
        <p:sp>
          <p:nvSpPr>
            <p:cNvPr id="123917" name="Line 13"/>
            <p:cNvSpPr>
              <a:spLocks noChangeShapeType="1"/>
            </p:cNvSpPr>
            <p:nvPr/>
          </p:nvSpPr>
          <p:spPr bwMode="auto">
            <a:xfrm>
              <a:off x="708" y="1686"/>
              <a:ext cx="282" cy="1"/>
            </a:xfrm>
            <a:prstGeom prst="line">
              <a:avLst/>
            </a:prstGeom>
            <a:noFill/>
            <a:ln w="3810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pl-PL"/>
            </a:p>
          </p:txBody>
        </p:sp>
        <p:sp>
          <p:nvSpPr>
            <p:cNvPr id="123918" name="Line 14"/>
            <p:cNvSpPr>
              <a:spLocks noChangeShapeType="1"/>
            </p:cNvSpPr>
            <p:nvPr/>
          </p:nvSpPr>
          <p:spPr bwMode="auto">
            <a:xfrm>
              <a:off x="720" y="1296"/>
              <a:ext cx="282" cy="1"/>
            </a:xfrm>
            <a:prstGeom prst="line">
              <a:avLst/>
            </a:prstGeom>
            <a:noFill/>
            <a:ln w="38100">
              <a:solidFill>
                <a:srgbClr val="CC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pl-PL"/>
            </a:p>
          </p:txBody>
        </p:sp>
        <p:sp>
          <p:nvSpPr>
            <p:cNvPr id="123919" name="Text Box 15"/>
            <p:cNvSpPr txBox="1">
              <a:spLocks noChangeArrowheads="1"/>
            </p:cNvSpPr>
            <p:nvPr/>
          </p:nvSpPr>
          <p:spPr bwMode="auto">
            <a:xfrm>
              <a:off x="240" y="960"/>
              <a:ext cx="386" cy="172"/>
            </a:xfrm>
            <a:prstGeom prst="rect">
              <a:avLst/>
            </a:prstGeom>
            <a:noFill/>
            <a:ln>
              <a:noFill/>
            </a:ln>
            <a:effectLst/>
            <a:extLst>
              <a:ext uri="{909E8E84-426E-40DD-AFC4-6F175D3DCCD1}">
                <a14:hiddenFill xmlns:a14="http://schemas.microsoft.com/office/drawing/2010/main">
                  <a:solidFill>
                    <a:srgbClr val="99CCFF">
                      <a:alpha val="50195"/>
                    </a:srgbClr>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solidFill>
                    <a:srgbClr val="FF0000"/>
                  </a:solidFill>
                </a:rPr>
                <a:t>TiN</a:t>
              </a:r>
            </a:p>
          </p:txBody>
        </p:sp>
        <p:sp>
          <p:nvSpPr>
            <p:cNvPr id="123920" name="Text Box 16"/>
            <p:cNvSpPr txBox="1">
              <a:spLocks noChangeArrowheads="1"/>
            </p:cNvSpPr>
            <p:nvPr/>
          </p:nvSpPr>
          <p:spPr bwMode="auto">
            <a:xfrm>
              <a:off x="96" y="1152"/>
              <a:ext cx="711" cy="172"/>
            </a:xfrm>
            <a:prstGeom prst="rect">
              <a:avLst/>
            </a:prstGeom>
            <a:noFill/>
            <a:ln>
              <a:noFill/>
            </a:ln>
            <a:effectLst/>
            <a:extLst>
              <a:ext uri="{909E8E84-426E-40DD-AFC4-6F175D3DCCD1}">
                <a14:hiddenFill xmlns:a14="http://schemas.microsoft.com/office/drawing/2010/main">
                  <a:solidFill>
                    <a:srgbClr val="99CCFF">
                      <a:alpha val="50195"/>
                    </a:srgbClr>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solidFill>
                    <a:srgbClr val="FF0000"/>
                  </a:solidFill>
                </a:rPr>
                <a:t>(Ti,Ni)</a:t>
              </a:r>
              <a:r>
                <a:rPr lang="pl-PL" altLang="pl-PL" sz="1600" b="1" baseline="-25000">
                  <a:solidFill>
                    <a:srgbClr val="FF0000"/>
                  </a:solidFill>
                </a:rPr>
                <a:t>3</a:t>
              </a:r>
              <a:r>
                <a:rPr lang="pl-PL" altLang="pl-PL" sz="1600" b="1">
                  <a:solidFill>
                    <a:srgbClr val="FF0000"/>
                  </a:solidFill>
                </a:rPr>
                <a:t>P</a:t>
              </a:r>
            </a:p>
          </p:txBody>
        </p:sp>
        <p:sp>
          <p:nvSpPr>
            <p:cNvPr id="123921" name="Text Box 17"/>
            <p:cNvSpPr txBox="1">
              <a:spLocks noChangeArrowheads="1"/>
            </p:cNvSpPr>
            <p:nvPr/>
          </p:nvSpPr>
          <p:spPr bwMode="auto">
            <a:xfrm>
              <a:off x="192" y="1392"/>
              <a:ext cx="421" cy="172"/>
            </a:xfrm>
            <a:prstGeom prst="rect">
              <a:avLst/>
            </a:prstGeom>
            <a:noFill/>
            <a:ln>
              <a:noFill/>
            </a:ln>
            <a:effectLst/>
            <a:extLst>
              <a:ext uri="{909E8E84-426E-40DD-AFC4-6F175D3DCCD1}">
                <a14:hiddenFill xmlns:a14="http://schemas.microsoft.com/office/drawing/2010/main">
                  <a:solidFill>
                    <a:srgbClr val="99CCFF">
                      <a:alpha val="50195"/>
                    </a:srgbClr>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solidFill>
                    <a:srgbClr val="FF0000"/>
                  </a:solidFill>
                </a:rPr>
                <a:t>Ti</a:t>
              </a:r>
              <a:r>
                <a:rPr lang="pl-PL" altLang="pl-PL" sz="1600" b="1" baseline="-25000">
                  <a:solidFill>
                    <a:srgbClr val="FF0000"/>
                  </a:solidFill>
                </a:rPr>
                <a:t>3</a:t>
              </a:r>
              <a:r>
                <a:rPr lang="pl-PL" altLang="pl-PL" sz="1600" b="1">
                  <a:solidFill>
                    <a:srgbClr val="FF0000"/>
                  </a:solidFill>
                </a:rPr>
                <a:t>P</a:t>
              </a:r>
            </a:p>
          </p:txBody>
        </p:sp>
        <p:sp>
          <p:nvSpPr>
            <p:cNvPr id="123922" name="Text Box 18"/>
            <p:cNvSpPr txBox="1">
              <a:spLocks noChangeArrowheads="1"/>
            </p:cNvSpPr>
            <p:nvPr/>
          </p:nvSpPr>
          <p:spPr bwMode="auto">
            <a:xfrm>
              <a:off x="144" y="1575"/>
              <a:ext cx="581" cy="172"/>
            </a:xfrm>
            <a:prstGeom prst="rect">
              <a:avLst/>
            </a:prstGeom>
            <a:noFill/>
            <a:ln>
              <a:noFill/>
            </a:ln>
            <a:effectLst/>
            <a:extLst>
              <a:ext uri="{909E8E84-426E-40DD-AFC4-6F175D3DCCD1}">
                <a14:hiddenFill xmlns:a14="http://schemas.microsoft.com/office/drawing/2010/main">
                  <a:solidFill>
                    <a:srgbClr val="99CCFF">
                      <a:alpha val="50195"/>
                    </a:srgbClr>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solidFill>
                    <a:srgbClr val="FF0000"/>
                  </a:solidFill>
                </a:rPr>
                <a:t>(Ni-Ti)</a:t>
              </a:r>
            </a:p>
          </p:txBody>
        </p:sp>
      </p:grpSp>
    </p:spTree>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Oval 2"/>
          <p:cNvSpPr>
            <a:spLocks noChangeArrowheads="1"/>
          </p:cNvSpPr>
          <p:nvPr/>
        </p:nvSpPr>
        <p:spPr bwMode="auto">
          <a:xfrm>
            <a:off x="1295400" y="1485900"/>
            <a:ext cx="3048000" cy="1295400"/>
          </a:xfrm>
          <a:prstGeom prst="ellipse">
            <a:avLst/>
          </a:prstGeom>
          <a:solidFill>
            <a:schemeClr val="bg1"/>
          </a:solidFill>
          <a:ln w="12700" cap="sq">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31" name="Oval 3"/>
          <p:cNvSpPr>
            <a:spLocks noChangeArrowheads="1"/>
          </p:cNvSpPr>
          <p:nvPr/>
        </p:nvSpPr>
        <p:spPr bwMode="auto">
          <a:xfrm>
            <a:off x="4546600" y="1778000"/>
            <a:ext cx="3048000" cy="838200"/>
          </a:xfrm>
          <a:prstGeom prst="ellipse">
            <a:avLst/>
          </a:prstGeom>
          <a:solidFill>
            <a:schemeClr val="bg1"/>
          </a:solidFill>
          <a:ln w="12700" cap="sq">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32" name="Rectangle 4"/>
          <p:cNvSpPr>
            <a:spLocks noChangeArrowheads="1"/>
          </p:cNvSpPr>
          <p:nvPr/>
        </p:nvSpPr>
        <p:spPr bwMode="auto">
          <a:xfrm>
            <a:off x="685800" y="30480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a:solidFill>
                  <a:schemeClr val="tx2"/>
                </a:solidFill>
              </a:rPr>
              <a:t>Warstwy kompozytowe otrzymywane na stopach aluminium</a:t>
            </a:r>
          </a:p>
        </p:txBody>
      </p:sp>
      <p:sp>
        <p:nvSpPr>
          <p:cNvPr id="124933" name="AutoShape 5"/>
          <p:cNvSpPr>
            <a:spLocks noChangeArrowheads="1"/>
          </p:cNvSpPr>
          <p:nvPr/>
        </p:nvSpPr>
        <p:spPr bwMode="auto">
          <a:xfrm>
            <a:off x="4419600" y="2819400"/>
            <a:ext cx="3484563" cy="990600"/>
          </a:xfrm>
          <a:prstGeom prst="curvedDownArrow">
            <a:avLst>
              <a:gd name="adj1" fmla="val 30030"/>
              <a:gd name="adj2" fmla="val 76443"/>
              <a:gd name="adj3" fmla="val 32380"/>
            </a:avLst>
          </a:prstGeom>
          <a:solidFill>
            <a:srgbClr val="00FF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34" name="Text Box 6"/>
          <p:cNvSpPr txBox="1">
            <a:spLocks noChangeArrowheads="1"/>
          </p:cNvSpPr>
          <p:nvPr/>
        </p:nvSpPr>
        <p:spPr bwMode="auto">
          <a:xfrm>
            <a:off x="1214438" y="1498600"/>
            <a:ext cx="3281362"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008000"/>
                </a:solidFill>
              </a:rPr>
              <a:t>Chemiczne, bezprądowe osadzanie powłok Ni(P)</a:t>
            </a:r>
          </a:p>
        </p:txBody>
      </p:sp>
      <p:sp>
        <p:nvSpPr>
          <p:cNvPr id="124935" name="Rectangle 7"/>
          <p:cNvSpPr>
            <a:spLocks noChangeArrowheads="1"/>
          </p:cNvSpPr>
          <p:nvPr/>
        </p:nvSpPr>
        <p:spPr bwMode="auto">
          <a:xfrm>
            <a:off x="558800" y="4305300"/>
            <a:ext cx="1709738" cy="766763"/>
          </a:xfrm>
          <a:prstGeom prst="rect">
            <a:avLst/>
          </a:prstGeom>
          <a:solidFill>
            <a:srgbClr val="008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36" name="Text Box 8"/>
          <p:cNvSpPr txBox="1">
            <a:spLocks noChangeArrowheads="1"/>
          </p:cNvSpPr>
          <p:nvPr/>
        </p:nvSpPr>
        <p:spPr bwMode="auto">
          <a:xfrm>
            <a:off x="554038" y="4267200"/>
            <a:ext cx="1703387"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a:solidFill>
                  <a:schemeClr val="bg1"/>
                </a:solidFill>
              </a:rPr>
              <a:t>Stop aluminium</a:t>
            </a:r>
          </a:p>
        </p:txBody>
      </p:sp>
      <p:sp>
        <p:nvSpPr>
          <p:cNvPr id="124937" name="Text Box 9"/>
          <p:cNvSpPr txBox="1">
            <a:spLocks noChangeArrowheads="1"/>
          </p:cNvSpPr>
          <p:nvPr/>
        </p:nvSpPr>
        <p:spPr bwMode="auto">
          <a:xfrm>
            <a:off x="5181600" y="1752600"/>
            <a:ext cx="18415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008000"/>
                </a:solidFill>
              </a:rPr>
              <a:t>Obróbka jarzeniowa</a:t>
            </a:r>
          </a:p>
        </p:txBody>
      </p:sp>
      <p:sp>
        <p:nvSpPr>
          <p:cNvPr id="124938" name="Rectangle 10"/>
          <p:cNvSpPr>
            <a:spLocks noChangeArrowheads="1"/>
          </p:cNvSpPr>
          <p:nvPr/>
        </p:nvSpPr>
        <p:spPr bwMode="auto">
          <a:xfrm>
            <a:off x="3592513" y="4633913"/>
            <a:ext cx="1638300" cy="708025"/>
          </a:xfrm>
          <a:prstGeom prst="rect">
            <a:avLst/>
          </a:prstGeom>
          <a:solidFill>
            <a:srgbClr val="008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39" name="Text Box 11"/>
          <p:cNvSpPr txBox="1">
            <a:spLocks noChangeArrowheads="1"/>
          </p:cNvSpPr>
          <p:nvPr/>
        </p:nvSpPr>
        <p:spPr bwMode="auto">
          <a:xfrm>
            <a:off x="3717925" y="4583113"/>
            <a:ext cx="13604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000">
                <a:solidFill>
                  <a:schemeClr val="bg1"/>
                </a:solidFill>
              </a:rPr>
              <a:t>Stop aluminium</a:t>
            </a:r>
          </a:p>
        </p:txBody>
      </p:sp>
      <p:sp>
        <p:nvSpPr>
          <p:cNvPr id="124940" name="AutoShape 12"/>
          <p:cNvSpPr>
            <a:spLocks noChangeArrowheads="1"/>
          </p:cNvSpPr>
          <p:nvPr/>
        </p:nvSpPr>
        <p:spPr bwMode="auto">
          <a:xfrm>
            <a:off x="1198563" y="2819400"/>
            <a:ext cx="3373437" cy="990600"/>
          </a:xfrm>
          <a:prstGeom prst="curvedDownArrow">
            <a:avLst>
              <a:gd name="adj1" fmla="val 25967"/>
              <a:gd name="adj2" fmla="val 84679"/>
              <a:gd name="adj3" fmla="val 34528"/>
            </a:avLst>
          </a:prstGeom>
          <a:solidFill>
            <a:srgbClr val="00FF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41" name="Rectangle 13"/>
          <p:cNvSpPr>
            <a:spLocks noChangeArrowheads="1"/>
          </p:cNvSpPr>
          <p:nvPr/>
        </p:nvSpPr>
        <p:spPr bwMode="auto">
          <a:xfrm>
            <a:off x="3592513" y="4114800"/>
            <a:ext cx="1638300" cy="519113"/>
          </a:xfrm>
          <a:prstGeom prst="rect">
            <a:avLst/>
          </a:prstGeom>
          <a:solidFill>
            <a:srgbClr val="99CC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4942" name="Text Box 14"/>
          <p:cNvSpPr txBox="1">
            <a:spLocks noChangeArrowheads="1"/>
          </p:cNvSpPr>
          <p:nvPr/>
        </p:nvSpPr>
        <p:spPr bwMode="auto">
          <a:xfrm>
            <a:off x="3411538" y="4202113"/>
            <a:ext cx="19335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000000"/>
                </a:solidFill>
              </a:rPr>
              <a:t>Powłoka Ni(P)</a:t>
            </a:r>
          </a:p>
        </p:txBody>
      </p:sp>
      <p:pic>
        <p:nvPicPr>
          <p:cNvPr id="124943" name="Picture 15"/>
          <p:cNvPicPr>
            <a:picLocks noChangeAspect="1" noChangeArrowheads="1"/>
          </p:cNvPicPr>
          <p:nvPr/>
        </p:nvPicPr>
        <p:blipFill>
          <a:blip r:embed="rId2">
            <a:extLst>
              <a:ext uri="{28A0092B-C50C-407E-A947-70E740481C1C}">
                <a14:useLocalDpi xmlns:a14="http://schemas.microsoft.com/office/drawing/2010/main" val="0"/>
              </a:ext>
            </a:extLst>
          </a:blip>
          <a:srcRect t="6320" b="2739"/>
          <a:stretch>
            <a:fillRect/>
          </a:stretch>
        </p:blipFill>
        <p:spPr bwMode="auto">
          <a:xfrm>
            <a:off x="6154738" y="3895725"/>
            <a:ext cx="2608262"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4944" name="Text Box 16"/>
          <p:cNvSpPr txBox="1">
            <a:spLocks noChangeArrowheads="1"/>
          </p:cNvSpPr>
          <p:nvPr/>
        </p:nvSpPr>
        <p:spPr bwMode="auto">
          <a:xfrm>
            <a:off x="6002338" y="3886200"/>
            <a:ext cx="15144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FFFF00"/>
                </a:solidFill>
              </a:rPr>
              <a:t>Ni + Ni</a:t>
            </a:r>
            <a:r>
              <a:rPr lang="pl-PL" altLang="pl-PL" sz="1800" b="1" baseline="-25000">
                <a:solidFill>
                  <a:srgbClr val="FFFF00"/>
                </a:solidFill>
              </a:rPr>
              <a:t>3</a:t>
            </a:r>
            <a:r>
              <a:rPr lang="pl-PL" altLang="pl-PL" sz="1800" b="1">
                <a:solidFill>
                  <a:srgbClr val="FFFF00"/>
                </a:solidFill>
              </a:rPr>
              <a:t>P</a:t>
            </a:r>
          </a:p>
        </p:txBody>
      </p:sp>
      <p:sp>
        <p:nvSpPr>
          <p:cNvPr id="124945" name="Text Box 17"/>
          <p:cNvSpPr txBox="1">
            <a:spLocks noChangeArrowheads="1"/>
          </p:cNvSpPr>
          <p:nvPr/>
        </p:nvSpPr>
        <p:spPr bwMode="auto">
          <a:xfrm>
            <a:off x="6227763" y="4279900"/>
            <a:ext cx="863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FFFF00"/>
                </a:solidFill>
              </a:rPr>
              <a:t>NiAl</a:t>
            </a:r>
          </a:p>
        </p:txBody>
      </p:sp>
      <p:sp>
        <p:nvSpPr>
          <p:cNvPr id="124946" name="Text Box 18"/>
          <p:cNvSpPr txBox="1">
            <a:spLocks noChangeArrowheads="1"/>
          </p:cNvSpPr>
          <p:nvPr/>
        </p:nvSpPr>
        <p:spPr bwMode="auto">
          <a:xfrm>
            <a:off x="6173788" y="4632325"/>
            <a:ext cx="10191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FFFF00"/>
                </a:solidFill>
              </a:rPr>
              <a:t>Ni</a:t>
            </a:r>
            <a:r>
              <a:rPr lang="pl-PL" altLang="pl-PL" sz="1800" b="1" baseline="-25000">
                <a:solidFill>
                  <a:srgbClr val="FFFF00"/>
                </a:solidFill>
              </a:rPr>
              <a:t>2</a:t>
            </a:r>
            <a:r>
              <a:rPr lang="pl-PL" altLang="pl-PL" sz="1800" b="1">
                <a:solidFill>
                  <a:srgbClr val="FFFF00"/>
                </a:solidFill>
              </a:rPr>
              <a:t>Al</a:t>
            </a:r>
            <a:r>
              <a:rPr lang="pl-PL" altLang="pl-PL" sz="1800" b="1" baseline="-25000">
                <a:solidFill>
                  <a:srgbClr val="FFFF00"/>
                </a:solidFill>
              </a:rPr>
              <a:t>3</a:t>
            </a:r>
          </a:p>
        </p:txBody>
      </p:sp>
      <p:sp>
        <p:nvSpPr>
          <p:cNvPr id="124947" name="Text Box 19"/>
          <p:cNvSpPr txBox="1">
            <a:spLocks noChangeArrowheads="1"/>
          </p:cNvSpPr>
          <p:nvPr/>
        </p:nvSpPr>
        <p:spPr bwMode="auto">
          <a:xfrm>
            <a:off x="6230938" y="5138738"/>
            <a:ext cx="18288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663300"/>
                </a:solidFill>
              </a:rPr>
              <a:t>Stop aluminium</a:t>
            </a:r>
            <a:endParaRPr lang="pl-PL" altLang="pl-PL" sz="1800" b="1" baseline="-25000">
              <a:solidFill>
                <a:srgbClr val="663300"/>
              </a:solidFill>
            </a:endParaRPr>
          </a:p>
        </p:txBody>
      </p:sp>
    </p:spTree>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ChangeArrowheads="1"/>
          </p:cNvSpPr>
          <p:nvPr/>
        </p:nvSpPr>
        <p:spPr bwMode="auto">
          <a:xfrm>
            <a:off x="685800" y="1828800"/>
            <a:ext cx="4648200" cy="3657600"/>
          </a:xfrm>
          <a:prstGeom prst="rect">
            <a:avLst/>
          </a:prstGeom>
          <a:solidFill>
            <a:srgbClr val="F2ED41"/>
          </a:solidFill>
          <a:ln w="1587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259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713" y="1905000"/>
            <a:ext cx="4522787" cy="351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6" name="Rectangle 4"/>
          <p:cNvSpPr>
            <a:spLocks noChangeArrowheads="1"/>
          </p:cNvSpPr>
          <p:nvPr/>
        </p:nvSpPr>
        <p:spPr bwMode="auto">
          <a:xfrm>
            <a:off x="901700" y="2209800"/>
            <a:ext cx="120173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500"/>
                </a:solidFill>
              </a:rPr>
              <a:t>Ni – Ni</a:t>
            </a:r>
            <a:r>
              <a:rPr lang="pl-PL" altLang="pl-PL" sz="2400" b="1" baseline="-25000">
                <a:solidFill>
                  <a:srgbClr val="FFF500"/>
                </a:solidFill>
              </a:rPr>
              <a:t>3</a:t>
            </a:r>
            <a:r>
              <a:rPr lang="pl-PL" altLang="pl-PL" sz="2400" b="1">
                <a:solidFill>
                  <a:srgbClr val="FFF500"/>
                </a:solidFill>
              </a:rPr>
              <a:t>P</a:t>
            </a:r>
            <a:endParaRPr lang="pl-PL" altLang="pl-PL" sz="2400" b="1"/>
          </a:p>
        </p:txBody>
      </p:sp>
      <p:sp>
        <p:nvSpPr>
          <p:cNvPr id="125957" name="Rectangle 5"/>
          <p:cNvSpPr>
            <a:spLocks noChangeArrowheads="1"/>
          </p:cNvSpPr>
          <p:nvPr/>
        </p:nvSpPr>
        <p:spPr bwMode="auto">
          <a:xfrm>
            <a:off x="930275" y="2987675"/>
            <a:ext cx="609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500"/>
                </a:solidFill>
              </a:rPr>
              <a:t>NiAl</a:t>
            </a:r>
            <a:endParaRPr lang="pl-PL" altLang="pl-PL" sz="2400" b="1"/>
          </a:p>
        </p:txBody>
      </p:sp>
      <p:sp>
        <p:nvSpPr>
          <p:cNvPr id="125958" name="Rectangle 6"/>
          <p:cNvSpPr>
            <a:spLocks noChangeArrowheads="1"/>
          </p:cNvSpPr>
          <p:nvPr/>
        </p:nvSpPr>
        <p:spPr bwMode="auto">
          <a:xfrm>
            <a:off x="914400" y="3521075"/>
            <a:ext cx="812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500"/>
                </a:solidFill>
              </a:rPr>
              <a:t>Ni</a:t>
            </a:r>
            <a:r>
              <a:rPr lang="pl-PL" altLang="pl-PL" sz="2400" b="1" baseline="-25000">
                <a:solidFill>
                  <a:srgbClr val="FFF500"/>
                </a:solidFill>
              </a:rPr>
              <a:t>2</a:t>
            </a:r>
            <a:r>
              <a:rPr lang="pl-PL" altLang="pl-PL" sz="2400" b="1">
                <a:solidFill>
                  <a:srgbClr val="FFF500"/>
                </a:solidFill>
              </a:rPr>
              <a:t>Al</a:t>
            </a:r>
            <a:r>
              <a:rPr lang="pl-PL" altLang="pl-PL" sz="2400" b="1" baseline="-25000">
                <a:solidFill>
                  <a:srgbClr val="FFF500"/>
                </a:solidFill>
              </a:rPr>
              <a:t>3</a:t>
            </a:r>
            <a:endParaRPr lang="pl-PL" altLang="pl-PL" sz="2400" b="1" baseline="-25000"/>
          </a:p>
        </p:txBody>
      </p:sp>
      <p:sp>
        <p:nvSpPr>
          <p:cNvPr id="125959" name="Text Box 7"/>
          <p:cNvSpPr txBox="1">
            <a:spLocks noChangeArrowheads="1"/>
          </p:cNvSpPr>
          <p:nvPr/>
        </p:nvSpPr>
        <p:spPr bwMode="auto">
          <a:xfrm>
            <a:off x="749300" y="4838700"/>
            <a:ext cx="3429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a:solidFill>
                  <a:srgbClr val="000000"/>
                </a:solidFill>
              </a:rPr>
              <a:t>Stop aluminium</a:t>
            </a:r>
          </a:p>
        </p:txBody>
      </p:sp>
      <p:sp>
        <p:nvSpPr>
          <p:cNvPr id="125960" name="Line 8"/>
          <p:cNvSpPr>
            <a:spLocks noChangeShapeType="1"/>
          </p:cNvSpPr>
          <p:nvPr/>
        </p:nvSpPr>
        <p:spPr bwMode="auto">
          <a:xfrm flipH="1">
            <a:off x="4419600" y="2286000"/>
            <a:ext cx="2438400" cy="685800"/>
          </a:xfrm>
          <a:prstGeom prst="line">
            <a:avLst/>
          </a:prstGeom>
          <a:noFill/>
          <a:ln w="57150" cap="sq">
            <a:solidFill>
              <a:srgbClr val="FFCC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pl-PL"/>
          </a:p>
        </p:txBody>
      </p:sp>
      <p:sp>
        <p:nvSpPr>
          <p:cNvPr id="125961" name="Line 9"/>
          <p:cNvSpPr>
            <a:spLocks noChangeShapeType="1"/>
          </p:cNvSpPr>
          <p:nvPr/>
        </p:nvSpPr>
        <p:spPr bwMode="auto">
          <a:xfrm flipH="1" flipV="1">
            <a:off x="4419600" y="4114800"/>
            <a:ext cx="2514600" cy="152400"/>
          </a:xfrm>
          <a:prstGeom prst="line">
            <a:avLst/>
          </a:prstGeom>
          <a:noFill/>
          <a:ln w="57150" cap="sq">
            <a:solidFill>
              <a:srgbClr val="FFCC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pl-PL"/>
          </a:p>
        </p:txBody>
      </p:sp>
      <p:sp>
        <p:nvSpPr>
          <p:cNvPr id="125962" name="Rectangle 10"/>
          <p:cNvSpPr>
            <a:spLocks noChangeArrowheads="1"/>
          </p:cNvSpPr>
          <p:nvPr/>
        </p:nvSpPr>
        <p:spPr bwMode="auto">
          <a:xfrm>
            <a:off x="5715000" y="3365500"/>
            <a:ext cx="2339975" cy="1701800"/>
          </a:xfrm>
          <a:prstGeom prst="rect">
            <a:avLst/>
          </a:prstGeom>
          <a:solidFill>
            <a:srgbClr val="FFFF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5963" name="Rectangle 11"/>
          <p:cNvSpPr>
            <a:spLocks noChangeArrowheads="1"/>
          </p:cNvSpPr>
          <p:nvPr/>
        </p:nvSpPr>
        <p:spPr bwMode="auto">
          <a:xfrm>
            <a:off x="5715000" y="1371600"/>
            <a:ext cx="2339975" cy="1752600"/>
          </a:xfrm>
          <a:prstGeom prst="rect">
            <a:avLst/>
          </a:prstGeom>
          <a:solidFill>
            <a:srgbClr val="FFFF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2596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3100" y="1435100"/>
            <a:ext cx="2247900" cy="163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5"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3100" y="3416300"/>
            <a:ext cx="2254250" cy="160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66" name="Text Box 14"/>
          <p:cNvSpPr txBox="1">
            <a:spLocks noChangeArrowheads="1"/>
          </p:cNvSpPr>
          <p:nvPr/>
        </p:nvSpPr>
        <p:spPr bwMode="auto">
          <a:xfrm>
            <a:off x="6324600" y="838200"/>
            <a:ext cx="990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a:solidFill>
                  <a:srgbClr val="000000"/>
                </a:solidFill>
              </a:rPr>
              <a:t>TEM</a:t>
            </a:r>
          </a:p>
        </p:txBody>
      </p:sp>
      <p:sp>
        <p:nvSpPr>
          <p:cNvPr id="125967" name="Rectangle 15"/>
          <p:cNvSpPr>
            <a:spLocks noChangeArrowheads="1"/>
          </p:cNvSpPr>
          <p:nvPr/>
        </p:nvSpPr>
        <p:spPr bwMode="auto">
          <a:xfrm>
            <a:off x="381000" y="304800"/>
            <a:ext cx="777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u="sng">
                <a:solidFill>
                  <a:srgbClr val="000000"/>
                </a:solidFill>
              </a:rPr>
              <a:t>Mikrostruktura</a:t>
            </a:r>
          </a:p>
        </p:txBody>
      </p:sp>
    </p:spTree>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757238" y="333375"/>
            <a:ext cx="7772400" cy="863600"/>
          </a:xfrm>
        </p:spPr>
        <p:txBody>
          <a:bodyPr/>
          <a:lstStyle/>
          <a:p>
            <a:pPr eaLnBrk="1" hangingPunct="1"/>
            <a:r>
              <a:rPr lang="pl-PL" altLang="pl-PL" sz="2800" b="1"/>
              <a:t>6. Krystalizacja powłok z fazy gazowej</a:t>
            </a:r>
            <a:br>
              <a:rPr lang="pl-PL" altLang="pl-PL" sz="4000" b="1"/>
            </a:br>
            <a:endParaRPr lang="pl-PL" altLang="pl-PL" sz="4000" b="1"/>
          </a:p>
        </p:txBody>
      </p:sp>
      <p:sp>
        <p:nvSpPr>
          <p:cNvPr id="126979" name="Rectangle 3"/>
          <p:cNvSpPr>
            <a:spLocks noGrp="1" noChangeArrowheads="1"/>
          </p:cNvSpPr>
          <p:nvPr>
            <p:ph type="body" idx="1"/>
          </p:nvPr>
        </p:nvSpPr>
        <p:spPr>
          <a:xfrm>
            <a:off x="757238" y="981075"/>
            <a:ext cx="7772400" cy="5543550"/>
          </a:xfrm>
        </p:spPr>
        <p:txBody>
          <a:bodyPr/>
          <a:lstStyle/>
          <a:p>
            <a:pPr eaLnBrk="1" hangingPunct="1">
              <a:spcBef>
                <a:spcPct val="50000"/>
              </a:spcBef>
              <a:buFontTx/>
              <a:buNone/>
            </a:pPr>
            <a:r>
              <a:rPr lang="pl-PL" altLang="pl-PL" sz="2000" b="1">
                <a:solidFill>
                  <a:srgbClr val="3333FF"/>
                </a:solidFill>
              </a:rPr>
              <a:t>Przesycenie</a:t>
            </a:r>
            <a:r>
              <a:rPr lang="pl-PL" altLang="pl-PL" sz="2000" b="1"/>
              <a:t> = stosunek ciśnienia gazu w plazmie do ciśnienia równowagowego  </a:t>
            </a:r>
            <a:r>
              <a:rPr lang="pl-PL" altLang="pl-PL" sz="2000" b="1">
                <a:cs typeface="Times New Roman" panose="02020603050405020304" pitchFamily="18" charset="0"/>
              </a:rPr>
              <a:t>→</a:t>
            </a:r>
            <a:r>
              <a:rPr lang="pl-PL" altLang="pl-PL" sz="2000" b="1"/>
              <a:t> p/p</a:t>
            </a:r>
            <a:r>
              <a:rPr lang="pl-PL" altLang="pl-PL" sz="2000" b="1" baseline="-25000"/>
              <a:t>0</a:t>
            </a:r>
          </a:p>
          <a:p>
            <a:pPr eaLnBrk="1" hangingPunct="1">
              <a:spcBef>
                <a:spcPct val="50000"/>
              </a:spcBef>
              <a:buFontTx/>
              <a:buNone/>
            </a:pPr>
            <a:r>
              <a:rPr lang="pl-PL" altLang="pl-PL" sz="2000" b="1">
                <a:solidFill>
                  <a:srgbClr val="3333FF"/>
                </a:solidFill>
              </a:rPr>
              <a:t>Energia swobodna Gibbsa</a:t>
            </a:r>
            <a:r>
              <a:rPr lang="pl-PL" altLang="pl-PL" sz="2000" b="1"/>
              <a:t> = entalpia swobodna = potencjał termodynamiczny →  funkcja stanu układu → </a:t>
            </a:r>
            <a:r>
              <a:rPr lang="pl-PL" altLang="pl-PL" sz="2000" b="1">
                <a:sym typeface="Symbol" panose="05050102010706020507" pitchFamily="18" charset="2"/>
              </a:rPr>
              <a:t>G = H - T S</a:t>
            </a:r>
            <a:endParaRPr lang="pl-PL" altLang="pl-PL" sz="2000" b="1"/>
          </a:p>
          <a:p>
            <a:pPr eaLnBrk="1" hangingPunct="1">
              <a:spcBef>
                <a:spcPct val="50000"/>
              </a:spcBef>
              <a:buFontTx/>
              <a:buNone/>
            </a:pPr>
            <a:r>
              <a:rPr lang="pl-PL" altLang="pl-PL" sz="2000" b="1">
                <a:solidFill>
                  <a:srgbClr val="3333FF"/>
                </a:solidFill>
              </a:rPr>
              <a:t>Adsorpcja</a:t>
            </a:r>
            <a:r>
              <a:rPr lang="pl-PL" altLang="pl-PL" sz="2000" b="1"/>
              <a:t> = proces w którym cząstki jednej fazy gromadzą się na powierzchni drugiej fazy, powierzchni granicy faz. Nie występuje penetracja składników poprzez tę granicę (wtedy absorpcja).</a:t>
            </a:r>
          </a:p>
          <a:p>
            <a:pPr eaLnBrk="1" hangingPunct="1"/>
            <a:r>
              <a:rPr lang="pl-PL" altLang="pl-PL" sz="2000" b="1">
                <a:solidFill>
                  <a:srgbClr val="3333FF"/>
                </a:solidFill>
              </a:rPr>
              <a:t>Fizysorpcja</a:t>
            </a:r>
            <a:r>
              <a:rPr lang="pl-PL" altLang="pl-PL" sz="2000" b="1"/>
              <a:t> → siły van der Waalsa → odwracalna</a:t>
            </a:r>
          </a:p>
          <a:p>
            <a:pPr eaLnBrk="1" hangingPunct="1"/>
            <a:r>
              <a:rPr lang="pl-PL" altLang="pl-PL" sz="2000" b="1">
                <a:solidFill>
                  <a:srgbClr val="3333FF"/>
                </a:solidFill>
              </a:rPr>
              <a:t>Chemisorpcja</a:t>
            </a:r>
            <a:r>
              <a:rPr lang="pl-PL" altLang="pl-PL" sz="2000" b="1"/>
              <a:t> → wiązania atomowe, spolaryzowane, jonowe → reakcja chemiczna → często nieodwracalna</a:t>
            </a:r>
          </a:p>
          <a:p>
            <a:pPr eaLnBrk="1" hangingPunct="1">
              <a:buFontTx/>
              <a:buNone/>
            </a:pPr>
            <a:r>
              <a:rPr lang="pl-PL" altLang="pl-PL" sz="2000" b="1">
                <a:solidFill>
                  <a:srgbClr val="3333FF"/>
                </a:solidFill>
              </a:rPr>
              <a:t>Desorpcja</a:t>
            </a:r>
            <a:r>
              <a:rPr lang="pl-PL" altLang="pl-PL" sz="2000" b="1"/>
              <a:t> → proces odwrotny do adsorpcji</a:t>
            </a:r>
          </a:p>
        </p:txBody>
      </p:sp>
    </p:spTree>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Text Box 2"/>
          <p:cNvSpPr txBox="1">
            <a:spLocks noChangeArrowheads="1"/>
          </p:cNvSpPr>
          <p:nvPr/>
        </p:nvSpPr>
        <p:spPr bwMode="auto">
          <a:xfrm>
            <a:off x="971550" y="692150"/>
            <a:ext cx="6913563"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latin typeface="Arial" panose="020B0604020202020204" pitchFamily="34" charset="0"/>
              </a:rPr>
              <a:t>Pojęcia podstawowe</a:t>
            </a:r>
          </a:p>
        </p:txBody>
      </p:sp>
      <p:sp>
        <p:nvSpPr>
          <p:cNvPr id="128003" name="Text Box 3"/>
          <p:cNvSpPr txBox="1">
            <a:spLocks noChangeArrowheads="1"/>
          </p:cNvSpPr>
          <p:nvPr/>
        </p:nvSpPr>
        <p:spPr bwMode="auto">
          <a:xfrm>
            <a:off x="323850" y="1341438"/>
            <a:ext cx="8569325" cy="10096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a:solidFill>
                  <a:srgbClr val="3333FF"/>
                </a:solidFill>
                <a:latin typeface="Arial" panose="020B0604020202020204" pitchFamily="34" charset="0"/>
              </a:rPr>
              <a:t>Adsorpcja</a:t>
            </a:r>
            <a:r>
              <a:rPr lang="pl-PL" altLang="pl-PL" sz="1900" b="1">
                <a:latin typeface="Arial" panose="020B0604020202020204" pitchFamily="34" charset="0"/>
              </a:rPr>
              <a:t> = proces w którym cząstki jednej fazy gromadzą się na powierzchni drugiej fazy, powierzchni granicy faz. Nie występuje penetracja składników poprzez tę granicę (wtedy absorpcja).</a:t>
            </a:r>
            <a:endParaRPr lang="pl-PL" altLang="pl-PL" sz="1900" b="1" baseline="-25000">
              <a:latin typeface="Arial" panose="020B0604020202020204" pitchFamily="34" charset="0"/>
            </a:endParaRPr>
          </a:p>
        </p:txBody>
      </p:sp>
      <p:sp>
        <p:nvSpPr>
          <p:cNvPr id="128004" name="Text Box 4"/>
          <p:cNvSpPr txBox="1">
            <a:spLocks noChangeArrowheads="1"/>
          </p:cNvSpPr>
          <p:nvPr/>
        </p:nvSpPr>
        <p:spPr bwMode="auto">
          <a:xfrm>
            <a:off x="323850" y="2492375"/>
            <a:ext cx="8569325" cy="11541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a:latin typeface="Arial" panose="020B0604020202020204" pitchFamily="34" charset="0"/>
              </a:rPr>
              <a:t>Istnieniu na powierzchni adsorbentu niezrównoważonych sił powoduje nadmiar energii swobodnej w stosunku do fazy objętościowej.</a:t>
            </a:r>
          </a:p>
          <a:p>
            <a:pPr eaLnBrk="1" hangingPunct="1">
              <a:spcBef>
                <a:spcPct val="50000"/>
              </a:spcBef>
              <a:buFontTx/>
              <a:buNone/>
            </a:pPr>
            <a:r>
              <a:rPr lang="pl-PL" altLang="pl-PL" sz="1900" b="1">
                <a:latin typeface="Arial" panose="020B0604020202020204" pitchFamily="34" charset="0"/>
              </a:rPr>
              <a:t>Adsorpcja </a:t>
            </a:r>
            <a:r>
              <a:rPr lang="pl-PL" altLang="pl-PL" sz="1900" b="1">
                <a:latin typeface="Arial" panose="020B0604020202020204" pitchFamily="34" charset="0"/>
                <a:cs typeface="Arial" panose="020B0604020202020204" pitchFamily="34" charset="0"/>
              </a:rPr>
              <a:t>→ </a:t>
            </a:r>
            <a:r>
              <a:rPr lang="pl-PL" altLang="pl-PL" sz="1900" b="1">
                <a:solidFill>
                  <a:srgbClr val="3333FF"/>
                </a:solidFill>
                <a:latin typeface="Arial" panose="020B0604020202020204" pitchFamily="34" charset="0"/>
                <a:cs typeface="Arial" panose="020B0604020202020204" pitchFamily="34" charset="0"/>
              </a:rPr>
              <a:t>obniżenie energii powierzchniowej</a:t>
            </a:r>
          </a:p>
        </p:txBody>
      </p:sp>
      <p:sp>
        <p:nvSpPr>
          <p:cNvPr id="128005" name="Text Box 5"/>
          <p:cNvSpPr txBox="1">
            <a:spLocks noChangeArrowheads="1"/>
          </p:cNvSpPr>
          <p:nvPr/>
        </p:nvSpPr>
        <p:spPr bwMode="auto">
          <a:xfrm>
            <a:off x="323850" y="4076700"/>
            <a:ext cx="8569325" cy="11541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a:solidFill>
                  <a:srgbClr val="3333FF"/>
                </a:solidFill>
                <a:latin typeface="Arial" panose="020B0604020202020204" pitchFamily="34" charset="0"/>
              </a:rPr>
              <a:t>Fizysorpcja</a:t>
            </a:r>
            <a:r>
              <a:rPr lang="pl-PL" altLang="pl-PL" sz="1900" b="1">
                <a:latin typeface="Arial" panose="020B0604020202020204" pitchFamily="34" charset="0"/>
              </a:rPr>
              <a:t> → siły van der Waalsa → odwracalna</a:t>
            </a:r>
          </a:p>
          <a:p>
            <a:pPr eaLnBrk="1" hangingPunct="1">
              <a:spcBef>
                <a:spcPct val="50000"/>
              </a:spcBef>
              <a:buFontTx/>
              <a:buNone/>
            </a:pPr>
            <a:r>
              <a:rPr lang="pl-PL" altLang="pl-PL" sz="1900" b="1">
                <a:solidFill>
                  <a:srgbClr val="3333FF"/>
                </a:solidFill>
                <a:latin typeface="Arial" panose="020B0604020202020204" pitchFamily="34" charset="0"/>
              </a:rPr>
              <a:t>Chemisorpcja</a:t>
            </a:r>
            <a:r>
              <a:rPr lang="pl-PL" altLang="pl-PL" sz="1900" b="1">
                <a:latin typeface="Arial" panose="020B0604020202020204" pitchFamily="34" charset="0"/>
              </a:rPr>
              <a:t> → wiązania atomowe, spolaryzowane, jonowe → reakcja chemiczna → często nieodwracalna</a:t>
            </a:r>
          </a:p>
        </p:txBody>
      </p:sp>
      <p:sp>
        <p:nvSpPr>
          <p:cNvPr id="128006" name="Text Box 6"/>
          <p:cNvSpPr txBox="1">
            <a:spLocks noChangeArrowheads="1"/>
          </p:cNvSpPr>
          <p:nvPr/>
        </p:nvSpPr>
        <p:spPr bwMode="auto">
          <a:xfrm>
            <a:off x="323850" y="5445125"/>
            <a:ext cx="8569325"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a:solidFill>
                  <a:srgbClr val="3333FF"/>
                </a:solidFill>
                <a:latin typeface="Arial" panose="020B0604020202020204" pitchFamily="34" charset="0"/>
              </a:rPr>
              <a:t>Desorpcja</a:t>
            </a:r>
            <a:r>
              <a:rPr lang="pl-PL" altLang="pl-PL" sz="1900" b="1">
                <a:latin typeface="Arial" panose="020B0604020202020204" pitchFamily="34" charset="0"/>
              </a:rPr>
              <a:t> → proces odwrotny do adsorpcji</a:t>
            </a:r>
          </a:p>
        </p:txBody>
      </p:sp>
    </p:spTree>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ChangeArrowheads="1"/>
          </p:cNvSpPr>
          <p:nvPr/>
        </p:nvSpPr>
        <p:spPr bwMode="auto">
          <a:xfrm>
            <a:off x="0"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30051" name="Rectangle 3"/>
          <p:cNvSpPr>
            <a:spLocks noChangeArrowheads="1"/>
          </p:cNvSpPr>
          <p:nvPr/>
        </p:nvSpPr>
        <p:spPr bwMode="auto">
          <a:xfrm>
            <a:off x="0"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30052" name="Rectangle 4"/>
          <p:cNvSpPr>
            <a:spLocks noChangeArrowheads="1"/>
          </p:cNvSpPr>
          <p:nvPr/>
        </p:nvSpPr>
        <p:spPr bwMode="auto">
          <a:xfrm>
            <a:off x="0"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30053" name="Picture 6" descr="zjawiska%20adsorpcji%202"/>
          <p:cNvPicPr>
            <a:picLocks noGrp="1" noChangeAspect="1" noChangeArrowheads="1"/>
          </p:cNvPicPr>
          <p:nvPr>
            <p:ph sz="half" idx="2"/>
          </p:nvPr>
        </p:nvPicPr>
        <p:blipFill>
          <a:blip r:embed="rId3" cstate="print">
            <a:lum contrast="6000"/>
            <a:extLst>
              <a:ext uri="{28A0092B-C50C-407E-A947-70E740481C1C}">
                <a14:useLocalDpi xmlns:a14="http://schemas.microsoft.com/office/drawing/2010/main" val="0"/>
              </a:ext>
            </a:extLst>
          </a:blip>
          <a:srcRect/>
          <a:stretch>
            <a:fillRect/>
          </a:stretch>
        </p:blipFill>
        <p:spPr>
          <a:xfrm>
            <a:off x="2159000" y="3779838"/>
            <a:ext cx="6985000" cy="3078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0054" name="Picture 7" descr="zjawiska%20adsorpcji%201"/>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a:xfrm>
            <a:off x="0" y="0"/>
            <a:ext cx="6480175" cy="3884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0055" name="Rectangle 8"/>
          <p:cNvSpPr>
            <a:spLocks noChangeArrowheads="1"/>
          </p:cNvSpPr>
          <p:nvPr/>
        </p:nvSpPr>
        <p:spPr bwMode="auto">
          <a:xfrm>
            <a:off x="215900" y="4246563"/>
            <a:ext cx="1692275"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900" b="1">
                <a:latin typeface="Arial" panose="020B0604020202020204" pitchFamily="34" charset="0"/>
              </a:rPr>
              <a:t>Odbicie</a:t>
            </a:r>
          </a:p>
          <a:p>
            <a:pPr algn="ctr" eaLnBrk="1" hangingPunct="1">
              <a:spcBef>
                <a:spcPct val="0"/>
              </a:spcBef>
              <a:buFontTx/>
              <a:buNone/>
            </a:pPr>
            <a:r>
              <a:rPr lang="pl-PL" altLang="pl-PL" sz="1900" b="1">
                <a:latin typeface="Arial" panose="020B0604020202020204" pitchFamily="34" charset="0"/>
              </a:rPr>
              <a:t>Adsorpcja</a:t>
            </a:r>
          </a:p>
          <a:p>
            <a:pPr algn="ctr" eaLnBrk="1" hangingPunct="1">
              <a:spcBef>
                <a:spcPct val="0"/>
              </a:spcBef>
              <a:buFontTx/>
              <a:buNone/>
            </a:pPr>
            <a:r>
              <a:rPr lang="pl-PL" altLang="pl-PL" sz="1900" b="1">
                <a:latin typeface="Arial" panose="020B0604020202020204" pitchFamily="34" charset="0"/>
              </a:rPr>
              <a:t>Dyfuzja</a:t>
            </a:r>
          </a:p>
          <a:p>
            <a:pPr algn="ctr" eaLnBrk="1" hangingPunct="1">
              <a:spcBef>
                <a:spcPct val="0"/>
              </a:spcBef>
              <a:buFontTx/>
              <a:buNone/>
            </a:pPr>
            <a:r>
              <a:rPr lang="pl-PL" altLang="pl-PL" sz="1900" b="1">
                <a:latin typeface="Arial" panose="020B0604020202020204" pitchFamily="34" charset="0"/>
              </a:rPr>
              <a:t>Desorpcja</a:t>
            </a:r>
          </a:p>
          <a:p>
            <a:pPr algn="ctr" eaLnBrk="1" hangingPunct="1">
              <a:spcBef>
                <a:spcPct val="0"/>
              </a:spcBef>
              <a:buFontTx/>
              <a:buNone/>
            </a:pPr>
            <a:endParaRPr lang="pl-PL" altLang="pl-PL" sz="1900" b="1">
              <a:latin typeface="Arial" panose="020B0604020202020204" pitchFamily="34" charset="0"/>
            </a:endParaRPr>
          </a:p>
        </p:txBody>
      </p:sp>
    </p:spTree>
  </p:cSld>
  <p:clrMapOvr>
    <a:masterClrMapping/>
  </p:clrMapOvr>
  <p:transition>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ext Box 2"/>
          <p:cNvSpPr txBox="1">
            <a:spLocks noChangeArrowheads="1"/>
          </p:cNvSpPr>
          <p:nvPr/>
        </p:nvSpPr>
        <p:spPr bwMode="auto">
          <a:xfrm>
            <a:off x="755650" y="333375"/>
            <a:ext cx="6913563" cy="508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chemeClr val="accent2"/>
                </a:solidFill>
                <a:latin typeface="Arial" panose="020B0604020202020204" pitchFamily="34" charset="0"/>
              </a:rPr>
              <a:t>Etapy wzrostu powłoki</a:t>
            </a:r>
          </a:p>
        </p:txBody>
      </p:sp>
      <p:sp>
        <p:nvSpPr>
          <p:cNvPr id="132099" name="Text Box 3"/>
          <p:cNvSpPr txBox="1">
            <a:spLocks noChangeArrowheads="1"/>
          </p:cNvSpPr>
          <p:nvPr/>
        </p:nvSpPr>
        <p:spPr bwMode="auto">
          <a:xfrm>
            <a:off x="809625" y="1125538"/>
            <a:ext cx="7667625" cy="31908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000" b="1">
                <a:latin typeface="Arial" panose="020B0604020202020204" pitchFamily="34" charset="0"/>
              </a:rPr>
              <a:t>I. Nukleacja = </a:t>
            </a:r>
            <a:r>
              <a:rPr lang="pl-PL" altLang="pl-PL" sz="2000" b="1">
                <a:solidFill>
                  <a:srgbClr val="990033"/>
                </a:solidFill>
                <a:latin typeface="Arial" panose="020B0604020202020204" pitchFamily="34" charset="0"/>
              </a:rPr>
              <a:t>zarodkowanie</a:t>
            </a:r>
            <a:r>
              <a:rPr lang="pl-PL" altLang="pl-PL" sz="2000" b="1">
                <a:latin typeface="Arial" panose="020B0604020202020204" pitchFamily="34" charset="0"/>
              </a:rPr>
              <a:t> → z barierą energetyczną lub bez</a:t>
            </a:r>
          </a:p>
          <a:p>
            <a:pPr eaLnBrk="1" hangingPunct="1">
              <a:spcBef>
                <a:spcPct val="50000"/>
              </a:spcBef>
              <a:buFontTx/>
              <a:buNone/>
            </a:pPr>
            <a:r>
              <a:rPr lang="pl-PL" altLang="pl-PL" sz="2000" b="1">
                <a:latin typeface="Arial" panose="020B0604020202020204" pitchFamily="34" charset="0"/>
              </a:rPr>
              <a:t>II. Stopniowy </a:t>
            </a:r>
            <a:r>
              <a:rPr lang="pl-PL" altLang="pl-PL" sz="2000" b="1">
                <a:solidFill>
                  <a:srgbClr val="990033"/>
                </a:solidFill>
                <a:latin typeface="Arial" panose="020B0604020202020204" pitchFamily="34" charset="0"/>
              </a:rPr>
              <a:t>wzrost</a:t>
            </a:r>
            <a:r>
              <a:rPr lang="pl-PL" altLang="pl-PL" sz="2000" b="1">
                <a:latin typeface="Arial" panose="020B0604020202020204" pitchFamily="34" charset="0"/>
              </a:rPr>
              <a:t> zarodków i tworzenie ciągłej powłoki</a:t>
            </a:r>
          </a:p>
          <a:p>
            <a:pPr eaLnBrk="1" hangingPunct="1">
              <a:spcBef>
                <a:spcPct val="50000"/>
              </a:spcBef>
              <a:buFontTx/>
              <a:buNone/>
            </a:pPr>
            <a:endParaRPr lang="pl-PL" altLang="pl-PL" sz="2000" b="1">
              <a:latin typeface="Arial" panose="020B0604020202020204" pitchFamily="34" charset="0"/>
            </a:endParaRPr>
          </a:p>
          <a:p>
            <a:pPr eaLnBrk="1" hangingPunct="1">
              <a:spcBef>
                <a:spcPct val="50000"/>
              </a:spcBef>
              <a:buFontTx/>
              <a:buNone/>
            </a:pPr>
            <a:r>
              <a:rPr lang="pl-PL" altLang="pl-PL" sz="2000" b="1">
                <a:solidFill>
                  <a:srgbClr val="990033"/>
                </a:solidFill>
                <a:latin typeface="Arial" panose="020B0604020202020204" pitchFamily="34" charset="0"/>
              </a:rPr>
              <a:t>Zarodkowanie aktywowane cieplnie (dyfuzyjne)</a:t>
            </a:r>
          </a:p>
          <a:p>
            <a:pPr eaLnBrk="1" hangingPunct="1">
              <a:spcBef>
                <a:spcPct val="50000"/>
              </a:spcBef>
            </a:pPr>
            <a:r>
              <a:rPr lang="pl-PL" altLang="pl-PL" sz="2000" b="1">
                <a:solidFill>
                  <a:srgbClr val="990033"/>
                </a:solidFill>
                <a:latin typeface="Arial" panose="020B0604020202020204" pitchFamily="34" charset="0"/>
              </a:rPr>
              <a:t> Zarodkowanie jednorodne</a:t>
            </a:r>
          </a:p>
          <a:p>
            <a:pPr eaLnBrk="1" hangingPunct="1">
              <a:spcBef>
                <a:spcPct val="50000"/>
              </a:spcBef>
            </a:pPr>
            <a:r>
              <a:rPr lang="pl-PL" altLang="pl-PL" sz="2000" b="1">
                <a:solidFill>
                  <a:srgbClr val="990033"/>
                </a:solidFill>
                <a:latin typeface="Arial" panose="020B0604020202020204" pitchFamily="34" charset="0"/>
              </a:rPr>
              <a:t> Zarodkowanie niejednorodne</a:t>
            </a:r>
          </a:p>
          <a:p>
            <a:pPr eaLnBrk="1" hangingPunct="1">
              <a:spcBef>
                <a:spcPct val="50000"/>
              </a:spcBef>
              <a:buFontTx/>
              <a:buNone/>
            </a:pPr>
            <a:endParaRPr lang="pl-PL" altLang="pl-PL" sz="2000" b="1">
              <a:solidFill>
                <a:srgbClr val="990033"/>
              </a:solidFill>
              <a:latin typeface="Arial" panose="020B0604020202020204" pitchFamily="34" charset="0"/>
            </a:endParaRPr>
          </a:p>
        </p:txBody>
      </p:sp>
    </p:spTree>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ext Box 2"/>
          <p:cNvSpPr txBox="1">
            <a:spLocks noChangeArrowheads="1"/>
          </p:cNvSpPr>
          <p:nvPr/>
        </p:nvSpPr>
        <p:spPr bwMode="auto">
          <a:xfrm>
            <a:off x="395288" y="404813"/>
            <a:ext cx="8388350"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solidFill>
                  <a:srgbClr val="3333FF"/>
                </a:solidFill>
                <a:latin typeface="Arial" panose="020B0604020202020204" pitchFamily="34" charset="0"/>
              </a:rPr>
              <a:t>TERMODYNAMICZNA = KAPILARNA TEORIA ZARODKOWANIA</a:t>
            </a:r>
          </a:p>
        </p:txBody>
      </p:sp>
      <p:sp>
        <p:nvSpPr>
          <p:cNvPr id="134147" name="Text Box 3"/>
          <p:cNvSpPr txBox="1">
            <a:spLocks noChangeArrowheads="1"/>
          </p:cNvSpPr>
          <p:nvPr/>
        </p:nvSpPr>
        <p:spPr bwMode="auto">
          <a:xfrm>
            <a:off x="539750" y="1016000"/>
            <a:ext cx="7993063" cy="1876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na powierzchni podłoża tworzą się skupiska atomów </a:t>
            </a:r>
            <a:r>
              <a:rPr lang="pl-PL" altLang="pl-PL" sz="1800" b="1">
                <a:latin typeface="Arial" panose="020B0604020202020204" pitchFamily="34" charset="0"/>
              </a:rPr>
              <a:t>→</a:t>
            </a:r>
            <a:r>
              <a:rPr lang="pl-PL" altLang="pl-PL" sz="1900" b="1">
                <a:latin typeface="Arial" panose="020B0604020202020204" pitchFamily="34" charset="0"/>
              </a:rPr>
              <a:t> klastery, agregaty, zarodki</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przebieg tworzenia zarodka rozpatruje się określając zmiany G</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ujęcie makroskopowe </a:t>
            </a:r>
            <a:r>
              <a:rPr lang="pl-PL" altLang="pl-PL" sz="1800" b="1">
                <a:latin typeface="Arial" panose="020B0604020202020204" pitchFamily="34" charset="0"/>
              </a:rPr>
              <a:t>→</a:t>
            </a:r>
            <a:r>
              <a:rPr lang="pl-PL" altLang="pl-PL" sz="1900" b="1">
                <a:latin typeface="Arial" panose="020B0604020202020204" pitchFamily="34" charset="0"/>
              </a:rPr>
              <a:t> klaster traktowany jest jako kontinuum fazy</a:t>
            </a:r>
          </a:p>
        </p:txBody>
      </p:sp>
      <p:pic>
        <p:nvPicPr>
          <p:cNvPr id="134148" name="Picture 4" descr="zarodki%20na%20powierzchni%2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2889250"/>
            <a:ext cx="6804025"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49" name="Rectangle 5"/>
          <p:cNvSpPr>
            <a:spLocks noChangeArrowheads="1"/>
          </p:cNvSpPr>
          <p:nvPr/>
        </p:nvSpPr>
        <p:spPr bwMode="auto">
          <a:xfrm>
            <a:off x="71438" y="3862388"/>
            <a:ext cx="30416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latin typeface="Arial" panose="020B0604020202020204" pitchFamily="34" charset="0"/>
              </a:rPr>
              <a:t>podłoże </a:t>
            </a:r>
          </a:p>
          <a:p>
            <a:pPr eaLnBrk="1" hangingPunct="1">
              <a:spcBef>
                <a:spcPct val="0"/>
              </a:spcBef>
              <a:buFontTx/>
              <a:buNone/>
            </a:pPr>
            <a:r>
              <a:rPr lang="pl-PL" altLang="pl-PL" sz="1800" b="1">
                <a:latin typeface="Arial" panose="020B0604020202020204" pitchFamily="34" charset="0"/>
              </a:rPr>
              <a:t>izotropowe energetycznie </a:t>
            </a:r>
          </a:p>
        </p:txBody>
      </p:sp>
      <p:sp>
        <p:nvSpPr>
          <p:cNvPr id="134150" name="Rectangle 6"/>
          <p:cNvSpPr>
            <a:spLocks noChangeArrowheads="1"/>
          </p:cNvSpPr>
          <p:nvPr/>
        </p:nvSpPr>
        <p:spPr bwMode="auto">
          <a:xfrm>
            <a:off x="3600450" y="5338763"/>
            <a:ext cx="3308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latin typeface="Arial" panose="020B0604020202020204" pitchFamily="34" charset="0"/>
              </a:rPr>
              <a:t>podłoże </a:t>
            </a:r>
          </a:p>
          <a:p>
            <a:pPr eaLnBrk="1" hangingPunct="1">
              <a:spcBef>
                <a:spcPct val="0"/>
              </a:spcBef>
              <a:buFontTx/>
              <a:buNone/>
            </a:pPr>
            <a:r>
              <a:rPr lang="pl-PL" altLang="pl-PL" sz="1800" b="1">
                <a:latin typeface="Arial" panose="020B0604020202020204" pitchFamily="34" charset="0"/>
              </a:rPr>
              <a:t>anizotropowe energetycznie </a:t>
            </a:r>
          </a:p>
        </p:txBody>
      </p:sp>
      <p:sp>
        <p:nvSpPr>
          <p:cNvPr id="134151" name="Line 7"/>
          <p:cNvSpPr>
            <a:spLocks noChangeShapeType="1"/>
          </p:cNvSpPr>
          <p:nvPr/>
        </p:nvSpPr>
        <p:spPr bwMode="auto">
          <a:xfrm flipV="1">
            <a:off x="1008063" y="3430588"/>
            <a:ext cx="2592387" cy="5048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34152" name="Line 8"/>
          <p:cNvSpPr>
            <a:spLocks noChangeShapeType="1"/>
          </p:cNvSpPr>
          <p:nvPr/>
        </p:nvSpPr>
        <p:spPr bwMode="auto">
          <a:xfrm flipH="1" flipV="1">
            <a:off x="2951163" y="4006850"/>
            <a:ext cx="1008062" cy="13668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34153" name="Line 9"/>
          <p:cNvSpPr>
            <a:spLocks noChangeShapeType="1"/>
          </p:cNvSpPr>
          <p:nvPr/>
        </p:nvSpPr>
        <p:spPr bwMode="auto">
          <a:xfrm flipH="1" flipV="1">
            <a:off x="4032250" y="4365625"/>
            <a:ext cx="34925" cy="10080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34154" name="Text Box 10"/>
          <p:cNvSpPr txBox="1">
            <a:spLocks noChangeArrowheads="1"/>
          </p:cNvSpPr>
          <p:nvPr/>
        </p:nvSpPr>
        <p:spPr bwMode="auto">
          <a:xfrm>
            <a:off x="5543550" y="4005263"/>
            <a:ext cx="3565525" cy="72072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latin typeface="Arial" panose="020B0604020202020204" pitchFamily="34" charset="0"/>
              </a:rPr>
              <a:t>w dalszych rozważaniach zarodek jako wycinek kuli !</a:t>
            </a: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Text Box 2"/>
          <p:cNvSpPr txBox="1">
            <a:spLocks noChangeArrowheads="1"/>
          </p:cNvSpPr>
          <p:nvPr/>
        </p:nvSpPr>
        <p:spPr bwMode="auto">
          <a:xfrm>
            <a:off x="358775" y="260350"/>
            <a:ext cx="8569325" cy="8651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u="sng">
                <a:latin typeface="Arial" panose="020B0604020202020204" pitchFamily="34" charset="0"/>
              </a:rPr>
              <a:t>Zarodkowanie jednorodne</a:t>
            </a:r>
          </a:p>
          <a:p>
            <a:pPr algn="ctr" eaLnBrk="1" hangingPunct="1">
              <a:spcBef>
                <a:spcPct val="50000"/>
              </a:spcBef>
              <a:buFontTx/>
              <a:buNone/>
            </a:pPr>
            <a:r>
              <a:rPr lang="pl-PL" altLang="pl-PL" sz="1900" b="1">
                <a:latin typeface="Arial" panose="020B0604020202020204" pitchFamily="34" charset="0"/>
              </a:rPr>
              <a:t>Energia swobodna Gibbsa zarodka składa się z 2 składowych</a:t>
            </a:r>
          </a:p>
        </p:txBody>
      </p:sp>
      <p:sp>
        <p:nvSpPr>
          <p:cNvPr id="136195" name="Text Box 3"/>
          <p:cNvSpPr txBox="1">
            <a:spLocks noChangeArrowheads="1"/>
          </p:cNvSpPr>
          <p:nvPr/>
        </p:nvSpPr>
        <p:spPr bwMode="auto">
          <a:xfrm>
            <a:off x="1295400" y="1125538"/>
            <a:ext cx="7092950" cy="12985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latin typeface="Arial" panose="020B0604020202020204" pitchFamily="34" charset="0"/>
              </a:rPr>
              <a:t>G = G</a:t>
            </a:r>
            <a:r>
              <a:rPr lang="pl-PL" altLang="pl-PL" sz="1900" b="1" baseline="-25000">
                <a:latin typeface="Arial" panose="020B0604020202020204" pitchFamily="34" charset="0"/>
              </a:rPr>
              <a:t>V</a:t>
            </a:r>
            <a:r>
              <a:rPr lang="pl-PL" altLang="pl-PL" sz="1900" b="1">
                <a:latin typeface="Arial" panose="020B0604020202020204" pitchFamily="34" charset="0"/>
              </a:rPr>
              <a:t> + G</a:t>
            </a:r>
            <a:r>
              <a:rPr lang="pl-PL" altLang="pl-PL" sz="1900" b="1" baseline="-25000">
                <a:latin typeface="Arial" panose="020B0604020202020204" pitchFamily="34" charset="0"/>
              </a:rPr>
              <a:t>S</a:t>
            </a:r>
          </a:p>
          <a:p>
            <a:pPr eaLnBrk="1" hangingPunct="1">
              <a:spcBef>
                <a:spcPct val="50000"/>
              </a:spcBef>
              <a:buFontTx/>
              <a:buNone/>
            </a:pPr>
            <a:r>
              <a:rPr lang="pl-PL" altLang="pl-PL" sz="1900" b="1">
                <a:latin typeface="Arial" panose="020B0604020202020204" pitchFamily="34" charset="0"/>
              </a:rPr>
              <a:t>G</a:t>
            </a:r>
            <a:r>
              <a:rPr lang="pl-PL" altLang="pl-PL" sz="1900" b="1" baseline="-25000">
                <a:latin typeface="Arial" panose="020B0604020202020204" pitchFamily="34" charset="0"/>
              </a:rPr>
              <a:t>V</a:t>
            </a:r>
            <a:r>
              <a:rPr lang="pl-PL" altLang="pl-PL" sz="1900" b="1">
                <a:latin typeface="Arial" panose="020B0604020202020204" pitchFamily="34" charset="0"/>
              </a:rPr>
              <a:t> = energia (składowa) objętościowa </a:t>
            </a:r>
          </a:p>
          <a:p>
            <a:pPr eaLnBrk="1" hangingPunct="1">
              <a:spcBef>
                <a:spcPct val="50000"/>
              </a:spcBef>
              <a:buFontTx/>
              <a:buNone/>
            </a:pPr>
            <a:r>
              <a:rPr lang="pl-PL" altLang="pl-PL" sz="1900" b="1">
                <a:latin typeface="Arial" panose="020B0604020202020204" pitchFamily="34" charset="0"/>
              </a:rPr>
              <a:t>G</a:t>
            </a:r>
            <a:r>
              <a:rPr lang="pl-PL" altLang="pl-PL" sz="1900" b="1" baseline="-25000">
                <a:latin typeface="Arial" panose="020B0604020202020204" pitchFamily="34" charset="0"/>
              </a:rPr>
              <a:t>S</a:t>
            </a:r>
            <a:r>
              <a:rPr lang="pl-PL" altLang="pl-PL" sz="1900" b="1">
                <a:latin typeface="Arial" panose="020B0604020202020204" pitchFamily="34" charset="0"/>
              </a:rPr>
              <a:t> = energia (składowa) powierzchniowa</a:t>
            </a:r>
          </a:p>
        </p:txBody>
      </p:sp>
      <p:sp>
        <p:nvSpPr>
          <p:cNvPr id="136196" name="Rectangle 4"/>
          <p:cNvSpPr>
            <a:spLocks noChangeArrowheads="1"/>
          </p:cNvSpPr>
          <p:nvPr/>
        </p:nvSpPr>
        <p:spPr bwMode="auto">
          <a:xfrm>
            <a:off x="1187450" y="2662238"/>
            <a:ext cx="6985000" cy="388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900" b="1">
                <a:latin typeface="Arial" panose="020B0604020202020204" pitchFamily="34" charset="0"/>
              </a:rPr>
              <a:t>Zmiana energii swobodnej </a:t>
            </a: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G podczas wzrostu bądź zmniejszania się zarodka:  </a:t>
            </a:r>
          </a:p>
          <a:p>
            <a:pPr eaLnBrk="1" hangingPunct="1">
              <a:spcBef>
                <a:spcPct val="0"/>
              </a:spcBef>
              <a:buFontTx/>
              <a:buNone/>
            </a:pPr>
            <a:r>
              <a:rPr lang="el-GR" altLang="pl-PL" sz="1900" b="1">
                <a:latin typeface="Arial" panose="020B0604020202020204" pitchFamily="34" charset="0"/>
                <a:cs typeface="Arial" panose="020B0604020202020204" pitchFamily="34" charset="0"/>
              </a:rPr>
              <a:t>Δ</a:t>
            </a:r>
            <a:r>
              <a:rPr lang="pl-PL" altLang="pl-PL" sz="1800"/>
              <a:t>G = </a:t>
            </a:r>
            <a:r>
              <a:rPr lang="el-GR" altLang="pl-PL" sz="1800">
                <a:cs typeface="Times New Roman" panose="02020603050405020304" pitchFamily="18" charset="0"/>
              </a:rPr>
              <a:t>Δ</a:t>
            </a:r>
            <a:r>
              <a:rPr lang="pl-PL" altLang="pl-PL" sz="1800"/>
              <a:t>G</a:t>
            </a:r>
            <a:r>
              <a:rPr lang="pl-PL" altLang="pl-PL" sz="1800" baseline="-25000"/>
              <a:t>V</a:t>
            </a:r>
            <a:r>
              <a:rPr lang="pl-PL" altLang="pl-PL" sz="1800"/>
              <a:t> + </a:t>
            </a:r>
            <a:r>
              <a:rPr lang="el-GR" altLang="pl-PL" sz="1800">
                <a:cs typeface="Times New Roman" panose="02020603050405020304" pitchFamily="18" charset="0"/>
              </a:rPr>
              <a:t>Δ</a:t>
            </a:r>
            <a:r>
              <a:rPr lang="pl-PL" altLang="pl-PL" sz="1800"/>
              <a:t>G</a:t>
            </a:r>
            <a:r>
              <a:rPr lang="pl-PL" altLang="pl-PL" sz="1800" baseline="-25000"/>
              <a:t>S</a:t>
            </a:r>
          </a:p>
          <a:p>
            <a:pPr eaLnBrk="1" hangingPunct="1">
              <a:spcBef>
                <a:spcPct val="0"/>
              </a:spcBef>
              <a:buFontTx/>
              <a:buNone/>
            </a:pPr>
            <a:endParaRPr lang="pl-PL" altLang="pl-PL" sz="2400" b="1">
              <a:cs typeface="Times New Roman" panose="02020603050405020304" pitchFamily="18" charset="0"/>
            </a:endParaRPr>
          </a:p>
          <a:p>
            <a:pPr eaLnBrk="1" hangingPunct="1">
              <a:spcBef>
                <a:spcPct val="0"/>
              </a:spcBef>
              <a:buFontTx/>
              <a:buNone/>
            </a:pPr>
            <a:r>
              <a:rPr lang="el-GR" altLang="pl-PL" sz="2400" b="1">
                <a:cs typeface="Times New Roman" panose="02020603050405020304" pitchFamily="18" charset="0"/>
              </a:rPr>
              <a:t>Δ</a:t>
            </a:r>
            <a:r>
              <a:rPr lang="pl-PL" altLang="pl-PL" sz="2400" b="1">
                <a:cs typeface="Times New Roman" panose="02020603050405020304" pitchFamily="18" charset="0"/>
              </a:rPr>
              <a:t>G</a:t>
            </a:r>
            <a:r>
              <a:rPr lang="pl-PL" altLang="pl-PL" sz="2400" b="1" baseline="-25000">
                <a:cs typeface="Times New Roman" panose="02020603050405020304" pitchFamily="18" charset="0"/>
              </a:rPr>
              <a:t>r</a:t>
            </a:r>
            <a:r>
              <a:rPr lang="pl-PL" altLang="pl-PL" sz="2400" b="1">
                <a:cs typeface="Times New Roman" panose="02020603050405020304" pitchFamily="18" charset="0"/>
              </a:rPr>
              <a:t> = - 4/3 </a:t>
            </a:r>
            <a:r>
              <a:rPr lang="el-GR" altLang="pl-PL" sz="2400" b="1">
                <a:cs typeface="Times New Roman" panose="02020603050405020304" pitchFamily="18" charset="0"/>
              </a:rPr>
              <a:t>π</a:t>
            </a:r>
            <a:r>
              <a:rPr lang="pl-PL" altLang="pl-PL" sz="2400" b="1">
                <a:cs typeface="Times New Roman" panose="02020603050405020304" pitchFamily="18" charset="0"/>
              </a:rPr>
              <a:t>r</a:t>
            </a:r>
            <a:r>
              <a:rPr lang="pl-PL" altLang="pl-PL" sz="2400" b="1" baseline="30000">
                <a:cs typeface="Times New Roman" panose="02020603050405020304" pitchFamily="18" charset="0"/>
              </a:rPr>
              <a:t>3</a:t>
            </a:r>
            <a:r>
              <a:rPr lang="pl-PL" altLang="pl-PL" sz="2400" b="1">
                <a:cs typeface="Times New Roman" panose="02020603050405020304" pitchFamily="18" charset="0"/>
              </a:rPr>
              <a:t> </a:t>
            </a:r>
            <a:r>
              <a:rPr lang="el-GR" altLang="pl-PL" sz="2400" b="1"/>
              <a:t>Δ</a:t>
            </a:r>
            <a:r>
              <a:rPr lang="pl-PL" altLang="pl-PL" sz="2400" b="1"/>
              <a:t>G</a:t>
            </a:r>
            <a:r>
              <a:rPr lang="pl-PL" altLang="pl-PL" sz="2400" b="1" baseline="-25000"/>
              <a:t>V</a:t>
            </a:r>
            <a:r>
              <a:rPr lang="pl-PL" altLang="pl-PL" sz="2400" b="1"/>
              <a:t> + 4</a:t>
            </a:r>
            <a:r>
              <a:rPr lang="el-GR" altLang="pl-PL" sz="2400" b="1">
                <a:cs typeface="Times New Roman" panose="02020603050405020304" pitchFamily="18" charset="0"/>
              </a:rPr>
              <a:t>π</a:t>
            </a:r>
            <a:r>
              <a:rPr lang="pl-PL" altLang="pl-PL" sz="2400" b="1">
                <a:cs typeface="Times New Roman" panose="02020603050405020304" pitchFamily="18" charset="0"/>
              </a:rPr>
              <a:t>r</a:t>
            </a:r>
            <a:r>
              <a:rPr lang="pl-PL" altLang="pl-PL" sz="2400" b="1" baseline="30000">
                <a:cs typeface="Times New Roman" panose="02020603050405020304" pitchFamily="18" charset="0"/>
              </a:rPr>
              <a:t>2</a:t>
            </a:r>
            <a:r>
              <a:rPr lang="pl-PL" altLang="pl-PL" sz="2400" b="1">
                <a:cs typeface="Times New Roman" panose="02020603050405020304" pitchFamily="18" charset="0"/>
              </a:rPr>
              <a:t> </a:t>
            </a:r>
            <a:r>
              <a:rPr lang="el-GR" altLang="pl-PL" sz="2400" b="1">
                <a:cs typeface="Times New Roman" panose="02020603050405020304" pitchFamily="18" charset="0"/>
              </a:rPr>
              <a:t>γ</a:t>
            </a:r>
            <a:r>
              <a:rPr lang="pl-PL" altLang="pl-PL" sz="2400" b="1">
                <a:cs typeface="Times New Roman" panose="02020603050405020304" pitchFamily="18" charset="0"/>
              </a:rPr>
              <a:t> </a:t>
            </a:r>
          </a:p>
          <a:p>
            <a:pPr eaLnBrk="1" hangingPunct="1">
              <a:spcBef>
                <a:spcPct val="0"/>
              </a:spcBef>
              <a:buFontTx/>
              <a:buNone/>
            </a:pPr>
            <a:endParaRPr lang="pl-PL" altLang="pl-PL" sz="2400" b="1"/>
          </a:p>
          <a:p>
            <a:pPr eaLnBrk="1" hangingPunct="1">
              <a:spcBef>
                <a:spcPct val="0"/>
              </a:spcBef>
              <a:buFontTx/>
              <a:buNone/>
            </a:pPr>
            <a:r>
              <a:rPr lang="pl-PL" altLang="pl-PL" sz="2000"/>
              <a:t>r – promień zarodka </a:t>
            </a:r>
          </a:p>
          <a:p>
            <a:pPr eaLnBrk="1" hangingPunct="1">
              <a:spcBef>
                <a:spcPct val="0"/>
              </a:spcBef>
              <a:buFontTx/>
              <a:buNone/>
            </a:pPr>
            <a:r>
              <a:rPr lang="el-GR" altLang="pl-PL" sz="2000"/>
              <a:t>Δ</a:t>
            </a:r>
            <a:r>
              <a:rPr lang="pl-PL" altLang="pl-PL" sz="2000"/>
              <a:t>G</a:t>
            </a:r>
            <a:r>
              <a:rPr lang="pl-PL" altLang="pl-PL" sz="2000" baseline="-25000"/>
              <a:t>V </a:t>
            </a:r>
            <a:r>
              <a:rPr lang="pl-PL" altLang="pl-PL" sz="2000"/>
              <a:t>– różnica między entalpią swobodną jednostkową objętości kryształu i cieczy</a:t>
            </a:r>
          </a:p>
          <a:p>
            <a:pPr eaLnBrk="1" hangingPunct="1">
              <a:spcBef>
                <a:spcPct val="0"/>
              </a:spcBef>
              <a:buFontTx/>
              <a:buNone/>
            </a:pPr>
            <a:r>
              <a:rPr lang="el-GR" altLang="pl-PL" sz="2000">
                <a:cs typeface="Times New Roman" panose="02020603050405020304" pitchFamily="18" charset="0"/>
              </a:rPr>
              <a:t>γ</a:t>
            </a:r>
            <a:r>
              <a:rPr lang="pl-PL" altLang="pl-PL" sz="2000">
                <a:cs typeface="Times New Roman" panose="02020603050405020304" pitchFamily="18" charset="0"/>
              </a:rPr>
              <a:t> – energia właściwa granicy międzyfazowej kryształ-ciecz</a:t>
            </a:r>
            <a:endParaRPr lang="el-GR" altLang="pl-PL" sz="2000">
              <a:cs typeface="Times New Roman" panose="02020603050405020304" pitchFamily="18" charset="0"/>
            </a:endParaRPr>
          </a:p>
          <a:p>
            <a:pPr eaLnBrk="1" hangingPunct="1">
              <a:spcBef>
                <a:spcPct val="0"/>
              </a:spcBef>
              <a:buFontTx/>
              <a:buNone/>
            </a:pPr>
            <a:endParaRPr lang="pl-PL" altLang="pl-PL" sz="2000" b="1">
              <a:cs typeface="Times New Roman" panose="02020603050405020304" pitchFamily="18" charset="0"/>
            </a:endParaRPr>
          </a:p>
          <a:p>
            <a:pPr eaLnBrk="1" hangingPunct="1">
              <a:spcBef>
                <a:spcPct val="0"/>
              </a:spcBef>
              <a:buFontTx/>
              <a:buNone/>
            </a:pPr>
            <a:endParaRPr lang="el-GR" altLang="pl-PL" sz="2000" b="1">
              <a:cs typeface="Times New Roman" panose="02020603050405020304" pitchFamily="18" charset="0"/>
            </a:endParaRPr>
          </a:p>
        </p:txBody>
      </p:sp>
      <p:sp>
        <p:nvSpPr>
          <p:cNvPr id="136197" name="Rectangle 5"/>
          <p:cNvSpPr>
            <a:spLocks noChangeArrowheads="1"/>
          </p:cNvSpPr>
          <p:nvPr/>
        </p:nvSpPr>
        <p:spPr bwMode="auto">
          <a:xfrm>
            <a:off x="0" y="3309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3"/>
          <p:cNvSpPr>
            <a:spLocks noChangeArrowheads="1"/>
          </p:cNvSpPr>
          <p:nvPr/>
        </p:nvSpPr>
        <p:spPr bwMode="auto">
          <a:xfrm>
            <a:off x="1403350" y="685800"/>
            <a:ext cx="398145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900" b="1">
                <a:latin typeface="Arial" panose="020B0604020202020204" pitchFamily="34" charset="0"/>
              </a:rPr>
              <a:t>zależność zmian funkcji </a:t>
            </a: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G od r  </a:t>
            </a:r>
          </a:p>
        </p:txBody>
      </p:sp>
      <p:sp>
        <p:nvSpPr>
          <p:cNvPr id="138243" name="Rectangle 4"/>
          <p:cNvSpPr>
            <a:spLocks noChangeArrowheads="1"/>
          </p:cNvSpPr>
          <p:nvPr/>
        </p:nvSpPr>
        <p:spPr bwMode="auto">
          <a:xfrm>
            <a:off x="5616575" y="2492375"/>
            <a:ext cx="3455988" cy="2020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wyraźne maksimum przy pewnej wartości promienia</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przy przyłączaniu atomów do klasteru wartość </a:t>
            </a: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G rośnie aż do r* i następnie maleje </a:t>
            </a:r>
          </a:p>
        </p:txBody>
      </p:sp>
      <p:pic>
        <p:nvPicPr>
          <p:cNvPr id="138244" name="Picture 6" descr="3"/>
          <p:cNvPicPr>
            <a:picLocks noGrp="1" noChangeAspect="1" noChangeArrowheads="1"/>
          </p:cNvPicPr>
          <p:nvPr>
            <p:ph/>
          </p:nvPr>
        </p:nvPicPr>
        <p:blipFill>
          <a:blip r:embed="rId3" cstate="print">
            <a:lum bright="-18000" contrast="30000"/>
            <a:extLst>
              <a:ext uri="{28A0092B-C50C-407E-A947-70E740481C1C}">
                <a14:useLocalDpi xmlns:a14="http://schemas.microsoft.com/office/drawing/2010/main" val="0"/>
              </a:ext>
            </a:extLst>
          </a:blip>
          <a:srcRect l="10785" r="18629" b="23764"/>
          <a:stretch>
            <a:fillRect/>
          </a:stretch>
        </p:blipFill>
        <p:spPr>
          <a:xfrm>
            <a:off x="179388" y="1624013"/>
            <a:ext cx="5399087" cy="3609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ChangeArrowheads="1"/>
          </p:cNvSpPr>
          <p:nvPr/>
        </p:nvSpPr>
        <p:spPr bwMode="auto">
          <a:xfrm>
            <a:off x="1692275" y="765175"/>
            <a:ext cx="5724525" cy="539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900" b="1">
                <a:solidFill>
                  <a:srgbClr val="990033"/>
                </a:solidFill>
              </a:rPr>
              <a:t>Co wpływa na wartości </a:t>
            </a:r>
            <a:r>
              <a:rPr lang="pl-PL" altLang="pl-PL" sz="1900" b="1">
                <a:solidFill>
                  <a:srgbClr val="990033"/>
                </a:solidFill>
                <a:sym typeface="Symbol" panose="05050102010706020507" pitchFamily="18" charset="2"/>
              </a:rPr>
              <a:t></a:t>
            </a:r>
            <a:r>
              <a:rPr lang="pl-PL" altLang="pl-PL" sz="1900" b="1">
                <a:solidFill>
                  <a:srgbClr val="990033"/>
                </a:solidFill>
              </a:rPr>
              <a:t>G* i r*</a:t>
            </a:r>
          </a:p>
        </p:txBody>
      </p:sp>
      <p:sp>
        <p:nvSpPr>
          <p:cNvPr id="140291" name="Text Box 3"/>
          <p:cNvSpPr txBox="1">
            <a:spLocks noChangeArrowheads="1"/>
          </p:cNvSpPr>
          <p:nvPr/>
        </p:nvSpPr>
        <p:spPr bwMode="auto">
          <a:xfrm>
            <a:off x="719138" y="1952625"/>
            <a:ext cx="7740650" cy="30321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solidFill>
                  <a:srgbClr val="3333FF"/>
                </a:solidFill>
                <a:latin typeface="Arial" panose="020B0604020202020204" pitchFamily="34" charset="0"/>
              </a:rPr>
              <a:t>Stopień przesycenia fazy gazowej (p/p</a:t>
            </a:r>
            <a:r>
              <a:rPr lang="pl-PL" altLang="pl-PL" sz="1900" b="1" baseline="-25000">
                <a:solidFill>
                  <a:srgbClr val="3333FF"/>
                </a:solidFill>
                <a:latin typeface="Arial" panose="020B0604020202020204" pitchFamily="34" charset="0"/>
              </a:rPr>
              <a:t>0</a:t>
            </a:r>
            <a:r>
              <a:rPr lang="pl-PL" altLang="pl-PL" sz="1900" b="1">
                <a:solidFill>
                  <a:srgbClr val="3333FF"/>
                </a:solidFill>
                <a:latin typeface="Arial" panose="020B0604020202020204" pitchFamily="34" charset="0"/>
              </a:rPr>
              <a:t>)</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im większe jest p/p</a:t>
            </a:r>
            <a:r>
              <a:rPr lang="pl-PL" altLang="pl-PL" sz="1900" b="1" baseline="-25000">
                <a:latin typeface="Arial" panose="020B0604020202020204" pitchFamily="34" charset="0"/>
              </a:rPr>
              <a:t>0</a:t>
            </a:r>
            <a:r>
              <a:rPr lang="pl-PL" altLang="pl-PL" sz="1900" b="1">
                <a:latin typeface="Arial" panose="020B0604020202020204" pitchFamily="34" charset="0"/>
              </a:rPr>
              <a:t> tym mniejszy r* (mniejsze zarodki stają się stabilne)</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p/p</a:t>
            </a:r>
            <a:r>
              <a:rPr lang="pl-PL" altLang="pl-PL" sz="1900" b="1" baseline="-25000">
                <a:latin typeface="Arial" panose="020B0604020202020204" pitchFamily="34" charset="0"/>
              </a:rPr>
              <a:t>0</a:t>
            </a:r>
            <a:r>
              <a:rPr lang="pl-PL" altLang="pl-PL" sz="1900" b="1">
                <a:latin typeface="Arial" panose="020B0604020202020204" pitchFamily="34" charset="0"/>
              </a:rPr>
              <a:t> rośnie to </a:t>
            </a: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G* maleje (maleje energia potrzebna do uzyskania stabilnego zarodka)</a:t>
            </a:r>
          </a:p>
          <a:p>
            <a:pPr algn="ctr" eaLnBrk="1" hangingPunct="1">
              <a:spcBef>
                <a:spcPct val="50000"/>
              </a:spcBef>
              <a:buFont typeface="Wingdings" panose="05000000000000000000" pitchFamily="2" charset="2"/>
              <a:buNone/>
            </a:pPr>
            <a:r>
              <a:rPr lang="pl-PL" altLang="pl-PL" sz="1900" b="1">
                <a:solidFill>
                  <a:srgbClr val="3333FF"/>
                </a:solidFill>
                <a:latin typeface="Arial" panose="020B0604020202020204" pitchFamily="34" charset="0"/>
              </a:rPr>
              <a:t>Temperatura podłoża</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zwiększanie T przy stałym strumieniu osadzania atomów zwiększa r* </a:t>
            </a:r>
          </a:p>
        </p:txBody>
      </p:sp>
    </p:spTree>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ext Box 2"/>
          <p:cNvSpPr txBox="1">
            <a:spLocks noChangeArrowheads="1"/>
          </p:cNvSpPr>
          <p:nvPr/>
        </p:nvSpPr>
        <p:spPr bwMode="auto">
          <a:xfrm>
            <a:off x="215900" y="188913"/>
            <a:ext cx="8569325" cy="8651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u="sng">
                <a:latin typeface="Arial" panose="020B0604020202020204" pitchFamily="34" charset="0"/>
              </a:rPr>
              <a:t>Zarodkowanie niejednorodne</a:t>
            </a:r>
          </a:p>
          <a:p>
            <a:pPr algn="ctr" eaLnBrk="1" hangingPunct="1">
              <a:spcBef>
                <a:spcPct val="50000"/>
              </a:spcBef>
              <a:buFontTx/>
              <a:buNone/>
            </a:pPr>
            <a:r>
              <a:rPr lang="pl-PL" altLang="pl-PL" sz="1900" b="1">
                <a:latin typeface="Arial" panose="020B0604020202020204" pitchFamily="34" charset="0"/>
              </a:rPr>
              <a:t>Stan równowagi zarodka określa równanie Younga </a:t>
            </a:r>
          </a:p>
        </p:txBody>
      </p:sp>
      <p:sp>
        <p:nvSpPr>
          <p:cNvPr id="142339"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142340" name="Object 4"/>
          <p:cNvGraphicFramePr>
            <a:graphicFrameLocks noChangeAspect="1"/>
          </p:cNvGraphicFramePr>
          <p:nvPr/>
        </p:nvGraphicFramePr>
        <p:xfrm>
          <a:off x="2519363" y="1196975"/>
          <a:ext cx="2730500" cy="342900"/>
        </p:xfrm>
        <a:graphic>
          <a:graphicData uri="http://schemas.openxmlformats.org/presentationml/2006/ole">
            <mc:AlternateContent xmlns:mc="http://schemas.openxmlformats.org/markup-compatibility/2006">
              <mc:Choice xmlns:v="urn:schemas-microsoft-com:vml" Requires="v">
                <p:oleObj spid="_x0000_s142358" name="Równanie" r:id="rId4" imgW="2730500" imgH="342900" progId="Equation.3">
                  <p:embed/>
                </p:oleObj>
              </mc:Choice>
              <mc:Fallback>
                <p:oleObj name="Równanie" r:id="rId4" imgW="2730500" imgH="342900" progId="Equation.3">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9363" y="1196975"/>
                        <a:ext cx="2730500" cy="3429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2341" name="Text Box 5"/>
          <p:cNvSpPr txBox="1">
            <a:spLocks noChangeArrowheads="1"/>
          </p:cNvSpPr>
          <p:nvPr/>
        </p:nvSpPr>
        <p:spPr bwMode="auto">
          <a:xfrm>
            <a:off x="574675" y="1665288"/>
            <a:ext cx="7453313" cy="1346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latin typeface="Arial" panose="020B0604020202020204" pitchFamily="34" charset="0"/>
                <a:sym typeface="Symbol" panose="05050102010706020507" pitchFamily="18" charset="2"/>
              </a:rPr>
              <a:t></a:t>
            </a:r>
            <a:r>
              <a:rPr lang="pl-PL" altLang="pl-PL" sz="2000" b="1" baseline="-25000">
                <a:latin typeface="Arial" panose="020B0604020202020204" pitchFamily="34" charset="0"/>
              </a:rPr>
              <a:t>GP</a:t>
            </a:r>
            <a:r>
              <a:rPr lang="pl-PL" altLang="pl-PL" sz="1900" b="1">
                <a:latin typeface="Arial" panose="020B0604020202020204" pitchFamily="34" charset="0"/>
              </a:rPr>
              <a:t> = energia powierzchniowa na granicy faz gaz-podłoże</a:t>
            </a:r>
            <a:endParaRPr lang="pl-PL" altLang="pl-PL" sz="1900" b="1">
              <a:latin typeface="Arial" panose="020B0604020202020204" pitchFamily="34" charset="0"/>
              <a:sym typeface="Symbol" panose="05050102010706020507" pitchFamily="18" charset="2"/>
            </a:endParaRPr>
          </a:p>
          <a:p>
            <a:pPr eaLnBrk="1" hangingPunct="1">
              <a:spcBef>
                <a:spcPct val="0"/>
              </a:spcBef>
              <a:buFontTx/>
              <a:buNone/>
            </a:pPr>
            <a:r>
              <a:rPr lang="pl-PL" altLang="pl-PL" sz="2000" b="1">
                <a:latin typeface="Arial" panose="020B0604020202020204" pitchFamily="34" charset="0"/>
                <a:sym typeface="Symbol" panose="05050102010706020507" pitchFamily="18" charset="2"/>
              </a:rPr>
              <a:t></a:t>
            </a:r>
            <a:r>
              <a:rPr lang="pl-PL" altLang="pl-PL" sz="2000" b="1" baseline="-25000">
                <a:latin typeface="Arial" panose="020B0604020202020204" pitchFamily="34" charset="0"/>
              </a:rPr>
              <a:t>ZP</a:t>
            </a:r>
            <a:r>
              <a:rPr lang="pl-PL" altLang="pl-PL" sz="1900" b="1">
                <a:latin typeface="Arial" panose="020B0604020202020204" pitchFamily="34" charset="0"/>
              </a:rPr>
              <a:t> = energia powierzchniowa na granicy faz zarodek-podłoże</a:t>
            </a:r>
            <a:endParaRPr lang="pl-PL" altLang="pl-PL" sz="1900" b="1">
              <a:latin typeface="Arial" panose="020B0604020202020204" pitchFamily="34" charset="0"/>
              <a:sym typeface="Symbol" panose="05050102010706020507" pitchFamily="18" charset="2"/>
            </a:endParaRPr>
          </a:p>
          <a:p>
            <a:pPr eaLnBrk="1" hangingPunct="1">
              <a:spcBef>
                <a:spcPct val="0"/>
              </a:spcBef>
              <a:buFontTx/>
              <a:buNone/>
            </a:pPr>
            <a:r>
              <a:rPr lang="pl-PL" altLang="pl-PL" sz="2000" b="1">
                <a:latin typeface="Arial" panose="020B0604020202020204" pitchFamily="34" charset="0"/>
                <a:sym typeface="Symbol" panose="05050102010706020507" pitchFamily="18" charset="2"/>
              </a:rPr>
              <a:t></a:t>
            </a:r>
            <a:r>
              <a:rPr lang="pl-PL" altLang="pl-PL" sz="2000" b="1" baseline="-25000">
                <a:latin typeface="Arial" panose="020B0604020202020204" pitchFamily="34" charset="0"/>
              </a:rPr>
              <a:t>ZG</a:t>
            </a:r>
            <a:r>
              <a:rPr lang="pl-PL" altLang="pl-PL" sz="1900" b="1">
                <a:latin typeface="Arial" panose="020B0604020202020204" pitchFamily="34" charset="0"/>
              </a:rPr>
              <a:t> = energia powierzchniowa na granicy faz zarodek-gaz</a:t>
            </a:r>
            <a:endParaRPr lang="pl-PL" altLang="pl-PL" sz="1900" b="1">
              <a:latin typeface="Arial" panose="020B0604020202020204" pitchFamily="34" charset="0"/>
              <a:sym typeface="Symbol" panose="05050102010706020507" pitchFamily="18" charset="2"/>
            </a:endParaRPr>
          </a:p>
          <a:p>
            <a:pPr eaLnBrk="1" hangingPunct="1">
              <a:spcBef>
                <a:spcPct val="0"/>
              </a:spcBef>
              <a:buFontTx/>
              <a:buNone/>
            </a:pP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    = kąt zwilżania</a:t>
            </a:r>
          </a:p>
        </p:txBody>
      </p:sp>
      <p:pic>
        <p:nvPicPr>
          <p:cNvPr id="142342" name="Picture 6" descr="nukleus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50" y="3198813"/>
            <a:ext cx="8928100" cy="33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Text Box 2"/>
          <p:cNvSpPr txBox="1">
            <a:spLocks noChangeArrowheads="1"/>
          </p:cNvSpPr>
          <p:nvPr/>
        </p:nvSpPr>
        <p:spPr bwMode="auto">
          <a:xfrm>
            <a:off x="971550" y="692150"/>
            <a:ext cx="6913563"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000" b="1">
                <a:solidFill>
                  <a:srgbClr val="990033"/>
                </a:solidFill>
                <a:latin typeface="Arial" panose="020B0604020202020204" pitchFamily="34" charset="0"/>
              </a:rPr>
              <a:t>Etapy wczesnego wzrostu</a:t>
            </a:r>
          </a:p>
        </p:txBody>
      </p:sp>
      <p:sp>
        <p:nvSpPr>
          <p:cNvPr id="144387" name="Text Box 3"/>
          <p:cNvSpPr txBox="1">
            <a:spLocks noChangeArrowheads="1"/>
          </p:cNvSpPr>
          <p:nvPr/>
        </p:nvSpPr>
        <p:spPr bwMode="auto">
          <a:xfrm>
            <a:off x="900113" y="1808163"/>
            <a:ext cx="7453312" cy="1443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dyfuzja powierzchniowa jest wystarczająco duża, by pozwalać na szybką migrację atomów</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struktury są w stanie osiągać stan zbliżony do równowagi, na jeden z 3 sposobów</a:t>
            </a:r>
          </a:p>
        </p:txBody>
      </p:sp>
      <p:sp>
        <p:nvSpPr>
          <p:cNvPr id="144388" name="Text Box 4"/>
          <p:cNvSpPr txBox="1">
            <a:spLocks noChangeArrowheads="1"/>
          </p:cNvSpPr>
          <p:nvPr/>
        </p:nvSpPr>
        <p:spPr bwMode="auto">
          <a:xfrm>
            <a:off x="2303463" y="3897313"/>
            <a:ext cx="4716462" cy="16033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b="1">
                <a:solidFill>
                  <a:srgbClr val="000066"/>
                </a:solidFill>
                <a:latin typeface="Arial" panose="020B0604020202020204" pitchFamily="34" charset="0"/>
                <a:sym typeface="Symbol" panose="05050102010706020507" pitchFamily="18" charset="2"/>
              </a:rPr>
              <a:t>a) typu Volmer Weber</a:t>
            </a:r>
            <a:endParaRPr lang="de-DE" altLang="pl-PL" sz="2400" b="1">
              <a:solidFill>
                <a:srgbClr val="000066"/>
              </a:solidFill>
              <a:latin typeface="Arial" panose="020B0604020202020204" pitchFamily="34" charset="0"/>
              <a:sym typeface="Symbol" panose="05050102010706020507" pitchFamily="18" charset="2"/>
            </a:endParaRPr>
          </a:p>
          <a:p>
            <a:pPr eaLnBrk="1" hangingPunct="1">
              <a:spcBef>
                <a:spcPct val="50000"/>
              </a:spcBef>
              <a:buFontTx/>
              <a:buNone/>
            </a:pPr>
            <a:r>
              <a:rPr lang="de-DE" altLang="pl-PL" sz="2400" b="1">
                <a:solidFill>
                  <a:srgbClr val="000066"/>
                </a:solidFill>
                <a:latin typeface="Arial" panose="020B0604020202020204" pitchFamily="34" charset="0"/>
                <a:sym typeface="Symbol" panose="05050102010706020507" pitchFamily="18" charset="2"/>
              </a:rPr>
              <a:t>b) typu Frank van der Merwe</a:t>
            </a:r>
            <a:endParaRPr lang="pl-PL" altLang="pl-PL" sz="2400" b="1">
              <a:solidFill>
                <a:srgbClr val="000066"/>
              </a:solidFill>
              <a:latin typeface="Arial" panose="020B0604020202020204" pitchFamily="34" charset="0"/>
              <a:sym typeface="Symbol" panose="05050102010706020507" pitchFamily="18" charset="2"/>
            </a:endParaRPr>
          </a:p>
          <a:p>
            <a:pPr eaLnBrk="1" hangingPunct="1">
              <a:spcBef>
                <a:spcPct val="50000"/>
              </a:spcBef>
              <a:buFontTx/>
              <a:buNone/>
            </a:pPr>
            <a:r>
              <a:rPr lang="pl-PL" altLang="pl-PL" sz="2400" b="1">
                <a:solidFill>
                  <a:srgbClr val="000066"/>
                </a:solidFill>
                <a:latin typeface="Arial" panose="020B0604020202020204" pitchFamily="34" charset="0"/>
                <a:sym typeface="Symbol" panose="05050102010706020507" pitchFamily="18" charset="2"/>
              </a:rPr>
              <a:t>c) typu Stranski Krastanov</a:t>
            </a:r>
          </a:p>
        </p:txBody>
      </p:sp>
    </p:spTree>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Text Box 2"/>
          <p:cNvSpPr txBox="1">
            <a:spLocks noChangeArrowheads="1"/>
          </p:cNvSpPr>
          <p:nvPr/>
        </p:nvSpPr>
        <p:spPr bwMode="auto">
          <a:xfrm>
            <a:off x="1187450" y="728663"/>
            <a:ext cx="6913563"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solidFill>
                  <a:srgbClr val="3333FF"/>
                </a:solidFill>
                <a:latin typeface="Arial" panose="020B0604020202020204" pitchFamily="34" charset="0"/>
              </a:rPr>
              <a:t>WZROST WYSEPKOWY TYPU VOLMER WEBER</a:t>
            </a:r>
          </a:p>
        </p:txBody>
      </p:sp>
      <p:sp>
        <p:nvSpPr>
          <p:cNvPr id="146435" name="Text Box 3"/>
          <p:cNvSpPr txBox="1">
            <a:spLocks noChangeArrowheads="1"/>
          </p:cNvSpPr>
          <p:nvPr/>
        </p:nvSpPr>
        <p:spPr bwMode="auto">
          <a:xfrm>
            <a:off x="900113" y="1736725"/>
            <a:ext cx="7524750" cy="2020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podłoże ma niższą energię swobodną niż granice fazowe,</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czyli atomy osadzanego materiału wytwarzają silniejsze wiązania z samym sobą niż z podłożem.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siły kohezji są wyższe niż adhezji</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materiał niejako unika podłoża </a:t>
            </a:r>
          </a:p>
        </p:txBody>
      </p:sp>
      <p:pic>
        <p:nvPicPr>
          <p:cNvPr id="146436" name="Picture 4" descr="islandgrowth"/>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933450" y="4527550"/>
            <a:ext cx="7185025" cy="706438"/>
          </a:xfrm>
          <a:noFill/>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Text Box 2"/>
          <p:cNvSpPr txBox="1">
            <a:spLocks noChangeArrowheads="1"/>
          </p:cNvSpPr>
          <p:nvPr/>
        </p:nvSpPr>
        <p:spPr bwMode="auto">
          <a:xfrm>
            <a:off x="1439863" y="981075"/>
            <a:ext cx="6083300"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solidFill>
                  <a:srgbClr val="3333FF"/>
                </a:solidFill>
                <a:latin typeface="Arial" panose="020B0604020202020204" pitchFamily="34" charset="0"/>
              </a:rPr>
              <a:t> Mechanizm typu Volmer Weber</a:t>
            </a:r>
          </a:p>
        </p:txBody>
      </p:sp>
      <p:pic>
        <p:nvPicPr>
          <p:cNvPr id="148483" name="Picture 3" descr="spsoby nukleacji i wzrostu 1"/>
          <p:cNvPicPr>
            <a:picLocks noChangeAspect="1" noChangeArrowheads="1"/>
          </p:cNvPicPr>
          <p:nvPr/>
        </p:nvPicPr>
        <p:blipFill>
          <a:blip r:embed="rId4">
            <a:extLst>
              <a:ext uri="{28A0092B-C50C-407E-A947-70E740481C1C}">
                <a14:useLocalDpi xmlns:a14="http://schemas.microsoft.com/office/drawing/2010/main" val="0"/>
              </a:ext>
            </a:extLst>
          </a:blip>
          <a:srcRect t="51547" r="69342"/>
          <a:stretch>
            <a:fillRect/>
          </a:stretch>
        </p:blipFill>
        <p:spPr bwMode="auto">
          <a:xfrm>
            <a:off x="1619250" y="1557338"/>
            <a:ext cx="1943100"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8484" name="Rectangle 4"/>
          <p:cNvSpPr>
            <a:spLocks noChangeArrowheads="1"/>
          </p:cNvSpPr>
          <p:nvPr/>
        </p:nvSpPr>
        <p:spPr bwMode="auto">
          <a:xfrm>
            <a:off x="0" y="31845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48485" name="Rectangle 5"/>
          <p:cNvSpPr>
            <a:spLocks noChangeArrowheads="1"/>
          </p:cNvSpPr>
          <p:nvPr/>
        </p:nvSpPr>
        <p:spPr bwMode="auto">
          <a:xfrm>
            <a:off x="0" y="3257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48486" name="Rectangle 6"/>
          <p:cNvSpPr>
            <a:spLocks noChangeArrowheads="1"/>
          </p:cNvSpPr>
          <p:nvPr/>
        </p:nvSpPr>
        <p:spPr bwMode="auto">
          <a:xfrm>
            <a:off x="0" y="3257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148487" name="Object 7"/>
          <p:cNvGraphicFramePr>
            <a:graphicFrameLocks noChangeAspect="1"/>
          </p:cNvGraphicFramePr>
          <p:nvPr/>
        </p:nvGraphicFramePr>
        <p:xfrm>
          <a:off x="1476375" y="5157788"/>
          <a:ext cx="1981200" cy="342900"/>
        </p:xfrm>
        <a:graphic>
          <a:graphicData uri="http://schemas.openxmlformats.org/presentationml/2006/ole">
            <mc:AlternateContent xmlns:mc="http://schemas.openxmlformats.org/markup-compatibility/2006">
              <mc:Choice xmlns:v="urn:schemas-microsoft-com:vml" Requires="v">
                <p:oleObj spid="_x0000_s148504" name="Równanie" r:id="rId5" imgW="1981200" imgH="342900" progId="Equation.3">
                  <p:embed/>
                </p:oleObj>
              </mc:Choice>
              <mc:Fallback>
                <p:oleObj name="Równanie" r:id="rId5" imgW="1981200" imgH="342900" progId="Equation.3">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76375" y="5157788"/>
                        <a:ext cx="198120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8488" name="Text Box 8"/>
          <p:cNvSpPr txBox="1">
            <a:spLocks noChangeArrowheads="1"/>
          </p:cNvSpPr>
          <p:nvPr/>
        </p:nvSpPr>
        <p:spPr bwMode="auto">
          <a:xfrm>
            <a:off x="1331913" y="3465513"/>
            <a:ext cx="6083300" cy="12985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wzrost wysepkowy</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materiał silniej wiąże się z sobą niż z podłożem</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siły adhezji większe od sił kohezji</a:t>
            </a:r>
          </a:p>
        </p:txBody>
      </p:sp>
    </p:spTree>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ext Box 2"/>
          <p:cNvSpPr txBox="1">
            <a:spLocks noChangeArrowheads="1"/>
          </p:cNvSpPr>
          <p:nvPr/>
        </p:nvSpPr>
        <p:spPr bwMode="auto">
          <a:xfrm>
            <a:off x="576263" y="549275"/>
            <a:ext cx="8174037"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900" b="1">
                <a:solidFill>
                  <a:srgbClr val="3333FF"/>
                </a:solidFill>
                <a:latin typeface="Arial" panose="020B0604020202020204" pitchFamily="34" charset="0"/>
              </a:rPr>
              <a:t>WZROST WARSTWOWY TYPU FRANK VAN DER MERWE</a:t>
            </a:r>
          </a:p>
        </p:txBody>
      </p:sp>
      <p:sp>
        <p:nvSpPr>
          <p:cNvPr id="150531" name="Text Box 3"/>
          <p:cNvSpPr txBox="1">
            <a:spLocks noChangeArrowheads="1"/>
          </p:cNvSpPr>
          <p:nvPr/>
        </p:nvSpPr>
        <p:spPr bwMode="auto">
          <a:xfrm>
            <a:off x="647700" y="1304925"/>
            <a:ext cx="8174038" cy="2020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silne wiązania podłoże-powłoka, czyli siły adhezji znacznie przewyższają siły kohezji w materiale powłoki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niska energia powierzchniowa materiału powłoki</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wysoka energia powierzchniowa podłoża</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szybka dyfuzja powierzchniowa to czynnik korzystny</a:t>
            </a:r>
          </a:p>
        </p:txBody>
      </p:sp>
      <p:pic>
        <p:nvPicPr>
          <p:cNvPr id="150532" name="Picture 4" descr="layerbylay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 y="3644900"/>
            <a:ext cx="6919913"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0533" name="Rectangle 5"/>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0534" name="Rectangle 6"/>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150535" name="Object 7"/>
          <p:cNvGraphicFramePr>
            <a:graphicFrameLocks noChangeAspect="1"/>
          </p:cNvGraphicFramePr>
          <p:nvPr/>
        </p:nvGraphicFramePr>
        <p:xfrm>
          <a:off x="755650" y="4833938"/>
          <a:ext cx="1974850" cy="342900"/>
        </p:xfrm>
        <a:graphic>
          <a:graphicData uri="http://schemas.openxmlformats.org/presentationml/2006/ole">
            <mc:AlternateContent xmlns:mc="http://schemas.openxmlformats.org/markup-compatibility/2006">
              <mc:Choice xmlns:v="urn:schemas-microsoft-com:vml" Requires="v">
                <p:oleObj spid="_x0000_s150552" name="Równanie" r:id="rId5" imgW="1981200" imgH="342900" progId="Equation.3">
                  <p:embed/>
                </p:oleObj>
              </mc:Choice>
              <mc:Fallback>
                <p:oleObj name="Równanie" r:id="rId5" imgW="1981200" imgH="342900" progId="Equation.3">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650" y="4833938"/>
                        <a:ext cx="19748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0536" name="Rectangle 8"/>
          <p:cNvSpPr>
            <a:spLocks noChangeArrowheads="1"/>
          </p:cNvSpPr>
          <p:nvPr/>
        </p:nvSpPr>
        <p:spPr bwMode="auto">
          <a:xfrm>
            <a:off x="3024188" y="4797425"/>
            <a:ext cx="1400175"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900" b="1">
                <a:latin typeface="Arial" panose="020B0604020202020204" pitchFamily="34" charset="0"/>
              </a:rPr>
              <a:t>oraz </a:t>
            </a:r>
            <a:r>
              <a:rPr lang="pl-PL" altLang="pl-PL" sz="1900" b="1">
                <a:latin typeface="Arial" panose="020B0604020202020204" pitchFamily="34" charset="0"/>
                <a:sym typeface="Symbol" panose="05050102010706020507" pitchFamily="18" charset="2"/>
              </a:rPr>
              <a:t></a:t>
            </a:r>
            <a:r>
              <a:rPr lang="pl-PL" altLang="pl-PL" sz="1900" b="1">
                <a:latin typeface="Arial" panose="020B0604020202020204" pitchFamily="34" charset="0"/>
              </a:rPr>
              <a:t> = 0</a:t>
            </a:r>
            <a:r>
              <a:rPr lang="pl-PL" altLang="pl-PL" sz="1800">
                <a:latin typeface="Arial" panose="020B0604020202020204" pitchFamily="34" charset="0"/>
                <a:sym typeface="Symbol" panose="05050102010706020507" pitchFamily="18" charset="2"/>
              </a:rPr>
              <a:t> </a:t>
            </a:r>
          </a:p>
        </p:txBody>
      </p:sp>
    </p:spTree>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2579"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52580" name="Picture 4" descr="ven5_01"/>
          <p:cNvPicPr>
            <a:picLocks noChangeAspect="1" noChangeArrowheads="1"/>
          </p:cNvPicPr>
          <p:nvPr/>
        </p:nvPicPr>
        <p:blipFill>
          <a:blip r:embed="rId3">
            <a:extLst>
              <a:ext uri="{28A0092B-C50C-407E-A947-70E740481C1C}">
                <a14:useLocalDpi xmlns:a14="http://schemas.microsoft.com/office/drawing/2010/main" val="0"/>
              </a:ext>
            </a:extLst>
          </a:blip>
          <a:srcRect l="72237" t="5092" b="11742"/>
          <a:stretch>
            <a:fillRect/>
          </a:stretch>
        </p:blipFill>
        <p:spPr bwMode="auto">
          <a:xfrm>
            <a:off x="6804025" y="333375"/>
            <a:ext cx="2152650" cy="337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581" name="Text Box 5"/>
          <p:cNvSpPr txBox="1">
            <a:spLocks noChangeArrowheads="1"/>
          </p:cNvSpPr>
          <p:nvPr/>
        </p:nvSpPr>
        <p:spPr bwMode="auto">
          <a:xfrm>
            <a:off x="250825" y="1509713"/>
            <a:ext cx="6985000" cy="37544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zarodki płaskie 2D</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rozrastają się poprzecznie</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nie ma bariery dla nukleacji</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wymagane jedynie aby w jednym miejscu znalazła się określona liczba atomów tak by mogły utworzyć nieruchomy klaster</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duża ilość zarodków na podłożu ma kluczowe znaczenie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atomy uderzające w takie klastery są skłonne do tego, by migrować i ulokować się na krawędzi zarodka, dzięki temu zarodek rozrasta się poziomo, nie pionowo</a:t>
            </a:r>
            <a:endParaRPr lang="pl-PL" altLang="pl-PL" sz="1800">
              <a:latin typeface="Arial" panose="020B0604020202020204" pitchFamily="34" charset="0"/>
            </a:endParaRPr>
          </a:p>
        </p:txBody>
      </p:sp>
    </p:spTree>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4627"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4628" name="Text Box 4"/>
          <p:cNvSpPr txBox="1">
            <a:spLocks noChangeArrowheads="1"/>
          </p:cNvSpPr>
          <p:nvPr/>
        </p:nvSpPr>
        <p:spPr bwMode="auto">
          <a:xfrm>
            <a:off x="755650" y="1412875"/>
            <a:ext cx="7308850" cy="22193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a:t>
            </a:r>
            <a:r>
              <a:rPr lang="pl-PL" altLang="pl-PL" sz="1800" b="1">
                <a:latin typeface="Arial" panose="020B0604020202020204" pitchFamily="34" charset="0"/>
              </a:rPr>
              <a:t>w pierwszej fazie osadzania materiał warstwy tworzy ciągłe monowarstwy zgodnie z mechanizmem FM zwykle 1-5 warstw</a:t>
            </a:r>
          </a:p>
          <a:p>
            <a:pPr eaLnBrk="1" hangingPunct="1">
              <a:spcBef>
                <a:spcPct val="50000"/>
              </a:spcBef>
              <a:buFont typeface="Wingdings" panose="05000000000000000000" pitchFamily="2" charset="2"/>
              <a:buChar char="Ø"/>
            </a:pPr>
            <a:r>
              <a:rPr lang="pl-PL" altLang="pl-PL" sz="1800" b="1">
                <a:latin typeface="Arial" panose="020B0604020202020204" pitchFamily="34" charset="0"/>
              </a:rPr>
              <a:t> na tych warstwach zaczynają zarodkować trójwymiarowe wysepki zgodnie z mechanizmem VW </a:t>
            </a:r>
          </a:p>
          <a:p>
            <a:pPr eaLnBrk="1" hangingPunct="1">
              <a:spcBef>
                <a:spcPct val="50000"/>
              </a:spcBef>
              <a:buFont typeface="Wingdings" panose="05000000000000000000" pitchFamily="2" charset="2"/>
              <a:buChar char="Ø"/>
            </a:pPr>
            <a:r>
              <a:rPr lang="pl-PL" altLang="pl-PL" sz="1800" b="1">
                <a:latin typeface="Arial" panose="020B0604020202020204" pitchFamily="34" charset="0"/>
              </a:rPr>
              <a:t> oba mechanizmy zostały już opisane</a:t>
            </a:r>
          </a:p>
          <a:p>
            <a:pPr eaLnBrk="1" hangingPunct="1">
              <a:spcBef>
                <a:spcPct val="50000"/>
              </a:spcBef>
              <a:buFont typeface="Wingdings" panose="05000000000000000000" pitchFamily="2" charset="2"/>
              <a:buChar char="Ø"/>
            </a:pPr>
            <a:r>
              <a:rPr lang="pl-PL" altLang="pl-PL" sz="1800" b="1">
                <a:latin typeface="Arial" panose="020B0604020202020204" pitchFamily="34" charset="0"/>
              </a:rPr>
              <a:t> przykłady Ag na W, Ag na Si, czy Ge na Si</a:t>
            </a:r>
            <a:endParaRPr lang="pl-PL" altLang="pl-PL" sz="1800">
              <a:latin typeface="Arial" panose="020B0604020202020204" pitchFamily="34" charset="0"/>
            </a:endParaRPr>
          </a:p>
        </p:txBody>
      </p:sp>
      <p:sp>
        <p:nvSpPr>
          <p:cNvPr id="154629" name="Text Box 5"/>
          <p:cNvSpPr txBox="1">
            <a:spLocks noChangeArrowheads="1"/>
          </p:cNvSpPr>
          <p:nvPr/>
        </p:nvSpPr>
        <p:spPr bwMode="auto">
          <a:xfrm>
            <a:off x="971550" y="620713"/>
            <a:ext cx="6985000" cy="431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 typeface="Wingdings" panose="05000000000000000000" pitchFamily="2" charset="2"/>
              <a:buNone/>
            </a:pPr>
            <a:r>
              <a:rPr lang="pl-PL" altLang="pl-PL" sz="1900" b="1">
                <a:solidFill>
                  <a:srgbClr val="3333FF"/>
                </a:solidFill>
                <a:latin typeface="Arial" panose="020B0604020202020204" pitchFamily="34" charset="0"/>
              </a:rPr>
              <a:t>WZROST MIESZANY TYPU STRANSKI KRASTANOV</a:t>
            </a:r>
          </a:p>
        </p:txBody>
      </p:sp>
      <p:pic>
        <p:nvPicPr>
          <p:cNvPr id="154630" name="Picture 6" descr="mixedgrow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3465513"/>
            <a:ext cx="6989762" cy="127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6675"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6676" name="Text Box 4"/>
          <p:cNvSpPr txBox="1">
            <a:spLocks noChangeArrowheads="1"/>
          </p:cNvSpPr>
          <p:nvPr/>
        </p:nvSpPr>
        <p:spPr bwMode="auto">
          <a:xfrm>
            <a:off x="539750" y="765175"/>
            <a:ext cx="5113338" cy="51990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parametr sieci zarodka znacznie różni się od parametru sieci podłoża.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niedopasowanie sieci powoduje powstanie naprężeń własnych w warstwie, które zwiększają się w miarę wzrostu grubości powłoki</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po kilku monowarstwach naprężenia stają się tak duże, że układ dążąc do ich zmniejszenia zmienia sposób wzrostu na wysepkowy, co prowadzi do znacznej relaksacji naprężeń</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ponadto silne wiązania pomiędzy podłożem a atomami warstwy zmieniają energię powierzchniową warstwy, co prowadzi do zmiany warunków energetycznych i sposobu wzrostu</a:t>
            </a:r>
          </a:p>
        </p:txBody>
      </p:sp>
      <p:pic>
        <p:nvPicPr>
          <p:cNvPr id="156677" name="Picture 5" descr="ven5_01"/>
          <p:cNvPicPr>
            <a:picLocks noChangeAspect="1" noChangeArrowheads="1"/>
          </p:cNvPicPr>
          <p:nvPr/>
        </p:nvPicPr>
        <p:blipFill>
          <a:blip r:embed="rId3">
            <a:extLst>
              <a:ext uri="{28A0092B-C50C-407E-A947-70E740481C1C}">
                <a14:useLocalDpi xmlns:a14="http://schemas.microsoft.com/office/drawing/2010/main" val="0"/>
              </a:ext>
            </a:extLst>
          </a:blip>
          <a:srcRect l="41187" r="26651" b="11787"/>
          <a:stretch>
            <a:fillRect/>
          </a:stretch>
        </p:blipFill>
        <p:spPr bwMode="auto">
          <a:xfrm>
            <a:off x="5940425" y="1412875"/>
            <a:ext cx="2493963" cy="358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8723"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58724" name="Text Box 4"/>
          <p:cNvSpPr txBox="1">
            <a:spLocks noChangeArrowheads="1"/>
          </p:cNvSpPr>
          <p:nvPr/>
        </p:nvSpPr>
        <p:spPr bwMode="auto">
          <a:xfrm>
            <a:off x="827088" y="1700213"/>
            <a:ext cx="6985000" cy="425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a:t>
            </a:r>
            <a:r>
              <a:rPr lang="pl-PL" altLang="pl-PL" sz="2000" b="1"/>
              <a:t>procesem wzrostu zaczynają kierować czynniki kinetyczne, a nie dyfuzja powierzchniowa</a:t>
            </a:r>
          </a:p>
          <a:p>
            <a:pPr eaLnBrk="1" hangingPunct="1">
              <a:spcBef>
                <a:spcPct val="50000"/>
              </a:spcBef>
              <a:buFont typeface="Wingdings" panose="05000000000000000000" pitchFamily="2" charset="2"/>
              <a:buChar char="Ø"/>
            </a:pPr>
            <a:r>
              <a:rPr lang="pl-PL" altLang="pl-PL" sz="2000" b="1"/>
              <a:t> efekty kinetyczne stają się istotne gdy ziarna osiągną pewien rozmiar krytyczny</a:t>
            </a:r>
          </a:p>
          <a:p>
            <a:pPr eaLnBrk="1" hangingPunct="1">
              <a:spcBef>
                <a:spcPct val="50000"/>
              </a:spcBef>
              <a:buFont typeface="Wingdings" panose="05000000000000000000" pitchFamily="2" charset="2"/>
              <a:buChar char="Ø"/>
            </a:pPr>
            <a:r>
              <a:rPr lang="pl-PL" altLang="pl-PL" sz="2000" b="1"/>
              <a:t> taki rozmiar, że dyfuzja po ich powierzchni zostaje bardzo ograniczona</a:t>
            </a:r>
          </a:p>
          <a:p>
            <a:pPr eaLnBrk="1" hangingPunct="1">
              <a:spcBef>
                <a:spcPct val="50000"/>
              </a:spcBef>
              <a:buFont typeface="Wingdings" panose="05000000000000000000" pitchFamily="2" charset="2"/>
              <a:buChar char="Ø"/>
            </a:pPr>
            <a:r>
              <a:rPr lang="pl-PL" altLang="pl-PL" sz="2000" b="1"/>
              <a:t> zbyt wolne poruszanie się atomów uniemożliwia osiągnięcie stanów równowagi</a:t>
            </a:r>
          </a:p>
          <a:p>
            <a:pPr eaLnBrk="1" hangingPunct="1">
              <a:spcBef>
                <a:spcPct val="50000"/>
              </a:spcBef>
              <a:buFont typeface="Wingdings" panose="05000000000000000000" pitchFamily="2" charset="2"/>
              <a:buChar char="Ø"/>
            </a:pPr>
            <a:r>
              <a:rPr lang="pl-PL" altLang="pl-PL" sz="2000" b="1"/>
              <a:t>pojawia się gdy dyfuzja powierzchniowa występuje tylko w ograniczonym zakresie</a:t>
            </a:r>
          </a:p>
          <a:p>
            <a:pPr eaLnBrk="1" hangingPunct="1">
              <a:spcBef>
                <a:spcPct val="50000"/>
              </a:spcBef>
              <a:buFont typeface="Wingdings" panose="05000000000000000000" pitchFamily="2" charset="2"/>
              <a:buChar char="Ø"/>
            </a:pPr>
            <a:r>
              <a:rPr lang="pl-PL" altLang="pl-PL" sz="2000" b="1"/>
              <a:t> procesem wzrostu zaczynają kierować czynniki kinetyczne</a:t>
            </a:r>
          </a:p>
        </p:txBody>
      </p:sp>
      <p:sp>
        <p:nvSpPr>
          <p:cNvPr id="158725" name="Text Box 5"/>
          <p:cNvSpPr txBox="1">
            <a:spLocks noChangeArrowheads="1"/>
          </p:cNvSpPr>
          <p:nvPr/>
        </p:nvSpPr>
        <p:spPr bwMode="auto">
          <a:xfrm>
            <a:off x="827088" y="1052513"/>
            <a:ext cx="6985000"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 typeface="Wingdings" panose="05000000000000000000" pitchFamily="2" charset="2"/>
              <a:buNone/>
            </a:pPr>
            <a:r>
              <a:rPr lang="pl-PL" altLang="pl-PL" sz="2000" b="1">
                <a:solidFill>
                  <a:srgbClr val="990033"/>
                </a:solidFill>
                <a:latin typeface="Arial" panose="020B0604020202020204" pitchFamily="34" charset="0"/>
              </a:rPr>
              <a:t>ETAPY PÓŹNEGO WZROSTU</a:t>
            </a:r>
            <a:r>
              <a:rPr lang="pl-PL" altLang="pl-PL" sz="1900" b="1">
                <a:solidFill>
                  <a:srgbClr val="3333FF"/>
                </a:solidFill>
                <a:latin typeface="Arial" panose="020B0604020202020204" pitchFamily="34" charset="0"/>
              </a:rPr>
              <a:t> </a:t>
            </a:r>
            <a:endParaRPr lang="pl-PL" altLang="pl-PL" sz="1800">
              <a:solidFill>
                <a:srgbClr val="3333FF"/>
              </a:solidFill>
              <a:latin typeface="Arial" panose="020B0604020202020204" pitchFamily="34" charset="0"/>
            </a:endParaRPr>
          </a:p>
        </p:txBody>
      </p:sp>
    </p:spTree>
  </p:cSld>
  <p:clrMapOvr>
    <a:masterClrMapping/>
  </p:clrMapOvr>
  <p:transition>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Text Box 2"/>
          <p:cNvSpPr txBox="1">
            <a:spLocks noChangeArrowheads="1"/>
          </p:cNvSpPr>
          <p:nvPr/>
        </p:nvSpPr>
        <p:spPr bwMode="auto">
          <a:xfrm>
            <a:off x="971550" y="692150"/>
            <a:ext cx="6913563"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000" b="1">
                <a:solidFill>
                  <a:srgbClr val="990033"/>
                </a:solidFill>
                <a:latin typeface="Arial" panose="020B0604020202020204" pitchFamily="34" charset="0"/>
              </a:rPr>
              <a:t>Mechanizmy późnego wzrostu</a:t>
            </a:r>
          </a:p>
        </p:txBody>
      </p:sp>
      <p:sp>
        <p:nvSpPr>
          <p:cNvPr id="160771" name="Text Box 3"/>
          <p:cNvSpPr txBox="1">
            <a:spLocks noChangeArrowheads="1"/>
          </p:cNvSpPr>
          <p:nvPr/>
        </p:nvSpPr>
        <p:spPr bwMode="auto">
          <a:xfrm>
            <a:off x="574675" y="1700213"/>
            <a:ext cx="7634288"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endParaRPr lang="pl-PL" altLang="pl-PL" sz="2000" b="1">
              <a:latin typeface="Arial" panose="020B0604020202020204" pitchFamily="34" charset="0"/>
            </a:endParaRPr>
          </a:p>
        </p:txBody>
      </p:sp>
      <p:sp>
        <p:nvSpPr>
          <p:cNvPr id="160772" name="Text Box 4"/>
          <p:cNvSpPr txBox="1">
            <a:spLocks noChangeArrowheads="1"/>
          </p:cNvSpPr>
          <p:nvPr/>
        </p:nvSpPr>
        <p:spPr bwMode="auto">
          <a:xfrm>
            <a:off x="2124075" y="2060575"/>
            <a:ext cx="5184775" cy="12112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b="1">
                <a:latin typeface="Arial" panose="020B0604020202020204" pitchFamily="34" charset="0"/>
                <a:sym typeface="Symbol" panose="05050102010706020507" pitchFamily="18" charset="2"/>
              </a:rPr>
              <a:t>a) polikrystaliczny</a:t>
            </a:r>
          </a:p>
          <a:p>
            <a:pPr eaLnBrk="1" hangingPunct="1">
              <a:spcBef>
                <a:spcPct val="50000"/>
              </a:spcBef>
              <a:buFontTx/>
              <a:buNone/>
            </a:pPr>
            <a:r>
              <a:rPr lang="pl-PL" altLang="pl-PL" sz="2800" b="1">
                <a:latin typeface="Arial" panose="020B0604020202020204" pitchFamily="34" charset="0"/>
                <a:sym typeface="Symbol" panose="05050102010706020507" pitchFamily="18" charset="2"/>
              </a:rPr>
              <a:t>b) kolumnowy</a:t>
            </a:r>
          </a:p>
        </p:txBody>
      </p:sp>
    </p:spTree>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2819"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2820" name="Text Box 4"/>
          <p:cNvSpPr txBox="1">
            <a:spLocks noChangeArrowheads="1"/>
          </p:cNvSpPr>
          <p:nvPr/>
        </p:nvSpPr>
        <p:spPr bwMode="auto">
          <a:xfrm>
            <a:off x="647700" y="4076700"/>
            <a:ext cx="6985000" cy="17319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zwarta warstwa bez znaczącej ilości pustek, ale z wyraźnymi granicami ziaren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bardzo często w takich przypadkach podłoże stanowi materiał amorficzny lub też polikrystaliczny ale z dużym niedopasowaniem sieci w stosunku do materiału warstwy </a:t>
            </a:r>
          </a:p>
        </p:txBody>
      </p:sp>
      <p:pic>
        <p:nvPicPr>
          <p:cNvPr id="162821" name="Picture 5" descr="spsoby nukleacji i wzrostu 1"/>
          <p:cNvPicPr>
            <a:picLocks noChangeAspect="1" noChangeArrowheads="1"/>
          </p:cNvPicPr>
          <p:nvPr/>
        </p:nvPicPr>
        <p:blipFill>
          <a:blip r:embed="rId3">
            <a:extLst>
              <a:ext uri="{28A0092B-C50C-407E-A947-70E740481C1C}">
                <a14:useLocalDpi xmlns:a14="http://schemas.microsoft.com/office/drawing/2010/main" val="0"/>
              </a:ext>
            </a:extLst>
          </a:blip>
          <a:srcRect l="34265" t="51529" r="33293"/>
          <a:stretch>
            <a:fillRect/>
          </a:stretch>
        </p:blipFill>
        <p:spPr bwMode="auto">
          <a:xfrm>
            <a:off x="3059113" y="2024063"/>
            <a:ext cx="2055812" cy="161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2822" name="Text Box 6"/>
          <p:cNvSpPr txBox="1">
            <a:spLocks noChangeArrowheads="1"/>
          </p:cNvSpPr>
          <p:nvPr/>
        </p:nvSpPr>
        <p:spPr bwMode="auto">
          <a:xfrm>
            <a:off x="827088" y="1052513"/>
            <a:ext cx="6985000"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 typeface="Wingdings" panose="05000000000000000000" pitchFamily="2" charset="2"/>
              <a:buNone/>
            </a:pPr>
            <a:r>
              <a:rPr lang="pl-PL" altLang="pl-PL" sz="2000" b="1">
                <a:solidFill>
                  <a:srgbClr val="990033"/>
                </a:solidFill>
                <a:latin typeface="Arial" panose="020B0604020202020204" pitchFamily="34" charset="0"/>
              </a:rPr>
              <a:t>ETAP PÓŹNEGO WZROSTU - POLIKRYSTALICZNY</a:t>
            </a:r>
            <a:endParaRPr lang="pl-PL" altLang="pl-PL" sz="2000">
              <a:solidFill>
                <a:srgbClr val="990033"/>
              </a:solidFill>
              <a:latin typeface="Arial" panose="020B0604020202020204" pitchFamily="34" charset="0"/>
            </a:endParaRPr>
          </a:p>
        </p:txBody>
      </p:sp>
    </p:spTree>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4867" name="Rectangle 3"/>
          <p:cNvSpPr>
            <a:spLocks noChangeArrowheads="1"/>
          </p:cNvSpPr>
          <p:nvPr/>
        </p:nvSpPr>
        <p:spPr bwMode="auto">
          <a:xfrm>
            <a:off x="0" y="3314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4868" name="Text Box 4"/>
          <p:cNvSpPr txBox="1">
            <a:spLocks noChangeArrowheads="1"/>
          </p:cNvSpPr>
          <p:nvPr/>
        </p:nvSpPr>
        <p:spPr bwMode="auto">
          <a:xfrm>
            <a:off x="611188" y="3284538"/>
            <a:ext cx="6985000" cy="31765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Ø"/>
            </a:pPr>
            <a:r>
              <a:rPr lang="pl-PL" altLang="pl-PL" sz="1900" b="1">
                <a:latin typeface="Arial" panose="020B0604020202020204" pitchFamily="34" charset="0"/>
              </a:rPr>
              <a:t> w tym przypadku dyfuzja powierzchniowa w zasadzie nie występuje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atomy pozostają na miejscach, na które zostały osadzone</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bardzo chropowata struktura </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kryształy kolumnowe o średnicach 10-100 nm</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dużo wolnych przestrzeni nawet do 50%</a:t>
            </a:r>
          </a:p>
          <a:p>
            <a:pPr eaLnBrk="1" hangingPunct="1">
              <a:spcBef>
                <a:spcPct val="50000"/>
              </a:spcBef>
              <a:buFont typeface="Wingdings" panose="05000000000000000000" pitchFamily="2" charset="2"/>
              <a:buChar char="Ø"/>
            </a:pPr>
            <a:r>
              <a:rPr lang="pl-PL" altLang="pl-PL" sz="1900" b="1">
                <a:latin typeface="Arial" panose="020B0604020202020204" pitchFamily="34" charset="0"/>
              </a:rPr>
              <a:t> struktura ta najbardziej odbiega od stanu równowagi</a:t>
            </a:r>
          </a:p>
        </p:txBody>
      </p:sp>
      <p:sp>
        <p:nvSpPr>
          <p:cNvPr id="164869" name="Text Box 5"/>
          <p:cNvSpPr txBox="1">
            <a:spLocks noChangeArrowheads="1"/>
          </p:cNvSpPr>
          <p:nvPr/>
        </p:nvSpPr>
        <p:spPr bwMode="auto">
          <a:xfrm>
            <a:off x="863600" y="404813"/>
            <a:ext cx="6985000" cy="4476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 typeface="Wingdings" panose="05000000000000000000" pitchFamily="2" charset="2"/>
              <a:buNone/>
            </a:pPr>
            <a:r>
              <a:rPr lang="pl-PL" altLang="pl-PL" sz="2000" b="1">
                <a:solidFill>
                  <a:srgbClr val="990033"/>
                </a:solidFill>
                <a:latin typeface="Arial" panose="020B0604020202020204" pitchFamily="34" charset="0"/>
              </a:rPr>
              <a:t>ETAP PÓŹNEGO WZROSTU - KOLUMNOWY</a:t>
            </a:r>
            <a:endParaRPr lang="pl-PL" altLang="pl-PL" sz="2000">
              <a:solidFill>
                <a:srgbClr val="990033"/>
              </a:solidFill>
              <a:latin typeface="Arial" panose="020B0604020202020204" pitchFamily="34" charset="0"/>
            </a:endParaRPr>
          </a:p>
        </p:txBody>
      </p:sp>
      <p:pic>
        <p:nvPicPr>
          <p:cNvPr id="164870" name="Picture 6" descr="spsoby%20nukleacji%20i%20wzrostu%201"/>
          <p:cNvPicPr>
            <a:picLocks noChangeAspect="1" noChangeArrowheads="1"/>
          </p:cNvPicPr>
          <p:nvPr/>
        </p:nvPicPr>
        <p:blipFill>
          <a:blip r:embed="rId3">
            <a:extLst>
              <a:ext uri="{28A0092B-C50C-407E-A947-70E740481C1C}">
                <a14:useLocalDpi xmlns:a14="http://schemas.microsoft.com/office/drawing/2010/main" val="0"/>
              </a:ext>
            </a:extLst>
          </a:blip>
          <a:srcRect l="68010" t="43559"/>
          <a:stretch>
            <a:fillRect/>
          </a:stretch>
        </p:blipFill>
        <p:spPr bwMode="auto">
          <a:xfrm>
            <a:off x="3132138" y="1160463"/>
            <a:ext cx="195262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Text Box 2"/>
          <p:cNvSpPr txBox="1">
            <a:spLocks noChangeArrowheads="1"/>
          </p:cNvSpPr>
          <p:nvPr/>
        </p:nvSpPr>
        <p:spPr bwMode="auto">
          <a:xfrm>
            <a:off x="0" y="1628775"/>
            <a:ext cx="7761288" cy="4938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pl-PL" altLang="pl-PL">
                <a:solidFill>
                  <a:schemeClr val="bg1"/>
                </a:solidFill>
                <a:effectLst>
                  <a:outerShdw blurRad="38100" dist="38100" dir="2700000" algn="tl">
                    <a:srgbClr val="000000"/>
                  </a:outerShdw>
                </a:effectLst>
                <a:latin typeface="Arial" panose="020B0604020202020204" pitchFamily="34" charset="0"/>
                <a:cs typeface="Times New Roman" panose="02020603050405020304" pitchFamily="18" charset="0"/>
              </a:rPr>
              <a:t>Czwarty stan materii /Sir William Crookes  </a:t>
            </a:r>
            <a:r>
              <a:rPr lang="pl-PL" altLang="pl-PL">
                <a:solidFill>
                  <a:schemeClr val="bg1"/>
                </a:solidFill>
                <a:effectLst>
                  <a:outerShdw blurRad="38100" dist="38100" dir="2700000" algn="tl">
                    <a:srgbClr val="000000"/>
                  </a:outerShdw>
                </a:effectLst>
                <a:latin typeface="Arial" panose="020B0604020202020204" pitchFamily="34" charset="0"/>
              </a:rPr>
              <a:t>1879/</a:t>
            </a:r>
          </a:p>
          <a:p>
            <a:pPr eaLnBrk="1" hangingPunct="1">
              <a:spcBef>
                <a:spcPct val="50000"/>
              </a:spcBef>
              <a:defRPr/>
            </a:pPr>
            <a:endParaRPr lang="pl-PL" altLang="pl-PL">
              <a:solidFill>
                <a:schemeClr val="bg1"/>
              </a:solidFill>
              <a:effectLst>
                <a:outerShdw blurRad="38100" dist="38100" dir="2700000" algn="tl">
                  <a:srgbClr val="000000"/>
                </a:outerShdw>
              </a:effectLst>
              <a:latin typeface="Arial" panose="020B0604020202020204" pitchFamily="34" charset="0"/>
            </a:endParaRPr>
          </a:p>
          <a:p>
            <a:pPr eaLnBrk="1" hangingPunct="1">
              <a:spcBef>
                <a:spcPct val="50000"/>
              </a:spcBef>
              <a:defRPr/>
            </a:pPr>
            <a:r>
              <a:rPr lang="pl-PL" altLang="pl-PL">
                <a:solidFill>
                  <a:schemeClr val="bg1"/>
                </a:solidFill>
                <a:effectLst>
                  <a:outerShdw blurRad="38100" dist="38100" dir="2700000" algn="tl">
                    <a:srgbClr val="000000"/>
                  </a:outerShdw>
                </a:effectLst>
                <a:latin typeface="Arial" panose="020B0604020202020204" pitchFamily="34" charset="0"/>
              </a:rPr>
              <a:t>Def. Częściowo lub zupełnie zjonizowany gaz w którym naładowane cząstki znajdują się w stanie kolektywnego oddziaływania</a:t>
            </a:r>
          </a:p>
          <a:p>
            <a:pPr eaLnBrk="1" hangingPunct="1">
              <a:spcBef>
                <a:spcPct val="50000"/>
              </a:spcBef>
              <a:defRPr/>
            </a:pPr>
            <a:r>
              <a:rPr lang="pl-PL" altLang="pl-PL">
                <a:solidFill>
                  <a:schemeClr val="bg1"/>
                </a:solidFill>
                <a:effectLst>
                  <a:outerShdw blurRad="38100" dist="38100" dir="2700000" algn="tl">
                    <a:srgbClr val="000000"/>
                  </a:outerShdw>
                </a:effectLst>
                <a:latin typeface="Arial" panose="020B0604020202020204" pitchFamily="34" charset="0"/>
              </a:rPr>
              <a:t>Stopień jonizacji (</a:t>
            </a:r>
            <a:r>
              <a:rPr lang="el-GR" altLang="pl-PL">
                <a:solidFill>
                  <a:schemeClr val="bg1"/>
                </a:solidFill>
                <a:effectLst>
                  <a:outerShdw blurRad="38100" dist="38100" dir="2700000" algn="tl">
                    <a:srgbClr val="000000"/>
                  </a:outerShdw>
                </a:effectLst>
                <a:latin typeface="Arial" panose="020B0604020202020204" pitchFamily="34" charset="0"/>
                <a:cs typeface="Arial" panose="020B0604020202020204" pitchFamily="34" charset="0"/>
              </a:rPr>
              <a:t>α</a:t>
            </a:r>
            <a:r>
              <a:rPr lang="pl-PL" altLang="pl-PL">
                <a:solidFill>
                  <a:schemeClr val="bg1"/>
                </a:solidFill>
                <a:effectLst>
                  <a:outerShdw blurRad="38100" dist="38100" dir="2700000" algn="tl">
                    <a:srgbClr val="000000"/>
                  </a:outerShdw>
                </a:effectLst>
                <a:latin typeface="Arial" panose="020B0604020202020204" pitchFamily="34" charset="0"/>
                <a:cs typeface="Arial" panose="020B0604020202020204" pitchFamily="34" charset="0"/>
              </a:rPr>
              <a:t>)</a:t>
            </a:r>
          </a:p>
          <a:p>
            <a:pPr eaLnBrk="1" hangingPunct="1">
              <a:spcBef>
                <a:spcPct val="50000"/>
              </a:spcBef>
              <a:defRPr/>
            </a:pPr>
            <a:r>
              <a:rPr lang="el-GR" altLang="pl-PL">
                <a:solidFill>
                  <a:schemeClr val="bg1"/>
                </a:solidFill>
                <a:effectLst>
                  <a:outerShdw blurRad="38100" dist="38100" dir="2700000" algn="tl">
                    <a:srgbClr val="000000"/>
                  </a:outerShdw>
                </a:effectLst>
              </a:rPr>
              <a:t>α</a:t>
            </a:r>
            <a:r>
              <a:rPr lang="pl-PL" altLang="pl-PL">
                <a:solidFill>
                  <a:schemeClr val="bg1"/>
                </a:solidFill>
                <a:effectLst>
                  <a:outerShdw blurRad="38100" dist="38100" dir="2700000" algn="tl">
                    <a:srgbClr val="000000"/>
                  </a:outerShdw>
                </a:effectLst>
              </a:rPr>
              <a:t> = </a:t>
            </a:r>
            <a:r>
              <a:rPr lang="pl-PL" altLang="pl-PL" sz="1600">
                <a:solidFill>
                  <a:schemeClr val="bg1"/>
                </a:solidFill>
                <a:effectLst>
                  <a:outerShdw blurRad="38100" dist="38100" dir="2700000" algn="tl">
                    <a:srgbClr val="000000"/>
                  </a:outerShdw>
                </a:effectLst>
                <a:latin typeface="Arial" panose="020B0604020202020204" pitchFamily="34" charset="0"/>
              </a:rPr>
              <a:t>koncentracja cząstek naładowanych</a:t>
            </a:r>
            <a:r>
              <a:rPr lang="pl-PL" altLang="pl-PL" sz="2800">
                <a:solidFill>
                  <a:schemeClr val="bg1"/>
                </a:solidFill>
                <a:effectLst>
                  <a:outerShdw blurRad="38100" dist="38100" dir="2700000" algn="tl">
                    <a:srgbClr val="000000"/>
                  </a:outerShdw>
                </a:effectLst>
                <a:latin typeface="Arial" panose="020B0604020202020204" pitchFamily="34" charset="0"/>
              </a:rPr>
              <a:t> / </a:t>
            </a:r>
            <a:r>
              <a:rPr lang="pl-PL" altLang="pl-PL" sz="1600">
                <a:solidFill>
                  <a:schemeClr val="bg1"/>
                </a:solidFill>
                <a:effectLst>
                  <a:outerShdw blurRad="38100" dist="38100" dir="2700000" algn="tl">
                    <a:srgbClr val="000000"/>
                  </a:outerShdw>
                </a:effectLst>
                <a:latin typeface="Arial" panose="020B0604020202020204" pitchFamily="34" charset="0"/>
              </a:rPr>
              <a:t>początkowa koncentracja cząstek</a:t>
            </a:r>
          </a:p>
          <a:p>
            <a:pPr eaLnBrk="1" hangingPunct="1">
              <a:spcBef>
                <a:spcPct val="50000"/>
              </a:spcBef>
              <a:defRPr/>
            </a:pPr>
            <a:endParaRPr lang="pl-PL" altLang="pl-PL" sz="1600">
              <a:solidFill>
                <a:schemeClr val="bg1"/>
              </a:solidFill>
              <a:effectLst>
                <a:outerShdw blurRad="38100" dist="38100" dir="2700000" algn="tl">
                  <a:srgbClr val="000000"/>
                </a:outerShdw>
              </a:effectLst>
              <a:latin typeface="Arial" panose="020B0604020202020204" pitchFamily="34" charset="0"/>
            </a:endParaRPr>
          </a:p>
          <a:p>
            <a:pPr eaLnBrk="1" hangingPunct="1">
              <a:spcBef>
                <a:spcPct val="50000"/>
              </a:spcBef>
              <a:defRPr/>
            </a:pPr>
            <a:r>
              <a:rPr lang="pl-PL" altLang="pl-PL" sz="1600">
                <a:solidFill>
                  <a:schemeClr val="bg1"/>
                </a:solidFill>
                <a:effectLst>
                  <a:outerShdw blurRad="38100" dist="38100" dir="2700000" algn="tl">
                    <a:srgbClr val="000000"/>
                  </a:outerShdw>
                </a:effectLst>
                <a:latin typeface="Arial" panose="020B0604020202020204" pitchFamily="34" charset="0"/>
              </a:rPr>
              <a:t>Plazma -&gt; gdy koncentacja cząstek tak duża, że ich obecność</a:t>
            </a:r>
          </a:p>
          <a:p>
            <a:pPr eaLnBrk="1" hangingPunct="1">
              <a:spcBef>
                <a:spcPct val="50000"/>
              </a:spcBef>
              <a:defRPr/>
            </a:pPr>
            <a:r>
              <a:rPr lang="pl-PL" altLang="pl-PL" sz="1600">
                <a:solidFill>
                  <a:schemeClr val="bg1"/>
                </a:solidFill>
                <a:effectLst>
                  <a:outerShdw blurRad="38100" dist="38100" dir="2700000" algn="tl">
                    <a:srgbClr val="000000"/>
                  </a:outerShdw>
                </a:effectLst>
                <a:latin typeface="Arial" panose="020B0604020202020204" pitchFamily="34" charset="0"/>
              </a:rPr>
              <a:t>	 decyduje o właściwościach gazu </a:t>
            </a:r>
          </a:p>
          <a:p>
            <a:pPr eaLnBrk="1" hangingPunct="1">
              <a:spcBef>
                <a:spcPct val="50000"/>
              </a:spcBef>
              <a:defRPr/>
            </a:pPr>
            <a:r>
              <a:rPr lang="pl-PL" altLang="pl-PL" sz="1600">
                <a:solidFill>
                  <a:schemeClr val="bg1"/>
                </a:solidFill>
                <a:effectLst>
                  <a:outerShdw blurRad="38100" dist="38100" dir="2700000" algn="tl">
                    <a:srgbClr val="000000"/>
                  </a:outerShdw>
                </a:effectLst>
                <a:latin typeface="Arial" panose="020B0604020202020204" pitchFamily="34" charset="0"/>
              </a:rPr>
              <a:t>(plazma przewodzi prąd elektryczny)</a:t>
            </a:r>
            <a:endParaRPr lang="el-GR" altLang="pl-PL" sz="1600">
              <a:solidFill>
                <a:schemeClr val="bg1"/>
              </a:solidFill>
              <a:effectLst>
                <a:outerShdw blurRad="38100" dist="38100" dir="2700000" algn="tl">
                  <a:srgbClr val="000000"/>
                </a:outerShdw>
              </a:effectLst>
            </a:endParaRPr>
          </a:p>
        </p:txBody>
      </p:sp>
      <p:sp>
        <p:nvSpPr>
          <p:cNvPr id="166915" name="Rectangle 3"/>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6916" name="Rectangle 4"/>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6917" name="Rectangle 5"/>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43398" name="Text Box 6"/>
          <p:cNvSpPr txBox="1">
            <a:spLocks noChangeArrowheads="1"/>
          </p:cNvSpPr>
          <p:nvPr/>
        </p:nvSpPr>
        <p:spPr bwMode="auto">
          <a:xfrm>
            <a:off x="1743075" y="984250"/>
            <a:ext cx="16652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pl-PL" altLang="pl-PL" sz="2800" b="1">
                <a:effectLst>
                  <a:outerShdw blurRad="38100" dist="38100" dir="2700000" algn="tl">
                    <a:srgbClr val="FFFFFF"/>
                  </a:outerShdw>
                </a:effectLst>
                <a:cs typeface="Times New Roman" panose="02020603050405020304" pitchFamily="18" charset="0"/>
              </a:rPr>
              <a:t>7. Plazma</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443394"/>
                                        </p:tgtEl>
                                        <p:attrNameLst>
                                          <p:attrName>style.visibility</p:attrName>
                                        </p:attrNameLst>
                                      </p:cBhvr>
                                      <p:to>
                                        <p:strVal val="visible"/>
                                      </p:to>
                                    </p:set>
                                    <p:animEffect transition="in" filter="wipe(up)">
                                      <p:cBhvr>
                                        <p:cTn id="7" dur="500"/>
                                        <p:tgtEl>
                                          <p:spTgt spid="443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3394" grpId="0"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418" name="Text Box 2"/>
          <p:cNvSpPr txBox="1">
            <a:spLocks noChangeArrowheads="1"/>
          </p:cNvSpPr>
          <p:nvPr/>
        </p:nvSpPr>
        <p:spPr bwMode="auto">
          <a:xfrm>
            <a:off x="685800" y="552450"/>
            <a:ext cx="7772400" cy="1004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pl-PL" sz="2400" b="1">
                <a:cs typeface="Times New Roman" panose="02020603050405020304" pitchFamily="18" charset="0"/>
              </a:rPr>
              <a:t> </a:t>
            </a:r>
            <a:endParaRPr lang="pl-PL" altLang="pl-PL" sz="2400">
              <a:cs typeface="Times New Roman" panose="02020603050405020304" pitchFamily="18" charset="0"/>
            </a:endParaRPr>
          </a:p>
          <a:p>
            <a:pPr eaLnBrk="1" hangingPunct="1">
              <a:spcBef>
                <a:spcPct val="50000"/>
              </a:spcBef>
              <a:buFontTx/>
              <a:buNone/>
            </a:pPr>
            <a:endParaRPr lang="pl-PL" altLang="pl-PL" sz="2400"/>
          </a:p>
        </p:txBody>
      </p:sp>
      <p:sp>
        <p:nvSpPr>
          <p:cNvPr id="167939" name="Rectangle 3"/>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7940" name="Rectangle 4"/>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7941" name="Rectangle 5"/>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7942" name="Text Box 6"/>
          <p:cNvSpPr txBox="1">
            <a:spLocks noChangeArrowheads="1"/>
          </p:cNvSpPr>
          <p:nvPr/>
        </p:nvSpPr>
        <p:spPr bwMode="auto">
          <a:xfrm>
            <a:off x="0" y="692150"/>
            <a:ext cx="7256463" cy="454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Otrzymywanie plazmy</a:t>
            </a:r>
          </a:p>
          <a:p>
            <a:pPr eaLnBrk="1" hangingPunct="1">
              <a:spcBef>
                <a:spcPct val="0"/>
              </a:spcBef>
              <a:buFontTx/>
              <a:buNone/>
            </a:pPr>
            <a:r>
              <a:rPr lang="pl-PL" altLang="pl-PL" sz="2400"/>
              <a:t>(w elektrycznych wyładowaniach w gazie)</a:t>
            </a:r>
          </a:p>
          <a:p>
            <a:pPr eaLnBrk="1" hangingPunct="1">
              <a:spcBef>
                <a:spcPct val="0"/>
              </a:spcBef>
            </a:pPr>
            <a:r>
              <a:rPr lang="pl-PL" altLang="pl-PL" sz="2400"/>
              <a:t> </a:t>
            </a:r>
            <a:r>
              <a:rPr lang="pl-PL" altLang="pl-PL" sz="2000"/>
              <a:t>ze względu na warunki wyładowania (niesamoistne, samoistne)</a:t>
            </a:r>
          </a:p>
          <a:p>
            <a:pPr eaLnBrk="1" hangingPunct="1">
              <a:spcBef>
                <a:spcPct val="0"/>
              </a:spcBef>
            </a:pPr>
            <a:r>
              <a:rPr lang="pl-PL" altLang="pl-PL" sz="2000"/>
              <a:t> ze względu na czas (stacjonarne, niestacjonarne)</a:t>
            </a:r>
          </a:p>
          <a:p>
            <a:pPr eaLnBrk="1" hangingPunct="1">
              <a:spcBef>
                <a:spcPct val="0"/>
              </a:spcBef>
            </a:pPr>
            <a:r>
              <a:rPr lang="pl-PL" altLang="pl-PL" sz="2000"/>
              <a:t> ze względu na mechanizm fizyczny (jarzeniowe, łukowe, RF, MW)</a:t>
            </a:r>
          </a:p>
          <a:p>
            <a:pPr eaLnBrk="1" hangingPunct="1">
              <a:spcBef>
                <a:spcPct val="0"/>
              </a:spcBef>
            </a:pPr>
            <a:endParaRPr lang="pl-PL" altLang="pl-PL" sz="2000"/>
          </a:p>
          <a:p>
            <a:pPr eaLnBrk="1" hangingPunct="1">
              <a:spcBef>
                <a:spcPct val="0"/>
              </a:spcBef>
              <a:buFontTx/>
              <a:buNone/>
            </a:pPr>
            <a:r>
              <a:rPr lang="pl-PL" altLang="pl-PL" sz="2000"/>
              <a:t>Czynniki wpływające na charakter wyładowania:</a:t>
            </a:r>
          </a:p>
          <a:p>
            <a:pPr eaLnBrk="1" hangingPunct="1">
              <a:spcBef>
                <a:spcPct val="0"/>
              </a:spcBef>
            </a:pPr>
            <a:r>
              <a:rPr lang="pl-PL" altLang="pl-PL" sz="2000"/>
              <a:t> napięcie</a:t>
            </a:r>
          </a:p>
          <a:p>
            <a:pPr eaLnBrk="1" hangingPunct="1">
              <a:spcBef>
                <a:spcPct val="0"/>
              </a:spcBef>
            </a:pPr>
            <a:r>
              <a:rPr lang="pl-PL" altLang="pl-PL" sz="2000"/>
              <a:t> natężenie</a:t>
            </a:r>
          </a:p>
          <a:p>
            <a:pPr eaLnBrk="1" hangingPunct="1">
              <a:spcBef>
                <a:spcPct val="0"/>
              </a:spcBef>
            </a:pPr>
            <a:r>
              <a:rPr lang="pl-PL" altLang="pl-PL" sz="2000"/>
              <a:t> ciśnienie</a:t>
            </a:r>
          </a:p>
          <a:p>
            <a:pPr eaLnBrk="1" hangingPunct="1">
              <a:spcBef>
                <a:spcPct val="0"/>
              </a:spcBef>
              <a:buFontTx/>
              <a:buNone/>
            </a:pPr>
            <a:endParaRPr lang="pl-PL" altLang="pl-PL" sz="2000"/>
          </a:p>
          <a:p>
            <a:pPr eaLnBrk="1" hangingPunct="1">
              <a:spcBef>
                <a:spcPct val="0"/>
              </a:spcBef>
              <a:buFontTx/>
              <a:buNone/>
            </a:pPr>
            <a:r>
              <a:rPr lang="pl-PL" altLang="pl-PL" sz="2000"/>
              <a:t>Przebicie gazu – napięcie przy którym następuje zapłon wyładowania</a:t>
            </a:r>
          </a:p>
          <a:p>
            <a:pPr eaLnBrk="1" hangingPunct="1">
              <a:spcBef>
                <a:spcPct val="0"/>
              </a:spcBef>
              <a:buFontTx/>
              <a:buNone/>
            </a:pPr>
            <a:endParaRPr lang="pl-PL" altLang="pl-PL" sz="2000"/>
          </a:p>
          <a:p>
            <a:pPr eaLnBrk="1" hangingPunct="1">
              <a:spcBef>
                <a:spcPct val="0"/>
              </a:spcBef>
            </a:pPr>
            <a:endParaRPr lang="pl-PL" altLang="pl-PL" sz="20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444418"/>
                                        </p:tgtEl>
                                        <p:attrNameLst>
                                          <p:attrName>style.visibility</p:attrName>
                                        </p:attrNameLst>
                                      </p:cBhvr>
                                      <p:to>
                                        <p:strVal val="visible"/>
                                      </p:to>
                                    </p:set>
                                    <p:animEffect transition="in" filter="wipe(up)">
                                      <p:cBhvr>
                                        <p:cTn id="7" dur="500"/>
                                        <p:tgtEl>
                                          <p:spTgt spid="444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18" grpId="0"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442" name="Text Box 2"/>
          <p:cNvSpPr txBox="1">
            <a:spLocks noChangeArrowheads="1"/>
          </p:cNvSpPr>
          <p:nvPr/>
        </p:nvSpPr>
        <p:spPr bwMode="auto">
          <a:xfrm>
            <a:off x="1143000" y="1660525"/>
            <a:ext cx="6858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endParaRPr lang="pl-PL" altLang="pl-PL" sz="2000">
              <a:solidFill>
                <a:schemeClr val="bg1"/>
              </a:solidFill>
              <a:effectLst>
                <a:outerShdw blurRad="38100" dist="38100" dir="2700000" algn="tl">
                  <a:srgbClr val="000000"/>
                </a:outerShdw>
              </a:effectLst>
              <a:latin typeface="Arial" panose="020B0604020202020204" pitchFamily="34" charset="0"/>
            </a:endParaRPr>
          </a:p>
        </p:txBody>
      </p:sp>
      <p:sp>
        <p:nvSpPr>
          <p:cNvPr id="168963" name="Rectangle 3"/>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8964" name="Rectangle 4"/>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8965" name="Rectangle 5"/>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68966" name="Text Box 6"/>
          <p:cNvSpPr txBox="1">
            <a:spLocks noChangeArrowheads="1"/>
          </p:cNvSpPr>
          <p:nvPr/>
        </p:nvSpPr>
        <p:spPr bwMode="auto">
          <a:xfrm>
            <a:off x="223838" y="549275"/>
            <a:ext cx="8696325" cy="7024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179388">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Przejście w stan plazmy:</a:t>
            </a:r>
          </a:p>
          <a:p>
            <a:pPr lvl="1" eaLnBrk="1" hangingPunct="1">
              <a:spcBef>
                <a:spcPct val="0"/>
              </a:spcBef>
              <a:buFontTx/>
              <a:buChar char="•"/>
            </a:pPr>
            <a:r>
              <a:rPr lang="pl-PL" altLang="pl-PL" sz="2400"/>
              <a:t> ogrzanie gazu</a:t>
            </a:r>
          </a:p>
          <a:p>
            <a:pPr lvl="1" eaLnBrk="1" hangingPunct="1">
              <a:spcBef>
                <a:spcPct val="0"/>
              </a:spcBef>
              <a:buFontTx/>
              <a:buChar char="•"/>
            </a:pPr>
            <a:r>
              <a:rPr lang="pl-PL" altLang="pl-PL" sz="2400"/>
              <a:t> wyładowanie elektryczne</a:t>
            </a:r>
          </a:p>
          <a:p>
            <a:pPr lvl="1" eaLnBrk="1" hangingPunct="1">
              <a:spcBef>
                <a:spcPct val="0"/>
              </a:spcBef>
              <a:buFontTx/>
              <a:buChar char="•"/>
            </a:pPr>
            <a:r>
              <a:rPr lang="pl-PL" altLang="pl-PL" sz="2400"/>
              <a:t> absorpcja promieniowania elektromagnetycznego</a:t>
            </a:r>
          </a:p>
          <a:p>
            <a:pPr lvl="1" eaLnBrk="1" hangingPunct="1">
              <a:spcBef>
                <a:spcPct val="0"/>
              </a:spcBef>
              <a:buFontTx/>
              <a:buChar char="•"/>
            </a:pPr>
            <a:endParaRPr lang="pl-PL" altLang="pl-PL" sz="2400"/>
          </a:p>
          <a:p>
            <a:pPr lvl="1" eaLnBrk="1" hangingPunct="1">
              <a:spcBef>
                <a:spcPct val="0"/>
              </a:spcBef>
              <a:buFontTx/>
              <a:buNone/>
            </a:pPr>
            <a:r>
              <a:rPr lang="pl-PL" altLang="pl-PL"/>
              <a:t>1eV = 1.602 10</a:t>
            </a:r>
            <a:r>
              <a:rPr lang="pl-PL" altLang="pl-PL" baseline="30000"/>
              <a:t>-19</a:t>
            </a:r>
            <a:r>
              <a:rPr lang="pl-PL" altLang="pl-PL"/>
              <a:t>J = k 11600 K</a:t>
            </a:r>
          </a:p>
          <a:p>
            <a:pPr lvl="1" eaLnBrk="1" hangingPunct="1">
              <a:spcBef>
                <a:spcPct val="0"/>
              </a:spcBef>
              <a:buFontTx/>
              <a:buNone/>
            </a:pPr>
            <a:endParaRPr lang="pl-PL" altLang="pl-PL"/>
          </a:p>
          <a:p>
            <a:pPr lvl="1" eaLnBrk="1" hangingPunct="1">
              <a:spcBef>
                <a:spcPct val="0"/>
              </a:spcBef>
              <a:buFontTx/>
              <a:buNone/>
            </a:pPr>
            <a:r>
              <a:rPr lang="pl-PL" altLang="pl-PL"/>
              <a:t>Kwazineutralność plazmy</a:t>
            </a:r>
          </a:p>
          <a:p>
            <a:pPr lvl="1" eaLnBrk="1" hangingPunct="1">
              <a:spcBef>
                <a:spcPct val="0"/>
              </a:spcBef>
              <a:buFontTx/>
              <a:buNone/>
            </a:pPr>
            <a:endParaRPr lang="pl-PL" altLang="pl-PL"/>
          </a:p>
          <a:p>
            <a:pPr lvl="1" eaLnBrk="1" hangingPunct="1">
              <a:spcBef>
                <a:spcPct val="0"/>
              </a:spcBef>
              <a:buFontTx/>
              <a:buNone/>
            </a:pPr>
            <a:r>
              <a:rPr lang="pl-PL" altLang="pl-PL" sz="2000"/>
              <a:t>Zmagazynowana energia elektryczna = energia ruchu termicznego</a:t>
            </a:r>
          </a:p>
          <a:p>
            <a:pPr lvl="1" eaLnBrk="1" hangingPunct="1">
              <a:spcBef>
                <a:spcPct val="0"/>
              </a:spcBef>
              <a:buFontTx/>
              <a:buNone/>
            </a:pPr>
            <a:r>
              <a:rPr lang="pl-PL" altLang="pl-PL"/>
              <a:t>e</a:t>
            </a:r>
            <a:r>
              <a:rPr lang="pl-PL" altLang="pl-PL" baseline="30000"/>
              <a:t>2 </a:t>
            </a:r>
            <a:r>
              <a:rPr lang="pl-PL" altLang="pl-PL"/>
              <a:t>n</a:t>
            </a:r>
            <a:r>
              <a:rPr lang="pl-PL" altLang="pl-PL" baseline="-25000"/>
              <a:t>e</a:t>
            </a:r>
            <a:r>
              <a:rPr lang="pl-PL" altLang="pl-PL"/>
              <a:t> </a:t>
            </a:r>
            <a:r>
              <a:rPr lang="el-GR" altLang="pl-PL">
                <a:cs typeface="Times New Roman" panose="02020603050405020304" pitchFamily="18" charset="0"/>
              </a:rPr>
              <a:t>λ</a:t>
            </a:r>
            <a:r>
              <a:rPr lang="pl-PL" altLang="pl-PL" baseline="30000">
                <a:cs typeface="Times New Roman" panose="02020603050405020304" pitchFamily="18" charset="0"/>
              </a:rPr>
              <a:t>2</a:t>
            </a:r>
            <a:r>
              <a:rPr lang="pl-PL" altLang="pl-PL" baseline="-25000">
                <a:cs typeface="Times New Roman" panose="02020603050405020304" pitchFamily="18" charset="0"/>
              </a:rPr>
              <a:t>D</a:t>
            </a:r>
            <a:r>
              <a:rPr lang="pl-PL" altLang="pl-PL">
                <a:cs typeface="Times New Roman" panose="02020603050405020304" pitchFamily="18" charset="0"/>
              </a:rPr>
              <a:t> / </a:t>
            </a:r>
            <a:r>
              <a:rPr lang="el-GR" altLang="pl-PL">
                <a:cs typeface="Times New Roman" panose="02020603050405020304" pitchFamily="18" charset="0"/>
              </a:rPr>
              <a:t>ε</a:t>
            </a:r>
            <a:r>
              <a:rPr lang="pl-PL" altLang="pl-PL" baseline="-25000">
                <a:cs typeface="Times New Roman" panose="02020603050405020304" pitchFamily="18" charset="0"/>
              </a:rPr>
              <a:t>0</a:t>
            </a:r>
            <a:r>
              <a:rPr lang="pl-PL" altLang="pl-PL">
                <a:cs typeface="Times New Roman" panose="02020603050405020304" pitchFamily="18" charset="0"/>
              </a:rPr>
              <a:t>   =  kT</a:t>
            </a:r>
            <a:r>
              <a:rPr lang="pl-PL" altLang="pl-PL" baseline="-25000">
                <a:cs typeface="Times New Roman" panose="02020603050405020304" pitchFamily="18" charset="0"/>
              </a:rPr>
              <a:t>e</a:t>
            </a:r>
          </a:p>
          <a:p>
            <a:pPr lvl="1" eaLnBrk="1" hangingPunct="1">
              <a:spcBef>
                <a:spcPct val="0"/>
              </a:spcBef>
              <a:buFontTx/>
              <a:buNone/>
            </a:pPr>
            <a:endParaRPr lang="pl-PL" altLang="pl-PL" baseline="-25000">
              <a:cs typeface="Times New Roman" panose="02020603050405020304" pitchFamily="18" charset="0"/>
            </a:endParaRPr>
          </a:p>
          <a:p>
            <a:pPr lvl="1" eaLnBrk="1" hangingPunct="1">
              <a:spcBef>
                <a:spcPct val="0"/>
              </a:spcBef>
              <a:buFontTx/>
              <a:buNone/>
            </a:pPr>
            <a:r>
              <a:rPr lang="pl-PL" altLang="pl-PL">
                <a:cs typeface="Times New Roman" panose="02020603050405020304" pitchFamily="18" charset="0"/>
              </a:rPr>
              <a:t>Promień Debye</a:t>
            </a:r>
            <a:r>
              <a:rPr lang="pl-PL" altLang="pl-PL" baseline="30000">
                <a:cs typeface="Times New Roman" panose="02020603050405020304" pitchFamily="18" charset="0"/>
              </a:rPr>
              <a:t>,</a:t>
            </a:r>
            <a:r>
              <a:rPr lang="pl-PL" altLang="pl-PL">
                <a:cs typeface="Times New Roman" panose="02020603050405020304" pitchFamily="18" charset="0"/>
              </a:rPr>
              <a:t>a  - </a:t>
            </a:r>
            <a:r>
              <a:rPr lang="el-GR" altLang="pl-PL"/>
              <a:t>λ</a:t>
            </a:r>
            <a:r>
              <a:rPr lang="pl-PL" altLang="pl-PL" baseline="-25000"/>
              <a:t>D</a:t>
            </a:r>
            <a:endParaRPr lang="pl-PL" altLang="pl-PL"/>
          </a:p>
          <a:p>
            <a:pPr lvl="1" eaLnBrk="1" hangingPunct="1">
              <a:spcBef>
                <a:spcPct val="0"/>
              </a:spcBef>
              <a:buFontTx/>
              <a:buNone/>
            </a:pPr>
            <a:r>
              <a:rPr lang="pl-PL" altLang="pl-PL" sz="2400"/>
              <a:t>wielkość na jaką mogą rozdzielić się cząstki naładowane w plaźmie </a:t>
            </a:r>
            <a:endParaRPr lang="pl-PL" altLang="pl-PL" sz="2000">
              <a:cs typeface="Times New Roman" panose="02020603050405020304" pitchFamily="18" charset="0"/>
            </a:endParaRPr>
          </a:p>
          <a:p>
            <a:pPr lvl="1" eaLnBrk="1" hangingPunct="1">
              <a:spcBef>
                <a:spcPct val="0"/>
              </a:spcBef>
              <a:buFontTx/>
              <a:buNone/>
            </a:pPr>
            <a:endParaRPr lang="pl-PL" altLang="pl-PL" sz="2000">
              <a:cs typeface="Times New Roman" panose="02020603050405020304" pitchFamily="18" charset="0"/>
            </a:endParaRPr>
          </a:p>
          <a:p>
            <a:pPr lvl="1" eaLnBrk="1" hangingPunct="1">
              <a:spcBef>
                <a:spcPct val="0"/>
              </a:spcBef>
              <a:buFontTx/>
              <a:buNone/>
            </a:pPr>
            <a:endParaRPr lang="pl-PL" altLang="pl-PL">
              <a:cs typeface="Times New Roman" panose="02020603050405020304" pitchFamily="18" charset="0"/>
            </a:endParaRPr>
          </a:p>
          <a:p>
            <a:pPr lvl="1" eaLnBrk="1" hangingPunct="1">
              <a:spcBef>
                <a:spcPct val="0"/>
              </a:spcBef>
              <a:buFontTx/>
              <a:buNone/>
            </a:pPr>
            <a:endParaRPr lang="pl-PL" altLang="pl-PL">
              <a:cs typeface="Times New Roman" panose="02020603050405020304" pitchFamily="18" charset="0"/>
            </a:endParaRPr>
          </a:p>
          <a:p>
            <a:pPr lvl="1" eaLnBrk="1" hangingPunct="1">
              <a:spcBef>
                <a:spcPct val="0"/>
              </a:spcBef>
              <a:buFontTx/>
              <a:buNone/>
            </a:pPr>
            <a:endParaRPr lang="el-GR" altLang="pl-PL">
              <a:cs typeface="Times New Roman" panose="02020603050405020304" pitchFamily="18"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nodePh="1">
                                  <p:stCondLst>
                                    <p:cond delay="0"/>
                                  </p:stCondLst>
                                  <p:endCondLst>
                                    <p:cond evt="begin" delay="0">
                                      <p:tn val="5"/>
                                    </p:cond>
                                  </p:endCondLst>
                                  <p:childTnLst>
                                    <p:set>
                                      <p:cBhvr>
                                        <p:cTn id="6" dur="1" fill="hold">
                                          <p:stCondLst>
                                            <p:cond delay="0"/>
                                          </p:stCondLst>
                                        </p:cTn>
                                        <p:tgtEl>
                                          <p:spTgt spid="445442"/>
                                        </p:tgtEl>
                                        <p:attrNameLst>
                                          <p:attrName>style.visibility</p:attrName>
                                        </p:attrNameLst>
                                      </p:cBhvr>
                                      <p:to>
                                        <p:strVal val="visible"/>
                                      </p:to>
                                    </p:set>
                                    <p:animEffect transition="in" filter="wipe(up)">
                                      <p:cBhvr>
                                        <p:cTn id="7" dur="500"/>
                                        <p:tgtEl>
                                          <p:spTgt spid="4454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5442"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685800" y="609600"/>
            <a:ext cx="7772400" cy="2819400"/>
          </a:xfrm>
        </p:spPr>
        <p:txBody>
          <a:bodyPr/>
          <a:lstStyle/>
          <a:p>
            <a:pPr eaLnBrk="1" hangingPunct="1"/>
            <a:r>
              <a:rPr lang="pl-PL" altLang="pl-PL" sz="2800" b="1"/>
              <a:t>8. Fizyczne metody modyfikacji powierzchni PVD</a:t>
            </a:r>
            <a:r>
              <a:rPr lang="pl-PL" altLang="pl-PL" sz="2800"/>
              <a:t> </a:t>
            </a:r>
            <a:br>
              <a:rPr lang="pl-PL" altLang="pl-PL" sz="2800"/>
            </a:br>
            <a:br>
              <a:rPr lang="pl-PL" altLang="pl-PL" sz="4000"/>
            </a:br>
            <a:r>
              <a:rPr lang="pl-PL" altLang="pl-PL" sz="2800">
                <a:solidFill>
                  <a:srgbClr val="990033"/>
                </a:solidFill>
              </a:rPr>
              <a:t>Fizyczne osadzanie powłok</a:t>
            </a:r>
            <a:br>
              <a:rPr lang="pl-PL" altLang="pl-PL" sz="2800">
                <a:solidFill>
                  <a:srgbClr val="990033"/>
                </a:solidFill>
              </a:rPr>
            </a:br>
            <a:r>
              <a:rPr lang="pl-PL" altLang="pl-PL" sz="2800">
                <a:solidFill>
                  <a:srgbClr val="990033"/>
                </a:solidFill>
              </a:rPr>
              <a:t>z fazy gazowej z udziałem plazmy</a:t>
            </a:r>
            <a:br>
              <a:rPr lang="pl-PL" altLang="pl-PL" sz="2800">
                <a:solidFill>
                  <a:srgbClr val="990033"/>
                </a:solidFill>
              </a:rPr>
            </a:br>
            <a:endParaRPr lang="pl-PL" altLang="pl-PL" sz="2800">
              <a:solidFill>
                <a:srgbClr val="990033"/>
              </a:solidFill>
            </a:endParaRPr>
          </a:p>
        </p:txBody>
      </p:sp>
    </p:spTree>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body" idx="1"/>
          </p:nvPr>
        </p:nvSpPr>
        <p:spPr>
          <a:xfrm>
            <a:off x="685800" y="260350"/>
            <a:ext cx="7772400" cy="6408738"/>
          </a:xfrm>
        </p:spPr>
        <p:txBody>
          <a:bodyPr/>
          <a:lstStyle/>
          <a:p>
            <a:pPr eaLnBrk="1" hangingPunct="1">
              <a:buFontTx/>
              <a:buNone/>
            </a:pPr>
            <a:r>
              <a:rPr lang="pl-PL" altLang="pl-PL" sz="2000" b="1"/>
              <a:t>Thermal deposition</a:t>
            </a:r>
            <a:r>
              <a:rPr lang="pl-PL" altLang="pl-PL" sz="2000"/>
              <a:t> </a:t>
            </a:r>
            <a:r>
              <a:rPr lang="pl-PL" altLang="pl-PL" sz="2000">
                <a:solidFill>
                  <a:srgbClr val="990033"/>
                </a:solidFill>
              </a:rPr>
              <a:t>(osadzanie termiczne)-</a:t>
            </a:r>
            <a:r>
              <a:rPr lang="pl-PL" altLang="pl-PL" sz="2000"/>
              <a:t> jony (atomy) są osadzane a częściowo odbijane, prowadzi to do osadzania cienkich filmów</a:t>
            </a:r>
          </a:p>
          <a:p>
            <a:pPr eaLnBrk="1" hangingPunct="1">
              <a:buFontTx/>
              <a:buNone/>
            </a:pPr>
            <a:r>
              <a:rPr lang="pl-PL" altLang="pl-PL" sz="2000" b="1"/>
              <a:t>Sputter- or Beam-Assisted Deposition</a:t>
            </a:r>
            <a:r>
              <a:rPr lang="pl-PL" altLang="pl-PL" sz="2000"/>
              <a:t> </a:t>
            </a:r>
            <a:r>
              <a:rPr lang="pl-PL" altLang="pl-PL" sz="2000">
                <a:solidFill>
                  <a:srgbClr val="990033"/>
                </a:solidFill>
              </a:rPr>
              <a:t>(osadzanie rozpyleniowe lub wspomagane wiązką)</a:t>
            </a:r>
            <a:r>
              <a:rPr lang="pl-PL" altLang="pl-PL" sz="2000"/>
              <a:t> – zachodzi przy wysokiej energii termicznej do 1eV, powoduje wzrost temperatury w otoczeniu osadzanych cząstek w czasie kilka ps prowadząc do wzrostu dyfuzji powierzchniowej; osadzanie jest ciągle dominującym procesem</a:t>
            </a:r>
          </a:p>
          <a:p>
            <a:pPr eaLnBrk="1" hangingPunct="1">
              <a:buFontTx/>
              <a:buNone/>
            </a:pPr>
            <a:r>
              <a:rPr lang="pl-PL" altLang="pl-PL" sz="2000" b="1"/>
              <a:t>Sputtering</a:t>
            </a:r>
            <a:r>
              <a:rPr lang="pl-PL" altLang="pl-PL" sz="2000"/>
              <a:t> </a:t>
            </a:r>
            <a:r>
              <a:rPr lang="pl-PL" altLang="pl-PL" sz="2000">
                <a:solidFill>
                  <a:srgbClr val="990033"/>
                </a:solidFill>
              </a:rPr>
              <a:t>(rozpylanie)</a:t>
            </a:r>
            <a:r>
              <a:rPr lang="pl-PL" altLang="pl-PL" sz="2000"/>
              <a:t> – powyżej kilku eV 9do MeV) uderzające jony mają wystarczającą energię do penetracji do tarczy i głównie ze względu na sprężyste kolizje, zachodzi emisja atomów tarczy; wystepuje erozja tarczy  </a:t>
            </a:r>
          </a:p>
          <a:p>
            <a:pPr eaLnBrk="1" hangingPunct="1">
              <a:buFontTx/>
              <a:buNone/>
            </a:pPr>
            <a:r>
              <a:rPr lang="pl-PL" altLang="pl-PL" sz="2000" b="1"/>
              <a:t>Ion implantation</a:t>
            </a:r>
            <a:r>
              <a:rPr lang="pl-PL" altLang="pl-PL" sz="2000"/>
              <a:t> </a:t>
            </a:r>
            <a:r>
              <a:rPr lang="pl-PL" altLang="pl-PL" sz="2000">
                <a:solidFill>
                  <a:srgbClr val="990033"/>
                </a:solidFill>
              </a:rPr>
              <a:t>(imlantacja jonów)</a:t>
            </a:r>
            <a:r>
              <a:rPr lang="pl-PL" altLang="pl-PL" sz="2000"/>
              <a:t> – implantowane jony tracą energię poprzez oddziaływanie elektronowe i jądrowe z atomami podłoża </a:t>
            </a:r>
          </a:p>
          <a:p>
            <a:pPr eaLnBrk="1" hangingPunct="1">
              <a:buFontTx/>
              <a:buNone/>
            </a:pPr>
            <a:r>
              <a:rPr lang="pl-PL" altLang="pl-PL" sz="2000"/>
              <a:t> </a:t>
            </a:r>
            <a:r>
              <a:rPr lang="pl-PL" altLang="pl-PL" sz="2000" b="1"/>
              <a:t>Radiation damage, phase transformation, ion beam mixing</a:t>
            </a:r>
            <a:r>
              <a:rPr lang="pl-PL" altLang="pl-PL" sz="2000"/>
              <a:t> </a:t>
            </a:r>
            <a:r>
              <a:rPr lang="pl-PL" altLang="pl-PL" sz="2000">
                <a:solidFill>
                  <a:srgbClr val="990033"/>
                </a:solidFill>
              </a:rPr>
              <a:t>(niszczenie radiacyjne, przemiany fazowe, mieszanie wiązką jonów)</a:t>
            </a:r>
            <a:r>
              <a:rPr lang="pl-PL" altLang="pl-PL" sz="2000"/>
              <a:t> – spowalnianie jonów zachodzi poprzez kolizje z atomami tarczy dając efekty strukturalne (wakasje, zmiany rozmieszczenia atomów; mieszanie, stopowanie)</a:t>
            </a:r>
          </a:p>
          <a:p>
            <a:pPr eaLnBrk="1" hangingPunct="1">
              <a:buFontTx/>
              <a:buNone/>
            </a:pPr>
            <a:endParaRPr lang="pl-PL" altLang="pl-PL" sz="2400"/>
          </a:p>
        </p:txBody>
      </p:sp>
    </p:spTree>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body" idx="1"/>
          </p:nvPr>
        </p:nvSpPr>
        <p:spPr>
          <a:xfrm>
            <a:off x="395288" y="2060575"/>
            <a:ext cx="3525837" cy="6192838"/>
          </a:xfrm>
        </p:spPr>
        <p:txBody>
          <a:bodyPr/>
          <a:lstStyle/>
          <a:p>
            <a:pPr eaLnBrk="1" hangingPunct="1">
              <a:buFontTx/>
              <a:buNone/>
            </a:pPr>
            <a:r>
              <a:rPr lang="pl-PL" altLang="pl-PL" sz="2000"/>
              <a:t>Rozpylanie sprężyste elektronów- można przybliżyć poprzez propagację fali i wyliczyć zróżniczkowane przekroje poprzeczne na bazie mechaniki kwantowej</a:t>
            </a:r>
          </a:p>
          <a:p>
            <a:pPr eaLnBrk="1" hangingPunct="1">
              <a:buFontTx/>
              <a:buNone/>
            </a:pPr>
            <a:r>
              <a:rPr lang="pl-PL" altLang="pl-PL" sz="2000"/>
              <a:t>Rozpylanie niesprężyste elektronów-prowadzi do jonizacji, obowiązuje empiryczna formuła Bethe dla energii powyżej 1keV </a:t>
            </a:r>
          </a:p>
          <a:p>
            <a:pPr eaLnBrk="1" hangingPunct="1">
              <a:buFontTx/>
              <a:buNone/>
            </a:pPr>
            <a:r>
              <a:rPr lang="pl-PL" altLang="pl-PL" sz="2000"/>
              <a:t>Schematyczne trajektorie elektronów (Pau 1.13)</a:t>
            </a:r>
          </a:p>
          <a:p>
            <a:pPr eaLnBrk="1" hangingPunct="1">
              <a:buFontTx/>
              <a:buNone/>
            </a:pPr>
            <a:endParaRPr lang="pl-PL" altLang="pl-PL" sz="2000"/>
          </a:p>
        </p:txBody>
      </p:sp>
      <p:pic>
        <p:nvPicPr>
          <p:cNvPr id="172035" name="Picture 3" descr="1-13"/>
          <p:cNvPicPr>
            <a:picLocks noChangeAspect="1" noChangeArrowheads="1"/>
          </p:cNvPicPr>
          <p:nvPr/>
        </p:nvPicPr>
        <p:blipFill>
          <a:blip r:embed="rId2">
            <a:lum bright="-30000" contrast="42000"/>
            <a:extLst>
              <a:ext uri="{28A0092B-C50C-407E-A947-70E740481C1C}">
                <a14:useLocalDpi xmlns:a14="http://schemas.microsoft.com/office/drawing/2010/main" val="0"/>
              </a:ext>
            </a:extLst>
          </a:blip>
          <a:srcRect/>
          <a:stretch>
            <a:fillRect/>
          </a:stretch>
        </p:blipFill>
        <p:spPr bwMode="auto">
          <a:xfrm>
            <a:off x="3648075" y="1916113"/>
            <a:ext cx="5387975" cy="486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6" name="Text Box 6"/>
          <p:cNvSpPr txBox="1">
            <a:spLocks noChangeArrowheads="1"/>
          </p:cNvSpPr>
          <p:nvPr/>
        </p:nvSpPr>
        <p:spPr bwMode="auto">
          <a:xfrm>
            <a:off x="395288" y="404813"/>
            <a:ext cx="8748712"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r>
              <a:rPr lang="pl-PL" altLang="pl-PL" sz="2000"/>
              <a:t>Bombardowanie elektronami ciała stałego – elektrony penetrują do warstwy powierzchniowej i zachodzą procesy rozpylania; penetracja wiąże się ze zjawiskami: generowania X-ray, elektrony Auger,a, elektrony wstecznie odbite, elektrony wtórne emitowane z powierzchni</a:t>
            </a:r>
          </a:p>
          <a:p>
            <a:pPr eaLnBrk="1" hangingPunct="1">
              <a:spcBef>
                <a:spcPct val="0"/>
              </a:spcBef>
              <a:buFontTx/>
              <a:buNone/>
            </a:pPr>
            <a:endParaRPr lang="pl-PL" altLang="pl-PL" sz="2000"/>
          </a:p>
        </p:txBody>
      </p:sp>
    </p:spTree>
  </p:cSld>
  <p:clrMapOvr>
    <a:masterClrMapping/>
  </p:clrMapOvr>
  <p:transition>
    <p:wipe dir="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ChangeArrowheads="1"/>
          </p:cNvSpPr>
          <p:nvPr/>
        </p:nvSpPr>
        <p:spPr bwMode="auto">
          <a:xfrm>
            <a:off x="2873375" y="549275"/>
            <a:ext cx="3611563" cy="80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b="1">
              <a:solidFill>
                <a:schemeClr val="tx2"/>
              </a:solidFill>
              <a:latin typeface="AvantGarde" pitchFamily="34" charset="0"/>
            </a:endParaRPr>
          </a:p>
          <a:p>
            <a:pPr algn="ctr" eaLnBrk="1" hangingPunct="1">
              <a:spcBef>
                <a:spcPct val="0"/>
              </a:spcBef>
              <a:buFontTx/>
              <a:buNone/>
            </a:pPr>
            <a:r>
              <a:rPr lang="de-AT" altLang="pl-PL" sz="2000" b="1">
                <a:solidFill>
                  <a:schemeClr val="tx2"/>
                </a:solidFill>
                <a:latin typeface="AvantGarde" pitchFamily="34" charset="0"/>
              </a:rPr>
              <a:t>Vapour energy</a:t>
            </a:r>
            <a:r>
              <a:rPr lang="pl-PL" altLang="pl-PL" sz="2000" b="1">
                <a:solidFill>
                  <a:schemeClr val="tx2"/>
                </a:solidFill>
                <a:latin typeface="AvantGarde" pitchFamily="34" charset="0"/>
              </a:rPr>
              <a:t> (energia par)</a:t>
            </a:r>
            <a:r>
              <a:rPr lang="pl-PL" altLang="pl-PL" sz="2400" b="1">
                <a:solidFill>
                  <a:schemeClr val="tx2"/>
                </a:solidFill>
                <a:latin typeface="AvantGarde" pitchFamily="34" charset="0"/>
              </a:rPr>
              <a:t> </a:t>
            </a:r>
            <a:endParaRPr lang="en-GB" altLang="pl-PL" sz="2400" b="1">
              <a:latin typeface="Arial" panose="020B0604020202020204" pitchFamily="34" charset="0"/>
            </a:endParaRPr>
          </a:p>
        </p:txBody>
      </p:sp>
      <p:sp>
        <p:nvSpPr>
          <p:cNvPr id="173059" name="Line 3"/>
          <p:cNvSpPr>
            <a:spLocks noChangeShapeType="1"/>
          </p:cNvSpPr>
          <p:nvPr/>
        </p:nvSpPr>
        <p:spPr bwMode="auto">
          <a:xfrm flipV="1">
            <a:off x="1711325" y="1412875"/>
            <a:ext cx="3175" cy="4230688"/>
          </a:xfrm>
          <a:prstGeom prst="line">
            <a:avLst/>
          </a:prstGeom>
          <a:noFill/>
          <a:ln w="28575">
            <a:solidFill>
              <a:schemeClr val="tx1"/>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0" name="Text Box 4"/>
          <p:cNvSpPr txBox="1">
            <a:spLocks noChangeArrowheads="1"/>
          </p:cNvSpPr>
          <p:nvPr/>
        </p:nvSpPr>
        <p:spPr bwMode="auto">
          <a:xfrm>
            <a:off x="1835150" y="1412875"/>
            <a:ext cx="15081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000">
                <a:latin typeface="Arial" panose="020B0604020202020204" pitchFamily="34" charset="0"/>
              </a:rPr>
              <a:t>Growth rate</a:t>
            </a:r>
          </a:p>
          <a:p>
            <a:pPr eaLnBrk="1" hangingPunct="1">
              <a:spcBef>
                <a:spcPct val="0"/>
              </a:spcBef>
              <a:buFontTx/>
              <a:buNone/>
            </a:pPr>
            <a:r>
              <a:rPr lang="de-AT" altLang="pl-PL" sz="2000">
                <a:latin typeface="Arial" panose="020B0604020202020204" pitchFamily="34" charset="0"/>
              </a:rPr>
              <a:t>[nm/s]</a:t>
            </a:r>
          </a:p>
        </p:txBody>
      </p:sp>
      <p:sp>
        <p:nvSpPr>
          <p:cNvPr id="173061" name="Line 5"/>
          <p:cNvSpPr>
            <a:spLocks noChangeShapeType="1"/>
          </p:cNvSpPr>
          <p:nvPr/>
        </p:nvSpPr>
        <p:spPr bwMode="auto">
          <a:xfrm>
            <a:off x="1622425" y="464661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2" name="Line 6"/>
          <p:cNvSpPr>
            <a:spLocks noChangeShapeType="1"/>
          </p:cNvSpPr>
          <p:nvPr/>
        </p:nvSpPr>
        <p:spPr bwMode="auto">
          <a:xfrm>
            <a:off x="1619250" y="39290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3" name="Line 7"/>
          <p:cNvSpPr>
            <a:spLocks noChangeShapeType="1"/>
          </p:cNvSpPr>
          <p:nvPr/>
        </p:nvSpPr>
        <p:spPr bwMode="auto">
          <a:xfrm>
            <a:off x="1619250" y="32051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4" name="Line 8"/>
          <p:cNvSpPr>
            <a:spLocks noChangeShapeType="1"/>
          </p:cNvSpPr>
          <p:nvPr/>
        </p:nvSpPr>
        <p:spPr bwMode="auto">
          <a:xfrm>
            <a:off x="1619250" y="24812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5" name="Line 9"/>
          <p:cNvSpPr>
            <a:spLocks noChangeShapeType="1"/>
          </p:cNvSpPr>
          <p:nvPr/>
        </p:nvSpPr>
        <p:spPr bwMode="auto">
          <a:xfrm>
            <a:off x="1609725" y="53768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6" name="Line 10"/>
          <p:cNvSpPr>
            <a:spLocks noChangeShapeType="1"/>
          </p:cNvSpPr>
          <p:nvPr/>
        </p:nvSpPr>
        <p:spPr bwMode="auto">
          <a:xfrm>
            <a:off x="1628775" y="17573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67" name="Text Box 11"/>
          <p:cNvSpPr txBox="1">
            <a:spLocks noChangeArrowheads="1"/>
          </p:cNvSpPr>
          <p:nvPr/>
        </p:nvSpPr>
        <p:spPr bwMode="auto">
          <a:xfrm>
            <a:off x="1016000" y="5159375"/>
            <a:ext cx="628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0.01</a:t>
            </a:r>
          </a:p>
        </p:txBody>
      </p:sp>
      <p:sp>
        <p:nvSpPr>
          <p:cNvPr id="173068" name="Text Box 12"/>
          <p:cNvSpPr txBox="1">
            <a:spLocks noChangeArrowheads="1"/>
          </p:cNvSpPr>
          <p:nvPr/>
        </p:nvSpPr>
        <p:spPr bwMode="auto">
          <a:xfrm>
            <a:off x="1079500" y="4438650"/>
            <a:ext cx="565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0. 1</a:t>
            </a:r>
          </a:p>
        </p:txBody>
      </p:sp>
      <p:sp>
        <p:nvSpPr>
          <p:cNvPr id="173069" name="Text Box 13"/>
          <p:cNvSpPr txBox="1">
            <a:spLocks noChangeArrowheads="1"/>
          </p:cNvSpPr>
          <p:nvPr/>
        </p:nvSpPr>
        <p:spPr bwMode="auto">
          <a:xfrm>
            <a:off x="1352550" y="3719513"/>
            <a:ext cx="311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a:t>
            </a:r>
          </a:p>
        </p:txBody>
      </p:sp>
      <p:sp>
        <p:nvSpPr>
          <p:cNvPr id="173070" name="Text Box 14"/>
          <p:cNvSpPr txBox="1">
            <a:spLocks noChangeArrowheads="1"/>
          </p:cNvSpPr>
          <p:nvPr/>
        </p:nvSpPr>
        <p:spPr bwMode="auto">
          <a:xfrm>
            <a:off x="1225550" y="2992438"/>
            <a:ext cx="43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a:t>
            </a:r>
          </a:p>
        </p:txBody>
      </p:sp>
      <p:sp>
        <p:nvSpPr>
          <p:cNvPr id="173071" name="Text Box 15"/>
          <p:cNvSpPr txBox="1">
            <a:spLocks noChangeArrowheads="1"/>
          </p:cNvSpPr>
          <p:nvPr/>
        </p:nvSpPr>
        <p:spPr bwMode="auto">
          <a:xfrm>
            <a:off x="1098550" y="2278063"/>
            <a:ext cx="565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100</a:t>
            </a:r>
          </a:p>
        </p:txBody>
      </p:sp>
      <p:sp>
        <p:nvSpPr>
          <p:cNvPr id="173072" name="Text Box 16"/>
          <p:cNvSpPr txBox="1">
            <a:spLocks noChangeArrowheads="1"/>
          </p:cNvSpPr>
          <p:nvPr/>
        </p:nvSpPr>
        <p:spPr bwMode="auto">
          <a:xfrm>
            <a:off x="971550" y="1558925"/>
            <a:ext cx="692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1000</a:t>
            </a:r>
          </a:p>
        </p:txBody>
      </p:sp>
      <p:grpSp>
        <p:nvGrpSpPr>
          <p:cNvPr id="173073" name="Group 17"/>
          <p:cNvGrpSpPr>
            <a:grpSpLocks/>
          </p:cNvGrpSpPr>
          <p:nvPr/>
        </p:nvGrpSpPr>
        <p:grpSpPr bwMode="auto">
          <a:xfrm>
            <a:off x="1447800" y="5573713"/>
            <a:ext cx="6559550" cy="879475"/>
            <a:chOff x="912" y="3511"/>
            <a:chExt cx="4132" cy="554"/>
          </a:xfrm>
        </p:grpSpPr>
        <p:sp>
          <p:nvSpPr>
            <p:cNvPr id="173092" name="Line 18"/>
            <p:cNvSpPr>
              <a:spLocks noChangeShapeType="1"/>
            </p:cNvSpPr>
            <p:nvPr/>
          </p:nvSpPr>
          <p:spPr bwMode="auto">
            <a:xfrm flipV="1">
              <a:off x="1090" y="3565"/>
              <a:ext cx="3879" cy="1"/>
            </a:xfrm>
            <a:prstGeom prst="line">
              <a:avLst/>
            </a:prstGeom>
            <a:noFill/>
            <a:ln w="28575">
              <a:solidFill>
                <a:schemeClr val="tx1"/>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3" name="Line 19"/>
            <p:cNvSpPr>
              <a:spLocks noChangeShapeType="1"/>
            </p:cNvSpPr>
            <p:nvPr/>
          </p:nvSpPr>
          <p:spPr bwMode="auto">
            <a:xfrm rot="-5400000">
              <a:off x="1026" y="3562"/>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4" name="Line 20"/>
            <p:cNvSpPr>
              <a:spLocks noChangeShapeType="1"/>
            </p:cNvSpPr>
            <p:nvPr/>
          </p:nvSpPr>
          <p:spPr bwMode="auto">
            <a:xfrm rot="-5400000">
              <a:off x="1644"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5" name="Line 21"/>
            <p:cNvSpPr>
              <a:spLocks noChangeShapeType="1"/>
            </p:cNvSpPr>
            <p:nvPr/>
          </p:nvSpPr>
          <p:spPr bwMode="auto">
            <a:xfrm rot="-5400000">
              <a:off x="2256"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6" name="Line 22"/>
            <p:cNvSpPr>
              <a:spLocks noChangeShapeType="1"/>
            </p:cNvSpPr>
            <p:nvPr/>
          </p:nvSpPr>
          <p:spPr bwMode="auto">
            <a:xfrm rot="-5400000">
              <a:off x="2874"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7" name="Line 23"/>
            <p:cNvSpPr>
              <a:spLocks noChangeShapeType="1"/>
            </p:cNvSpPr>
            <p:nvPr/>
          </p:nvSpPr>
          <p:spPr bwMode="auto">
            <a:xfrm rot="-5400000">
              <a:off x="3492" y="3576"/>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8" name="Line 24"/>
            <p:cNvSpPr>
              <a:spLocks noChangeShapeType="1"/>
            </p:cNvSpPr>
            <p:nvPr/>
          </p:nvSpPr>
          <p:spPr bwMode="auto">
            <a:xfrm rot="-5400000">
              <a:off x="4110"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099" name="Line 25"/>
            <p:cNvSpPr>
              <a:spLocks noChangeShapeType="1"/>
            </p:cNvSpPr>
            <p:nvPr/>
          </p:nvSpPr>
          <p:spPr bwMode="auto">
            <a:xfrm rot="-5400000">
              <a:off x="4722"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3100" name="Text Box 26"/>
            <p:cNvSpPr txBox="1">
              <a:spLocks noChangeArrowheads="1"/>
            </p:cNvSpPr>
            <p:nvPr/>
          </p:nvSpPr>
          <p:spPr bwMode="auto">
            <a:xfrm>
              <a:off x="912" y="3604"/>
              <a:ext cx="3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0.1</a:t>
              </a:r>
            </a:p>
          </p:txBody>
        </p:sp>
        <p:sp>
          <p:nvSpPr>
            <p:cNvPr id="173101" name="Text Box 27"/>
            <p:cNvSpPr txBox="1">
              <a:spLocks noChangeArrowheads="1"/>
            </p:cNvSpPr>
            <p:nvPr/>
          </p:nvSpPr>
          <p:spPr bwMode="auto">
            <a:xfrm>
              <a:off x="1609" y="3608"/>
              <a:ext cx="1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a:t>
              </a:r>
            </a:p>
          </p:txBody>
        </p:sp>
        <p:sp>
          <p:nvSpPr>
            <p:cNvPr id="173102" name="Text Box 28"/>
            <p:cNvSpPr txBox="1">
              <a:spLocks noChangeArrowheads="1"/>
            </p:cNvSpPr>
            <p:nvPr/>
          </p:nvSpPr>
          <p:spPr bwMode="auto">
            <a:xfrm>
              <a:off x="2157" y="3604"/>
              <a:ext cx="2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a:t>
              </a:r>
            </a:p>
          </p:txBody>
        </p:sp>
        <p:sp>
          <p:nvSpPr>
            <p:cNvPr id="173103" name="Text Box 29"/>
            <p:cNvSpPr txBox="1">
              <a:spLocks noChangeArrowheads="1"/>
            </p:cNvSpPr>
            <p:nvPr/>
          </p:nvSpPr>
          <p:spPr bwMode="auto">
            <a:xfrm>
              <a:off x="2753" y="3604"/>
              <a:ext cx="35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a:t>
              </a:r>
            </a:p>
          </p:txBody>
        </p:sp>
        <p:sp>
          <p:nvSpPr>
            <p:cNvPr id="173104" name="Text Box 30"/>
            <p:cNvSpPr txBox="1">
              <a:spLocks noChangeArrowheads="1"/>
            </p:cNvSpPr>
            <p:nvPr/>
          </p:nvSpPr>
          <p:spPr bwMode="auto">
            <a:xfrm>
              <a:off x="3303" y="3604"/>
              <a:ext cx="43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a:t>
              </a:r>
            </a:p>
          </p:txBody>
        </p:sp>
        <p:sp>
          <p:nvSpPr>
            <p:cNvPr id="173105" name="Text Box 31"/>
            <p:cNvSpPr txBox="1">
              <a:spLocks noChangeArrowheads="1"/>
            </p:cNvSpPr>
            <p:nvPr/>
          </p:nvSpPr>
          <p:spPr bwMode="auto">
            <a:xfrm>
              <a:off x="3898" y="3608"/>
              <a:ext cx="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10000</a:t>
              </a:r>
            </a:p>
          </p:txBody>
        </p:sp>
        <p:sp>
          <p:nvSpPr>
            <p:cNvPr id="173106" name="Text Box 32"/>
            <p:cNvSpPr txBox="1">
              <a:spLocks noChangeArrowheads="1"/>
            </p:cNvSpPr>
            <p:nvPr/>
          </p:nvSpPr>
          <p:spPr bwMode="auto">
            <a:xfrm>
              <a:off x="4448" y="3608"/>
              <a:ext cx="5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100000</a:t>
              </a:r>
            </a:p>
          </p:txBody>
        </p:sp>
        <p:sp>
          <p:nvSpPr>
            <p:cNvPr id="173107" name="Text Box 33"/>
            <p:cNvSpPr txBox="1">
              <a:spLocks noChangeArrowheads="1"/>
            </p:cNvSpPr>
            <p:nvPr/>
          </p:nvSpPr>
          <p:spPr bwMode="auto">
            <a:xfrm>
              <a:off x="1528" y="3815"/>
              <a:ext cx="29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000">
                  <a:latin typeface="Arial" panose="020B0604020202020204" pitchFamily="34" charset="0"/>
                </a:rPr>
                <a:t>Average energy per deposited atom [eV]</a:t>
              </a:r>
            </a:p>
          </p:txBody>
        </p:sp>
      </p:grpSp>
      <p:grpSp>
        <p:nvGrpSpPr>
          <p:cNvPr id="173074" name="Group 34"/>
          <p:cNvGrpSpPr>
            <a:grpSpLocks/>
          </p:cNvGrpSpPr>
          <p:nvPr/>
        </p:nvGrpSpPr>
        <p:grpSpPr bwMode="auto">
          <a:xfrm>
            <a:off x="2887663" y="2636838"/>
            <a:ext cx="2549525" cy="2811462"/>
            <a:chOff x="1819" y="1661"/>
            <a:chExt cx="1606" cy="1771"/>
          </a:xfrm>
        </p:grpSpPr>
        <p:sp>
          <p:nvSpPr>
            <p:cNvPr id="173090" name="Rectangle 35"/>
            <p:cNvSpPr>
              <a:spLocks noChangeArrowheads="1"/>
            </p:cNvSpPr>
            <p:nvPr/>
          </p:nvSpPr>
          <p:spPr bwMode="auto">
            <a:xfrm>
              <a:off x="1819" y="1662"/>
              <a:ext cx="1588" cy="1770"/>
            </a:xfrm>
            <a:prstGeom prst="rect">
              <a:avLst/>
            </a:prstGeom>
            <a:solidFill>
              <a:srgbClr val="FF9900"/>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91" name="Text Box 36"/>
            <p:cNvSpPr txBox="1">
              <a:spLocks noChangeArrowheads="1"/>
            </p:cNvSpPr>
            <p:nvPr/>
          </p:nvSpPr>
          <p:spPr bwMode="auto">
            <a:xfrm>
              <a:off x="2200" y="1661"/>
              <a:ext cx="122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Ionized vapour deposition</a:t>
              </a:r>
            </a:p>
          </p:txBody>
        </p:sp>
      </p:grpSp>
      <p:grpSp>
        <p:nvGrpSpPr>
          <p:cNvPr id="173075" name="Group 37"/>
          <p:cNvGrpSpPr>
            <a:grpSpLocks/>
          </p:cNvGrpSpPr>
          <p:nvPr/>
        </p:nvGrpSpPr>
        <p:grpSpPr bwMode="auto">
          <a:xfrm>
            <a:off x="2671763" y="3430588"/>
            <a:ext cx="4392612" cy="1944687"/>
            <a:chOff x="1683" y="2161"/>
            <a:chExt cx="2767" cy="1225"/>
          </a:xfrm>
        </p:grpSpPr>
        <p:sp>
          <p:nvSpPr>
            <p:cNvPr id="173088" name="Rectangle 38"/>
            <p:cNvSpPr>
              <a:spLocks noChangeArrowheads="1"/>
            </p:cNvSpPr>
            <p:nvPr/>
          </p:nvSpPr>
          <p:spPr bwMode="auto">
            <a:xfrm>
              <a:off x="1683" y="2161"/>
              <a:ext cx="2767" cy="1225"/>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89" name="Text Box 39"/>
            <p:cNvSpPr txBox="1">
              <a:spLocks noChangeArrowheads="1"/>
            </p:cNvSpPr>
            <p:nvPr/>
          </p:nvSpPr>
          <p:spPr bwMode="auto">
            <a:xfrm>
              <a:off x="3198" y="2490"/>
              <a:ext cx="1225"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Ion beam</a:t>
              </a:r>
            </a:p>
            <a:p>
              <a:pPr algn="r" eaLnBrk="1" hangingPunct="1">
                <a:spcBef>
                  <a:spcPct val="0"/>
                </a:spcBef>
                <a:buFontTx/>
                <a:buNone/>
              </a:pPr>
              <a:r>
                <a:rPr lang="de-AT" altLang="pl-PL" sz="1800" b="1">
                  <a:solidFill>
                    <a:schemeClr val="bg1"/>
                  </a:solidFill>
                  <a:latin typeface="Arial" panose="020B0604020202020204" pitchFamily="34" charset="0"/>
                </a:rPr>
                <a:t>assisted</a:t>
              </a:r>
            </a:p>
            <a:p>
              <a:pPr algn="r" eaLnBrk="1" hangingPunct="1">
                <a:spcBef>
                  <a:spcPct val="0"/>
                </a:spcBef>
                <a:buFontTx/>
                <a:buNone/>
              </a:pPr>
              <a:r>
                <a:rPr lang="de-AT" altLang="pl-PL" sz="1800" b="1">
                  <a:solidFill>
                    <a:schemeClr val="bg1"/>
                  </a:solidFill>
                  <a:latin typeface="Arial" panose="020B0604020202020204" pitchFamily="34" charset="0"/>
                </a:rPr>
                <a:t>deposition</a:t>
              </a:r>
            </a:p>
          </p:txBody>
        </p:sp>
      </p:grpSp>
      <p:grpSp>
        <p:nvGrpSpPr>
          <p:cNvPr id="173076" name="Group 40"/>
          <p:cNvGrpSpPr>
            <a:grpSpLocks/>
          </p:cNvGrpSpPr>
          <p:nvPr/>
        </p:nvGrpSpPr>
        <p:grpSpPr bwMode="auto">
          <a:xfrm>
            <a:off x="1509713" y="2566988"/>
            <a:ext cx="863600" cy="2808287"/>
            <a:chOff x="951" y="1617"/>
            <a:chExt cx="544" cy="1769"/>
          </a:xfrm>
        </p:grpSpPr>
        <p:sp>
          <p:nvSpPr>
            <p:cNvPr id="173086" name="Rectangle 41"/>
            <p:cNvSpPr>
              <a:spLocks noChangeArrowheads="1"/>
            </p:cNvSpPr>
            <p:nvPr/>
          </p:nvSpPr>
          <p:spPr bwMode="auto">
            <a:xfrm>
              <a:off x="1094" y="1617"/>
              <a:ext cx="362" cy="1769"/>
            </a:xfrm>
            <a:prstGeom prst="rect">
              <a:avLst/>
            </a:prstGeom>
            <a:solidFill>
              <a:schemeClr val="tx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87" name="Text Box 42"/>
            <p:cNvSpPr txBox="1">
              <a:spLocks noChangeArrowheads="1"/>
            </p:cNvSpPr>
            <p:nvPr/>
          </p:nvSpPr>
          <p:spPr bwMode="auto">
            <a:xfrm>
              <a:off x="951" y="1706"/>
              <a:ext cx="544"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CVD</a:t>
              </a:r>
            </a:p>
            <a:p>
              <a:pPr algn="r" eaLnBrk="1" hangingPunct="1">
                <a:spcBef>
                  <a:spcPct val="0"/>
                </a:spcBef>
                <a:buFontTx/>
                <a:buNone/>
              </a:pPr>
              <a:endParaRPr lang="de-AT" altLang="pl-PL" sz="1800" b="1">
                <a:solidFill>
                  <a:schemeClr val="bg1"/>
                </a:solidFill>
                <a:latin typeface="Arial" panose="020B0604020202020204" pitchFamily="34" charset="0"/>
              </a:endParaRPr>
            </a:p>
            <a:p>
              <a:pPr algn="r" eaLnBrk="1" hangingPunct="1">
                <a:spcBef>
                  <a:spcPct val="0"/>
                </a:spcBef>
                <a:buFontTx/>
                <a:buNone/>
              </a:pPr>
              <a:r>
                <a:rPr lang="de-AT" altLang="pl-PL" sz="1800" b="1">
                  <a:solidFill>
                    <a:schemeClr val="bg1"/>
                  </a:solidFill>
                  <a:latin typeface="Arial" panose="020B0604020202020204" pitchFamily="34" charset="0"/>
                </a:rPr>
                <a:t>Evap</a:t>
              </a:r>
            </a:p>
          </p:txBody>
        </p:sp>
      </p:grpSp>
      <p:grpSp>
        <p:nvGrpSpPr>
          <p:cNvPr id="173077" name="Group 43"/>
          <p:cNvGrpSpPr>
            <a:grpSpLocks/>
          </p:cNvGrpSpPr>
          <p:nvPr/>
        </p:nvGrpSpPr>
        <p:grpSpPr bwMode="auto">
          <a:xfrm>
            <a:off x="1654175" y="3935413"/>
            <a:ext cx="935038" cy="1584325"/>
            <a:chOff x="1042" y="2479"/>
            <a:chExt cx="589" cy="998"/>
          </a:xfrm>
        </p:grpSpPr>
        <p:sp>
          <p:nvSpPr>
            <p:cNvPr id="173084" name="Rectangle 44"/>
            <p:cNvSpPr>
              <a:spLocks noChangeArrowheads="1"/>
            </p:cNvSpPr>
            <p:nvPr/>
          </p:nvSpPr>
          <p:spPr bwMode="auto">
            <a:xfrm>
              <a:off x="1230" y="2479"/>
              <a:ext cx="362" cy="998"/>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85" name="Text Box 45"/>
            <p:cNvSpPr txBox="1">
              <a:spLocks noChangeArrowheads="1"/>
            </p:cNvSpPr>
            <p:nvPr/>
          </p:nvSpPr>
          <p:spPr bwMode="auto">
            <a:xfrm>
              <a:off x="1042" y="2840"/>
              <a:ext cx="58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MBE</a:t>
              </a:r>
            </a:p>
          </p:txBody>
        </p:sp>
      </p:grpSp>
      <p:grpSp>
        <p:nvGrpSpPr>
          <p:cNvPr id="173078" name="Group 46"/>
          <p:cNvGrpSpPr>
            <a:grpSpLocks/>
          </p:cNvGrpSpPr>
          <p:nvPr/>
        </p:nvGrpSpPr>
        <p:grpSpPr bwMode="auto">
          <a:xfrm>
            <a:off x="2484438" y="3284538"/>
            <a:ext cx="1944687" cy="2016125"/>
            <a:chOff x="1565" y="2069"/>
            <a:chExt cx="1225" cy="1270"/>
          </a:xfrm>
        </p:grpSpPr>
        <p:sp>
          <p:nvSpPr>
            <p:cNvPr id="173082" name="Rectangle 47"/>
            <p:cNvSpPr>
              <a:spLocks noChangeArrowheads="1"/>
            </p:cNvSpPr>
            <p:nvPr/>
          </p:nvSpPr>
          <p:spPr bwMode="auto">
            <a:xfrm>
              <a:off x="1655" y="2069"/>
              <a:ext cx="998" cy="1270"/>
            </a:xfrm>
            <a:prstGeom prst="rect">
              <a:avLst/>
            </a:prstGeom>
            <a:solidFill>
              <a:schemeClr val="bg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83" name="Text Box 48"/>
            <p:cNvSpPr txBox="1">
              <a:spLocks noChangeArrowheads="1"/>
            </p:cNvSpPr>
            <p:nvPr/>
          </p:nvSpPr>
          <p:spPr bwMode="auto">
            <a:xfrm>
              <a:off x="1565" y="2568"/>
              <a:ext cx="122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solidFill>
                    <a:schemeClr val="bg1"/>
                  </a:solidFill>
                  <a:latin typeface="Arial" panose="020B0604020202020204" pitchFamily="34" charset="0"/>
                </a:rPr>
                <a:t>Sputtering</a:t>
              </a:r>
            </a:p>
          </p:txBody>
        </p:sp>
      </p:grpSp>
      <p:grpSp>
        <p:nvGrpSpPr>
          <p:cNvPr id="173079" name="Group 49"/>
          <p:cNvGrpSpPr>
            <a:grpSpLocks/>
          </p:cNvGrpSpPr>
          <p:nvPr/>
        </p:nvGrpSpPr>
        <p:grpSpPr bwMode="auto">
          <a:xfrm>
            <a:off x="3176588" y="3286125"/>
            <a:ext cx="2520950" cy="2017713"/>
            <a:chOff x="2001" y="2070"/>
            <a:chExt cx="1588" cy="1271"/>
          </a:xfrm>
        </p:grpSpPr>
        <p:sp>
          <p:nvSpPr>
            <p:cNvPr id="173080" name="Rectangle 50"/>
            <p:cNvSpPr>
              <a:spLocks noChangeArrowheads="1"/>
            </p:cNvSpPr>
            <p:nvPr/>
          </p:nvSpPr>
          <p:spPr bwMode="auto">
            <a:xfrm>
              <a:off x="2001" y="2070"/>
              <a:ext cx="1588" cy="1271"/>
            </a:xfrm>
            <a:prstGeom prst="rect">
              <a:avLst/>
            </a:prstGeom>
            <a:solidFill>
              <a:srgbClr val="FF0000">
                <a:alpha val="70195"/>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3081" name="Text Box 51"/>
            <p:cNvSpPr txBox="1">
              <a:spLocks noChangeArrowheads="1"/>
            </p:cNvSpPr>
            <p:nvPr/>
          </p:nvSpPr>
          <p:spPr bwMode="auto">
            <a:xfrm>
              <a:off x="2200" y="2523"/>
              <a:ext cx="1225"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2800" b="1">
                  <a:solidFill>
                    <a:schemeClr val="bg1"/>
                  </a:solidFill>
                  <a:latin typeface="Arial" panose="020B0604020202020204" pitchFamily="34" charset="0"/>
                </a:rPr>
                <a:t>PLD</a:t>
              </a:r>
            </a:p>
          </p:txBody>
        </p:sp>
      </p:grpSp>
    </p:spTree>
  </p:cSld>
  <p:clrMapOvr>
    <a:masterClrMapping/>
  </p:clrMapOvr>
  <p:transition>
    <p:wipe dir="d"/>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ChangeArrowheads="1"/>
          </p:cNvSpPr>
          <p:nvPr/>
        </p:nvSpPr>
        <p:spPr bwMode="auto">
          <a:xfrm>
            <a:off x="1500188" y="646113"/>
            <a:ext cx="64960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3600" b="1">
                <a:solidFill>
                  <a:schemeClr val="tx2"/>
                </a:solidFill>
                <a:latin typeface="AvantGarde" pitchFamily="34" charset="0"/>
              </a:rPr>
              <a:t>Principles of vacuum coating</a:t>
            </a:r>
            <a:endParaRPr lang="en-GB" altLang="pl-PL" sz="4000" b="1">
              <a:latin typeface="Arial" panose="020B0604020202020204" pitchFamily="34" charset="0"/>
            </a:endParaRPr>
          </a:p>
        </p:txBody>
      </p:sp>
      <p:grpSp>
        <p:nvGrpSpPr>
          <p:cNvPr id="175107" name="Group 3"/>
          <p:cNvGrpSpPr>
            <a:grpSpLocks/>
          </p:cNvGrpSpPr>
          <p:nvPr/>
        </p:nvGrpSpPr>
        <p:grpSpPr bwMode="auto">
          <a:xfrm>
            <a:off x="2012950" y="1341438"/>
            <a:ext cx="4714875" cy="5181600"/>
            <a:chOff x="2502" y="864"/>
            <a:chExt cx="2970" cy="3264"/>
          </a:xfrm>
        </p:grpSpPr>
        <p:sp>
          <p:nvSpPr>
            <p:cNvPr id="175183" name="Rectangle 4" descr="Diagonal dunkel nach oben"/>
            <p:cNvSpPr>
              <a:spLocks noChangeArrowheads="1"/>
            </p:cNvSpPr>
            <p:nvPr/>
          </p:nvSpPr>
          <p:spPr bwMode="auto">
            <a:xfrm>
              <a:off x="2502" y="864"/>
              <a:ext cx="2970" cy="3264"/>
            </a:xfrm>
            <a:prstGeom prst="rect">
              <a:avLst/>
            </a:prstGeom>
            <a:pattFill prst="ltUpDiag">
              <a:fgClr>
                <a:schemeClr val="tx1"/>
              </a:fgClr>
              <a:bgClr>
                <a:srgbClr val="FFFFFF"/>
              </a:bgClr>
            </a:patt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84" name="Rectangle 5"/>
            <p:cNvSpPr>
              <a:spLocks noChangeArrowheads="1"/>
            </p:cNvSpPr>
            <p:nvPr/>
          </p:nvSpPr>
          <p:spPr bwMode="auto">
            <a:xfrm>
              <a:off x="2537" y="901"/>
              <a:ext cx="2902" cy="3196"/>
            </a:xfrm>
            <a:prstGeom prst="rect">
              <a:avLst/>
            </a:prstGeom>
            <a:gradFill rotWithShape="0">
              <a:gsLst>
                <a:gs pos="0">
                  <a:srgbClr val="000000"/>
                </a:gs>
                <a:gs pos="39999">
                  <a:srgbClr val="0A128C"/>
                </a:gs>
                <a:gs pos="70000">
                  <a:srgbClr val="181CC7"/>
                </a:gs>
                <a:gs pos="88000">
                  <a:srgbClr val="7005D4"/>
                </a:gs>
                <a:gs pos="100000">
                  <a:srgbClr val="8C3D91"/>
                </a:gs>
              </a:gsLst>
              <a:lin ang="5400000" scaled="1"/>
            </a:gra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85" name="Text Box 6"/>
            <p:cNvSpPr txBox="1">
              <a:spLocks noChangeArrowheads="1"/>
            </p:cNvSpPr>
            <p:nvPr/>
          </p:nvSpPr>
          <p:spPr bwMode="auto">
            <a:xfrm>
              <a:off x="4819" y="3727"/>
              <a:ext cx="614"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DE" altLang="pl-PL" sz="1600">
                  <a:solidFill>
                    <a:schemeClr val="bg1"/>
                  </a:solidFill>
                  <a:latin typeface="Arial" panose="020B0604020202020204" pitchFamily="34" charset="0"/>
                </a:rPr>
                <a:t>vacuum</a:t>
              </a:r>
            </a:p>
            <a:p>
              <a:pPr algn="r">
                <a:spcBef>
                  <a:spcPct val="0"/>
                </a:spcBef>
                <a:buFontTx/>
                <a:buNone/>
              </a:pPr>
              <a:r>
                <a:rPr lang="de-DE" altLang="pl-PL" sz="1600">
                  <a:solidFill>
                    <a:schemeClr val="bg1"/>
                  </a:solidFill>
                  <a:latin typeface="Arial" panose="020B0604020202020204" pitchFamily="34" charset="0"/>
                </a:rPr>
                <a:t>chamber</a:t>
              </a:r>
              <a:endParaRPr lang="de-DE" altLang="pl-PL" sz="1800" b="1">
                <a:solidFill>
                  <a:schemeClr val="bg1"/>
                </a:solidFill>
                <a:latin typeface="Arial" panose="020B0604020202020204" pitchFamily="34" charset="0"/>
              </a:endParaRPr>
            </a:p>
          </p:txBody>
        </p:sp>
      </p:grpSp>
      <p:grpSp>
        <p:nvGrpSpPr>
          <p:cNvPr id="175108" name="Group 7"/>
          <p:cNvGrpSpPr>
            <a:grpSpLocks/>
          </p:cNvGrpSpPr>
          <p:nvPr/>
        </p:nvGrpSpPr>
        <p:grpSpPr bwMode="auto">
          <a:xfrm>
            <a:off x="2822575" y="1527175"/>
            <a:ext cx="2971800" cy="1022350"/>
            <a:chOff x="1928" y="981"/>
            <a:chExt cx="1872" cy="644"/>
          </a:xfrm>
        </p:grpSpPr>
        <p:grpSp>
          <p:nvGrpSpPr>
            <p:cNvPr id="175178" name="Group 8"/>
            <p:cNvGrpSpPr>
              <a:grpSpLocks/>
            </p:cNvGrpSpPr>
            <p:nvPr/>
          </p:nvGrpSpPr>
          <p:grpSpPr bwMode="auto">
            <a:xfrm>
              <a:off x="1928" y="981"/>
              <a:ext cx="1872" cy="624"/>
              <a:chOff x="528" y="1056"/>
              <a:chExt cx="1632" cy="624"/>
            </a:xfrm>
          </p:grpSpPr>
          <p:sp>
            <p:nvSpPr>
              <p:cNvPr id="175181" name="Rectangle 9"/>
              <p:cNvSpPr>
                <a:spLocks noChangeArrowheads="1"/>
              </p:cNvSpPr>
              <p:nvPr/>
            </p:nvSpPr>
            <p:spPr bwMode="auto">
              <a:xfrm>
                <a:off x="528" y="1056"/>
                <a:ext cx="1632" cy="432"/>
              </a:xfrm>
              <a:prstGeom prst="rect">
                <a:avLst/>
              </a:prstGeom>
              <a:solidFill>
                <a:srgbClr val="FFFF00"/>
              </a:solidFill>
              <a:ln w="222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82" name="Rectangle 10"/>
              <p:cNvSpPr>
                <a:spLocks noChangeArrowheads="1"/>
              </p:cNvSpPr>
              <p:nvPr/>
            </p:nvSpPr>
            <p:spPr bwMode="auto">
              <a:xfrm>
                <a:off x="528" y="1488"/>
                <a:ext cx="1632" cy="192"/>
              </a:xfrm>
              <a:prstGeom prst="rect">
                <a:avLst/>
              </a:prstGeom>
              <a:solidFill>
                <a:schemeClr val="hlink"/>
              </a:solidFill>
              <a:ln w="222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175179" name="Text Box 11"/>
            <p:cNvSpPr txBox="1">
              <a:spLocks noChangeArrowheads="1"/>
            </p:cNvSpPr>
            <p:nvPr/>
          </p:nvSpPr>
          <p:spPr bwMode="auto">
            <a:xfrm>
              <a:off x="2469" y="1093"/>
              <a:ext cx="7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800" b="1">
                  <a:latin typeface="Arial" panose="020B0604020202020204" pitchFamily="34" charset="0"/>
                </a:rPr>
                <a:t>Substrate</a:t>
              </a:r>
              <a:endParaRPr lang="de-DE" altLang="pl-PL" sz="2400"/>
            </a:p>
          </p:txBody>
        </p:sp>
        <p:sp>
          <p:nvSpPr>
            <p:cNvPr id="175180" name="Text Box 12"/>
            <p:cNvSpPr txBox="1">
              <a:spLocks noChangeArrowheads="1"/>
            </p:cNvSpPr>
            <p:nvPr/>
          </p:nvSpPr>
          <p:spPr bwMode="auto">
            <a:xfrm>
              <a:off x="2654" y="1394"/>
              <a:ext cx="41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800" b="1">
                  <a:latin typeface="Arial" panose="020B0604020202020204" pitchFamily="34" charset="0"/>
                </a:rPr>
                <a:t>Film</a:t>
              </a:r>
              <a:endParaRPr lang="de-DE" altLang="pl-PL" sz="2400"/>
            </a:p>
          </p:txBody>
        </p:sp>
      </p:grpSp>
      <p:grpSp>
        <p:nvGrpSpPr>
          <p:cNvPr id="175109" name="Group 13"/>
          <p:cNvGrpSpPr>
            <a:grpSpLocks/>
          </p:cNvGrpSpPr>
          <p:nvPr/>
        </p:nvGrpSpPr>
        <p:grpSpPr bwMode="auto">
          <a:xfrm>
            <a:off x="3279775" y="5227638"/>
            <a:ext cx="1981200" cy="1066800"/>
            <a:chOff x="2216" y="3312"/>
            <a:chExt cx="1248" cy="672"/>
          </a:xfrm>
        </p:grpSpPr>
        <p:sp>
          <p:nvSpPr>
            <p:cNvPr id="175176" name="Rectangle 14"/>
            <p:cNvSpPr>
              <a:spLocks noChangeArrowheads="1"/>
            </p:cNvSpPr>
            <p:nvPr/>
          </p:nvSpPr>
          <p:spPr bwMode="auto">
            <a:xfrm>
              <a:off x="2216" y="3312"/>
              <a:ext cx="1248" cy="672"/>
            </a:xfrm>
            <a:prstGeom prst="rect">
              <a:avLst/>
            </a:prstGeom>
            <a:solidFill>
              <a:srgbClr val="99CCFF"/>
            </a:solidFill>
            <a:ln w="222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77" name="Text Box 15"/>
            <p:cNvSpPr txBox="1">
              <a:spLocks noChangeArrowheads="1"/>
            </p:cNvSpPr>
            <p:nvPr/>
          </p:nvSpPr>
          <p:spPr bwMode="auto">
            <a:xfrm>
              <a:off x="2509" y="3436"/>
              <a:ext cx="65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800" b="1">
                  <a:latin typeface="Arial" panose="020B0604020202020204" pitchFamily="34" charset="0"/>
                </a:rPr>
                <a:t>Coating</a:t>
              </a:r>
            </a:p>
            <a:p>
              <a:pPr algn="ctr">
                <a:spcBef>
                  <a:spcPct val="0"/>
                </a:spcBef>
                <a:buFontTx/>
                <a:buNone/>
              </a:pPr>
              <a:r>
                <a:rPr lang="de-DE" altLang="pl-PL" sz="1800" b="1">
                  <a:latin typeface="Arial" panose="020B0604020202020204" pitchFamily="34" charset="0"/>
                </a:rPr>
                <a:t>source</a:t>
              </a:r>
              <a:endParaRPr lang="de-DE" altLang="pl-PL" sz="1800"/>
            </a:p>
          </p:txBody>
        </p:sp>
      </p:grpSp>
      <p:grpSp>
        <p:nvGrpSpPr>
          <p:cNvPr id="175110" name="Group 16"/>
          <p:cNvGrpSpPr>
            <a:grpSpLocks/>
          </p:cNvGrpSpPr>
          <p:nvPr/>
        </p:nvGrpSpPr>
        <p:grpSpPr bwMode="auto">
          <a:xfrm>
            <a:off x="2800350" y="4491038"/>
            <a:ext cx="2668588" cy="728662"/>
            <a:chOff x="2998" y="2848"/>
            <a:chExt cx="1681" cy="459"/>
          </a:xfrm>
        </p:grpSpPr>
        <p:sp>
          <p:nvSpPr>
            <p:cNvPr id="432145" name="Text Box 17"/>
            <p:cNvSpPr txBox="1">
              <a:spLocks noChangeArrowheads="1"/>
            </p:cNvSpPr>
            <p:nvPr/>
          </p:nvSpPr>
          <p:spPr bwMode="auto">
            <a:xfrm>
              <a:off x="2998" y="2848"/>
              <a:ext cx="168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defTabSz="190500">
                <a:defRPr sz="2400">
                  <a:solidFill>
                    <a:schemeClr val="tx1"/>
                  </a:solidFill>
                  <a:latin typeface="Times New Roman" panose="02020603050405020304" pitchFamily="18" charset="0"/>
                </a:defRPr>
              </a:lvl1pPr>
              <a:lvl2pPr marL="571500" algn="l" defTabSz="190500">
                <a:defRPr sz="2400">
                  <a:solidFill>
                    <a:schemeClr val="tx1"/>
                  </a:solidFill>
                  <a:latin typeface="Times New Roman" panose="02020603050405020304" pitchFamily="18" charset="0"/>
                </a:defRPr>
              </a:lvl2pPr>
              <a:lvl3pPr marL="1143000" algn="l" defTabSz="190500">
                <a:defRPr sz="2400">
                  <a:solidFill>
                    <a:schemeClr val="tx1"/>
                  </a:solidFill>
                  <a:latin typeface="Times New Roman" panose="02020603050405020304" pitchFamily="18" charset="0"/>
                </a:defRPr>
              </a:lvl3pPr>
              <a:lvl4pPr marL="1714500" algn="l" defTabSz="190500">
                <a:defRPr sz="2400">
                  <a:solidFill>
                    <a:schemeClr val="tx1"/>
                  </a:solidFill>
                  <a:latin typeface="Times New Roman" panose="02020603050405020304" pitchFamily="18" charset="0"/>
                </a:defRPr>
              </a:lvl4pPr>
              <a:lvl5pPr marL="2286000" algn="l" defTabSz="190500">
                <a:defRPr sz="2400">
                  <a:solidFill>
                    <a:schemeClr val="tx1"/>
                  </a:solidFill>
                  <a:latin typeface="Times New Roman" panose="02020603050405020304" pitchFamily="18" charset="0"/>
                </a:defRPr>
              </a:lvl5pPr>
              <a:lvl6pPr marL="2743200" defTabSz="190500" fontAlgn="base">
                <a:spcBef>
                  <a:spcPct val="0"/>
                </a:spcBef>
                <a:spcAft>
                  <a:spcPct val="0"/>
                </a:spcAft>
                <a:defRPr sz="2400">
                  <a:solidFill>
                    <a:schemeClr val="tx1"/>
                  </a:solidFill>
                  <a:latin typeface="Times New Roman" panose="02020603050405020304" pitchFamily="18" charset="0"/>
                </a:defRPr>
              </a:lvl6pPr>
              <a:lvl7pPr marL="3200400" defTabSz="190500" fontAlgn="base">
                <a:spcBef>
                  <a:spcPct val="0"/>
                </a:spcBef>
                <a:spcAft>
                  <a:spcPct val="0"/>
                </a:spcAft>
                <a:defRPr sz="2400">
                  <a:solidFill>
                    <a:schemeClr val="tx1"/>
                  </a:solidFill>
                  <a:latin typeface="Times New Roman" panose="02020603050405020304" pitchFamily="18" charset="0"/>
                </a:defRPr>
              </a:lvl7pPr>
              <a:lvl8pPr marL="3657600" defTabSz="190500" fontAlgn="base">
                <a:spcBef>
                  <a:spcPct val="0"/>
                </a:spcBef>
                <a:spcAft>
                  <a:spcPct val="0"/>
                </a:spcAft>
                <a:defRPr sz="2400">
                  <a:solidFill>
                    <a:schemeClr val="tx1"/>
                  </a:solidFill>
                  <a:latin typeface="Times New Roman" panose="02020603050405020304" pitchFamily="18" charset="0"/>
                </a:defRPr>
              </a:lvl8pPr>
              <a:lvl9pPr marL="4114800" defTabSz="190500" fontAlgn="base">
                <a:spcBef>
                  <a:spcPct val="0"/>
                </a:spcBef>
                <a:spcAft>
                  <a:spcPct val="0"/>
                </a:spcAft>
                <a:defRPr sz="2400">
                  <a:solidFill>
                    <a:schemeClr val="tx1"/>
                  </a:solidFill>
                  <a:latin typeface="Times New Roman" panose="02020603050405020304" pitchFamily="18" charset="0"/>
                </a:defRPr>
              </a:lvl9pPr>
            </a:lstStyle>
            <a:p>
              <a:pPr>
                <a:defRPr/>
              </a:pPr>
              <a:r>
                <a:rPr lang="de-DE" altLang="pl-PL" sz="2000" b="1">
                  <a:solidFill>
                    <a:schemeClr val="bg1"/>
                  </a:solidFill>
                  <a:effectLst>
                    <a:outerShdw blurRad="38100" dist="38100" dir="2700000" algn="tl">
                      <a:srgbClr val="000000"/>
                    </a:outerShdw>
                  </a:effectLst>
                  <a:latin typeface="Arial" panose="020B0604020202020204" pitchFamily="34" charset="0"/>
                </a:rPr>
                <a:t>1:</a:t>
              </a:r>
              <a:r>
                <a:rPr lang="de-DE" altLang="pl-PL" sz="2000">
                  <a:solidFill>
                    <a:schemeClr val="bg1"/>
                  </a:solidFill>
                  <a:effectLst>
                    <a:outerShdw blurRad="38100" dist="38100" dir="2700000" algn="tl">
                      <a:srgbClr val="000000"/>
                    </a:outerShdw>
                  </a:effectLst>
                  <a:latin typeface="Arial" panose="020B0604020202020204" pitchFamily="34" charset="0"/>
                </a:rPr>
                <a:t>	</a:t>
              </a:r>
              <a:r>
                <a:rPr lang="de-DE" altLang="pl-PL" sz="2000">
                  <a:solidFill>
                    <a:schemeClr val="hlink"/>
                  </a:solidFill>
                  <a:effectLst>
                    <a:outerShdw blurRad="38100" dist="38100" dir="2700000" algn="tl">
                      <a:srgbClr val="000000"/>
                    </a:outerShdw>
                  </a:effectLst>
                  <a:latin typeface="Arial" panose="020B0604020202020204" pitchFamily="34" charset="0"/>
                </a:rPr>
                <a:t>Vaporisation stage</a:t>
              </a:r>
              <a:endParaRPr lang="de-DE" altLang="pl-PL">
                <a:effectLst>
                  <a:outerShdw blurRad="38100" dist="38100" dir="2700000" algn="tl">
                    <a:srgbClr val="FFFFFF"/>
                  </a:outerShdw>
                </a:effectLst>
              </a:endParaRPr>
            </a:p>
          </p:txBody>
        </p:sp>
        <p:grpSp>
          <p:nvGrpSpPr>
            <p:cNvPr id="175161" name="Group 18"/>
            <p:cNvGrpSpPr>
              <a:grpSpLocks/>
            </p:cNvGrpSpPr>
            <p:nvPr/>
          </p:nvGrpSpPr>
          <p:grpSpPr bwMode="auto">
            <a:xfrm>
              <a:off x="3684" y="3159"/>
              <a:ext cx="48" cy="105"/>
              <a:chOff x="1056" y="3207"/>
              <a:chExt cx="48" cy="105"/>
            </a:xfrm>
          </p:grpSpPr>
          <p:sp>
            <p:nvSpPr>
              <p:cNvPr id="175174" name="Oval 19"/>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75" name="Line 20"/>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62" name="Group 21"/>
            <p:cNvGrpSpPr>
              <a:grpSpLocks/>
            </p:cNvGrpSpPr>
            <p:nvPr/>
          </p:nvGrpSpPr>
          <p:grpSpPr bwMode="auto">
            <a:xfrm>
              <a:off x="3780" y="3202"/>
              <a:ext cx="48" cy="105"/>
              <a:chOff x="1056" y="3207"/>
              <a:chExt cx="48" cy="105"/>
            </a:xfrm>
          </p:grpSpPr>
          <p:sp>
            <p:nvSpPr>
              <p:cNvPr id="175172" name="Oval 22"/>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73" name="Line 23"/>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63" name="Group 24"/>
            <p:cNvGrpSpPr>
              <a:grpSpLocks/>
            </p:cNvGrpSpPr>
            <p:nvPr/>
          </p:nvGrpSpPr>
          <p:grpSpPr bwMode="auto">
            <a:xfrm rot="857841">
              <a:off x="3876" y="3168"/>
              <a:ext cx="48" cy="105"/>
              <a:chOff x="1056" y="3207"/>
              <a:chExt cx="48" cy="105"/>
            </a:xfrm>
          </p:grpSpPr>
          <p:sp>
            <p:nvSpPr>
              <p:cNvPr id="175170" name="Oval 25"/>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71" name="Line 26"/>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64" name="Group 27"/>
            <p:cNvGrpSpPr>
              <a:grpSpLocks/>
            </p:cNvGrpSpPr>
            <p:nvPr/>
          </p:nvGrpSpPr>
          <p:grpSpPr bwMode="auto">
            <a:xfrm rot="-527073">
              <a:off x="3972" y="3168"/>
              <a:ext cx="48" cy="105"/>
              <a:chOff x="1056" y="3207"/>
              <a:chExt cx="48" cy="105"/>
            </a:xfrm>
          </p:grpSpPr>
          <p:sp>
            <p:nvSpPr>
              <p:cNvPr id="175168" name="Oval 28"/>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69" name="Line 29"/>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65" name="Group 30"/>
            <p:cNvGrpSpPr>
              <a:grpSpLocks/>
            </p:cNvGrpSpPr>
            <p:nvPr/>
          </p:nvGrpSpPr>
          <p:grpSpPr bwMode="auto">
            <a:xfrm>
              <a:off x="4068" y="3201"/>
              <a:ext cx="48" cy="105"/>
              <a:chOff x="1056" y="3207"/>
              <a:chExt cx="48" cy="105"/>
            </a:xfrm>
          </p:grpSpPr>
          <p:sp>
            <p:nvSpPr>
              <p:cNvPr id="175166" name="Oval 31"/>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67" name="Line 32"/>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grpSp>
        <p:nvGrpSpPr>
          <p:cNvPr id="175111" name="Group 33"/>
          <p:cNvGrpSpPr>
            <a:grpSpLocks/>
          </p:cNvGrpSpPr>
          <p:nvPr/>
        </p:nvGrpSpPr>
        <p:grpSpPr bwMode="auto">
          <a:xfrm>
            <a:off x="2947988" y="3259138"/>
            <a:ext cx="2341562" cy="1157287"/>
            <a:chOff x="3091" y="2072"/>
            <a:chExt cx="1475" cy="729"/>
          </a:xfrm>
        </p:grpSpPr>
        <p:sp>
          <p:nvSpPr>
            <p:cNvPr id="432162" name="Text Box 34"/>
            <p:cNvSpPr txBox="1">
              <a:spLocks noChangeArrowheads="1"/>
            </p:cNvSpPr>
            <p:nvPr/>
          </p:nvSpPr>
          <p:spPr bwMode="auto">
            <a:xfrm>
              <a:off x="3091" y="2318"/>
              <a:ext cx="147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defTabSz="190500">
                <a:defRPr sz="2400">
                  <a:solidFill>
                    <a:schemeClr val="tx1"/>
                  </a:solidFill>
                  <a:latin typeface="Times New Roman" panose="02020603050405020304" pitchFamily="18" charset="0"/>
                </a:defRPr>
              </a:lvl1pPr>
              <a:lvl2pPr marL="571500" algn="l" defTabSz="190500">
                <a:defRPr sz="2400">
                  <a:solidFill>
                    <a:schemeClr val="tx1"/>
                  </a:solidFill>
                  <a:latin typeface="Times New Roman" panose="02020603050405020304" pitchFamily="18" charset="0"/>
                </a:defRPr>
              </a:lvl2pPr>
              <a:lvl3pPr marL="1143000" algn="l" defTabSz="190500">
                <a:defRPr sz="2400">
                  <a:solidFill>
                    <a:schemeClr val="tx1"/>
                  </a:solidFill>
                  <a:latin typeface="Times New Roman" panose="02020603050405020304" pitchFamily="18" charset="0"/>
                </a:defRPr>
              </a:lvl3pPr>
              <a:lvl4pPr marL="1714500" algn="l" defTabSz="190500">
                <a:defRPr sz="2400">
                  <a:solidFill>
                    <a:schemeClr val="tx1"/>
                  </a:solidFill>
                  <a:latin typeface="Times New Roman" panose="02020603050405020304" pitchFamily="18" charset="0"/>
                </a:defRPr>
              </a:lvl4pPr>
              <a:lvl5pPr marL="2286000" algn="l" defTabSz="190500">
                <a:defRPr sz="2400">
                  <a:solidFill>
                    <a:schemeClr val="tx1"/>
                  </a:solidFill>
                  <a:latin typeface="Times New Roman" panose="02020603050405020304" pitchFamily="18" charset="0"/>
                </a:defRPr>
              </a:lvl5pPr>
              <a:lvl6pPr marL="2743200" defTabSz="190500" fontAlgn="base">
                <a:spcBef>
                  <a:spcPct val="0"/>
                </a:spcBef>
                <a:spcAft>
                  <a:spcPct val="0"/>
                </a:spcAft>
                <a:defRPr sz="2400">
                  <a:solidFill>
                    <a:schemeClr val="tx1"/>
                  </a:solidFill>
                  <a:latin typeface="Times New Roman" panose="02020603050405020304" pitchFamily="18" charset="0"/>
                </a:defRPr>
              </a:lvl6pPr>
              <a:lvl7pPr marL="3200400" defTabSz="190500" fontAlgn="base">
                <a:spcBef>
                  <a:spcPct val="0"/>
                </a:spcBef>
                <a:spcAft>
                  <a:spcPct val="0"/>
                </a:spcAft>
                <a:defRPr sz="2400">
                  <a:solidFill>
                    <a:schemeClr val="tx1"/>
                  </a:solidFill>
                  <a:latin typeface="Times New Roman" panose="02020603050405020304" pitchFamily="18" charset="0"/>
                </a:defRPr>
              </a:lvl7pPr>
              <a:lvl8pPr marL="3657600" defTabSz="190500" fontAlgn="base">
                <a:spcBef>
                  <a:spcPct val="0"/>
                </a:spcBef>
                <a:spcAft>
                  <a:spcPct val="0"/>
                </a:spcAft>
                <a:defRPr sz="2400">
                  <a:solidFill>
                    <a:schemeClr val="tx1"/>
                  </a:solidFill>
                  <a:latin typeface="Times New Roman" panose="02020603050405020304" pitchFamily="18" charset="0"/>
                </a:defRPr>
              </a:lvl8pPr>
              <a:lvl9pPr marL="4114800" defTabSz="190500" fontAlgn="base">
                <a:spcBef>
                  <a:spcPct val="0"/>
                </a:spcBef>
                <a:spcAft>
                  <a:spcPct val="0"/>
                </a:spcAft>
                <a:defRPr sz="2400">
                  <a:solidFill>
                    <a:schemeClr val="tx1"/>
                  </a:solidFill>
                  <a:latin typeface="Times New Roman" panose="02020603050405020304" pitchFamily="18" charset="0"/>
                </a:defRPr>
              </a:lvl9pPr>
            </a:lstStyle>
            <a:p>
              <a:pPr>
                <a:defRPr/>
              </a:pPr>
              <a:r>
                <a:rPr lang="de-DE" altLang="pl-PL" sz="2000" b="1">
                  <a:solidFill>
                    <a:schemeClr val="bg1"/>
                  </a:solidFill>
                  <a:effectLst>
                    <a:outerShdw blurRad="38100" dist="38100" dir="2700000" algn="tl">
                      <a:srgbClr val="000000"/>
                    </a:outerShdw>
                  </a:effectLst>
                  <a:latin typeface="Arial" panose="020B0604020202020204" pitchFamily="34" charset="0"/>
                </a:rPr>
                <a:t>2:</a:t>
              </a:r>
              <a:r>
                <a:rPr lang="de-DE" altLang="pl-PL" sz="2000">
                  <a:effectLst>
                    <a:outerShdw blurRad="38100" dist="38100" dir="2700000" algn="tl">
                      <a:srgbClr val="FFFFFF"/>
                    </a:outerShdw>
                  </a:effectLst>
                  <a:latin typeface="Arial" panose="020B0604020202020204" pitchFamily="34" charset="0"/>
                </a:rPr>
                <a:t>	</a:t>
              </a:r>
              <a:r>
                <a:rPr lang="de-DE" altLang="pl-PL" sz="2000">
                  <a:solidFill>
                    <a:schemeClr val="hlink"/>
                  </a:solidFill>
                  <a:effectLst>
                    <a:outerShdw blurRad="38100" dist="38100" dir="2700000" algn="tl">
                      <a:srgbClr val="000000"/>
                    </a:outerShdw>
                  </a:effectLst>
                  <a:latin typeface="Arial" panose="020B0604020202020204" pitchFamily="34" charset="0"/>
                </a:rPr>
                <a:t>Transport stage</a:t>
              </a:r>
              <a:endParaRPr lang="de-DE" altLang="pl-PL">
                <a:effectLst>
                  <a:outerShdw blurRad="38100" dist="38100" dir="2700000" algn="tl">
                    <a:srgbClr val="FFFFFF"/>
                  </a:outerShdw>
                </a:effectLst>
              </a:endParaRPr>
            </a:p>
          </p:txBody>
        </p:sp>
        <p:grpSp>
          <p:nvGrpSpPr>
            <p:cNvPr id="175133" name="Group 35"/>
            <p:cNvGrpSpPr>
              <a:grpSpLocks/>
            </p:cNvGrpSpPr>
            <p:nvPr/>
          </p:nvGrpSpPr>
          <p:grpSpPr bwMode="auto">
            <a:xfrm>
              <a:off x="3708" y="2648"/>
              <a:ext cx="48" cy="105"/>
              <a:chOff x="1056" y="3207"/>
              <a:chExt cx="48" cy="105"/>
            </a:xfrm>
          </p:grpSpPr>
          <p:sp>
            <p:nvSpPr>
              <p:cNvPr id="175158" name="Oval 36"/>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59" name="Line 37"/>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4" name="Group 38"/>
            <p:cNvGrpSpPr>
              <a:grpSpLocks/>
            </p:cNvGrpSpPr>
            <p:nvPr/>
          </p:nvGrpSpPr>
          <p:grpSpPr bwMode="auto">
            <a:xfrm rot="738713">
              <a:off x="3852" y="2600"/>
              <a:ext cx="48" cy="105"/>
              <a:chOff x="1056" y="3207"/>
              <a:chExt cx="48" cy="105"/>
            </a:xfrm>
          </p:grpSpPr>
          <p:sp>
            <p:nvSpPr>
              <p:cNvPr id="175156" name="Oval 39"/>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57" name="Line 40"/>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5" name="Group 41"/>
            <p:cNvGrpSpPr>
              <a:grpSpLocks/>
            </p:cNvGrpSpPr>
            <p:nvPr/>
          </p:nvGrpSpPr>
          <p:grpSpPr bwMode="auto">
            <a:xfrm>
              <a:off x="3958" y="2696"/>
              <a:ext cx="48" cy="105"/>
              <a:chOff x="1056" y="3207"/>
              <a:chExt cx="48" cy="105"/>
            </a:xfrm>
          </p:grpSpPr>
          <p:sp>
            <p:nvSpPr>
              <p:cNvPr id="175154" name="Oval 42"/>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55" name="Line 43"/>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6" name="Group 44"/>
            <p:cNvGrpSpPr>
              <a:grpSpLocks/>
            </p:cNvGrpSpPr>
            <p:nvPr/>
          </p:nvGrpSpPr>
          <p:grpSpPr bwMode="auto">
            <a:xfrm rot="-738713">
              <a:off x="3996" y="2552"/>
              <a:ext cx="48" cy="105"/>
              <a:chOff x="1056" y="3207"/>
              <a:chExt cx="48" cy="105"/>
            </a:xfrm>
          </p:grpSpPr>
          <p:sp>
            <p:nvSpPr>
              <p:cNvPr id="175152" name="Oval 45"/>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53" name="Line 46"/>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7" name="Group 47"/>
            <p:cNvGrpSpPr>
              <a:grpSpLocks/>
            </p:cNvGrpSpPr>
            <p:nvPr/>
          </p:nvGrpSpPr>
          <p:grpSpPr bwMode="auto">
            <a:xfrm rot="-315677">
              <a:off x="4020" y="2111"/>
              <a:ext cx="48" cy="105"/>
              <a:chOff x="1056" y="3207"/>
              <a:chExt cx="48" cy="105"/>
            </a:xfrm>
          </p:grpSpPr>
          <p:sp>
            <p:nvSpPr>
              <p:cNvPr id="175150" name="Oval 48"/>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51" name="Line 49"/>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8" name="Group 50"/>
            <p:cNvGrpSpPr>
              <a:grpSpLocks/>
            </p:cNvGrpSpPr>
            <p:nvPr/>
          </p:nvGrpSpPr>
          <p:grpSpPr bwMode="auto">
            <a:xfrm>
              <a:off x="3492" y="2120"/>
              <a:ext cx="48" cy="105"/>
              <a:chOff x="1056" y="3207"/>
              <a:chExt cx="48" cy="105"/>
            </a:xfrm>
          </p:grpSpPr>
          <p:sp>
            <p:nvSpPr>
              <p:cNvPr id="175148" name="Oval 51"/>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49" name="Line 52"/>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39" name="Group 53"/>
            <p:cNvGrpSpPr>
              <a:grpSpLocks/>
            </p:cNvGrpSpPr>
            <p:nvPr/>
          </p:nvGrpSpPr>
          <p:grpSpPr bwMode="auto">
            <a:xfrm>
              <a:off x="4212" y="2072"/>
              <a:ext cx="48" cy="105"/>
              <a:chOff x="1056" y="3207"/>
              <a:chExt cx="48" cy="105"/>
            </a:xfrm>
          </p:grpSpPr>
          <p:sp>
            <p:nvSpPr>
              <p:cNvPr id="175146" name="Oval 54"/>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47" name="Line 55"/>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40" name="Group 56"/>
            <p:cNvGrpSpPr>
              <a:grpSpLocks/>
            </p:cNvGrpSpPr>
            <p:nvPr/>
          </p:nvGrpSpPr>
          <p:grpSpPr bwMode="auto">
            <a:xfrm>
              <a:off x="4092" y="2543"/>
              <a:ext cx="48" cy="105"/>
              <a:chOff x="1056" y="3207"/>
              <a:chExt cx="48" cy="105"/>
            </a:xfrm>
          </p:grpSpPr>
          <p:sp>
            <p:nvSpPr>
              <p:cNvPr id="175144" name="Oval 57"/>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45" name="Line 58"/>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41" name="Group 59"/>
            <p:cNvGrpSpPr>
              <a:grpSpLocks/>
            </p:cNvGrpSpPr>
            <p:nvPr/>
          </p:nvGrpSpPr>
          <p:grpSpPr bwMode="auto">
            <a:xfrm rot="527073">
              <a:off x="3732" y="2120"/>
              <a:ext cx="48" cy="105"/>
              <a:chOff x="1056" y="3207"/>
              <a:chExt cx="48" cy="105"/>
            </a:xfrm>
          </p:grpSpPr>
          <p:sp>
            <p:nvSpPr>
              <p:cNvPr id="175142" name="Oval 60"/>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43" name="Line 61"/>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grpSp>
        <p:nvGrpSpPr>
          <p:cNvPr id="175112" name="Group 62"/>
          <p:cNvGrpSpPr>
            <a:grpSpLocks/>
          </p:cNvGrpSpPr>
          <p:nvPr/>
        </p:nvGrpSpPr>
        <p:grpSpPr bwMode="auto">
          <a:xfrm>
            <a:off x="2241550" y="2525713"/>
            <a:ext cx="4248150" cy="671512"/>
            <a:chOff x="2646" y="1610"/>
            <a:chExt cx="2676" cy="423"/>
          </a:xfrm>
        </p:grpSpPr>
        <p:sp>
          <p:nvSpPr>
            <p:cNvPr id="432191" name="Text Box 63"/>
            <p:cNvSpPr txBox="1">
              <a:spLocks noChangeArrowheads="1"/>
            </p:cNvSpPr>
            <p:nvPr/>
          </p:nvSpPr>
          <p:spPr bwMode="auto">
            <a:xfrm>
              <a:off x="2646" y="1783"/>
              <a:ext cx="26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defTabSz="190500">
                <a:defRPr sz="2400">
                  <a:solidFill>
                    <a:schemeClr val="tx1"/>
                  </a:solidFill>
                  <a:latin typeface="Times New Roman" panose="02020603050405020304" pitchFamily="18" charset="0"/>
                </a:defRPr>
              </a:lvl1pPr>
              <a:lvl2pPr marL="571500" algn="l" defTabSz="190500">
                <a:defRPr sz="2400">
                  <a:solidFill>
                    <a:schemeClr val="tx1"/>
                  </a:solidFill>
                  <a:latin typeface="Times New Roman" panose="02020603050405020304" pitchFamily="18" charset="0"/>
                </a:defRPr>
              </a:lvl2pPr>
              <a:lvl3pPr marL="1143000" algn="l" defTabSz="190500">
                <a:defRPr sz="2400">
                  <a:solidFill>
                    <a:schemeClr val="tx1"/>
                  </a:solidFill>
                  <a:latin typeface="Times New Roman" panose="02020603050405020304" pitchFamily="18" charset="0"/>
                </a:defRPr>
              </a:lvl3pPr>
              <a:lvl4pPr marL="1714500" algn="l" defTabSz="190500">
                <a:defRPr sz="2400">
                  <a:solidFill>
                    <a:schemeClr val="tx1"/>
                  </a:solidFill>
                  <a:latin typeface="Times New Roman" panose="02020603050405020304" pitchFamily="18" charset="0"/>
                </a:defRPr>
              </a:lvl4pPr>
              <a:lvl5pPr marL="2286000" algn="l" defTabSz="190500">
                <a:defRPr sz="2400">
                  <a:solidFill>
                    <a:schemeClr val="tx1"/>
                  </a:solidFill>
                  <a:latin typeface="Times New Roman" panose="02020603050405020304" pitchFamily="18" charset="0"/>
                </a:defRPr>
              </a:lvl5pPr>
              <a:lvl6pPr marL="2743200" defTabSz="190500" fontAlgn="base">
                <a:spcBef>
                  <a:spcPct val="0"/>
                </a:spcBef>
                <a:spcAft>
                  <a:spcPct val="0"/>
                </a:spcAft>
                <a:defRPr sz="2400">
                  <a:solidFill>
                    <a:schemeClr val="tx1"/>
                  </a:solidFill>
                  <a:latin typeface="Times New Roman" panose="02020603050405020304" pitchFamily="18" charset="0"/>
                </a:defRPr>
              </a:lvl6pPr>
              <a:lvl7pPr marL="3200400" defTabSz="190500" fontAlgn="base">
                <a:spcBef>
                  <a:spcPct val="0"/>
                </a:spcBef>
                <a:spcAft>
                  <a:spcPct val="0"/>
                </a:spcAft>
                <a:defRPr sz="2400">
                  <a:solidFill>
                    <a:schemeClr val="tx1"/>
                  </a:solidFill>
                  <a:latin typeface="Times New Roman" panose="02020603050405020304" pitchFamily="18" charset="0"/>
                </a:defRPr>
              </a:lvl7pPr>
              <a:lvl8pPr marL="3657600" defTabSz="190500" fontAlgn="base">
                <a:spcBef>
                  <a:spcPct val="0"/>
                </a:spcBef>
                <a:spcAft>
                  <a:spcPct val="0"/>
                </a:spcAft>
                <a:defRPr sz="2400">
                  <a:solidFill>
                    <a:schemeClr val="tx1"/>
                  </a:solidFill>
                  <a:latin typeface="Times New Roman" panose="02020603050405020304" pitchFamily="18" charset="0"/>
                </a:defRPr>
              </a:lvl8pPr>
              <a:lvl9pPr marL="4114800" defTabSz="190500" fontAlgn="base">
                <a:spcBef>
                  <a:spcPct val="0"/>
                </a:spcBef>
                <a:spcAft>
                  <a:spcPct val="0"/>
                </a:spcAft>
                <a:defRPr sz="2400">
                  <a:solidFill>
                    <a:schemeClr val="tx1"/>
                  </a:solidFill>
                  <a:latin typeface="Times New Roman" panose="02020603050405020304" pitchFamily="18" charset="0"/>
                </a:defRPr>
              </a:lvl9pPr>
            </a:lstStyle>
            <a:p>
              <a:pPr>
                <a:defRPr/>
              </a:pPr>
              <a:r>
                <a:rPr lang="de-DE" altLang="pl-PL" sz="2000" b="1">
                  <a:solidFill>
                    <a:schemeClr val="bg1"/>
                  </a:solidFill>
                  <a:effectLst>
                    <a:outerShdw blurRad="38100" dist="38100" dir="2700000" algn="tl">
                      <a:srgbClr val="000000"/>
                    </a:outerShdw>
                  </a:effectLst>
                  <a:latin typeface="Arial" panose="020B0604020202020204" pitchFamily="34" charset="0"/>
                </a:rPr>
                <a:t>3:</a:t>
              </a:r>
              <a:r>
                <a:rPr lang="de-DE" altLang="pl-PL" sz="2000">
                  <a:effectLst>
                    <a:outerShdw blurRad="38100" dist="38100" dir="2700000" algn="tl">
                      <a:srgbClr val="FFFFFF"/>
                    </a:outerShdw>
                  </a:effectLst>
                  <a:latin typeface="Arial" panose="020B0604020202020204" pitchFamily="34" charset="0"/>
                </a:rPr>
                <a:t>	</a:t>
              </a:r>
              <a:r>
                <a:rPr lang="de-DE" altLang="pl-PL" sz="2000">
                  <a:solidFill>
                    <a:schemeClr val="hlink"/>
                  </a:solidFill>
                  <a:effectLst>
                    <a:outerShdw blurRad="38100" dist="38100" dir="2700000" algn="tl">
                      <a:srgbClr val="000000"/>
                    </a:outerShdw>
                  </a:effectLst>
                  <a:latin typeface="Arial" panose="020B0604020202020204" pitchFamily="34" charset="0"/>
                </a:rPr>
                <a:t>Nucleation and film growth stage</a:t>
              </a:r>
              <a:endParaRPr lang="en-GB" altLang="pl-PL">
                <a:effectLst>
                  <a:outerShdw blurRad="38100" dist="38100" dir="2700000" algn="tl">
                    <a:srgbClr val="FFFFFF"/>
                  </a:outerShdw>
                </a:effectLst>
              </a:endParaRPr>
            </a:p>
          </p:txBody>
        </p:sp>
        <p:grpSp>
          <p:nvGrpSpPr>
            <p:cNvPr id="175117" name="Group 64"/>
            <p:cNvGrpSpPr>
              <a:grpSpLocks/>
            </p:cNvGrpSpPr>
            <p:nvPr/>
          </p:nvGrpSpPr>
          <p:grpSpPr bwMode="auto">
            <a:xfrm>
              <a:off x="3876" y="1671"/>
              <a:ext cx="48" cy="105"/>
              <a:chOff x="1536" y="1719"/>
              <a:chExt cx="48" cy="105"/>
            </a:xfrm>
          </p:grpSpPr>
          <p:sp>
            <p:nvSpPr>
              <p:cNvPr id="175130" name="Oval 65"/>
              <p:cNvSpPr>
                <a:spLocks noChangeArrowheads="1"/>
              </p:cNvSpPr>
              <p:nvPr/>
            </p:nvSpPr>
            <p:spPr bwMode="auto">
              <a:xfrm>
                <a:off x="1536" y="1776"/>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31" name="Line 66"/>
              <p:cNvSpPr>
                <a:spLocks noChangeShapeType="1"/>
              </p:cNvSpPr>
              <p:nvPr/>
            </p:nvSpPr>
            <p:spPr bwMode="auto">
              <a:xfrm flipV="1">
                <a:off x="1560" y="1719"/>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18" name="Group 67"/>
            <p:cNvGrpSpPr>
              <a:grpSpLocks/>
            </p:cNvGrpSpPr>
            <p:nvPr/>
          </p:nvGrpSpPr>
          <p:grpSpPr bwMode="auto">
            <a:xfrm rot="691181">
              <a:off x="3492" y="1632"/>
              <a:ext cx="48" cy="105"/>
              <a:chOff x="1056" y="3207"/>
              <a:chExt cx="48" cy="105"/>
            </a:xfrm>
          </p:grpSpPr>
          <p:sp>
            <p:nvSpPr>
              <p:cNvPr id="175128" name="Oval 68"/>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29" name="Line 69"/>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19" name="Group 70"/>
            <p:cNvGrpSpPr>
              <a:grpSpLocks/>
            </p:cNvGrpSpPr>
            <p:nvPr/>
          </p:nvGrpSpPr>
          <p:grpSpPr bwMode="auto">
            <a:xfrm>
              <a:off x="4020" y="1610"/>
              <a:ext cx="48" cy="105"/>
              <a:chOff x="1056" y="3207"/>
              <a:chExt cx="48" cy="105"/>
            </a:xfrm>
          </p:grpSpPr>
          <p:sp>
            <p:nvSpPr>
              <p:cNvPr id="175126" name="Oval 71"/>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27" name="Line 72"/>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75120" name="Group 73"/>
            <p:cNvGrpSpPr>
              <a:grpSpLocks/>
            </p:cNvGrpSpPr>
            <p:nvPr/>
          </p:nvGrpSpPr>
          <p:grpSpPr bwMode="auto">
            <a:xfrm rot="-446188">
              <a:off x="4164" y="1632"/>
              <a:ext cx="48" cy="105"/>
              <a:chOff x="1056" y="3207"/>
              <a:chExt cx="48" cy="105"/>
            </a:xfrm>
          </p:grpSpPr>
          <p:sp>
            <p:nvSpPr>
              <p:cNvPr id="175124" name="Oval 74"/>
              <p:cNvSpPr>
                <a:spLocks noChangeArrowheads="1"/>
              </p:cNvSpPr>
              <p:nvPr/>
            </p:nvSpPr>
            <p:spPr bwMode="auto">
              <a:xfrm>
                <a:off x="1056" y="3264"/>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25" name="Line 75"/>
              <p:cNvSpPr>
                <a:spLocks noChangeShapeType="1"/>
              </p:cNvSpPr>
              <p:nvPr/>
            </p:nvSpPr>
            <p:spPr bwMode="auto">
              <a:xfrm flipV="1">
                <a:off x="1080" y="3207"/>
                <a:ext cx="0" cy="93"/>
              </a:xfrm>
              <a:prstGeom prst="line">
                <a:avLst/>
              </a:prstGeom>
              <a:noFill/>
              <a:ln w="12700">
                <a:solidFill>
                  <a:schemeClr val="hlink"/>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175121" name="Oval 76"/>
            <p:cNvSpPr>
              <a:spLocks noChangeArrowheads="1"/>
            </p:cNvSpPr>
            <p:nvPr/>
          </p:nvSpPr>
          <p:spPr bwMode="auto">
            <a:xfrm>
              <a:off x="3636" y="1610"/>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22" name="Oval 77"/>
            <p:cNvSpPr>
              <a:spLocks noChangeArrowheads="1"/>
            </p:cNvSpPr>
            <p:nvPr/>
          </p:nvSpPr>
          <p:spPr bwMode="auto">
            <a:xfrm>
              <a:off x="3866" y="1611"/>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5123" name="Oval 78"/>
            <p:cNvSpPr>
              <a:spLocks noChangeArrowheads="1"/>
            </p:cNvSpPr>
            <p:nvPr/>
          </p:nvSpPr>
          <p:spPr bwMode="auto">
            <a:xfrm>
              <a:off x="3910" y="1610"/>
              <a:ext cx="48" cy="48"/>
            </a:xfrm>
            <a:prstGeom prst="ellipse">
              <a:avLst/>
            </a:prstGeom>
            <a:solidFill>
              <a:schemeClr val="hlink"/>
            </a:solidFill>
            <a:ln>
              <a:noFill/>
            </a:ln>
            <a:effectLst/>
            <a:extLst>
              <a:ext uri="{91240B29-F687-4F45-9708-019B960494DF}">
                <a14:hiddenLine xmlns:a14="http://schemas.microsoft.com/office/drawing/2010/main" w="12700">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175113" name="Text Box 79"/>
          <p:cNvSpPr txBox="1">
            <a:spLocks noChangeArrowheads="1"/>
          </p:cNvSpPr>
          <p:nvPr/>
        </p:nvSpPr>
        <p:spPr bwMode="auto">
          <a:xfrm>
            <a:off x="5497513" y="3432175"/>
            <a:ext cx="2819400" cy="915988"/>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solidFill>
                  <a:schemeClr val="bg1"/>
                </a:solidFill>
                <a:latin typeface="Arial" panose="020B0604020202020204" pitchFamily="34" charset="0"/>
              </a:rPr>
              <a:t>chemical reactivity of process gases,</a:t>
            </a:r>
          </a:p>
          <a:p>
            <a:pPr algn="ctr" eaLnBrk="1" hangingPunct="1">
              <a:spcBef>
                <a:spcPct val="0"/>
              </a:spcBef>
              <a:buFontTx/>
              <a:buNone/>
            </a:pPr>
            <a:r>
              <a:rPr lang="de-AT" altLang="pl-PL" sz="1800" b="1">
                <a:solidFill>
                  <a:schemeClr val="bg1"/>
                </a:solidFill>
                <a:latin typeface="Arial" panose="020B0604020202020204" pitchFamily="34" charset="0"/>
              </a:rPr>
              <a:t>electric potentials (bias)</a:t>
            </a:r>
            <a:endParaRPr lang="en-GB" altLang="pl-PL" sz="1800" b="1">
              <a:solidFill>
                <a:schemeClr val="bg1"/>
              </a:solidFill>
              <a:latin typeface="Arial" panose="020B0604020202020204" pitchFamily="34" charset="0"/>
            </a:endParaRPr>
          </a:p>
        </p:txBody>
      </p:sp>
      <p:sp>
        <p:nvSpPr>
          <p:cNvPr id="175114" name="Text Box 80"/>
          <p:cNvSpPr txBox="1">
            <a:spLocks noChangeArrowheads="1"/>
          </p:cNvSpPr>
          <p:nvPr/>
        </p:nvSpPr>
        <p:spPr bwMode="auto">
          <a:xfrm>
            <a:off x="568325" y="4397375"/>
            <a:ext cx="2012950" cy="641350"/>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energy source</a:t>
            </a:r>
          </a:p>
          <a:p>
            <a:pPr algn="ctr" eaLnBrk="1" hangingPunct="1">
              <a:spcBef>
                <a:spcPct val="0"/>
              </a:spcBef>
              <a:buFontTx/>
              <a:buNone/>
            </a:pPr>
            <a:r>
              <a:rPr lang="de-AT" altLang="pl-PL" sz="1800" b="1">
                <a:latin typeface="Arial" panose="020B0604020202020204" pitchFamily="34" charset="0"/>
              </a:rPr>
              <a:t>(thermal, kinetic)</a:t>
            </a:r>
            <a:endParaRPr lang="en-GB" altLang="pl-PL" sz="1800" b="1">
              <a:latin typeface="Arial" panose="020B0604020202020204" pitchFamily="34" charset="0"/>
            </a:endParaRPr>
          </a:p>
        </p:txBody>
      </p:sp>
      <p:sp>
        <p:nvSpPr>
          <p:cNvPr id="175115" name="Oval 81"/>
          <p:cNvSpPr>
            <a:spLocks noChangeArrowheads="1"/>
          </p:cNvSpPr>
          <p:nvPr/>
        </p:nvSpPr>
        <p:spPr bwMode="auto">
          <a:xfrm>
            <a:off x="2012950" y="2566988"/>
            <a:ext cx="4716463" cy="862012"/>
          </a:xfrm>
          <a:prstGeom prst="ellipse">
            <a:avLst/>
          </a:prstGeom>
          <a:noFill/>
          <a:ln w="57150">
            <a:solidFill>
              <a:srgbClr val="FF9900"/>
            </a:solidFill>
            <a:round/>
            <a:headEnd type="none" w="sm" len="sm"/>
            <a:tailEnd type="none" w="sm" len="sm"/>
          </a:ln>
          <a:effectLst/>
          <a:extLst>
            <a:ext uri="{909E8E84-426E-40DD-AFC4-6F175D3DCCD1}">
              <a14:hiddenFill xmlns:a14="http://schemas.microsoft.com/office/drawing/2010/main">
                <a:solidFill>
                  <a:srgbClr val="FF99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d"/>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ChangeArrowheads="1"/>
          </p:cNvSpPr>
          <p:nvPr/>
        </p:nvSpPr>
        <p:spPr bwMode="auto">
          <a:xfrm>
            <a:off x="1500188" y="646113"/>
            <a:ext cx="65214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600" b="1">
                <a:solidFill>
                  <a:schemeClr val="tx2"/>
                </a:solidFill>
                <a:latin typeface="AvantGarde" pitchFamily="34" charset="0"/>
              </a:rPr>
              <a:t>Demands – industrial coating</a:t>
            </a:r>
            <a:endParaRPr lang="en-GB" altLang="pl-PL" sz="4000" b="1">
              <a:latin typeface="Arial" panose="020B0604020202020204" pitchFamily="34" charset="0"/>
            </a:endParaRPr>
          </a:p>
        </p:txBody>
      </p:sp>
      <p:pic>
        <p:nvPicPr>
          <p:cNvPr id="177155" name="Picture 3" descr="cvd1024"/>
          <p:cNvPicPr>
            <a:picLocks noChangeAspect="1" noChangeArrowheads="1"/>
          </p:cNvPicPr>
          <p:nvPr/>
        </p:nvPicPr>
        <p:blipFill>
          <a:blip r:embed="rId3">
            <a:extLst>
              <a:ext uri="{28A0092B-C50C-407E-A947-70E740481C1C}">
                <a14:useLocalDpi xmlns:a14="http://schemas.microsoft.com/office/drawing/2010/main" val="0"/>
              </a:ext>
            </a:extLst>
          </a:blip>
          <a:srcRect l="374" t="3119" b="13594"/>
          <a:stretch>
            <a:fillRect/>
          </a:stretch>
        </p:blipFill>
        <p:spPr bwMode="auto">
          <a:xfrm>
            <a:off x="0" y="1282700"/>
            <a:ext cx="8761413" cy="557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34180" name="Group 4"/>
          <p:cNvGrpSpPr>
            <a:grpSpLocks/>
          </p:cNvGrpSpPr>
          <p:nvPr/>
        </p:nvGrpSpPr>
        <p:grpSpPr bwMode="auto">
          <a:xfrm>
            <a:off x="1384300" y="5562600"/>
            <a:ext cx="7234238" cy="782638"/>
            <a:chOff x="872" y="3504"/>
            <a:chExt cx="4557" cy="493"/>
          </a:xfrm>
        </p:grpSpPr>
        <p:sp>
          <p:nvSpPr>
            <p:cNvPr id="177167" name="Line 5"/>
            <p:cNvSpPr>
              <a:spLocks noChangeShapeType="1"/>
            </p:cNvSpPr>
            <p:nvPr/>
          </p:nvSpPr>
          <p:spPr bwMode="auto">
            <a:xfrm flipH="1" flipV="1">
              <a:off x="872" y="3504"/>
              <a:ext cx="3481" cy="1"/>
            </a:xfrm>
            <a:prstGeom prst="line">
              <a:avLst/>
            </a:prstGeom>
            <a:noFill/>
            <a:ln w="2540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7168" name="Text Box 6"/>
            <p:cNvSpPr txBox="1">
              <a:spLocks noChangeArrowheads="1"/>
            </p:cNvSpPr>
            <p:nvPr/>
          </p:nvSpPr>
          <p:spPr bwMode="auto">
            <a:xfrm>
              <a:off x="4013" y="3613"/>
              <a:ext cx="1416" cy="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3400" b="1">
                  <a:solidFill>
                    <a:schemeClr val="accent2"/>
                  </a:solidFill>
                  <a:latin typeface="Arial" panose="020B0604020202020204" pitchFamily="34" charset="0"/>
                </a:rPr>
                <a:t>large-area</a:t>
              </a:r>
            </a:p>
          </p:txBody>
        </p:sp>
      </p:grpSp>
      <p:grpSp>
        <p:nvGrpSpPr>
          <p:cNvPr id="434183" name="Group 7"/>
          <p:cNvGrpSpPr>
            <a:grpSpLocks/>
          </p:cNvGrpSpPr>
          <p:nvPr/>
        </p:nvGrpSpPr>
        <p:grpSpPr bwMode="auto">
          <a:xfrm>
            <a:off x="88900" y="4217988"/>
            <a:ext cx="2032000" cy="2138362"/>
            <a:chOff x="56" y="2657"/>
            <a:chExt cx="1280" cy="1347"/>
          </a:xfrm>
        </p:grpSpPr>
        <p:sp>
          <p:nvSpPr>
            <p:cNvPr id="177165" name="Line 8"/>
            <p:cNvSpPr>
              <a:spLocks noChangeShapeType="1"/>
            </p:cNvSpPr>
            <p:nvPr/>
          </p:nvSpPr>
          <p:spPr bwMode="auto">
            <a:xfrm>
              <a:off x="796" y="2657"/>
              <a:ext cx="0" cy="923"/>
            </a:xfrm>
            <a:prstGeom prst="line">
              <a:avLst/>
            </a:prstGeom>
            <a:noFill/>
            <a:ln w="254000">
              <a:solidFill>
                <a:srgbClr val="FFDBB7"/>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7166" name="Text Box 9"/>
            <p:cNvSpPr txBox="1">
              <a:spLocks noChangeArrowheads="1"/>
            </p:cNvSpPr>
            <p:nvPr/>
          </p:nvSpPr>
          <p:spPr bwMode="auto">
            <a:xfrm>
              <a:off x="56" y="3620"/>
              <a:ext cx="1280" cy="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3400" b="1">
                  <a:solidFill>
                    <a:srgbClr val="FFDBB7"/>
                  </a:solidFill>
                  <a:latin typeface="Arial" panose="020B0604020202020204" pitchFamily="34" charset="0"/>
                </a:rPr>
                <a:t>high-rate</a:t>
              </a:r>
            </a:p>
          </p:txBody>
        </p:sp>
      </p:grpSp>
      <p:grpSp>
        <p:nvGrpSpPr>
          <p:cNvPr id="434186" name="Group 10"/>
          <p:cNvGrpSpPr>
            <a:grpSpLocks/>
          </p:cNvGrpSpPr>
          <p:nvPr/>
        </p:nvGrpSpPr>
        <p:grpSpPr bwMode="auto">
          <a:xfrm>
            <a:off x="1371600" y="2754313"/>
            <a:ext cx="7018338" cy="2692400"/>
            <a:chOff x="864" y="1735"/>
            <a:chExt cx="4421" cy="1696"/>
          </a:xfrm>
        </p:grpSpPr>
        <p:sp>
          <p:nvSpPr>
            <p:cNvPr id="177163" name="AutoShape 11"/>
            <p:cNvSpPr>
              <a:spLocks noChangeArrowheads="1"/>
            </p:cNvSpPr>
            <p:nvPr/>
          </p:nvSpPr>
          <p:spPr bwMode="auto">
            <a:xfrm>
              <a:off x="864" y="1735"/>
              <a:ext cx="4421" cy="1696"/>
            </a:xfrm>
            <a:prstGeom prst="cube">
              <a:avLst>
                <a:gd name="adj" fmla="val 54481"/>
              </a:avLst>
            </a:prstGeom>
            <a:solidFill>
              <a:srgbClr val="DDDDDD"/>
            </a:solidFill>
            <a:ln w="2857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7164" name="Text Box 12"/>
            <p:cNvSpPr txBox="1">
              <a:spLocks noChangeArrowheads="1"/>
            </p:cNvSpPr>
            <p:nvPr/>
          </p:nvSpPr>
          <p:spPr bwMode="auto">
            <a:xfrm>
              <a:off x="1344" y="2746"/>
              <a:ext cx="2656" cy="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3400" b="1">
                  <a:latin typeface="Arial" panose="020B0604020202020204" pitchFamily="34" charset="0"/>
                </a:rPr>
                <a:t>high reproducibility</a:t>
              </a:r>
            </a:p>
            <a:p>
              <a:pPr algn="ctr" eaLnBrk="1" hangingPunct="1">
                <a:spcBef>
                  <a:spcPct val="0"/>
                </a:spcBef>
                <a:buFontTx/>
                <a:buNone/>
              </a:pPr>
              <a:r>
                <a:rPr lang="de-AT" altLang="pl-PL" sz="2400" b="1">
                  <a:latin typeface="Arial" panose="020B0604020202020204" pitchFamily="34" charset="0"/>
                </a:rPr>
                <a:t>of optimized film properties</a:t>
              </a:r>
            </a:p>
          </p:txBody>
        </p:sp>
      </p:grpSp>
      <p:sp>
        <p:nvSpPr>
          <p:cNvPr id="434189" name="AutoShape 13"/>
          <p:cNvSpPr>
            <a:spLocks noChangeArrowheads="1"/>
          </p:cNvSpPr>
          <p:nvPr/>
        </p:nvSpPr>
        <p:spPr bwMode="auto">
          <a:xfrm rot="-211059">
            <a:off x="350838" y="1490663"/>
            <a:ext cx="7018337" cy="2327275"/>
          </a:xfrm>
          <a:prstGeom prst="irregularSeal2">
            <a:avLst/>
          </a:prstGeom>
          <a:solidFill>
            <a:schemeClr val="hlink"/>
          </a:solidFill>
          <a:ln>
            <a:noFill/>
          </a:ln>
          <a:effectLst>
            <a:outerShdw dist="190500" dir="3187806" algn="ctr" rotWithShape="0">
              <a:schemeClr val="bg2"/>
            </a:outerShdw>
          </a:effectLst>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80000"/>
              </a:lnSpc>
              <a:spcBef>
                <a:spcPct val="0"/>
              </a:spcBef>
              <a:buFontTx/>
              <a:buNone/>
            </a:pPr>
            <a:r>
              <a:rPr lang="de-AT" altLang="pl-PL" sz="3800" b="1">
                <a:solidFill>
                  <a:schemeClr val="bg1"/>
                </a:solidFill>
                <a:latin typeface="Arial" panose="020B0604020202020204" pitchFamily="34" charset="0"/>
              </a:rPr>
              <a:t>economically</a:t>
            </a:r>
          </a:p>
          <a:p>
            <a:pPr algn="ctr" eaLnBrk="1" hangingPunct="1">
              <a:lnSpc>
                <a:spcPct val="80000"/>
              </a:lnSpc>
              <a:spcBef>
                <a:spcPct val="0"/>
              </a:spcBef>
              <a:buFontTx/>
              <a:buNone/>
            </a:pPr>
            <a:r>
              <a:rPr lang="de-AT" altLang="pl-PL" sz="3800" b="1">
                <a:solidFill>
                  <a:schemeClr val="bg1"/>
                </a:solidFill>
                <a:latin typeface="Arial" panose="020B0604020202020204" pitchFamily="34" charset="0"/>
              </a:rPr>
              <a:t>competitive</a:t>
            </a:r>
            <a:endParaRPr lang="de-AT" altLang="pl-PL" sz="3800">
              <a:solidFill>
                <a:schemeClr val="bg1"/>
              </a:solidFill>
              <a:latin typeface="Arial" panose="020B0604020202020204" pitchFamily="34" charset="0"/>
            </a:endParaRPr>
          </a:p>
        </p:txBody>
      </p:sp>
      <p:sp>
        <p:nvSpPr>
          <p:cNvPr id="434190" name="Rectangle 14"/>
          <p:cNvSpPr>
            <a:spLocks noChangeArrowheads="1"/>
          </p:cNvSpPr>
          <p:nvPr/>
        </p:nvSpPr>
        <p:spPr bwMode="auto">
          <a:xfrm rot="539144">
            <a:off x="5364163" y="2636838"/>
            <a:ext cx="3168650" cy="1439862"/>
          </a:xfrm>
          <a:prstGeom prst="rect">
            <a:avLst/>
          </a:prstGeom>
          <a:solidFill>
            <a:srgbClr val="FF9900"/>
          </a:solidFill>
          <a:ln>
            <a:noFill/>
          </a:ln>
          <a:effectLst>
            <a:outerShdw dist="99190" dir="2388334" algn="ctr" rotWithShape="0">
              <a:schemeClr val="bg2"/>
            </a:outerShdw>
          </a:effectLst>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600" b="1">
                <a:solidFill>
                  <a:schemeClr val="accent1"/>
                </a:solidFill>
                <a:latin typeface="Arial" panose="020B0604020202020204" pitchFamily="34" charset="0"/>
              </a:rPr>
              <a:t>Low temperature</a:t>
            </a:r>
            <a:endParaRPr lang="en-US" altLang="pl-PL" sz="2600" b="1">
              <a:solidFill>
                <a:schemeClr val="bg1"/>
              </a:solidFill>
              <a:latin typeface="Arial" panose="020B0604020202020204" pitchFamily="34" charset="0"/>
            </a:endParaRPr>
          </a:p>
          <a:p>
            <a:pPr algn="ctr" eaLnBrk="1" hangingPunct="1">
              <a:spcBef>
                <a:spcPct val="0"/>
              </a:spcBef>
              <a:buFontTx/>
              <a:buNone/>
            </a:pPr>
            <a:r>
              <a:rPr lang="en-US" altLang="pl-PL" sz="1600" b="1">
                <a:solidFill>
                  <a:schemeClr val="bg1"/>
                </a:solidFill>
                <a:latin typeface="Arial" panose="020B0604020202020204" pitchFamily="34" charset="0"/>
              </a:rPr>
              <a:t>(new materials: polymers, </a:t>
            </a:r>
          </a:p>
          <a:p>
            <a:pPr algn="ctr" eaLnBrk="1" hangingPunct="1">
              <a:spcBef>
                <a:spcPct val="0"/>
              </a:spcBef>
              <a:buFontTx/>
              <a:buNone/>
            </a:pPr>
            <a:r>
              <a:rPr lang="en-US" altLang="pl-PL" sz="1600" b="1">
                <a:solidFill>
                  <a:schemeClr val="bg1"/>
                </a:solidFill>
                <a:latin typeface="Arial" panose="020B0604020202020204" pitchFamily="34" charset="0"/>
              </a:rPr>
              <a:t>biomaterials, light metal alloys; </a:t>
            </a:r>
          </a:p>
          <a:p>
            <a:pPr algn="ctr" eaLnBrk="1" hangingPunct="1">
              <a:spcBef>
                <a:spcPct val="0"/>
              </a:spcBef>
              <a:buFontTx/>
              <a:buNone/>
            </a:pPr>
            <a:r>
              <a:rPr lang="en-US" altLang="pl-PL" sz="1600" b="1">
                <a:solidFill>
                  <a:schemeClr val="bg1"/>
                </a:solidFill>
                <a:latin typeface="Arial" panose="020B0604020202020204" pitchFamily="34" charset="0"/>
              </a:rPr>
              <a:t>and for preventing distortion)</a:t>
            </a:r>
          </a:p>
        </p:txBody>
      </p:sp>
      <p:sp>
        <p:nvSpPr>
          <p:cNvPr id="434191" name="Rectangle 15"/>
          <p:cNvSpPr>
            <a:spLocks noChangeArrowheads="1"/>
          </p:cNvSpPr>
          <p:nvPr/>
        </p:nvSpPr>
        <p:spPr bwMode="auto">
          <a:xfrm rot="-317823">
            <a:off x="2484438" y="5418138"/>
            <a:ext cx="3168650" cy="1439862"/>
          </a:xfrm>
          <a:prstGeom prst="rect">
            <a:avLst/>
          </a:prstGeom>
          <a:solidFill>
            <a:schemeClr val="tx2"/>
          </a:solidFill>
          <a:ln>
            <a:noFill/>
          </a:ln>
          <a:effectLst>
            <a:outerShdw dist="107763" dir="2700000" algn="ctr" rotWithShape="0">
              <a:schemeClr val="bg2"/>
            </a:outerShdw>
          </a:effectLst>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600" b="1">
                <a:solidFill>
                  <a:srgbClr val="FF0000"/>
                </a:solidFill>
                <a:latin typeface="Arial" panose="020B0604020202020204" pitchFamily="34" charset="0"/>
              </a:rPr>
              <a:t>High functionality</a:t>
            </a:r>
          </a:p>
          <a:p>
            <a:pPr algn="ctr" eaLnBrk="1" hangingPunct="1">
              <a:spcBef>
                <a:spcPct val="0"/>
              </a:spcBef>
              <a:buFontTx/>
              <a:buNone/>
            </a:pPr>
            <a:r>
              <a:rPr lang="en-US" altLang="pl-PL" sz="1600" b="1">
                <a:solidFill>
                  <a:schemeClr val="bg1"/>
                </a:solidFill>
                <a:latin typeface="Arial" panose="020B0604020202020204" pitchFamily="34" charset="0"/>
              </a:rPr>
              <a:t>Combination of tribological, </a:t>
            </a:r>
          </a:p>
          <a:p>
            <a:pPr algn="ctr" eaLnBrk="1" hangingPunct="1">
              <a:spcBef>
                <a:spcPct val="0"/>
              </a:spcBef>
              <a:buFontTx/>
              <a:buNone/>
            </a:pPr>
            <a:r>
              <a:rPr lang="en-US" altLang="pl-PL" sz="1600" b="1">
                <a:solidFill>
                  <a:schemeClr val="bg1"/>
                </a:solidFill>
                <a:latin typeface="Arial" panose="020B0604020202020204" pitchFamily="34" charset="0"/>
              </a:rPr>
              <a:t>sensoric, decorative, optical, </a:t>
            </a:r>
          </a:p>
          <a:p>
            <a:pPr algn="ctr" eaLnBrk="1" hangingPunct="1">
              <a:spcBef>
                <a:spcPct val="0"/>
              </a:spcBef>
              <a:buFontTx/>
              <a:buNone/>
            </a:pPr>
            <a:r>
              <a:rPr lang="en-US" altLang="pl-PL" sz="1600" b="1">
                <a:solidFill>
                  <a:schemeClr val="bg1"/>
                </a:solidFill>
                <a:latin typeface="Arial" panose="020B0604020202020204" pitchFamily="34" charset="0"/>
              </a:rPr>
              <a:t>electrical … properties</a:t>
            </a:r>
          </a:p>
        </p:txBody>
      </p:sp>
      <p:sp>
        <p:nvSpPr>
          <p:cNvPr id="177162" name="Text Box 16"/>
          <p:cNvSpPr txBox="1">
            <a:spLocks noChangeArrowheads="1"/>
          </p:cNvSpPr>
          <p:nvPr/>
        </p:nvSpPr>
        <p:spPr bwMode="auto">
          <a:xfrm>
            <a:off x="5437188" y="6670675"/>
            <a:ext cx="3671887"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1028700" indent="-457200">
              <a:spcBef>
                <a:spcPct val="20000"/>
              </a:spcBef>
              <a:buChar char="–"/>
              <a:defRPr sz="2800">
                <a:solidFill>
                  <a:schemeClr val="tx1"/>
                </a:solidFill>
                <a:latin typeface="Times New Roman" panose="02020603050405020304" pitchFamily="18" charset="0"/>
              </a:defRPr>
            </a:lvl2pPr>
            <a:lvl3pPr marL="1600200" indent="-457200">
              <a:spcBef>
                <a:spcPct val="20000"/>
              </a:spcBef>
              <a:buChar char="•"/>
              <a:defRPr sz="2400">
                <a:solidFill>
                  <a:schemeClr val="tx1"/>
                </a:solidFill>
                <a:latin typeface="Times New Roman" panose="02020603050405020304" pitchFamily="18" charset="0"/>
              </a:defRPr>
            </a:lvl3pPr>
            <a:lvl4pPr marL="2171700" indent="-457200">
              <a:spcBef>
                <a:spcPct val="20000"/>
              </a:spcBef>
              <a:buChar char="–"/>
              <a:defRPr sz="2000">
                <a:solidFill>
                  <a:schemeClr val="tx1"/>
                </a:solidFill>
                <a:latin typeface="Times New Roman" panose="02020603050405020304" pitchFamily="18" charset="0"/>
              </a:defRPr>
            </a:lvl4pPr>
            <a:lvl5pPr marL="2743200" indent="-457200">
              <a:spcBef>
                <a:spcPct val="20000"/>
              </a:spcBef>
              <a:buChar char="»"/>
              <a:defRPr sz="2000">
                <a:solidFill>
                  <a:schemeClr val="tx1"/>
                </a:solidFill>
                <a:latin typeface="Times New Roman" panose="02020603050405020304" pitchFamily="18" charset="0"/>
              </a:defRPr>
            </a:lvl5pPr>
            <a:lvl6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5720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800">
                <a:solidFill>
                  <a:schemeClr val="bg1"/>
                </a:solidFill>
                <a:latin typeface="Arial" panose="020B0604020202020204" pitchFamily="34" charset="0"/>
              </a:rPr>
              <a:t>J.M.Lackner; Surface &amp; Coatings Technology 200, p. 1439-1444, 2005</a:t>
            </a:r>
            <a:endParaRPr lang="en-US" altLang="pl-PL" sz="800">
              <a:solidFill>
                <a:schemeClr val="bg1"/>
              </a:solidFill>
              <a:latin typeface="Arial" panose="020B0604020202020204" pitchFamily="34" charset="0"/>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41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3418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3418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418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419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341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4189" grpId="0" animBg="1"/>
      <p:bldP spid="434190" grpId="0" animBg="1"/>
      <p:bldP spid="434191"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ChangeArrowheads="1"/>
          </p:cNvSpPr>
          <p:nvPr/>
        </p:nvSpPr>
        <p:spPr bwMode="auto">
          <a:xfrm>
            <a:off x="1500188" y="646113"/>
            <a:ext cx="42608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600" b="1">
                <a:solidFill>
                  <a:schemeClr val="tx2"/>
                </a:solidFill>
                <a:latin typeface="AvantGarde" pitchFamily="34" charset="0"/>
              </a:rPr>
              <a:t>Additional demand</a:t>
            </a:r>
            <a:endParaRPr lang="en-GB" altLang="pl-PL" sz="4000" b="1">
              <a:latin typeface="Arial" panose="020B0604020202020204" pitchFamily="34" charset="0"/>
            </a:endParaRPr>
          </a:p>
        </p:txBody>
      </p:sp>
      <p:grpSp>
        <p:nvGrpSpPr>
          <p:cNvPr id="179203" name="Group 3"/>
          <p:cNvGrpSpPr>
            <a:grpSpLocks/>
          </p:cNvGrpSpPr>
          <p:nvPr/>
        </p:nvGrpSpPr>
        <p:grpSpPr bwMode="auto">
          <a:xfrm>
            <a:off x="3475038" y="1712913"/>
            <a:ext cx="5489575" cy="2044700"/>
            <a:chOff x="1911" y="1079"/>
            <a:chExt cx="3458" cy="1288"/>
          </a:xfrm>
        </p:grpSpPr>
        <p:sp>
          <p:nvSpPr>
            <p:cNvPr id="179225" name="Line 4"/>
            <p:cNvSpPr>
              <a:spLocks noChangeShapeType="1"/>
            </p:cNvSpPr>
            <p:nvPr/>
          </p:nvSpPr>
          <p:spPr bwMode="auto">
            <a:xfrm flipH="1" flipV="1">
              <a:off x="2153" y="2005"/>
              <a:ext cx="2476" cy="1"/>
            </a:xfrm>
            <a:prstGeom prst="line">
              <a:avLst/>
            </a:prstGeom>
            <a:noFill/>
            <a:ln w="2540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9226" name="Text Box 5"/>
            <p:cNvSpPr txBox="1">
              <a:spLocks noChangeArrowheads="1"/>
            </p:cNvSpPr>
            <p:nvPr/>
          </p:nvSpPr>
          <p:spPr bwMode="auto">
            <a:xfrm>
              <a:off x="4411" y="2094"/>
              <a:ext cx="958"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2200" b="1">
                  <a:solidFill>
                    <a:schemeClr val="tx2"/>
                  </a:solidFill>
                  <a:latin typeface="Arial" panose="020B0604020202020204" pitchFamily="34" charset="0"/>
                </a:rPr>
                <a:t>large-area</a:t>
              </a:r>
            </a:p>
          </p:txBody>
        </p:sp>
        <p:sp>
          <p:nvSpPr>
            <p:cNvPr id="179227" name="Line 6"/>
            <p:cNvSpPr>
              <a:spLocks noChangeShapeType="1"/>
            </p:cNvSpPr>
            <p:nvPr/>
          </p:nvSpPr>
          <p:spPr bwMode="auto">
            <a:xfrm>
              <a:off x="2074" y="1544"/>
              <a:ext cx="0" cy="547"/>
            </a:xfrm>
            <a:prstGeom prst="line">
              <a:avLst/>
            </a:prstGeom>
            <a:noFill/>
            <a:ln w="254000">
              <a:solidFill>
                <a:srgbClr val="FF99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9228" name="Text Box 7"/>
            <p:cNvSpPr txBox="1">
              <a:spLocks noChangeArrowheads="1"/>
            </p:cNvSpPr>
            <p:nvPr/>
          </p:nvSpPr>
          <p:spPr bwMode="auto">
            <a:xfrm>
              <a:off x="1911" y="2098"/>
              <a:ext cx="871"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2200" b="1">
                  <a:solidFill>
                    <a:srgbClr val="FF9900"/>
                  </a:solidFill>
                  <a:latin typeface="Arial" panose="020B0604020202020204" pitchFamily="34" charset="0"/>
                </a:rPr>
                <a:t>high-rate</a:t>
              </a:r>
            </a:p>
          </p:txBody>
        </p:sp>
        <p:sp>
          <p:nvSpPr>
            <p:cNvPr id="179229" name="AutoShape 8"/>
            <p:cNvSpPr>
              <a:spLocks noChangeArrowheads="1"/>
            </p:cNvSpPr>
            <p:nvPr/>
          </p:nvSpPr>
          <p:spPr bwMode="auto">
            <a:xfrm>
              <a:off x="2163" y="1079"/>
              <a:ext cx="2925" cy="861"/>
            </a:xfrm>
            <a:prstGeom prst="cube">
              <a:avLst>
                <a:gd name="adj" fmla="val 54481"/>
              </a:avLst>
            </a:prstGeom>
            <a:solidFill>
              <a:srgbClr val="DDDDDD"/>
            </a:solidFill>
            <a:ln w="2857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de-AT" altLang="pl-PL" sz="1800">
                <a:latin typeface="Arial" panose="020B0604020202020204" pitchFamily="34" charset="0"/>
              </a:endParaRPr>
            </a:p>
          </p:txBody>
        </p:sp>
        <p:sp>
          <p:nvSpPr>
            <p:cNvPr id="179230" name="Text Box 9"/>
            <p:cNvSpPr txBox="1">
              <a:spLocks noChangeArrowheads="1"/>
            </p:cNvSpPr>
            <p:nvPr/>
          </p:nvSpPr>
          <p:spPr bwMode="auto">
            <a:xfrm>
              <a:off x="2533" y="1529"/>
              <a:ext cx="1798" cy="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2200" b="1">
                  <a:latin typeface="Arial" panose="020B0604020202020204" pitchFamily="34" charset="0"/>
                </a:rPr>
                <a:t>high reproducibility</a:t>
              </a:r>
            </a:p>
            <a:p>
              <a:pPr algn="ctr" eaLnBrk="1" hangingPunct="1">
                <a:spcBef>
                  <a:spcPct val="0"/>
                </a:spcBef>
                <a:buFontTx/>
                <a:buNone/>
              </a:pPr>
              <a:r>
                <a:rPr lang="de-AT" altLang="pl-PL" sz="1600" b="1">
                  <a:latin typeface="Arial" panose="020B0604020202020204" pitchFamily="34" charset="0"/>
                </a:rPr>
                <a:t>of optimized film properties</a:t>
              </a:r>
            </a:p>
          </p:txBody>
        </p:sp>
      </p:grpSp>
      <p:grpSp>
        <p:nvGrpSpPr>
          <p:cNvPr id="436234" name="Group 10"/>
          <p:cNvGrpSpPr>
            <a:grpSpLocks/>
          </p:cNvGrpSpPr>
          <p:nvPr/>
        </p:nvGrpSpPr>
        <p:grpSpPr bwMode="auto">
          <a:xfrm>
            <a:off x="3654425" y="3036888"/>
            <a:ext cx="4805363" cy="3382962"/>
            <a:chOff x="2302" y="1913"/>
            <a:chExt cx="3027" cy="2131"/>
          </a:xfrm>
        </p:grpSpPr>
        <p:grpSp>
          <p:nvGrpSpPr>
            <p:cNvPr id="179221" name="Group 11"/>
            <p:cNvGrpSpPr>
              <a:grpSpLocks/>
            </p:cNvGrpSpPr>
            <p:nvPr/>
          </p:nvGrpSpPr>
          <p:grpSpPr bwMode="auto">
            <a:xfrm>
              <a:off x="2302" y="1913"/>
              <a:ext cx="2454" cy="597"/>
              <a:chOff x="2160" y="1913"/>
              <a:chExt cx="2454" cy="597"/>
            </a:xfrm>
          </p:grpSpPr>
          <p:sp>
            <p:nvSpPr>
              <p:cNvPr id="179223" name="Freeform 12"/>
              <p:cNvSpPr>
                <a:spLocks/>
              </p:cNvSpPr>
              <p:nvPr/>
            </p:nvSpPr>
            <p:spPr bwMode="auto">
              <a:xfrm>
                <a:off x="2160" y="1913"/>
                <a:ext cx="2454" cy="57"/>
              </a:xfrm>
              <a:custGeom>
                <a:avLst/>
                <a:gdLst>
                  <a:gd name="T0" fmla="*/ 0 w 2454"/>
                  <a:gd name="T1" fmla="*/ 25 h 57"/>
                  <a:gd name="T2" fmla="*/ 96 w 2454"/>
                  <a:gd name="T3" fmla="*/ 1 h 57"/>
                  <a:gd name="T4" fmla="*/ 168 w 2454"/>
                  <a:gd name="T5" fmla="*/ 25 h 57"/>
                  <a:gd name="T6" fmla="*/ 288 w 2454"/>
                  <a:gd name="T7" fmla="*/ 43 h 57"/>
                  <a:gd name="T8" fmla="*/ 402 w 2454"/>
                  <a:gd name="T9" fmla="*/ 25 h 57"/>
                  <a:gd name="T10" fmla="*/ 540 w 2454"/>
                  <a:gd name="T11" fmla="*/ 1 h 57"/>
                  <a:gd name="T12" fmla="*/ 654 w 2454"/>
                  <a:gd name="T13" fmla="*/ 31 h 57"/>
                  <a:gd name="T14" fmla="*/ 822 w 2454"/>
                  <a:gd name="T15" fmla="*/ 55 h 57"/>
                  <a:gd name="T16" fmla="*/ 960 w 2454"/>
                  <a:gd name="T17" fmla="*/ 19 h 57"/>
                  <a:gd name="T18" fmla="*/ 1116 w 2454"/>
                  <a:gd name="T19" fmla="*/ 7 h 57"/>
                  <a:gd name="T20" fmla="*/ 1236 w 2454"/>
                  <a:gd name="T21" fmla="*/ 25 h 57"/>
                  <a:gd name="T22" fmla="*/ 1356 w 2454"/>
                  <a:gd name="T23" fmla="*/ 49 h 57"/>
                  <a:gd name="T24" fmla="*/ 1506 w 2454"/>
                  <a:gd name="T25" fmla="*/ 31 h 57"/>
                  <a:gd name="T26" fmla="*/ 1626 w 2454"/>
                  <a:gd name="T27" fmla="*/ 7 h 57"/>
                  <a:gd name="T28" fmla="*/ 1758 w 2454"/>
                  <a:gd name="T29" fmla="*/ 31 h 57"/>
                  <a:gd name="T30" fmla="*/ 1872 w 2454"/>
                  <a:gd name="T31" fmla="*/ 49 h 57"/>
                  <a:gd name="T32" fmla="*/ 1962 w 2454"/>
                  <a:gd name="T33" fmla="*/ 25 h 57"/>
                  <a:gd name="T34" fmla="*/ 2058 w 2454"/>
                  <a:gd name="T35" fmla="*/ 1 h 57"/>
                  <a:gd name="T36" fmla="*/ 2190 w 2454"/>
                  <a:gd name="T37" fmla="*/ 19 h 57"/>
                  <a:gd name="T38" fmla="*/ 2292 w 2454"/>
                  <a:gd name="T39" fmla="*/ 49 h 57"/>
                  <a:gd name="T40" fmla="*/ 2406 w 2454"/>
                  <a:gd name="T41" fmla="*/ 49 h 57"/>
                  <a:gd name="T42" fmla="*/ 2454 w 2454"/>
                  <a:gd name="T43" fmla="*/ 13 h 5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454" h="57">
                    <a:moveTo>
                      <a:pt x="0" y="25"/>
                    </a:moveTo>
                    <a:cubicBezTo>
                      <a:pt x="34" y="13"/>
                      <a:pt x="68" y="1"/>
                      <a:pt x="96" y="1"/>
                    </a:cubicBezTo>
                    <a:cubicBezTo>
                      <a:pt x="124" y="1"/>
                      <a:pt x="136" y="18"/>
                      <a:pt x="168" y="25"/>
                    </a:cubicBezTo>
                    <a:cubicBezTo>
                      <a:pt x="200" y="32"/>
                      <a:pt x="249" y="43"/>
                      <a:pt x="288" y="43"/>
                    </a:cubicBezTo>
                    <a:cubicBezTo>
                      <a:pt x="327" y="43"/>
                      <a:pt x="360" y="32"/>
                      <a:pt x="402" y="25"/>
                    </a:cubicBezTo>
                    <a:cubicBezTo>
                      <a:pt x="444" y="18"/>
                      <a:pt x="498" y="0"/>
                      <a:pt x="540" y="1"/>
                    </a:cubicBezTo>
                    <a:cubicBezTo>
                      <a:pt x="582" y="2"/>
                      <a:pt x="607" y="22"/>
                      <a:pt x="654" y="31"/>
                    </a:cubicBezTo>
                    <a:cubicBezTo>
                      <a:pt x="701" y="40"/>
                      <a:pt x="771" y="57"/>
                      <a:pt x="822" y="55"/>
                    </a:cubicBezTo>
                    <a:cubicBezTo>
                      <a:pt x="873" y="53"/>
                      <a:pt x="911" y="27"/>
                      <a:pt x="960" y="19"/>
                    </a:cubicBezTo>
                    <a:cubicBezTo>
                      <a:pt x="1009" y="11"/>
                      <a:pt x="1070" y="6"/>
                      <a:pt x="1116" y="7"/>
                    </a:cubicBezTo>
                    <a:cubicBezTo>
                      <a:pt x="1162" y="8"/>
                      <a:pt x="1196" y="18"/>
                      <a:pt x="1236" y="25"/>
                    </a:cubicBezTo>
                    <a:cubicBezTo>
                      <a:pt x="1276" y="32"/>
                      <a:pt x="1311" y="48"/>
                      <a:pt x="1356" y="49"/>
                    </a:cubicBezTo>
                    <a:cubicBezTo>
                      <a:pt x="1401" y="50"/>
                      <a:pt x="1461" y="38"/>
                      <a:pt x="1506" y="31"/>
                    </a:cubicBezTo>
                    <a:cubicBezTo>
                      <a:pt x="1551" y="24"/>
                      <a:pt x="1584" y="7"/>
                      <a:pt x="1626" y="7"/>
                    </a:cubicBezTo>
                    <a:cubicBezTo>
                      <a:pt x="1668" y="7"/>
                      <a:pt x="1717" y="24"/>
                      <a:pt x="1758" y="31"/>
                    </a:cubicBezTo>
                    <a:cubicBezTo>
                      <a:pt x="1799" y="38"/>
                      <a:pt x="1838" y="50"/>
                      <a:pt x="1872" y="49"/>
                    </a:cubicBezTo>
                    <a:cubicBezTo>
                      <a:pt x="1906" y="48"/>
                      <a:pt x="1931" y="33"/>
                      <a:pt x="1962" y="25"/>
                    </a:cubicBezTo>
                    <a:cubicBezTo>
                      <a:pt x="1993" y="17"/>
                      <a:pt x="2020" y="2"/>
                      <a:pt x="2058" y="1"/>
                    </a:cubicBezTo>
                    <a:cubicBezTo>
                      <a:pt x="2096" y="0"/>
                      <a:pt x="2151" y="11"/>
                      <a:pt x="2190" y="19"/>
                    </a:cubicBezTo>
                    <a:cubicBezTo>
                      <a:pt x="2229" y="27"/>
                      <a:pt x="2256" y="44"/>
                      <a:pt x="2292" y="49"/>
                    </a:cubicBezTo>
                    <a:cubicBezTo>
                      <a:pt x="2328" y="54"/>
                      <a:pt x="2379" y="55"/>
                      <a:pt x="2406" y="49"/>
                    </a:cubicBezTo>
                    <a:cubicBezTo>
                      <a:pt x="2433" y="43"/>
                      <a:pt x="2443" y="28"/>
                      <a:pt x="2454" y="13"/>
                    </a:cubicBezTo>
                  </a:path>
                </a:pathLst>
              </a:custGeom>
              <a:noFill/>
              <a:ln w="127000" cap="flat" cmpd="sng">
                <a:solidFill>
                  <a:srgbClr val="FF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179224" name="Text Box 13"/>
              <p:cNvSpPr txBox="1">
                <a:spLocks noChangeArrowheads="1"/>
              </p:cNvSpPr>
              <p:nvPr/>
            </p:nvSpPr>
            <p:spPr bwMode="auto">
              <a:xfrm rot="-841538">
                <a:off x="2444" y="2156"/>
                <a:ext cx="1753" cy="354"/>
              </a:xfrm>
              <a:prstGeom prst="rect">
                <a:avLst/>
              </a:prstGeom>
              <a:solidFill>
                <a:srgbClr val="FF0000"/>
              </a:solidFill>
              <a:ln w="12700">
                <a:solidFill>
                  <a:srgbClr val="FF0000"/>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000" b="1">
                    <a:solidFill>
                      <a:schemeClr val="bg1"/>
                    </a:solidFill>
                    <a:latin typeface="Arial" panose="020B0604020202020204" pitchFamily="34" charset="0"/>
                  </a:rPr>
                  <a:t>high adhesion</a:t>
                </a:r>
              </a:p>
            </p:txBody>
          </p:sp>
        </p:grpSp>
        <p:sp>
          <p:nvSpPr>
            <p:cNvPr id="179222" name="Text Box 14"/>
            <p:cNvSpPr txBox="1">
              <a:spLocks noChangeArrowheads="1"/>
            </p:cNvSpPr>
            <p:nvPr/>
          </p:nvSpPr>
          <p:spPr bwMode="auto">
            <a:xfrm>
              <a:off x="2562" y="2931"/>
              <a:ext cx="2767" cy="1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200" b="1">
                  <a:solidFill>
                    <a:schemeClr val="hlink"/>
                  </a:solidFill>
                  <a:latin typeface="Arial" panose="020B0604020202020204" pitchFamily="34" charset="0"/>
                </a:rPr>
                <a:t>Dependent on:</a:t>
              </a:r>
            </a:p>
            <a:p>
              <a:pPr eaLnBrk="1" hangingPunct="1">
                <a:spcBef>
                  <a:spcPct val="0"/>
                </a:spcBef>
              </a:pPr>
              <a:r>
                <a:rPr lang="de-AT" altLang="pl-PL" sz="2200">
                  <a:solidFill>
                    <a:schemeClr val="tx2"/>
                  </a:solidFill>
                  <a:latin typeface="Arial" panose="020B0604020202020204" pitchFamily="34" charset="0"/>
                </a:rPr>
                <a:t> surface topography </a:t>
              </a:r>
            </a:p>
            <a:p>
              <a:pPr eaLnBrk="1" hangingPunct="1">
                <a:spcBef>
                  <a:spcPct val="0"/>
                </a:spcBef>
              </a:pPr>
              <a:r>
                <a:rPr lang="de-AT" altLang="pl-PL" sz="2200">
                  <a:solidFill>
                    <a:schemeClr val="tx2"/>
                  </a:solidFill>
                  <a:latin typeface="Arial" panose="020B0604020202020204" pitchFamily="34" charset="0"/>
                </a:rPr>
                <a:t> deposition temperature</a:t>
              </a:r>
            </a:p>
            <a:p>
              <a:pPr eaLnBrk="1" hangingPunct="1">
                <a:spcBef>
                  <a:spcPct val="0"/>
                </a:spcBef>
              </a:pPr>
              <a:r>
                <a:rPr lang="de-AT" altLang="pl-PL" sz="2200">
                  <a:solidFill>
                    <a:schemeClr val="tx2"/>
                  </a:solidFill>
                  <a:latin typeface="Arial" panose="020B0604020202020204" pitchFamily="34" charset="0"/>
                </a:rPr>
                <a:t> energy of vapour (particles)</a:t>
              </a:r>
            </a:p>
            <a:p>
              <a:pPr eaLnBrk="1" hangingPunct="1">
                <a:spcBef>
                  <a:spcPct val="0"/>
                </a:spcBef>
              </a:pPr>
              <a:r>
                <a:rPr lang="de-AT" altLang="pl-PL" sz="2200">
                  <a:solidFill>
                    <a:schemeClr val="tx2"/>
                  </a:solidFill>
                  <a:latin typeface="Arial" panose="020B0604020202020204" pitchFamily="34" charset="0"/>
                </a:rPr>
                <a:t> etc.</a:t>
              </a:r>
            </a:p>
          </p:txBody>
        </p:sp>
      </p:grpSp>
      <p:grpSp>
        <p:nvGrpSpPr>
          <p:cNvPr id="436239" name="Group 15"/>
          <p:cNvGrpSpPr>
            <a:grpSpLocks/>
          </p:cNvGrpSpPr>
          <p:nvPr/>
        </p:nvGrpSpPr>
        <p:grpSpPr bwMode="auto">
          <a:xfrm>
            <a:off x="-612775" y="1285875"/>
            <a:ext cx="4168775" cy="5505450"/>
            <a:chOff x="-386" y="810"/>
            <a:chExt cx="2626" cy="3468"/>
          </a:xfrm>
        </p:grpSpPr>
        <p:sp>
          <p:nvSpPr>
            <p:cNvPr id="179206" name="Rectangle 16"/>
            <p:cNvSpPr>
              <a:spLocks noChangeArrowheads="1"/>
            </p:cNvSpPr>
            <p:nvPr/>
          </p:nvSpPr>
          <p:spPr bwMode="auto">
            <a:xfrm>
              <a:off x="91" y="1071"/>
              <a:ext cx="1927" cy="182"/>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9207" name="Rectangle 17"/>
            <p:cNvSpPr>
              <a:spLocks noChangeArrowheads="1"/>
            </p:cNvSpPr>
            <p:nvPr/>
          </p:nvSpPr>
          <p:spPr bwMode="auto">
            <a:xfrm>
              <a:off x="68" y="1752"/>
              <a:ext cx="1723" cy="182"/>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9208" name="Rectangle 18"/>
            <p:cNvSpPr>
              <a:spLocks noChangeArrowheads="1"/>
            </p:cNvSpPr>
            <p:nvPr/>
          </p:nvSpPr>
          <p:spPr bwMode="auto">
            <a:xfrm>
              <a:off x="68" y="2432"/>
              <a:ext cx="1927" cy="182"/>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9209" name="Rectangle 19"/>
            <p:cNvSpPr>
              <a:spLocks noChangeArrowheads="1"/>
            </p:cNvSpPr>
            <p:nvPr/>
          </p:nvSpPr>
          <p:spPr bwMode="auto">
            <a:xfrm>
              <a:off x="68" y="3157"/>
              <a:ext cx="1723" cy="182"/>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79210" name="Rectangle 20"/>
            <p:cNvSpPr>
              <a:spLocks noChangeArrowheads="1"/>
            </p:cNvSpPr>
            <p:nvPr/>
          </p:nvSpPr>
          <p:spPr bwMode="auto">
            <a:xfrm>
              <a:off x="68" y="3838"/>
              <a:ext cx="2172" cy="173"/>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79211" name="Picture 21" descr="Grenzschichttype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19896" t="3618" r="53772" b="60136"/>
            <a:stretch>
              <a:fillRect/>
            </a:stretch>
          </p:blipFill>
          <p:spPr bwMode="auto">
            <a:xfrm>
              <a:off x="113" y="810"/>
              <a:ext cx="1079" cy="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12" name="Picture 22" descr="Grenzschichttype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53218" t="4778" r="20142" b="59590"/>
            <a:stretch>
              <a:fillRect/>
            </a:stretch>
          </p:blipFill>
          <p:spPr bwMode="auto">
            <a:xfrm>
              <a:off x="703" y="1525"/>
              <a:ext cx="1092" cy="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13" name="Picture 23" descr="Grenzschichttype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2864" t="48328" r="70158" b="13106"/>
            <a:stretch>
              <a:fillRect/>
            </a:stretch>
          </p:blipFill>
          <p:spPr bwMode="auto">
            <a:xfrm>
              <a:off x="68" y="2160"/>
              <a:ext cx="1105" cy="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14" name="Picture 24" descr="Grenzschichttype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36279" t="50648" r="37358" b="13721"/>
            <a:stretch>
              <a:fillRect/>
            </a:stretch>
          </p:blipFill>
          <p:spPr bwMode="auto">
            <a:xfrm>
              <a:off x="703" y="2886"/>
              <a:ext cx="1081" cy="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15" name="Picture 25" descr="Grenzschichttype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69603" t="48874" r="3511" b="11946"/>
            <a:stretch>
              <a:fillRect/>
            </a:stretch>
          </p:blipFill>
          <p:spPr bwMode="auto">
            <a:xfrm>
              <a:off x="68" y="3554"/>
              <a:ext cx="1101" cy="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16" name="Text Box 26"/>
            <p:cNvSpPr txBox="1">
              <a:spLocks noChangeArrowheads="1"/>
            </p:cNvSpPr>
            <p:nvPr/>
          </p:nvSpPr>
          <p:spPr bwMode="auto">
            <a:xfrm>
              <a:off x="1144" y="981"/>
              <a:ext cx="1056"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600" b="1">
                  <a:solidFill>
                    <a:schemeClr val="tx2"/>
                  </a:solidFill>
                  <a:latin typeface="Arial" panose="020B0604020202020204" pitchFamily="34" charset="0"/>
                </a:rPr>
                <a:t>Mechanical interlocking</a:t>
              </a:r>
            </a:p>
          </p:txBody>
        </p:sp>
        <p:sp>
          <p:nvSpPr>
            <p:cNvPr id="179217" name="Text Box 27"/>
            <p:cNvSpPr txBox="1">
              <a:spLocks noChangeArrowheads="1"/>
            </p:cNvSpPr>
            <p:nvPr/>
          </p:nvSpPr>
          <p:spPr bwMode="auto">
            <a:xfrm>
              <a:off x="1111" y="2430"/>
              <a:ext cx="105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600" b="1">
                  <a:solidFill>
                    <a:schemeClr val="tx2"/>
                  </a:solidFill>
                  <a:latin typeface="Arial" panose="020B0604020202020204" pitchFamily="34" charset="0"/>
                </a:rPr>
                <a:t>Compound</a:t>
              </a:r>
            </a:p>
          </p:txBody>
        </p:sp>
        <p:sp>
          <p:nvSpPr>
            <p:cNvPr id="179218" name="Text Box 28"/>
            <p:cNvSpPr txBox="1">
              <a:spLocks noChangeArrowheads="1"/>
            </p:cNvSpPr>
            <p:nvPr/>
          </p:nvSpPr>
          <p:spPr bwMode="auto">
            <a:xfrm>
              <a:off x="1057" y="3821"/>
              <a:ext cx="117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600" b="1">
                  <a:solidFill>
                    <a:schemeClr val="tx2"/>
                  </a:solidFill>
                  <a:latin typeface="Arial" panose="020B0604020202020204" pitchFamily="34" charset="0"/>
                </a:rPr>
                <a:t>Pseudodiffusion</a:t>
              </a:r>
            </a:p>
          </p:txBody>
        </p:sp>
        <p:sp>
          <p:nvSpPr>
            <p:cNvPr id="179219" name="Text Box 29"/>
            <p:cNvSpPr txBox="1">
              <a:spLocks noChangeArrowheads="1"/>
            </p:cNvSpPr>
            <p:nvPr/>
          </p:nvSpPr>
          <p:spPr bwMode="auto">
            <a:xfrm>
              <a:off x="-386" y="1739"/>
              <a:ext cx="105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600" b="1">
                  <a:solidFill>
                    <a:schemeClr val="tx2"/>
                  </a:solidFill>
                  <a:latin typeface="Arial" panose="020B0604020202020204" pitchFamily="34" charset="0"/>
                </a:rPr>
                <a:t>Abrupt</a:t>
              </a:r>
            </a:p>
          </p:txBody>
        </p:sp>
        <p:sp>
          <p:nvSpPr>
            <p:cNvPr id="179220" name="Text Box 30"/>
            <p:cNvSpPr txBox="1">
              <a:spLocks noChangeArrowheads="1"/>
            </p:cNvSpPr>
            <p:nvPr/>
          </p:nvSpPr>
          <p:spPr bwMode="auto">
            <a:xfrm>
              <a:off x="-332" y="3138"/>
              <a:ext cx="105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600" b="1">
                  <a:solidFill>
                    <a:schemeClr val="tx2"/>
                  </a:solidFill>
                  <a:latin typeface="Arial" panose="020B0604020202020204" pitchFamily="34" charset="0"/>
                </a:rPr>
                <a:t>Diffusion</a:t>
              </a:r>
            </a:p>
          </p:txBody>
        </p:sp>
      </p:gr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62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362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1250" name="Group 2"/>
          <p:cNvGrpSpPr>
            <a:grpSpLocks/>
          </p:cNvGrpSpPr>
          <p:nvPr/>
        </p:nvGrpSpPr>
        <p:grpSpPr bwMode="auto">
          <a:xfrm>
            <a:off x="539750" y="1412875"/>
            <a:ext cx="1728788" cy="5445125"/>
            <a:chOff x="340" y="890"/>
            <a:chExt cx="1089" cy="3430"/>
          </a:xfrm>
        </p:grpSpPr>
        <p:sp>
          <p:nvSpPr>
            <p:cNvPr id="181277" name="Rectangle 3"/>
            <p:cNvSpPr>
              <a:spLocks noChangeArrowheads="1"/>
            </p:cNvSpPr>
            <p:nvPr/>
          </p:nvSpPr>
          <p:spPr bwMode="auto">
            <a:xfrm>
              <a:off x="703" y="890"/>
              <a:ext cx="726" cy="1769"/>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1278" name="Rectangle 4"/>
            <p:cNvSpPr>
              <a:spLocks noChangeArrowheads="1"/>
            </p:cNvSpPr>
            <p:nvPr/>
          </p:nvSpPr>
          <p:spPr bwMode="auto">
            <a:xfrm>
              <a:off x="340" y="3067"/>
              <a:ext cx="907" cy="1253"/>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81251" name="Group 5"/>
          <p:cNvGrpSpPr>
            <a:grpSpLocks/>
          </p:cNvGrpSpPr>
          <p:nvPr/>
        </p:nvGrpSpPr>
        <p:grpSpPr bwMode="auto">
          <a:xfrm>
            <a:off x="2124075" y="1412875"/>
            <a:ext cx="1871663" cy="5445125"/>
            <a:chOff x="1338" y="890"/>
            <a:chExt cx="1179" cy="3430"/>
          </a:xfrm>
        </p:grpSpPr>
        <p:sp>
          <p:nvSpPr>
            <p:cNvPr id="181275" name="Rectangle 6"/>
            <p:cNvSpPr>
              <a:spLocks noChangeArrowheads="1"/>
            </p:cNvSpPr>
            <p:nvPr/>
          </p:nvSpPr>
          <p:spPr bwMode="auto">
            <a:xfrm>
              <a:off x="1338" y="3067"/>
              <a:ext cx="907" cy="1253"/>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1276" name="Rectangle 7"/>
            <p:cNvSpPr>
              <a:spLocks noChangeArrowheads="1"/>
            </p:cNvSpPr>
            <p:nvPr/>
          </p:nvSpPr>
          <p:spPr bwMode="auto">
            <a:xfrm>
              <a:off x="1429" y="890"/>
              <a:ext cx="1088" cy="1769"/>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81252" name="Group 8"/>
          <p:cNvGrpSpPr>
            <a:grpSpLocks/>
          </p:cNvGrpSpPr>
          <p:nvPr/>
        </p:nvGrpSpPr>
        <p:grpSpPr bwMode="auto">
          <a:xfrm>
            <a:off x="3708400" y="1412875"/>
            <a:ext cx="2232025" cy="5445125"/>
            <a:chOff x="2336" y="890"/>
            <a:chExt cx="1406" cy="3430"/>
          </a:xfrm>
        </p:grpSpPr>
        <p:sp>
          <p:nvSpPr>
            <p:cNvPr id="181273" name="Rectangle 9"/>
            <p:cNvSpPr>
              <a:spLocks noChangeArrowheads="1"/>
            </p:cNvSpPr>
            <p:nvPr/>
          </p:nvSpPr>
          <p:spPr bwMode="auto">
            <a:xfrm>
              <a:off x="2517" y="890"/>
              <a:ext cx="1225" cy="1769"/>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1274" name="Rectangle 10"/>
            <p:cNvSpPr>
              <a:spLocks noChangeArrowheads="1"/>
            </p:cNvSpPr>
            <p:nvPr/>
          </p:nvSpPr>
          <p:spPr bwMode="auto">
            <a:xfrm>
              <a:off x="2336" y="3067"/>
              <a:ext cx="907" cy="1253"/>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81253" name="Group 11"/>
          <p:cNvGrpSpPr>
            <a:grpSpLocks/>
          </p:cNvGrpSpPr>
          <p:nvPr/>
        </p:nvGrpSpPr>
        <p:grpSpPr bwMode="auto">
          <a:xfrm>
            <a:off x="5292725" y="1412875"/>
            <a:ext cx="1943100" cy="5184775"/>
            <a:chOff x="3334" y="890"/>
            <a:chExt cx="1224" cy="3266"/>
          </a:xfrm>
        </p:grpSpPr>
        <p:sp>
          <p:nvSpPr>
            <p:cNvPr id="181271" name="Rectangle 12"/>
            <p:cNvSpPr>
              <a:spLocks noChangeArrowheads="1"/>
            </p:cNvSpPr>
            <p:nvPr/>
          </p:nvSpPr>
          <p:spPr bwMode="auto">
            <a:xfrm>
              <a:off x="3742" y="890"/>
              <a:ext cx="816" cy="176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1272" name="Rectangle 13"/>
            <p:cNvSpPr>
              <a:spLocks noChangeArrowheads="1"/>
            </p:cNvSpPr>
            <p:nvPr/>
          </p:nvSpPr>
          <p:spPr bwMode="auto">
            <a:xfrm>
              <a:off x="3334" y="3067"/>
              <a:ext cx="907" cy="108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81254" name="Group 14"/>
          <p:cNvGrpSpPr>
            <a:grpSpLocks/>
          </p:cNvGrpSpPr>
          <p:nvPr/>
        </p:nvGrpSpPr>
        <p:grpSpPr bwMode="auto">
          <a:xfrm>
            <a:off x="6877050" y="1412875"/>
            <a:ext cx="1655763" cy="5184775"/>
            <a:chOff x="4332" y="890"/>
            <a:chExt cx="1043" cy="3266"/>
          </a:xfrm>
        </p:grpSpPr>
        <p:sp>
          <p:nvSpPr>
            <p:cNvPr id="181269" name="Rectangle 15"/>
            <p:cNvSpPr>
              <a:spLocks noChangeArrowheads="1"/>
            </p:cNvSpPr>
            <p:nvPr/>
          </p:nvSpPr>
          <p:spPr bwMode="auto">
            <a:xfrm>
              <a:off x="4558" y="890"/>
              <a:ext cx="454" cy="176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1270" name="Rectangle 16"/>
            <p:cNvSpPr>
              <a:spLocks noChangeArrowheads="1"/>
            </p:cNvSpPr>
            <p:nvPr/>
          </p:nvSpPr>
          <p:spPr bwMode="auto">
            <a:xfrm>
              <a:off x="4332" y="3067"/>
              <a:ext cx="1043" cy="108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181255" name="Rectangle 17"/>
          <p:cNvSpPr>
            <a:spLocks noChangeArrowheads="1"/>
          </p:cNvSpPr>
          <p:nvPr/>
        </p:nvSpPr>
        <p:spPr bwMode="auto">
          <a:xfrm>
            <a:off x="1500188" y="735013"/>
            <a:ext cx="6375400" cy="500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2800" b="1">
                <a:solidFill>
                  <a:schemeClr val="tx2"/>
                </a:solidFill>
                <a:latin typeface="AvantGarde" pitchFamily="34" charset="0"/>
              </a:rPr>
              <a:t>Energetic aspects in thin film growth</a:t>
            </a:r>
            <a:endParaRPr lang="en-GB" altLang="pl-PL" b="1">
              <a:latin typeface="Arial" panose="020B0604020202020204" pitchFamily="34" charset="0"/>
            </a:endParaRPr>
          </a:p>
        </p:txBody>
      </p:sp>
      <p:pic>
        <p:nvPicPr>
          <p:cNvPr id="181256" name="Picture 18"/>
          <p:cNvPicPr>
            <a:picLocks noChangeAspect="1" noChangeArrowheads="1"/>
          </p:cNvPicPr>
          <p:nvPr/>
        </p:nvPicPr>
        <p:blipFill>
          <a:blip r:embed="rId3" cstate="print">
            <a:extLst>
              <a:ext uri="{28A0092B-C50C-407E-A947-70E740481C1C}">
                <a14:useLocalDpi xmlns:a14="http://schemas.microsoft.com/office/drawing/2010/main" val="0"/>
              </a:ext>
            </a:extLst>
          </a:blip>
          <a:srcRect l="5460" t="2547" b="46436"/>
          <a:stretch>
            <a:fillRect/>
          </a:stretch>
        </p:blipFill>
        <p:spPr bwMode="auto">
          <a:xfrm>
            <a:off x="946150" y="1379538"/>
            <a:ext cx="7312025"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1257" name="Picture 19"/>
          <p:cNvPicPr>
            <a:picLocks noChangeAspect="1" noChangeArrowheads="1"/>
          </p:cNvPicPr>
          <p:nvPr/>
        </p:nvPicPr>
        <p:blipFill>
          <a:blip r:embed="rId3" cstate="print">
            <a:extLst>
              <a:ext uri="{28A0092B-C50C-407E-A947-70E740481C1C}">
                <a14:useLocalDpi xmlns:a14="http://schemas.microsoft.com/office/drawing/2010/main" val="0"/>
              </a:ext>
            </a:extLst>
          </a:blip>
          <a:srcRect t="72829" b="7693"/>
          <a:stretch>
            <a:fillRect/>
          </a:stretch>
        </p:blipFill>
        <p:spPr bwMode="auto">
          <a:xfrm>
            <a:off x="257175" y="4887913"/>
            <a:ext cx="8135938" cy="1262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1258" name="Text Box 20"/>
          <p:cNvSpPr txBox="1">
            <a:spLocks noChangeArrowheads="1"/>
          </p:cNvSpPr>
          <p:nvPr/>
        </p:nvSpPr>
        <p:spPr bwMode="auto">
          <a:xfrm rot="-5400000">
            <a:off x="40482" y="2704306"/>
            <a:ext cx="1365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Probability</a:t>
            </a:r>
          </a:p>
        </p:txBody>
      </p:sp>
      <p:sp>
        <p:nvSpPr>
          <p:cNvPr id="181259" name="Text Box 21"/>
          <p:cNvSpPr txBox="1">
            <a:spLocks noChangeArrowheads="1"/>
          </p:cNvSpPr>
          <p:nvPr/>
        </p:nvSpPr>
        <p:spPr bwMode="auto">
          <a:xfrm>
            <a:off x="2833688" y="4430713"/>
            <a:ext cx="3130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Kinetic particle energy [eV]</a:t>
            </a:r>
          </a:p>
        </p:txBody>
      </p:sp>
      <p:sp>
        <p:nvSpPr>
          <p:cNvPr id="181260" name="Text Box 22"/>
          <p:cNvSpPr txBox="1">
            <a:spLocks noChangeArrowheads="1"/>
          </p:cNvSpPr>
          <p:nvPr/>
        </p:nvSpPr>
        <p:spPr bwMode="auto">
          <a:xfrm>
            <a:off x="554038" y="6111875"/>
            <a:ext cx="1425575"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adsorption</a:t>
            </a:r>
          </a:p>
        </p:txBody>
      </p:sp>
      <p:sp>
        <p:nvSpPr>
          <p:cNvPr id="181261" name="Text Box 23"/>
          <p:cNvSpPr txBox="1">
            <a:spLocks noChangeArrowheads="1"/>
          </p:cNvSpPr>
          <p:nvPr/>
        </p:nvSpPr>
        <p:spPr bwMode="auto">
          <a:xfrm>
            <a:off x="2201863" y="6111875"/>
            <a:ext cx="1217612"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inclusion</a:t>
            </a:r>
          </a:p>
        </p:txBody>
      </p:sp>
      <p:sp>
        <p:nvSpPr>
          <p:cNvPr id="181262" name="Text Box 24"/>
          <p:cNvSpPr txBox="1">
            <a:spLocks noChangeArrowheads="1"/>
          </p:cNvSpPr>
          <p:nvPr/>
        </p:nvSpPr>
        <p:spPr bwMode="auto">
          <a:xfrm>
            <a:off x="3783013" y="6165850"/>
            <a:ext cx="1365250" cy="60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80000"/>
              </a:lnSpc>
              <a:spcBef>
                <a:spcPct val="0"/>
              </a:spcBef>
              <a:buFontTx/>
              <a:buNone/>
            </a:pPr>
            <a:r>
              <a:rPr lang="de-AT" altLang="pl-PL" sz="2100">
                <a:latin typeface="Arial" panose="020B0604020202020204" pitchFamily="34" charset="0"/>
              </a:rPr>
              <a:t>energetic peaks</a:t>
            </a:r>
          </a:p>
        </p:txBody>
      </p:sp>
      <p:sp>
        <p:nvSpPr>
          <p:cNvPr id="181263" name="Text Box 25"/>
          <p:cNvSpPr txBox="1">
            <a:spLocks noChangeArrowheads="1"/>
          </p:cNvSpPr>
          <p:nvPr/>
        </p:nvSpPr>
        <p:spPr bwMode="auto">
          <a:xfrm>
            <a:off x="5364163" y="6111875"/>
            <a:ext cx="1352550"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sputtering</a:t>
            </a:r>
          </a:p>
        </p:txBody>
      </p:sp>
      <p:sp>
        <p:nvSpPr>
          <p:cNvPr id="181264" name="Text Box 26"/>
          <p:cNvSpPr txBox="1">
            <a:spLocks noChangeArrowheads="1"/>
          </p:cNvSpPr>
          <p:nvPr/>
        </p:nvSpPr>
        <p:spPr bwMode="auto">
          <a:xfrm>
            <a:off x="6915150" y="6111875"/>
            <a:ext cx="1617663"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implantation</a:t>
            </a:r>
          </a:p>
        </p:txBody>
      </p:sp>
      <p:grpSp>
        <p:nvGrpSpPr>
          <p:cNvPr id="181265" name="Group 27"/>
          <p:cNvGrpSpPr>
            <a:grpSpLocks/>
          </p:cNvGrpSpPr>
          <p:nvPr/>
        </p:nvGrpSpPr>
        <p:grpSpPr bwMode="auto">
          <a:xfrm>
            <a:off x="1143000" y="2133600"/>
            <a:ext cx="5229225" cy="1689100"/>
            <a:chOff x="720" y="1344"/>
            <a:chExt cx="3294" cy="1064"/>
          </a:xfrm>
        </p:grpSpPr>
        <p:sp>
          <p:nvSpPr>
            <p:cNvPr id="181266" name="Rectangle 28"/>
            <p:cNvSpPr>
              <a:spLocks noChangeArrowheads="1"/>
            </p:cNvSpPr>
            <p:nvPr/>
          </p:nvSpPr>
          <p:spPr bwMode="auto">
            <a:xfrm>
              <a:off x="720" y="1834"/>
              <a:ext cx="931" cy="566"/>
            </a:xfrm>
            <a:prstGeom prst="rect">
              <a:avLst/>
            </a:prstGeom>
            <a:solidFill>
              <a:srgbClr val="FF00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Thermal</a:t>
              </a:r>
              <a:br>
                <a:rPr lang="en-US" altLang="pl-PL" sz="2000" b="1">
                  <a:solidFill>
                    <a:schemeClr val="bg1"/>
                  </a:solidFill>
                  <a:latin typeface="Arial" panose="020B0604020202020204" pitchFamily="34" charset="0"/>
                </a:rPr>
              </a:br>
              <a:r>
                <a:rPr lang="en-US" altLang="pl-PL" sz="2000" b="1">
                  <a:solidFill>
                    <a:schemeClr val="bg1"/>
                  </a:solidFill>
                  <a:latin typeface="Arial" panose="020B0604020202020204" pitchFamily="34" charset="0"/>
                </a:rPr>
                <a:t>evaporation</a:t>
              </a:r>
            </a:p>
          </p:txBody>
        </p:sp>
        <p:sp>
          <p:nvSpPr>
            <p:cNvPr id="181267" name="Rectangle 29"/>
            <p:cNvSpPr>
              <a:spLocks noChangeArrowheads="1"/>
            </p:cNvSpPr>
            <p:nvPr/>
          </p:nvSpPr>
          <p:spPr bwMode="auto">
            <a:xfrm>
              <a:off x="1306" y="1344"/>
              <a:ext cx="1526" cy="566"/>
            </a:xfrm>
            <a:prstGeom prst="rect">
              <a:avLst/>
            </a:prstGeom>
            <a:solidFill>
              <a:srgbClr val="FF99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Sputtering</a:t>
              </a:r>
            </a:p>
          </p:txBody>
        </p:sp>
        <p:sp>
          <p:nvSpPr>
            <p:cNvPr id="181268" name="Rectangle 30"/>
            <p:cNvSpPr>
              <a:spLocks noChangeArrowheads="1"/>
            </p:cNvSpPr>
            <p:nvPr/>
          </p:nvSpPr>
          <p:spPr bwMode="auto">
            <a:xfrm>
              <a:off x="2381" y="1842"/>
              <a:ext cx="1633" cy="566"/>
            </a:xfrm>
            <a:prstGeom prst="rect">
              <a:avLst/>
            </a:prstGeom>
            <a:solidFill>
              <a:schemeClr val="tx2">
                <a:alpha val="59999"/>
              </a:scheme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PLD</a:t>
              </a:r>
            </a:p>
          </p:txBody>
        </p:sp>
      </p:grpSp>
    </p:spTree>
  </p:cSld>
  <p:clrMapOvr>
    <a:masterClrMapping/>
  </p:clrMapOvr>
  <p:transition>
    <p:wipe dir="d"/>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Oval 2"/>
          <p:cNvSpPr>
            <a:spLocks noChangeArrowheads="1"/>
          </p:cNvSpPr>
          <p:nvPr/>
        </p:nvSpPr>
        <p:spPr bwMode="auto">
          <a:xfrm>
            <a:off x="4495800" y="2133600"/>
            <a:ext cx="3048000" cy="838200"/>
          </a:xfrm>
          <a:prstGeom prst="ellipse">
            <a:avLst/>
          </a:prstGeom>
          <a:solidFill>
            <a:schemeClr val="bg1"/>
          </a:solidFill>
          <a:ln w="12700" cap="sq">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299" name="Oval 3"/>
          <p:cNvSpPr>
            <a:spLocks noChangeArrowheads="1"/>
          </p:cNvSpPr>
          <p:nvPr/>
        </p:nvSpPr>
        <p:spPr bwMode="auto">
          <a:xfrm>
            <a:off x="1371600" y="2133600"/>
            <a:ext cx="2362200" cy="838200"/>
          </a:xfrm>
          <a:prstGeom prst="ellipse">
            <a:avLst/>
          </a:prstGeom>
          <a:solidFill>
            <a:schemeClr val="bg1"/>
          </a:solidFill>
          <a:ln w="12700" cap="sq">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00" name="Rectangle 4"/>
          <p:cNvSpPr>
            <a:spLocks noGrp="1" noChangeArrowheads="1"/>
          </p:cNvSpPr>
          <p:nvPr>
            <p:ph type="title"/>
          </p:nvPr>
        </p:nvSpPr>
        <p:spPr>
          <a:xfrm>
            <a:off x="685800" y="681038"/>
            <a:ext cx="7772400" cy="523875"/>
          </a:xfrm>
        </p:spPr>
        <p:txBody>
          <a:bodyPr/>
          <a:lstStyle/>
          <a:p>
            <a:pPr eaLnBrk="1" hangingPunct="1"/>
            <a:r>
              <a:rPr lang="pl-PL" altLang="pl-PL" sz="3600" u="sng">
                <a:solidFill>
                  <a:srgbClr val="000000"/>
                </a:solidFill>
              </a:rPr>
              <a:t>Metoda dwustopniowa (hybrydowa)</a:t>
            </a:r>
          </a:p>
        </p:txBody>
      </p:sp>
      <p:sp>
        <p:nvSpPr>
          <p:cNvPr id="183301" name="Rectangle 5"/>
          <p:cNvSpPr>
            <a:spLocks noChangeArrowheads="1"/>
          </p:cNvSpPr>
          <p:nvPr/>
        </p:nvSpPr>
        <p:spPr bwMode="auto">
          <a:xfrm>
            <a:off x="609600" y="106680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a:solidFill>
                  <a:schemeClr val="tx2"/>
                </a:solidFill>
              </a:rPr>
              <a:t>Warstwy kompozytowe otrzymywane na stopach niklu</a:t>
            </a:r>
          </a:p>
        </p:txBody>
      </p:sp>
      <p:sp>
        <p:nvSpPr>
          <p:cNvPr id="183302" name="AutoShape 6"/>
          <p:cNvSpPr>
            <a:spLocks noChangeArrowheads="1"/>
          </p:cNvSpPr>
          <p:nvPr/>
        </p:nvSpPr>
        <p:spPr bwMode="auto">
          <a:xfrm>
            <a:off x="4343400" y="3048000"/>
            <a:ext cx="3484563" cy="990600"/>
          </a:xfrm>
          <a:prstGeom prst="curvedDownArrow">
            <a:avLst>
              <a:gd name="adj1" fmla="val 32685"/>
              <a:gd name="adj2" fmla="val 79163"/>
              <a:gd name="adj3" fmla="val 33815"/>
            </a:avLst>
          </a:prstGeom>
          <a:solidFill>
            <a:srgbClr val="FF0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03" name="Text Box 7"/>
          <p:cNvSpPr txBox="1">
            <a:spLocks noChangeArrowheads="1"/>
          </p:cNvSpPr>
          <p:nvPr/>
        </p:nvSpPr>
        <p:spPr bwMode="auto">
          <a:xfrm>
            <a:off x="927100" y="2311400"/>
            <a:ext cx="32813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FF0000"/>
                </a:solidFill>
              </a:rPr>
              <a:t>Metoda PVD</a:t>
            </a:r>
          </a:p>
        </p:txBody>
      </p:sp>
      <p:sp>
        <p:nvSpPr>
          <p:cNvPr id="183304" name="Rectangle 8"/>
          <p:cNvSpPr>
            <a:spLocks noChangeArrowheads="1"/>
          </p:cNvSpPr>
          <p:nvPr/>
        </p:nvSpPr>
        <p:spPr bwMode="auto">
          <a:xfrm>
            <a:off x="423863" y="4572000"/>
            <a:ext cx="1709737" cy="766763"/>
          </a:xfrm>
          <a:prstGeom prst="rect">
            <a:avLst/>
          </a:prstGeom>
          <a:solidFill>
            <a:srgbClr val="333399"/>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05" name="Text Box 9"/>
          <p:cNvSpPr txBox="1">
            <a:spLocks noChangeArrowheads="1"/>
          </p:cNvSpPr>
          <p:nvPr/>
        </p:nvSpPr>
        <p:spPr bwMode="auto">
          <a:xfrm>
            <a:off x="381000" y="4713288"/>
            <a:ext cx="1703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a:solidFill>
                  <a:schemeClr val="bg1"/>
                </a:solidFill>
              </a:rPr>
              <a:t>Stop niklu</a:t>
            </a:r>
          </a:p>
        </p:txBody>
      </p:sp>
      <p:sp>
        <p:nvSpPr>
          <p:cNvPr id="183306" name="Text Box 10"/>
          <p:cNvSpPr txBox="1">
            <a:spLocks noChangeArrowheads="1"/>
          </p:cNvSpPr>
          <p:nvPr/>
        </p:nvSpPr>
        <p:spPr bwMode="auto">
          <a:xfrm>
            <a:off x="4495800" y="22860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FF0000"/>
                </a:solidFill>
              </a:rPr>
              <a:t>Obróbka jarzeniowa</a:t>
            </a:r>
          </a:p>
        </p:txBody>
      </p:sp>
      <p:sp>
        <p:nvSpPr>
          <p:cNvPr id="183307" name="Rectangle 11"/>
          <p:cNvSpPr>
            <a:spLocks noChangeArrowheads="1"/>
          </p:cNvSpPr>
          <p:nvPr/>
        </p:nvSpPr>
        <p:spPr bwMode="auto">
          <a:xfrm>
            <a:off x="3457575" y="4927600"/>
            <a:ext cx="1638300" cy="708025"/>
          </a:xfrm>
          <a:prstGeom prst="rect">
            <a:avLst/>
          </a:prstGeom>
          <a:solidFill>
            <a:srgbClr val="333399"/>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08" name="Text Box 12"/>
          <p:cNvSpPr txBox="1">
            <a:spLocks noChangeArrowheads="1"/>
          </p:cNvSpPr>
          <p:nvPr/>
        </p:nvSpPr>
        <p:spPr bwMode="auto">
          <a:xfrm>
            <a:off x="3582988" y="5041900"/>
            <a:ext cx="13604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000">
                <a:solidFill>
                  <a:schemeClr val="bg1"/>
                </a:solidFill>
              </a:rPr>
              <a:t>Stop niklu</a:t>
            </a:r>
          </a:p>
        </p:txBody>
      </p:sp>
      <p:sp>
        <p:nvSpPr>
          <p:cNvPr id="183309" name="AutoShape 13"/>
          <p:cNvSpPr>
            <a:spLocks noChangeArrowheads="1"/>
          </p:cNvSpPr>
          <p:nvPr/>
        </p:nvSpPr>
        <p:spPr bwMode="auto">
          <a:xfrm>
            <a:off x="1122363" y="3048000"/>
            <a:ext cx="3373437" cy="990600"/>
          </a:xfrm>
          <a:prstGeom prst="curvedDownArrow">
            <a:avLst>
              <a:gd name="adj1" fmla="val 28631"/>
              <a:gd name="adj2" fmla="val 87343"/>
              <a:gd name="adj3" fmla="val 34528"/>
            </a:avLst>
          </a:prstGeom>
          <a:solidFill>
            <a:srgbClr val="FF0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10" name="Rectangle 14"/>
          <p:cNvSpPr>
            <a:spLocks noChangeArrowheads="1"/>
          </p:cNvSpPr>
          <p:nvPr/>
        </p:nvSpPr>
        <p:spPr bwMode="auto">
          <a:xfrm>
            <a:off x="5486400" y="5867400"/>
            <a:ext cx="1651000" cy="609600"/>
          </a:xfrm>
          <a:prstGeom prst="rect">
            <a:avLst/>
          </a:prstGeom>
          <a:solidFill>
            <a:srgbClr val="333399"/>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chemeClr val="bg1"/>
                </a:solidFill>
              </a:rPr>
              <a:t>Stop niklu</a:t>
            </a:r>
          </a:p>
        </p:txBody>
      </p:sp>
      <p:sp>
        <p:nvSpPr>
          <p:cNvPr id="183311" name="Rectangle 15"/>
          <p:cNvSpPr>
            <a:spLocks noChangeArrowheads="1"/>
          </p:cNvSpPr>
          <p:nvPr/>
        </p:nvSpPr>
        <p:spPr bwMode="auto">
          <a:xfrm>
            <a:off x="5486400" y="5562600"/>
            <a:ext cx="1651000" cy="304800"/>
          </a:xfrm>
          <a:prstGeom prst="rect">
            <a:avLst/>
          </a:prstGeom>
          <a:solidFill>
            <a:srgbClr val="0000FF"/>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Strefa dyfuzyjna</a:t>
            </a:r>
          </a:p>
        </p:txBody>
      </p:sp>
      <p:sp>
        <p:nvSpPr>
          <p:cNvPr id="183312" name="Rectangle 16"/>
          <p:cNvSpPr>
            <a:spLocks noChangeArrowheads="1"/>
          </p:cNvSpPr>
          <p:nvPr/>
        </p:nvSpPr>
        <p:spPr bwMode="auto">
          <a:xfrm>
            <a:off x="5486400" y="5105400"/>
            <a:ext cx="1651000" cy="457200"/>
          </a:xfrm>
          <a:prstGeom prst="rect">
            <a:avLst/>
          </a:prstGeom>
          <a:solidFill>
            <a:srgbClr val="00CCFF"/>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Ni</a:t>
            </a:r>
            <a:r>
              <a:rPr lang="pl-PL" altLang="pl-PL" sz="1400" b="1" baseline="-25000">
                <a:solidFill>
                  <a:srgbClr val="000000"/>
                </a:solidFill>
              </a:rPr>
              <a:t>3</a:t>
            </a:r>
            <a:r>
              <a:rPr lang="pl-PL" altLang="pl-PL" sz="1400" b="1">
                <a:solidFill>
                  <a:srgbClr val="000000"/>
                </a:solidFill>
              </a:rPr>
              <a:t>Al</a:t>
            </a:r>
          </a:p>
        </p:txBody>
      </p:sp>
      <p:sp>
        <p:nvSpPr>
          <p:cNvPr id="183313" name="Rectangle 17"/>
          <p:cNvSpPr>
            <a:spLocks noChangeArrowheads="1"/>
          </p:cNvSpPr>
          <p:nvPr/>
        </p:nvSpPr>
        <p:spPr bwMode="auto">
          <a:xfrm>
            <a:off x="5486400" y="4572000"/>
            <a:ext cx="1651000" cy="228600"/>
          </a:xfrm>
          <a:prstGeom prst="rect">
            <a:avLst/>
          </a:prstGeom>
          <a:solidFill>
            <a:srgbClr val="993366"/>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tIns="0" bIns="10800"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Al</a:t>
            </a:r>
            <a:r>
              <a:rPr lang="pl-PL" altLang="pl-PL" sz="1400" b="1" baseline="-25000">
                <a:solidFill>
                  <a:srgbClr val="000000"/>
                </a:solidFill>
              </a:rPr>
              <a:t>2</a:t>
            </a:r>
            <a:r>
              <a:rPr lang="pl-PL" altLang="pl-PL" sz="1400" b="1">
                <a:solidFill>
                  <a:srgbClr val="000000"/>
                </a:solidFill>
              </a:rPr>
              <a:t>O</a:t>
            </a:r>
            <a:r>
              <a:rPr lang="pl-PL" altLang="pl-PL" sz="1400" b="1" baseline="-25000">
                <a:solidFill>
                  <a:srgbClr val="000000"/>
                </a:solidFill>
              </a:rPr>
              <a:t>3</a:t>
            </a:r>
          </a:p>
        </p:txBody>
      </p:sp>
      <p:sp>
        <p:nvSpPr>
          <p:cNvPr id="183314" name="Rectangle 18"/>
          <p:cNvSpPr>
            <a:spLocks noChangeArrowheads="1"/>
          </p:cNvSpPr>
          <p:nvPr/>
        </p:nvSpPr>
        <p:spPr bwMode="auto">
          <a:xfrm>
            <a:off x="5486400" y="4800600"/>
            <a:ext cx="1651000" cy="381000"/>
          </a:xfrm>
          <a:prstGeom prst="rect">
            <a:avLst/>
          </a:prstGeom>
          <a:solidFill>
            <a:srgbClr val="9999FF"/>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NiAl</a:t>
            </a:r>
          </a:p>
        </p:txBody>
      </p:sp>
      <p:sp>
        <p:nvSpPr>
          <p:cNvPr id="183315" name="Rectangle 19"/>
          <p:cNvSpPr>
            <a:spLocks noChangeArrowheads="1"/>
          </p:cNvSpPr>
          <p:nvPr/>
        </p:nvSpPr>
        <p:spPr bwMode="auto">
          <a:xfrm>
            <a:off x="7340600" y="5867400"/>
            <a:ext cx="1651000" cy="609600"/>
          </a:xfrm>
          <a:prstGeom prst="rect">
            <a:avLst/>
          </a:prstGeom>
          <a:solidFill>
            <a:srgbClr val="008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chemeClr val="bg1"/>
                </a:solidFill>
              </a:rPr>
              <a:t>Stop niklu</a:t>
            </a:r>
          </a:p>
        </p:txBody>
      </p:sp>
      <p:sp>
        <p:nvSpPr>
          <p:cNvPr id="183316" name="Rectangle 20"/>
          <p:cNvSpPr>
            <a:spLocks noChangeArrowheads="1"/>
          </p:cNvSpPr>
          <p:nvPr/>
        </p:nvSpPr>
        <p:spPr bwMode="auto">
          <a:xfrm>
            <a:off x="7340600" y="5562600"/>
            <a:ext cx="1651000" cy="304800"/>
          </a:xfrm>
          <a:prstGeom prst="rect">
            <a:avLst/>
          </a:prstGeom>
          <a:solidFill>
            <a:srgbClr val="33CC33"/>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Strefa dyfuzyjna</a:t>
            </a:r>
          </a:p>
        </p:txBody>
      </p:sp>
      <p:sp>
        <p:nvSpPr>
          <p:cNvPr id="183317" name="Rectangle 21"/>
          <p:cNvSpPr>
            <a:spLocks noChangeArrowheads="1"/>
          </p:cNvSpPr>
          <p:nvPr/>
        </p:nvSpPr>
        <p:spPr bwMode="auto">
          <a:xfrm>
            <a:off x="7340600" y="5181600"/>
            <a:ext cx="1651000" cy="381000"/>
          </a:xfrm>
          <a:prstGeom prst="rect">
            <a:avLst/>
          </a:prstGeom>
          <a:solidFill>
            <a:srgbClr val="99FF99"/>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Ni</a:t>
            </a:r>
            <a:r>
              <a:rPr lang="pl-PL" altLang="pl-PL" sz="1400" b="1" baseline="-25000">
                <a:solidFill>
                  <a:srgbClr val="000000"/>
                </a:solidFill>
              </a:rPr>
              <a:t>3</a:t>
            </a:r>
            <a:r>
              <a:rPr lang="pl-PL" altLang="pl-PL" sz="1400" b="1">
                <a:solidFill>
                  <a:srgbClr val="000000"/>
                </a:solidFill>
              </a:rPr>
              <a:t>Al</a:t>
            </a:r>
          </a:p>
        </p:txBody>
      </p:sp>
      <p:sp>
        <p:nvSpPr>
          <p:cNvPr id="183318" name="Rectangle 22"/>
          <p:cNvSpPr>
            <a:spLocks noChangeArrowheads="1"/>
          </p:cNvSpPr>
          <p:nvPr/>
        </p:nvSpPr>
        <p:spPr bwMode="auto">
          <a:xfrm>
            <a:off x="7340600" y="4570413"/>
            <a:ext cx="1651000" cy="230187"/>
          </a:xfrm>
          <a:prstGeom prst="rect">
            <a:avLst/>
          </a:prstGeom>
          <a:solidFill>
            <a:srgbClr val="996633"/>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tIns="0" bIns="10800"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AlN</a:t>
            </a:r>
            <a:endParaRPr lang="pl-PL" altLang="pl-PL" sz="1400" b="1" baseline="-25000">
              <a:solidFill>
                <a:srgbClr val="000000"/>
              </a:solidFill>
            </a:endParaRPr>
          </a:p>
        </p:txBody>
      </p:sp>
      <p:sp>
        <p:nvSpPr>
          <p:cNvPr id="183319" name="Rectangle 23"/>
          <p:cNvSpPr>
            <a:spLocks noChangeArrowheads="1"/>
          </p:cNvSpPr>
          <p:nvPr/>
        </p:nvSpPr>
        <p:spPr bwMode="auto">
          <a:xfrm>
            <a:off x="7340600" y="4800600"/>
            <a:ext cx="1651000" cy="381000"/>
          </a:xfrm>
          <a:prstGeom prst="rect">
            <a:avLst/>
          </a:prstGeom>
          <a:solidFill>
            <a:srgbClr val="808000"/>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b="1">
                <a:solidFill>
                  <a:srgbClr val="000000"/>
                </a:solidFill>
              </a:rPr>
              <a:t>NiAl</a:t>
            </a:r>
          </a:p>
        </p:txBody>
      </p:sp>
      <p:sp>
        <p:nvSpPr>
          <p:cNvPr id="183320" name="Rectangle 24"/>
          <p:cNvSpPr>
            <a:spLocks noChangeArrowheads="1"/>
          </p:cNvSpPr>
          <p:nvPr/>
        </p:nvSpPr>
        <p:spPr bwMode="auto">
          <a:xfrm>
            <a:off x="3457575" y="4408488"/>
            <a:ext cx="1638300" cy="519112"/>
          </a:xfrm>
          <a:prstGeom prst="rect">
            <a:avLst/>
          </a:prstGeom>
          <a:solidFill>
            <a:srgbClr val="00CCFF"/>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83321" name="Text Box 25"/>
          <p:cNvSpPr txBox="1">
            <a:spLocks noChangeArrowheads="1"/>
          </p:cNvSpPr>
          <p:nvPr/>
        </p:nvSpPr>
        <p:spPr bwMode="auto">
          <a:xfrm>
            <a:off x="3276600" y="4343400"/>
            <a:ext cx="19335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1800" b="1">
                <a:solidFill>
                  <a:srgbClr val="0000CC"/>
                </a:solidFill>
              </a:rPr>
              <a:t>Powłoka aluminium</a:t>
            </a:r>
          </a:p>
        </p:txBody>
      </p:sp>
      <p:sp>
        <p:nvSpPr>
          <p:cNvPr id="183322" name="Text Box 26"/>
          <p:cNvSpPr txBox="1">
            <a:spLocks noChangeArrowheads="1"/>
          </p:cNvSpPr>
          <p:nvPr/>
        </p:nvSpPr>
        <p:spPr bwMode="auto">
          <a:xfrm>
            <a:off x="5402263" y="4038600"/>
            <a:ext cx="17605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000000"/>
                </a:solidFill>
              </a:rPr>
              <a:t>Utlenianie</a:t>
            </a:r>
          </a:p>
        </p:txBody>
      </p:sp>
      <p:sp>
        <p:nvSpPr>
          <p:cNvPr id="183323" name="Text Box 27"/>
          <p:cNvSpPr txBox="1">
            <a:spLocks noChangeArrowheads="1"/>
          </p:cNvSpPr>
          <p:nvPr/>
        </p:nvSpPr>
        <p:spPr bwMode="auto">
          <a:xfrm>
            <a:off x="7162800" y="4038600"/>
            <a:ext cx="1981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solidFill>
                  <a:srgbClr val="000000"/>
                </a:solidFill>
              </a:rPr>
              <a:t>Azotowanie</a:t>
            </a:r>
          </a:p>
        </p:txBody>
      </p:sp>
    </p:spTree>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a:xfrm>
            <a:off x="381000" y="304800"/>
            <a:ext cx="7772400" cy="457200"/>
          </a:xfrm>
        </p:spPr>
        <p:txBody>
          <a:bodyPr/>
          <a:lstStyle/>
          <a:p>
            <a:pPr algn="l" eaLnBrk="1" hangingPunct="1"/>
            <a:r>
              <a:rPr lang="pl-PL" altLang="pl-PL" sz="3200" u="sng">
                <a:solidFill>
                  <a:srgbClr val="000000"/>
                </a:solidFill>
              </a:rPr>
              <a:t>Fraktografia</a:t>
            </a:r>
          </a:p>
        </p:txBody>
      </p:sp>
      <p:pic>
        <p:nvPicPr>
          <p:cNvPr id="184323" name="Picture 3" descr="IAm261_f1_6"/>
          <p:cNvPicPr>
            <a:picLocks noChangeAspect="1" noChangeArrowheads="1"/>
          </p:cNvPicPr>
          <p:nvPr/>
        </p:nvPicPr>
        <p:blipFill>
          <a:blip r:embed="rId3">
            <a:lum bright="-10000" contrast="10000"/>
            <a:extLst>
              <a:ext uri="{28A0092B-C50C-407E-A947-70E740481C1C}">
                <a14:useLocalDpi xmlns:a14="http://schemas.microsoft.com/office/drawing/2010/main" val="0"/>
              </a:ext>
            </a:extLst>
          </a:blip>
          <a:srcRect l="17049"/>
          <a:stretch>
            <a:fillRect/>
          </a:stretch>
        </p:blipFill>
        <p:spPr bwMode="auto">
          <a:xfrm>
            <a:off x="4413250" y="2955925"/>
            <a:ext cx="4000500"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84324" name="Object 4"/>
          <p:cNvGraphicFramePr>
            <a:graphicFrameLocks noChangeAspect="1"/>
          </p:cNvGraphicFramePr>
          <p:nvPr/>
        </p:nvGraphicFramePr>
        <p:xfrm>
          <a:off x="209550" y="1641475"/>
          <a:ext cx="3981450" cy="3362325"/>
        </p:xfrm>
        <a:graphic>
          <a:graphicData uri="http://schemas.openxmlformats.org/presentationml/2006/ole">
            <mc:AlternateContent xmlns:mc="http://schemas.openxmlformats.org/markup-compatibility/2006">
              <mc:Choice xmlns:v="urn:schemas-microsoft-com:vml" Requires="v">
                <p:oleObj spid="_x0000_s184344" name="Picture" r:id="rId4" imgW="5740625" imgH="3366164" progId="Word.Picture.8">
                  <p:embed/>
                </p:oleObj>
              </mc:Choice>
              <mc:Fallback>
                <p:oleObj name="Picture" r:id="rId4" imgW="5740625" imgH="3366164" progId="Word.Picture.8">
                  <p:embed/>
                  <p:pic>
                    <p:nvPicPr>
                      <p:cNvPr id="0" name="Object 4"/>
                      <p:cNvPicPr>
                        <a:picLocks noChangeAspect="1" noChangeArrowheads="1"/>
                      </p:cNvPicPr>
                      <p:nvPr/>
                    </p:nvPicPr>
                    <p:blipFill>
                      <a:blip r:embed="rId5">
                        <a:lum bright="-10000" contrast="10000"/>
                        <a:extLst>
                          <a:ext uri="{28A0092B-C50C-407E-A947-70E740481C1C}">
                            <a14:useLocalDpi xmlns:a14="http://schemas.microsoft.com/office/drawing/2010/main" val="0"/>
                          </a:ext>
                        </a:extLst>
                      </a:blip>
                      <a:srcRect l="30728"/>
                      <a:stretch>
                        <a:fillRect/>
                      </a:stretch>
                    </p:blipFill>
                    <p:spPr bwMode="auto">
                      <a:xfrm>
                        <a:off x="209550" y="1641475"/>
                        <a:ext cx="3981450" cy="336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184325" name="Picture 5" descr="IAm261_f2_4"/>
          <p:cNvPicPr>
            <a:picLocks noChangeAspect="1" noChangeArrowheads="1"/>
          </p:cNvPicPr>
          <p:nvPr/>
        </p:nvPicPr>
        <p:blipFill>
          <a:blip r:embed="rId6">
            <a:lum bright="-10000" contrast="10000"/>
            <a:extLst>
              <a:ext uri="{28A0092B-C50C-407E-A947-70E740481C1C}">
                <a14:useLocalDpi xmlns:a14="http://schemas.microsoft.com/office/drawing/2010/main" val="0"/>
              </a:ext>
            </a:extLst>
          </a:blip>
          <a:srcRect l="17270"/>
          <a:stretch>
            <a:fillRect/>
          </a:stretch>
        </p:blipFill>
        <p:spPr bwMode="auto">
          <a:xfrm>
            <a:off x="4462463" y="63500"/>
            <a:ext cx="3910012" cy="277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26" name="AutoShape 6"/>
          <p:cNvSpPr>
            <a:spLocks noChangeArrowheads="1"/>
          </p:cNvSpPr>
          <p:nvPr/>
        </p:nvSpPr>
        <p:spPr bwMode="auto">
          <a:xfrm rot="5400000">
            <a:off x="1943100" y="3238500"/>
            <a:ext cx="1600200" cy="3352800"/>
          </a:xfrm>
          <a:custGeom>
            <a:avLst/>
            <a:gdLst>
              <a:gd name="T0" fmla="*/ 2147483646 w 21600"/>
              <a:gd name="T1" fmla="*/ 0 h 21600"/>
              <a:gd name="T2" fmla="*/ 2147483646 w 21600"/>
              <a:gd name="T3" fmla="*/ 2147483646 h 21600"/>
              <a:gd name="T4" fmla="*/ 0 w 21600"/>
              <a:gd name="T5" fmla="*/ 2147483646 h 21600"/>
              <a:gd name="T6" fmla="*/ 2147483646 w 21600"/>
              <a:gd name="T7" fmla="*/ 2147483646 h 21600"/>
              <a:gd name="T8" fmla="*/ 2147483646 w 21600"/>
              <a:gd name="T9" fmla="*/ 2147483646 h 21600"/>
              <a:gd name="T10" fmla="*/ 2147483646 w 21600"/>
              <a:gd name="T11" fmla="*/ 2147483646 h 21600"/>
              <a:gd name="T12" fmla="*/ 17694720 60000 65536"/>
              <a:gd name="T13" fmla="*/ 11796480 60000 65536"/>
              <a:gd name="T14" fmla="*/ 11796480 60000 65536"/>
              <a:gd name="T15" fmla="*/ 5898240 60000 65536"/>
              <a:gd name="T16" fmla="*/ 0 60000 65536"/>
              <a:gd name="T17" fmla="*/ 0 60000 65536"/>
              <a:gd name="T18" fmla="*/ 0 w 21600"/>
              <a:gd name="T19" fmla="*/ 17085 h 21600"/>
              <a:gd name="T20" fmla="*/ 193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7308" y="0"/>
                </a:moveTo>
                <a:lnTo>
                  <a:pt x="13016" y="6432"/>
                </a:lnTo>
                <a:lnTo>
                  <a:pt x="15288" y="6432"/>
                </a:lnTo>
                <a:lnTo>
                  <a:pt x="15288" y="17085"/>
                </a:lnTo>
                <a:lnTo>
                  <a:pt x="0" y="17085"/>
                </a:lnTo>
                <a:lnTo>
                  <a:pt x="0" y="21600"/>
                </a:lnTo>
                <a:lnTo>
                  <a:pt x="19328" y="21600"/>
                </a:lnTo>
                <a:lnTo>
                  <a:pt x="19328" y="6432"/>
                </a:lnTo>
                <a:lnTo>
                  <a:pt x="21600" y="6432"/>
                </a:lnTo>
                <a:lnTo>
                  <a:pt x="17308" y="0"/>
                </a:lnTo>
                <a:close/>
              </a:path>
            </a:pathLst>
          </a:custGeom>
          <a:noFill/>
          <a:ln w="25400" cap="sq">
            <a:solidFill>
              <a:srgbClr val="FF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84327" name="AutoShape 7"/>
          <p:cNvSpPr>
            <a:spLocks noChangeArrowheads="1"/>
          </p:cNvSpPr>
          <p:nvPr/>
        </p:nvSpPr>
        <p:spPr bwMode="auto">
          <a:xfrm rot="5400000" flipH="1">
            <a:off x="2514600" y="914400"/>
            <a:ext cx="2057400" cy="1752600"/>
          </a:xfrm>
          <a:custGeom>
            <a:avLst/>
            <a:gdLst>
              <a:gd name="T0" fmla="*/ 2147483646 w 21600"/>
              <a:gd name="T1" fmla="*/ 0 h 21600"/>
              <a:gd name="T2" fmla="*/ 2147483646 w 21600"/>
              <a:gd name="T3" fmla="*/ 2147483646 h 21600"/>
              <a:gd name="T4" fmla="*/ 0 w 21600"/>
              <a:gd name="T5" fmla="*/ 2147483646 h 21600"/>
              <a:gd name="T6" fmla="*/ 2147483646 w 21600"/>
              <a:gd name="T7" fmla="*/ 2147483646 h 21600"/>
              <a:gd name="T8" fmla="*/ 2147483646 w 21600"/>
              <a:gd name="T9" fmla="*/ 2147483646 h 21600"/>
              <a:gd name="T10" fmla="*/ 2147483646 w 21600"/>
              <a:gd name="T11" fmla="*/ 2147483646 h 21600"/>
              <a:gd name="T12" fmla="*/ 17694720 60000 65536"/>
              <a:gd name="T13" fmla="*/ 11796480 60000 65536"/>
              <a:gd name="T14" fmla="*/ 11796480 60000 65536"/>
              <a:gd name="T15" fmla="*/ 5898240 60000 65536"/>
              <a:gd name="T16" fmla="*/ 0 60000 65536"/>
              <a:gd name="T17" fmla="*/ 0 60000 65536"/>
              <a:gd name="T18" fmla="*/ 0 w 21600"/>
              <a:gd name="T19" fmla="*/ 17060 h 21600"/>
              <a:gd name="T20" fmla="*/ 19266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7242" y="0"/>
                </a:moveTo>
                <a:lnTo>
                  <a:pt x="12883" y="11210"/>
                </a:lnTo>
                <a:lnTo>
                  <a:pt x="15217" y="11210"/>
                </a:lnTo>
                <a:lnTo>
                  <a:pt x="15217" y="17060"/>
                </a:lnTo>
                <a:lnTo>
                  <a:pt x="0" y="17060"/>
                </a:lnTo>
                <a:lnTo>
                  <a:pt x="0" y="21600"/>
                </a:lnTo>
                <a:lnTo>
                  <a:pt x="19266" y="21600"/>
                </a:lnTo>
                <a:lnTo>
                  <a:pt x="19266" y="11210"/>
                </a:lnTo>
                <a:lnTo>
                  <a:pt x="21600" y="11210"/>
                </a:lnTo>
                <a:lnTo>
                  <a:pt x="17242" y="0"/>
                </a:lnTo>
                <a:close/>
              </a:path>
            </a:pathLst>
          </a:custGeom>
          <a:noFill/>
          <a:ln w="25400" cap="sq">
            <a:solidFill>
              <a:srgbClr val="FF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84328" name="Text Box 8"/>
          <p:cNvSpPr txBox="1">
            <a:spLocks noChangeArrowheads="1"/>
          </p:cNvSpPr>
          <p:nvPr/>
        </p:nvSpPr>
        <p:spPr bwMode="auto">
          <a:xfrm>
            <a:off x="304800" y="5791200"/>
            <a:ext cx="7162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kumimoji="1" lang="pl-PL" altLang="pl-PL" sz="2400" b="1">
                <a:solidFill>
                  <a:srgbClr val="000000"/>
                </a:solidFill>
              </a:rPr>
              <a:t>warstwa kompozytowa typu:</a:t>
            </a:r>
          </a:p>
          <a:p>
            <a:pPr eaLnBrk="1" hangingPunct="1">
              <a:spcBef>
                <a:spcPct val="0"/>
              </a:spcBef>
              <a:buFontTx/>
              <a:buNone/>
            </a:pPr>
            <a:r>
              <a:rPr kumimoji="1" lang="pl-PL" altLang="pl-PL" sz="2400" b="1">
                <a:solidFill>
                  <a:srgbClr val="000000"/>
                </a:solidFill>
              </a:rPr>
              <a:t>Al</a:t>
            </a:r>
            <a:r>
              <a:rPr kumimoji="1" lang="pl-PL" altLang="pl-PL" sz="2400" b="1" baseline="-25000">
                <a:solidFill>
                  <a:srgbClr val="000000"/>
                </a:solidFill>
              </a:rPr>
              <a:t>2</a:t>
            </a:r>
            <a:r>
              <a:rPr kumimoji="1" lang="pl-PL" altLang="pl-PL" sz="2400" b="1">
                <a:solidFill>
                  <a:srgbClr val="000000"/>
                </a:solidFill>
              </a:rPr>
              <a:t>O</a:t>
            </a:r>
            <a:r>
              <a:rPr kumimoji="1" lang="pl-PL" altLang="pl-PL" sz="2400" b="1" baseline="-25000">
                <a:solidFill>
                  <a:srgbClr val="000000"/>
                </a:solidFill>
              </a:rPr>
              <a:t>3</a:t>
            </a:r>
            <a:r>
              <a:rPr kumimoji="1" lang="pl-PL" altLang="pl-PL" sz="2400" b="1">
                <a:solidFill>
                  <a:srgbClr val="000000"/>
                </a:solidFill>
              </a:rPr>
              <a:t>+AlCr</a:t>
            </a:r>
            <a:r>
              <a:rPr kumimoji="1" lang="pl-PL" altLang="pl-PL" sz="2400" b="1" baseline="-25000">
                <a:solidFill>
                  <a:srgbClr val="000000"/>
                </a:solidFill>
              </a:rPr>
              <a:t>2</a:t>
            </a:r>
            <a:r>
              <a:rPr kumimoji="1" lang="pl-PL" altLang="pl-PL" sz="2400" b="1">
                <a:solidFill>
                  <a:srgbClr val="000000"/>
                </a:solidFill>
              </a:rPr>
              <a:t>+NiAl+Ni</a:t>
            </a:r>
            <a:r>
              <a:rPr kumimoji="1" lang="pl-PL" altLang="pl-PL" sz="2400" b="1" baseline="-25000">
                <a:solidFill>
                  <a:srgbClr val="000000"/>
                </a:solidFill>
              </a:rPr>
              <a:t>3</a:t>
            </a:r>
            <a:r>
              <a:rPr kumimoji="1" lang="pl-PL" altLang="pl-PL" sz="2400" b="1">
                <a:solidFill>
                  <a:srgbClr val="000000"/>
                </a:solidFill>
              </a:rPr>
              <a:t>Al+Cr(Ni,Fe)+Ni(Cr,Fe,Al) </a:t>
            </a:r>
          </a:p>
        </p:txBody>
      </p:sp>
    </p:spTree>
  </p:cSld>
  <p:clrMapOvr>
    <a:masterClrMapping/>
  </p:clrMapOvr>
  <p:transition>
    <p:wipe dir="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1905000" y="0"/>
            <a:ext cx="5257800" cy="1219200"/>
          </a:xfrm>
        </p:spPr>
        <p:txBody>
          <a:bodyPr/>
          <a:lstStyle/>
          <a:p>
            <a:pPr algn="l" eaLnBrk="1" hangingPunct="1"/>
            <a:r>
              <a:rPr lang="pl-PL" altLang="pl-PL" sz="3200" u="sng">
                <a:solidFill>
                  <a:srgbClr val="000000"/>
                </a:solidFill>
              </a:rPr>
              <a:t>Model warstwy kompozytowej</a:t>
            </a:r>
          </a:p>
        </p:txBody>
      </p:sp>
      <p:pic>
        <p:nvPicPr>
          <p:cNvPr id="185347" name="Picture 3" descr="Schemat warstw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439863"/>
            <a:ext cx="7848600" cy="465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5348" name="Text Box 4"/>
          <p:cNvSpPr txBox="1">
            <a:spLocks noChangeArrowheads="1"/>
          </p:cNvSpPr>
          <p:nvPr/>
        </p:nvSpPr>
        <p:spPr bwMode="auto">
          <a:xfrm>
            <a:off x="3276600" y="3040063"/>
            <a:ext cx="914400" cy="461962"/>
          </a:xfrm>
          <a:prstGeom prst="rect">
            <a:avLst/>
          </a:prstGeom>
          <a:solidFill>
            <a:schemeClr val="bg1"/>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000" tIns="18000" rIns="18000" bIns="18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800">
                <a:solidFill>
                  <a:srgbClr val="000000"/>
                </a:solidFill>
              </a:rPr>
              <a:t>NiAl</a:t>
            </a:r>
            <a:endParaRPr lang="pl-PL" altLang="pl-PL" sz="2800" baseline="-25000">
              <a:solidFill>
                <a:srgbClr val="000000"/>
              </a:solidFill>
            </a:endParaRPr>
          </a:p>
        </p:txBody>
      </p:sp>
      <p:sp>
        <p:nvSpPr>
          <p:cNvPr id="185349" name="Text Box 5"/>
          <p:cNvSpPr txBox="1">
            <a:spLocks noChangeArrowheads="1"/>
          </p:cNvSpPr>
          <p:nvPr/>
        </p:nvSpPr>
        <p:spPr bwMode="auto">
          <a:xfrm>
            <a:off x="6997700" y="5086350"/>
            <a:ext cx="914400" cy="461963"/>
          </a:xfrm>
          <a:prstGeom prst="rect">
            <a:avLst/>
          </a:prstGeom>
          <a:solidFill>
            <a:schemeClr val="bg1"/>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000" tIns="18000" rIns="18000" bIns="18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800">
                <a:solidFill>
                  <a:srgbClr val="000000"/>
                </a:solidFill>
              </a:rPr>
              <a:t>Ni</a:t>
            </a:r>
            <a:r>
              <a:rPr lang="pl-PL" altLang="pl-PL" sz="2800" baseline="-25000">
                <a:solidFill>
                  <a:srgbClr val="000000"/>
                </a:solidFill>
              </a:rPr>
              <a:t>3</a:t>
            </a:r>
            <a:r>
              <a:rPr lang="pl-PL" altLang="pl-PL" sz="2800">
                <a:solidFill>
                  <a:srgbClr val="000000"/>
                </a:solidFill>
              </a:rPr>
              <a:t>Al</a:t>
            </a:r>
            <a:endParaRPr lang="pl-PL" altLang="pl-PL" sz="2800" baseline="-25000">
              <a:solidFill>
                <a:srgbClr val="000000"/>
              </a:solidFill>
            </a:endParaRPr>
          </a:p>
        </p:txBody>
      </p:sp>
    </p:spTree>
  </p:cSld>
  <p:clrMapOvr>
    <a:masterClrMapping/>
  </p:clrMapOvr>
  <p:transition>
    <p:wipe dir="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pPr eaLnBrk="1" hangingPunct="1"/>
            <a:r>
              <a:rPr lang="pl-PL" altLang="pl-PL" sz="2800" b="1"/>
              <a:t>9. Oddziaływanie jonów i elektronów z powierzchnią ciała stałego</a:t>
            </a:r>
          </a:p>
        </p:txBody>
      </p:sp>
      <p:sp>
        <p:nvSpPr>
          <p:cNvPr id="186371" name="Rectangle 3"/>
          <p:cNvSpPr>
            <a:spLocks noGrp="1" noChangeArrowheads="1"/>
          </p:cNvSpPr>
          <p:nvPr>
            <p:ph type="body" sz="half" idx="1"/>
          </p:nvPr>
        </p:nvSpPr>
        <p:spPr/>
        <p:txBody>
          <a:bodyPr/>
          <a:lstStyle/>
          <a:p>
            <a:pPr eaLnBrk="1" hangingPunct="1">
              <a:buFontTx/>
              <a:buNone/>
            </a:pPr>
            <a:r>
              <a:rPr lang="pl-PL" altLang="pl-PL" sz="1800"/>
              <a:t>Procesy zachodzące podczas bombardowania jonami ciała stałego w zależności od energii jonów (Pau1.1)</a:t>
            </a:r>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p:txBody>
      </p:sp>
      <p:pic>
        <p:nvPicPr>
          <p:cNvPr id="186372" name="Picture 4" descr="1-1"/>
          <p:cNvPicPr>
            <a:picLocks noGrp="1" noChangeAspect="1" noChangeArrowheads="1"/>
          </p:cNvPicPr>
          <p:nvPr>
            <p:ph sz="half" idx="2"/>
          </p:nvPr>
        </p:nvPicPr>
        <p:blipFill>
          <a:blip r:embed="rId2">
            <a:lum bright="-24000" contrast="36000"/>
            <a:extLst>
              <a:ext uri="{28A0092B-C50C-407E-A947-70E740481C1C}">
                <a14:useLocalDpi xmlns:a14="http://schemas.microsoft.com/office/drawing/2010/main" val="0"/>
              </a:ext>
            </a:extLst>
          </a:blip>
          <a:srcRect/>
          <a:stretch>
            <a:fillRect/>
          </a:stretch>
        </p:blipFill>
        <p:spPr>
          <a:xfrm>
            <a:off x="1187450" y="3233738"/>
            <a:ext cx="6842125" cy="3435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6978" name="Group 2">
            <a:extLst>
              <a:ext uri="{FF2B5EF4-FFF2-40B4-BE49-F238E27FC236}">
                <a16:creationId xmlns:a16="http://schemas.microsoft.com/office/drawing/2014/main" id="{5EDB8445-45CE-4667-BE83-00D636E893EF}"/>
              </a:ext>
            </a:extLst>
          </p:cNvPr>
          <p:cNvGrpSpPr>
            <a:grpSpLocks/>
          </p:cNvGrpSpPr>
          <p:nvPr/>
        </p:nvGrpSpPr>
        <p:grpSpPr bwMode="auto">
          <a:xfrm>
            <a:off x="539750" y="1412875"/>
            <a:ext cx="1728788" cy="5445125"/>
            <a:chOff x="340" y="890"/>
            <a:chExt cx="1089" cy="3430"/>
          </a:xfrm>
        </p:grpSpPr>
        <p:sp>
          <p:nvSpPr>
            <p:cNvPr id="127005" name="Rectangle 3">
              <a:extLst>
                <a:ext uri="{FF2B5EF4-FFF2-40B4-BE49-F238E27FC236}">
                  <a16:creationId xmlns:a16="http://schemas.microsoft.com/office/drawing/2014/main" id="{0B57DD9A-95C2-40D0-AA3D-E1E3B3E9428E}"/>
                </a:ext>
              </a:extLst>
            </p:cNvPr>
            <p:cNvSpPr>
              <a:spLocks noChangeArrowheads="1"/>
            </p:cNvSpPr>
            <p:nvPr/>
          </p:nvSpPr>
          <p:spPr bwMode="auto">
            <a:xfrm>
              <a:off x="703" y="890"/>
              <a:ext cx="726" cy="1769"/>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7006" name="Rectangle 4">
              <a:extLst>
                <a:ext uri="{FF2B5EF4-FFF2-40B4-BE49-F238E27FC236}">
                  <a16:creationId xmlns:a16="http://schemas.microsoft.com/office/drawing/2014/main" id="{316EED61-AA35-4B94-90B1-EA7D10AFD834}"/>
                </a:ext>
              </a:extLst>
            </p:cNvPr>
            <p:cNvSpPr>
              <a:spLocks noChangeArrowheads="1"/>
            </p:cNvSpPr>
            <p:nvPr/>
          </p:nvSpPr>
          <p:spPr bwMode="auto">
            <a:xfrm>
              <a:off x="340" y="3067"/>
              <a:ext cx="907" cy="1253"/>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26979" name="Group 5">
            <a:extLst>
              <a:ext uri="{FF2B5EF4-FFF2-40B4-BE49-F238E27FC236}">
                <a16:creationId xmlns:a16="http://schemas.microsoft.com/office/drawing/2014/main" id="{CFB96FDD-00B6-4F79-A54E-6E1A6F4D4D1C}"/>
              </a:ext>
            </a:extLst>
          </p:cNvPr>
          <p:cNvGrpSpPr>
            <a:grpSpLocks/>
          </p:cNvGrpSpPr>
          <p:nvPr/>
        </p:nvGrpSpPr>
        <p:grpSpPr bwMode="auto">
          <a:xfrm>
            <a:off x="2124075" y="1412875"/>
            <a:ext cx="1871663" cy="5445125"/>
            <a:chOff x="1338" y="890"/>
            <a:chExt cx="1179" cy="3430"/>
          </a:xfrm>
        </p:grpSpPr>
        <p:sp>
          <p:nvSpPr>
            <p:cNvPr id="127003" name="Rectangle 6">
              <a:extLst>
                <a:ext uri="{FF2B5EF4-FFF2-40B4-BE49-F238E27FC236}">
                  <a16:creationId xmlns:a16="http://schemas.microsoft.com/office/drawing/2014/main" id="{54BC9E39-3DD5-4661-B969-1618EBFFC640}"/>
                </a:ext>
              </a:extLst>
            </p:cNvPr>
            <p:cNvSpPr>
              <a:spLocks noChangeArrowheads="1"/>
            </p:cNvSpPr>
            <p:nvPr/>
          </p:nvSpPr>
          <p:spPr bwMode="auto">
            <a:xfrm>
              <a:off x="1338" y="3067"/>
              <a:ext cx="907" cy="1253"/>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7004" name="Rectangle 7">
              <a:extLst>
                <a:ext uri="{FF2B5EF4-FFF2-40B4-BE49-F238E27FC236}">
                  <a16:creationId xmlns:a16="http://schemas.microsoft.com/office/drawing/2014/main" id="{10E6BC57-CF4C-479B-850C-830297829C8A}"/>
                </a:ext>
              </a:extLst>
            </p:cNvPr>
            <p:cNvSpPr>
              <a:spLocks noChangeArrowheads="1"/>
            </p:cNvSpPr>
            <p:nvPr/>
          </p:nvSpPr>
          <p:spPr bwMode="auto">
            <a:xfrm>
              <a:off x="1429" y="890"/>
              <a:ext cx="1088" cy="1769"/>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26980" name="Group 8">
            <a:extLst>
              <a:ext uri="{FF2B5EF4-FFF2-40B4-BE49-F238E27FC236}">
                <a16:creationId xmlns:a16="http://schemas.microsoft.com/office/drawing/2014/main" id="{1F376D96-FC17-4F8D-B507-07DFF152FBBA}"/>
              </a:ext>
            </a:extLst>
          </p:cNvPr>
          <p:cNvGrpSpPr>
            <a:grpSpLocks/>
          </p:cNvGrpSpPr>
          <p:nvPr/>
        </p:nvGrpSpPr>
        <p:grpSpPr bwMode="auto">
          <a:xfrm>
            <a:off x="3708400" y="1412875"/>
            <a:ext cx="2232025" cy="5445125"/>
            <a:chOff x="2336" y="890"/>
            <a:chExt cx="1406" cy="3430"/>
          </a:xfrm>
        </p:grpSpPr>
        <p:sp>
          <p:nvSpPr>
            <p:cNvPr id="127001" name="Rectangle 9">
              <a:extLst>
                <a:ext uri="{FF2B5EF4-FFF2-40B4-BE49-F238E27FC236}">
                  <a16:creationId xmlns:a16="http://schemas.microsoft.com/office/drawing/2014/main" id="{451DE0CD-F72F-4B3C-B453-1E75E2DD3858}"/>
                </a:ext>
              </a:extLst>
            </p:cNvPr>
            <p:cNvSpPr>
              <a:spLocks noChangeArrowheads="1"/>
            </p:cNvSpPr>
            <p:nvPr/>
          </p:nvSpPr>
          <p:spPr bwMode="auto">
            <a:xfrm>
              <a:off x="2517" y="890"/>
              <a:ext cx="1225" cy="1769"/>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7002" name="Rectangle 10">
              <a:extLst>
                <a:ext uri="{FF2B5EF4-FFF2-40B4-BE49-F238E27FC236}">
                  <a16:creationId xmlns:a16="http://schemas.microsoft.com/office/drawing/2014/main" id="{671DB945-BDF4-4A92-B966-4F6F420D3506}"/>
                </a:ext>
              </a:extLst>
            </p:cNvPr>
            <p:cNvSpPr>
              <a:spLocks noChangeArrowheads="1"/>
            </p:cNvSpPr>
            <p:nvPr/>
          </p:nvSpPr>
          <p:spPr bwMode="auto">
            <a:xfrm>
              <a:off x="2336" y="3067"/>
              <a:ext cx="907" cy="1253"/>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26981" name="Group 11">
            <a:extLst>
              <a:ext uri="{FF2B5EF4-FFF2-40B4-BE49-F238E27FC236}">
                <a16:creationId xmlns:a16="http://schemas.microsoft.com/office/drawing/2014/main" id="{D237A1FE-38FA-4EE6-A009-843DC9F3AF9D}"/>
              </a:ext>
            </a:extLst>
          </p:cNvPr>
          <p:cNvGrpSpPr>
            <a:grpSpLocks/>
          </p:cNvGrpSpPr>
          <p:nvPr/>
        </p:nvGrpSpPr>
        <p:grpSpPr bwMode="auto">
          <a:xfrm>
            <a:off x="5292725" y="1412875"/>
            <a:ext cx="1943100" cy="5184775"/>
            <a:chOff x="3334" y="890"/>
            <a:chExt cx="1224" cy="3266"/>
          </a:xfrm>
        </p:grpSpPr>
        <p:sp>
          <p:nvSpPr>
            <p:cNvPr id="126999" name="Rectangle 12">
              <a:extLst>
                <a:ext uri="{FF2B5EF4-FFF2-40B4-BE49-F238E27FC236}">
                  <a16:creationId xmlns:a16="http://schemas.microsoft.com/office/drawing/2014/main" id="{1F052DDB-CCC4-4B85-B944-5D7A7E2EAFEA}"/>
                </a:ext>
              </a:extLst>
            </p:cNvPr>
            <p:cNvSpPr>
              <a:spLocks noChangeArrowheads="1"/>
            </p:cNvSpPr>
            <p:nvPr/>
          </p:nvSpPr>
          <p:spPr bwMode="auto">
            <a:xfrm>
              <a:off x="3742" y="890"/>
              <a:ext cx="816" cy="176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7000" name="Rectangle 13">
              <a:extLst>
                <a:ext uri="{FF2B5EF4-FFF2-40B4-BE49-F238E27FC236}">
                  <a16:creationId xmlns:a16="http://schemas.microsoft.com/office/drawing/2014/main" id="{CF08C3FC-7CCA-41D6-AE64-C6A15A327B58}"/>
                </a:ext>
              </a:extLst>
            </p:cNvPr>
            <p:cNvSpPr>
              <a:spLocks noChangeArrowheads="1"/>
            </p:cNvSpPr>
            <p:nvPr/>
          </p:nvSpPr>
          <p:spPr bwMode="auto">
            <a:xfrm>
              <a:off x="3334" y="3067"/>
              <a:ext cx="907" cy="108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126982" name="Group 14">
            <a:extLst>
              <a:ext uri="{FF2B5EF4-FFF2-40B4-BE49-F238E27FC236}">
                <a16:creationId xmlns:a16="http://schemas.microsoft.com/office/drawing/2014/main" id="{CD0F38AC-3CDF-4EC7-96B0-535BF9BF4283}"/>
              </a:ext>
            </a:extLst>
          </p:cNvPr>
          <p:cNvGrpSpPr>
            <a:grpSpLocks/>
          </p:cNvGrpSpPr>
          <p:nvPr/>
        </p:nvGrpSpPr>
        <p:grpSpPr bwMode="auto">
          <a:xfrm>
            <a:off x="6877050" y="1412875"/>
            <a:ext cx="1655763" cy="5184775"/>
            <a:chOff x="4332" y="890"/>
            <a:chExt cx="1043" cy="3266"/>
          </a:xfrm>
        </p:grpSpPr>
        <p:sp>
          <p:nvSpPr>
            <p:cNvPr id="126997" name="Rectangle 15">
              <a:extLst>
                <a:ext uri="{FF2B5EF4-FFF2-40B4-BE49-F238E27FC236}">
                  <a16:creationId xmlns:a16="http://schemas.microsoft.com/office/drawing/2014/main" id="{D90CAA3C-B746-4832-8338-ADB7367F098E}"/>
                </a:ext>
              </a:extLst>
            </p:cNvPr>
            <p:cNvSpPr>
              <a:spLocks noChangeArrowheads="1"/>
            </p:cNvSpPr>
            <p:nvPr/>
          </p:nvSpPr>
          <p:spPr bwMode="auto">
            <a:xfrm>
              <a:off x="4558" y="890"/>
              <a:ext cx="454" cy="176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26998" name="Rectangle 16">
              <a:extLst>
                <a:ext uri="{FF2B5EF4-FFF2-40B4-BE49-F238E27FC236}">
                  <a16:creationId xmlns:a16="http://schemas.microsoft.com/office/drawing/2014/main" id="{D501F3B7-9E2F-4F95-842D-0300770A83A4}"/>
                </a:ext>
              </a:extLst>
            </p:cNvPr>
            <p:cNvSpPr>
              <a:spLocks noChangeArrowheads="1"/>
            </p:cNvSpPr>
            <p:nvPr/>
          </p:nvSpPr>
          <p:spPr bwMode="auto">
            <a:xfrm>
              <a:off x="4332" y="3067"/>
              <a:ext cx="1043" cy="108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126983" name="Rectangle 17">
            <a:extLst>
              <a:ext uri="{FF2B5EF4-FFF2-40B4-BE49-F238E27FC236}">
                <a16:creationId xmlns:a16="http://schemas.microsoft.com/office/drawing/2014/main" id="{B30EF655-5B83-4258-BADE-E4824BF79D19}"/>
              </a:ext>
            </a:extLst>
          </p:cNvPr>
          <p:cNvSpPr>
            <a:spLocks noChangeArrowheads="1"/>
          </p:cNvSpPr>
          <p:nvPr/>
        </p:nvSpPr>
        <p:spPr bwMode="auto">
          <a:xfrm>
            <a:off x="1500188" y="735013"/>
            <a:ext cx="6375400" cy="500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2800" b="1">
                <a:solidFill>
                  <a:schemeClr val="tx2"/>
                </a:solidFill>
                <a:latin typeface="AvantGarde" pitchFamily="34" charset="0"/>
              </a:rPr>
              <a:t>Energetic aspects in thin film growth</a:t>
            </a:r>
            <a:endParaRPr lang="en-GB" altLang="pl-PL" b="1">
              <a:latin typeface="Arial" panose="020B0604020202020204" pitchFamily="34" charset="0"/>
            </a:endParaRPr>
          </a:p>
        </p:txBody>
      </p:sp>
      <p:pic>
        <p:nvPicPr>
          <p:cNvPr id="126984" name="Picture 18">
            <a:extLst>
              <a:ext uri="{FF2B5EF4-FFF2-40B4-BE49-F238E27FC236}">
                <a16:creationId xmlns:a16="http://schemas.microsoft.com/office/drawing/2014/main" id="{219319C4-E808-4F87-8724-E04E993C197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5460" t="2547" b="46436"/>
          <a:stretch>
            <a:fillRect/>
          </a:stretch>
        </p:blipFill>
        <p:spPr bwMode="auto">
          <a:xfrm>
            <a:off x="946150" y="1379538"/>
            <a:ext cx="7312025"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6985" name="Picture 19">
            <a:extLst>
              <a:ext uri="{FF2B5EF4-FFF2-40B4-BE49-F238E27FC236}">
                <a16:creationId xmlns:a16="http://schemas.microsoft.com/office/drawing/2014/main" id="{C1C130F6-7593-4070-8B44-4AB374D65D7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72829" b="7693"/>
          <a:stretch>
            <a:fillRect/>
          </a:stretch>
        </p:blipFill>
        <p:spPr bwMode="auto">
          <a:xfrm>
            <a:off x="257175" y="4887913"/>
            <a:ext cx="8135938" cy="1262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86" name="Text Box 20">
            <a:extLst>
              <a:ext uri="{FF2B5EF4-FFF2-40B4-BE49-F238E27FC236}">
                <a16:creationId xmlns:a16="http://schemas.microsoft.com/office/drawing/2014/main" id="{BE218AE1-CF29-4974-A50D-A1C7C9E6AE95}"/>
              </a:ext>
            </a:extLst>
          </p:cNvPr>
          <p:cNvSpPr txBox="1">
            <a:spLocks noChangeArrowheads="1"/>
          </p:cNvSpPr>
          <p:nvPr/>
        </p:nvSpPr>
        <p:spPr bwMode="auto">
          <a:xfrm rot="-5400000">
            <a:off x="40482" y="2704306"/>
            <a:ext cx="1365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Probability</a:t>
            </a:r>
          </a:p>
        </p:txBody>
      </p:sp>
      <p:sp>
        <p:nvSpPr>
          <p:cNvPr id="126987" name="Text Box 21">
            <a:extLst>
              <a:ext uri="{FF2B5EF4-FFF2-40B4-BE49-F238E27FC236}">
                <a16:creationId xmlns:a16="http://schemas.microsoft.com/office/drawing/2014/main" id="{30D2291F-AE5C-4665-8B57-494840F8CB65}"/>
              </a:ext>
            </a:extLst>
          </p:cNvPr>
          <p:cNvSpPr txBox="1">
            <a:spLocks noChangeArrowheads="1"/>
          </p:cNvSpPr>
          <p:nvPr/>
        </p:nvSpPr>
        <p:spPr bwMode="auto">
          <a:xfrm>
            <a:off x="2833688" y="4430713"/>
            <a:ext cx="3130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Kinetic particle energy [eV]</a:t>
            </a:r>
          </a:p>
        </p:txBody>
      </p:sp>
      <p:sp>
        <p:nvSpPr>
          <p:cNvPr id="126988" name="Text Box 22">
            <a:extLst>
              <a:ext uri="{FF2B5EF4-FFF2-40B4-BE49-F238E27FC236}">
                <a16:creationId xmlns:a16="http://schemas.microsoft.com/office/drawing/2014/main" id="{DDD83BFF-3776-4209-905D-9EED473C0437}"/>
              </a:ext>
            </a:extLst>
          </p:cNvPr>
          <p:cNvSpPr txBox="1">
            <a:spLocks noChangeArrowheads="1"/>
          </p:cNvSpPr>
          <p:nvPr/>
        </p:nvSpPr>
        <p:spPr bwMode="auto">
          <a:xfrm>
            <a:off x="554038" y="6111875"/>
            <a:ext cx="1425575"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solidFill>
                  <a:schemeClr val="bg1"/>
                </a:solidFill>
                <a:latin typeface="Arial" panose="020B0604020202020204" pitchFamily="34" charset="0"/>
              </a:rPr>
              <a:t>adsorption</a:t>
            </a:r>
          </a:p>
        </p:txBody>
      </p:sp>
      <p:sp>
        <p:nvSpPr>
          <p:cNvPr id="126989" name="Text Box 23">
            <a:extLst>
              <a:ext uri="{FF2B5EF4-FFF2-40B4-BE49-F238E27FC236}">
                <a16:creationId xmlns:a16="http://schemas.microsoft.com/office/drawing/2014/main" id="{FDB5C2E2-EB90-4891-A7A7-ED1D49FB0919}"/>
              </a:ext>
            </a:extLst>
          </p:cNvPr>
          <p:cNvSpPr txBox="1">
            <a:spLocks noChangeArrowheads="1"/>
          </p:cNvSpPr>
          <p:nvPr/>
        </p:nvSpPr>
        <p:spPr bwMode="auto">
          <a:xfrm>
            <a:off x="2201863" y="6111875"/>
            <a:ext cx="1217612"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inclusion</a:t>
            </a:r>
          </a:p>
        </p:txBody>
      </p:sp>
      <p:sp>
        <p:nvSpPr>
          <p:cNvPr id="126990" name="Text Box 24">
            <a:extLst>
              <a:ext uri="{FF2B5EF4-FFF2-40B4-BE49-F238E27FC236}">
                <a16:creationId xmlns:a16="http://schemas.microsoft.com/office/drawing/2014/main" id="{34B66EA1-4F05-4F98-A81F-74CBE91C735B}"/>
              </a:ext>
            </a:extLst>
          </p:cNvPr>
          <p:cNvSpPr txBox="1">
            <a:spLocks noChangeArrowheads="1"/>
          </p:cNvSpPr>
          <p:nvPr/>
        </p:nvSpPr>
        <p:spPr bwMode="auto">
          <a:xfrm>
            <a:off x="3783013" y="6165850"/>
            <a:ext cx="1365250" cy="60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80000"/>
              </a:lnSpc>
              <a:spcBef>
                <a:spcPct val="0"/>
              </a:spcBef>
              <a:buFontTx/>
              <a:buNone/>
            </a:pPr>
            <a:r>
              <a:rPr lang="de-AT" altLang="pl-PL" sz="2100">
                <a:latin typeface="Arial" panose="020B0604020202020204" pitchFamily="34" charset="0"/>
              </a:rPr>
              <a:t>energetic peaks</a:t>
            </a:r>
          </a:p>
        </p:txBody>
      </p:sp>
      <p:sp>
        <p:nvSpPr>
          <p:cNvPr id="126991" name="Text Box 25">
            <a:extLst>
              <a:ext uri="{FF2B5EF4-FFF2-40B4-BE49-F238E27FC236}">
                <a16:creationId xmlns:a16="http://schemas.microsoft.com/office/drawing/2014/main" id="{C11928E6-6E95-4579-B235-5DECED812DC7}"/>
              </a:ext>
            </a:extLst>
          </p:cNvPr>
          <p:cNvSpPr txBox="1">
            <a:spLocks noChangeArrowheads="1"/>
          </p:cNvSpPr>
          <p:nvPr/>
        </p:nvSpPr>
        <p:spPr bwMode="auto">
          <a:xfrm>
            <a:off x="5364163" y="6111875"/>
            <a:ext cx="1352550"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sputtering</a:t>
            </a:r>
          </a:p>
        </p:txBody>
      </p:sp>
      <p:sp>
        <p:nvSpPr>
          <p:cNvPr id="126992" name="Text Box 26">
            <a:extLst>
              <a:ext uri="{FF2B5EF4-FFF2-40B4-BE49-F238E27FC236}">
                <a16:creationId xmlns:a16="http://schemas.microsoft.com/office/drawing/2014/main" id="{65200A18-41E3-4AD4-9FB1-A011765F9530}"/>
              </a:ext>
            </a:extLst>
          </p:cNvPr>
          <p:cNvSpPr txBox="1">
            <a:spLocks noChangeArrowheads="1"/>
          </p:cNvSpPr>
          <p:nvPr/>
        </p:nvSpPr>
        <p:spPr bwMode="auto">
          <a:xfrm>
            <a:off x="6915150" y="6111875"/>
            <a:ext cx="1617663"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implantation</a:t>
            </a:r>
          </a:p>
        </p:txBody>
      </p:sp>
      <p:grpSp>
        <p:nvGrpSpPr>
          <p:cNvPr id="126993" name="Group 27">
            <a:extLst>
              <a:ext uri="{FF2B5EF4-FFF2-40B4-BE49-F238E27FC236}">
                <a16:creationId xmlns:a16="http://schemas.microsoft.com/office/drawing/2014/main" id="{C9E4107E-525D-4E22-8A04-6F753D4F4CA5}"/>
              </a:ext>
            </a:extLst>
          </p:cNvPr>
          <p:cNvGrpSpPr>
            <a:grpSpLocks/>
          </p:cNvGrpSpPr>
          <p:nvPr/>
        </p:nvGrpSpPr>
        <p:grpSpPr bwMode="auto">
          <a:xfrm>
            <a:off x="1143000" y="2133600"/>
            <a:ext cx="5229225" cy="1689100"/>
            <a:chOff x="720" y="1344"/>
            <a:chExt cx="3294" cy="1064"/>
          </a:xfrm>
        </p:grpSpPr>
        <p:sp>
          <p:nvSpPr>
            <p:cNvPr id="126994" name="Rectangle 28">
              <a:extLst>
                <a:ext uri="{FF2B5EF4-FFF2-40B4-BE49-F238E27FC236}">
                  <a16:creationId xmlns:a16="http://schemas.microsoft.com/office/drawing/2014/main" id="{520EA4EF-2943-4382-B387-D7E17B421CEF}"/>
                </a:ext>
              </a:extLst>
            </p:cNvPr>
            <p:cNvSpPr>
              <a:spLocks noChangeArrowheads="1"/>
            </p:cNvSpPr>
            <p:nvPr/>
          </p:nvSpPr>
          <p:spPr bwMode="auto">
            <a:xfrm>
              <a:off x="720" y="1834"/>
              <a:ext cx="931" cy="566"/>
            </a:xfrm>
            <a:prstGeom prst="rect">
              <a:avLst/>
            </a:prstGeom>
            <a:solidFill>
              <a:srgbClr val="FF00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Thermal</a:t>
              </a:r>
              <a:br>
                <a:rPr lang="en-US" altLang="pl-PL" sz="2000" b="1">
                  <a:solidFill>
                    <a:schemeClr val="bg1"/>
                  </a:solidFill>
                  <a:latin typeface="Arial" panose="020B0604020202020204" pitchFamily="34" charset="0"/>
                </a:rPr>
              </a:br>
              <a:r>
                <a:rPr lang="en-US" altLang="pl-PL" sz="2000" b="1">
                  <a:solidFill>
                    <a:schemeClr val="bg1"/>
                  </a:solidFill>
                  <a:latin typeface="Arial" panose="020B0604020202020204" pitchFamily="34" charset="0"/>
                </a:rPr>
                <a:t>evaporation</a:t>
              </a:r>
            </a:p>
          </p:txBody>
        </p:sp>
        <p:sp>
          <p:nvSpPr>
            <p:cNvPr id="126995" name="Rectangle 29">
              <a:extLst>
                <a:ext uri="{FF2B5EF4-FFF2-40B4-BE49-F238E27FC236}">
                  <a16:creationId xmlns:a16="http://schemas.microsoft.com/office/drawing/2014/main" id="{0D8F94E2-5971-4889-B53D-E89D2FE3E42B}"/>
                </a:ext>
              </a:extLst>
            </p:cNvPr>
            <p:cNvSpPr>
              <a:spLocks noChangeArrowheads="1"/>
            </p:cNvSpPr>
            <p:nvPr/>
          </p:nvSpPr>
          <p:spPr bwMode="auto">
            <a:xfrm>
              <a:off x="1306" y="1344"/>
              <a:ext cx="1526" cy="566"/>
            </a:xfrm>
            <a:prstGeom prst="rect">
              <a:avLst/>
            </a:prstGeom>
            <a:solidFill>
              <a:srgbClr val="FF99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Sputtering</a:t>
              </a:r>
            </a:p>
          </p:txBody>
        </p:sp>
        <p:sp>
          <p:nvSpPr>
            <p:cNvPr id="126996" name="Rectangle 30">
              <a:extLst>
                <a:ext uri="{FF2B5EF4-FFF2-40B4-BE49-F238E27FC236}">
                  <a16:creationId xmlns:a16="http://schemas.microsoft.com/office/drawing/2014/main" id="{AF9BC187-A34B-42BB-A897-F2F418853AFA}"/>
                </a:ext>
              </a:extLst>
            </p:cNvPr>
            <p:cNvSpPr>
              <a:spLocks noChangeArrowheads="1"/>
            </p:cNvSpPr>
            <p:nvPr/>
          </p:nvSpPr>
          <p:spPr bwMode="auto">
            <a:xfrm>
              <a:off x="2381" y="1842"/>
              <a:ext cx="1633" cy="566"/>
            </a:xfrm>
            <a:prstGeom prst="rect">
              <a:avLst/>
            </a:prstGeom>
            <a:solidFill>
              <a:schemeClr val="tx2">
                <a:alpha val="59999"/>
              </a:scheme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PLD</a:t>
              </a:r>
            </a:p>
          </p:txBody>
        </p:sp>
      </p:grpSp>
    </p:spTree>
  </p:cSld>
  <p:clrMapOvr>
    <a:masterClrMapping/>
  </p:clrMapOvr>
  <p:transition>
    <p:wipe dir="d"/>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Prostokąt 1"/>
          <p:cNvSpPr>
            <a:spLocks noChangeArrowheads="1"/>
          </p:cNvSpPr>
          <p:nvPr/>
        </p:nvSpPr>
        <p:spPr bwMode="auto">
          <a:xfrm>
            <a:off x="2195513" y="188913"/>
            <a:ext cx="4572000"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pl-PL" altLang="pl-PL" sz="3200" b="1">
                <a:solidFill>
                  <a:srgbClr val="FF9900"/>
                </a:solidFill>
                <a:latin typeface="Arial" panose="020B0604020202020204" pitchFamily="34" charset="0"/>
              </a:rPr>
              <a:t>LASER</a:t>
            </a:r>
          </a:p>
          <a:p>
            <a:pPr eaLnBrk="1" hangingPunct="1"/>
            <a:r>
              <a:rPr lang="pl-PL" altLang="pl-PL" sz="3200" b="1">
                <a:solidFill>
                  <a:srgbClr val="FF9900"/>
                </a:solidFill>
                <a:latin typeface="Arial" panose="020B0604020202020204" pitchFamily="34" charset="0"/>
              </a:rPr>
              <a:t>L</a:t>
            </a:r>
            <a:r>
              <a:rPr lang="pl-PL" altLang="pl-PL" sz="3200" b="1">
                <a:solidFill>
                  <a:srgbClr val="FFFFFF"/>
                </a:solidFill>
                <a:latin typeface="Arial" panose="020B0604020202020204" pitchFamily="34" charset="0"/>
              </a:rPr>
              <a:t>ight </a:t>
            </a:r>
            <a:r>
              <a:rPr lang="pl-PL" altLang="pl-PL" sz="3200" b="1">
                <a:solidFill>
                  <a:srgbClr val="FF9900"/>
                </a:solidFill>
                <a:latin typeface="Arial" panose="020B0604020202020204" pitchFamily="34" charset="0"/>
              </a:rPr>
              <a:t>A</a:t>
            </a:r>
            <a:r>
              <a:rPr lang="pl-PL" altLang="pl-PL" sz="3200" b="1">
                <a:solidFill>
                  <a:srgbClr val="FFFFFF"/>
                </a:solidFill>
                <a:latin typeface="Arial" panose="020B0604020202020204" pitchFamily="34" charset="0"/>
              </a:rPr>
              <a:t>mplification by </a:t>
            </a:r>
            <a:r>
              <a:rPr lang="pl-PL" altLang="pl-PL" sz="3200" b="1">
                <a:solidFill>
                  <a:srgbClr val="FF9900"/>
                </a:solidFill>
                <a:latin typeface="Arial" panose="020B0604020202020204" pitchFamily="34" charset="0"/>
              </a:rPr>
              <a:t>S</a:t>
            </a:r>
            <a:r>
              <a:rPr lang="pl-PL" altLang="pl-PL" sz="3200" b="1">
                <a:solidFill>
                  <a:srgbClr val="FFFFFF"/>
                </a:solidFill>
                <a:latin typeface="Arial" panose="020B0604020202020204" pitchFamily="34" charset="0"/>
              </a:rPr>
              <a:t>timulated</a:t>
            </a:r>
          </a:p>
          <a:p>
            <a:pPr eaLnBrk="1" hangingPunct="1"/>
            <a:r>
              <a:rPr lang="pl-PL" altLang="pl-PL" sz="3200" b="1">
                <a:solidFill>
                  <a:srgbClr val="FF9900"/>
                </a:solidFill>
                <a:latin typeface="Arial" panose="020B0604020202020204" pitchFamily="34" charset="0"/>
              </a:rPr>
              <a:t>E</a:t>
            </a:r>
            <a:r>
              <a:rPr lang="pl-PL" altLang="pl-PL" sz="3200" b="1">
                <a:solidFill>
                  <a:srgbClr val="FFFFFF"/>
                </a:solidFill>
                <a:latin typeface="Arial" panose="020B0604020202020204" pitchFamily="34" charset="0"/>
              </a:rPr>
              <a:t>mission of </a:t>
            </a:r>
            <a:r>
              <a:rPr lang="pl-PL" altLang="pl-PL" sz="3200" b="1">
                <a:solidFill>
                  <a:srgbClr val="FF9900"/>
                </a:solidFill>
                <a:latin typeface="Arial" panose="020B0604020202020204" pitchFamily="34" charset="0"/>
              </a:rPr>
              <a:t>R</a:t>
            </a:r>
            <a:r>
              <a:rPr lang="pl-PL" altLang="pl-PL" sz="3200" b="1">
                <a:solidFill>
                  <a:srgbClr val="FFFFFF"/>
                </a:solidFill>
                <a:latin typeface="Arial" panose="020B0604020202020204" pitchFamily="34" charset="0"/>
              </a:rPr>
              <a:t>adiation</a:t>
            </a:r>
            <a:endParaRPr lang="pl-PL" altLang="pl-PL">
              <a:solidFill>
                <a:srgbClr val="000000"/>
              </a:solidFill>
            </a:endParaRPr>
          </a:p>
        </p:txBody>
      </p:sp>
      <p:sp>
        <p:nvSpPr>
          <p:cNvPr id="187395" name="Prostokąt 2"/>
          <p:cNvSpPr>
            <a:spLocks noChangeArrowheads="1"/>
          </p:cNvSpPr>
          <p:nvPr/>
        </p:nvSpPr>
        <p:spPr bwMode="auto">
          <a:xfrm>
            <a:off x="395288" y="2349500"/>
            <a:ext cx="813752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pl-PL">
                <a:solidFill>
                  <a:srgbClr val="000000"/>
                </a:solidFill>
              </a:rPr>
              <a:t>Inversion of occupations</a:t>
            </a:r>
            <a:br>
              <a:rPr lang="en-US" altLang="pl-PL">
                <a:solidFill>
                  <a:srgbClr val="000000"/>
                </a:solidFill>
              </a:rPr>
            </a:br>
            <a:r>
              <a:rPr lang="en-US" altLang="pl-PL">
                <a:solidFill>
                  <a:srgbClr val="000000"/>
                </a:solidFill>
              </a:rPr>
              <a:t>Inversion of occupations is a term defining the state of the system in which in the state with higher (excited) energy there is a larger number of particles than in the state with lower (basic) energy.</a:t>
            </a:r>
            <a:br>
              <a:rPr lang="en-US" altLang="pl-PL">
                <a:solidFill>
                  <a:srgbClr val="000000"/>
                </a:solidFill>
              </a:rPr>
            </a:br>
            <a:r>
              <a:rPr lang="en-US" altLang="pl-PL">
                <a:solidFill>
                  <a:srgbClr val="000000"/>
                </a:solidFill>
              </a:rPr>
              <a:t>Inversion of occupations is a fundamental concept enabling the understanding of laser operation</a:t>
            </a:r>
            <a:endParaRPr lang="pl-PL" altLang="pl-PL">
              <a:solidFill>
                <a:srgbClr val="000000"/>
              </a:solidFill>
            </a:endParaRPr>
          </a:p>
        </p:txBody>
      </p:sp>
    </p:spTree>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Text Box 20"/>
          <p:cNvSpPr txBox="1">
            <a:spLocks noChangeArrowheads="1"/>
          </p:cNvSpPr>
          <p:nvPr/>
        </p:nvSpPr>
        <p:spPr bwMode="auto">
          <a:xfrm>
            <a:off x="611188" y="538163"/>
            <a:ext cx="7921625"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pl-PL" altLang="pl-PL" sz="2800" b="1">
                <a:solidFill>
                  <a:srgbClr val="FFFF00"/>
                </a:solidFill>
              </a:rPr>
              <a:t>L A S E R Y</a:t>
            </a:r>
          </a:p>
          <a:p>
            <a:pPr algn="ctr" eaLnBrk="1" hangingPunct="1"/>
            <a:r>
              <a:rPr lang="en-US" altLang="pl-PL" sz="2000" b="1">
                <a:solidFill>
                  <a:srgbClr val="FFFF00"/>
                </a:solidFill>
              </a:rPr>
              <a:t> </a:t>
            </a:r>
            <a:r>
              <a:rPr lang="en-US" altLang="pl-PL" sz="1600" b="1">
                <a:solidFill>
                  <a:srgbClr val="FFCC00"/>
                </a:solidFill>
              </a:rPr>
              <a:t>akronim od (ang.) Light Amplification by Stimulated Emission of Radiation</a:t>
            </a:r>
            <a:endParaRPr lang="pl-PL" altLang="pl-PL" sz="1600" b="1">
              <a:solidFill>
                <a:srgbClr val="FFCC00"/>
              </a:solidFill>
            </a:endParaRPr>
          </a:p>
        </p:txBody>
      </p:sp>
      <p:pic>
        <p:nvPicPr>
          <p:cNvPr id="190467" name="Obraz 3" descr="http://2.bp.blogspot.com/_ldLKPlvDeXg/SvsCOBQgMrI/AAAAAAAAAA8/i6qw38HbuCI/s1600/Typowe+układy+poziomów+energetycznych+wykorzystywane+do+uzyskiwania+inwersji+obsadzeń+w+laserach.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5475" y="3429000"/>
            <a:ext cx="4173538"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Prostokąt 1"/>
          <p:cNvSpPr/>
          <p:nvPr/>
        </p:nvSpPr>
        <p:spPr>
          <a:xfrm>
            <a:off x="1760538" y="1484313"/>
            <a:ext cx="4572000" cy="1754187"/>
          </a:xfrm>
          <a:prstGeom prst="rect">
            <a:avLst/>
          </a:prstGeom>
        </p:spPr>
        <p:txBody>
          <a:bodyPr>
            <a:spAutoFit/>
          </a:bodyPr>
          <a:lstStyle/>
          <a:p>
            <a:pPr eaLnBrk="1" fontAlgn="auto" hangingPunct="1">
              <a:spcBef>
                <a:spcPts val="0"/>
              </a:spcBef>
              <a:spcAft>
                <a:spcPts val="0"/>
              </a:spcAft>
              <a:defRPr/>
            </a:pPr>
            <a:r>
              <a:rPr lang="pl-PL" sz="1350" b="1" dirty="0">
                <a:solidFill>
                  <a:srgbClr val="FFFF00"/>
                </a:solidFill>
                <a:latin typeface="tahoma Trebuchet MS"/>
              </a:rPr>
              <a:t>Inwersja </a:t>
            </a:r>
            <a:r>
              <a:rPr lang="pl-PL" sz="1350" b="1" dirty="0" err="1">
                <a:solidFill>
                  <a:srgbClr val="FFFF00"/>
                </a:solidFill>
                <a:latin typeface="tahoma Trebuchet MS"/>
              </a:rPr>
              <a:t>obsadzeń</a:t>
            </a:r>
            <a:r>
              <a:rPr lang="pl-PL" sz="1350" b="1" dirty="0">
                <a:solidFill>
                  <a:srgbClr val="FFFF00"/>
                </a:solidFill>
                <a:latin typeface="tahoma Trebuchet MS"/>
              </a:rPr>
              <a:t> </a:t>
            </a:r>
          </a:p>
          <a:p>
            <a:pPr eaLnBrk="1" fontAlgn="auto" hangingPunct="1">
              <a:spcBef>
                <a:spcPts val="0"/>
              </a:spcBef>
              <a:spcAft>
                <a:spcPts val="0"/>
              </a:spcAft>
              <a:defRPr/>
            </a:pPr>
            <a:r>
              <a:rPr lang="pl-PL" sz="1350" dirty="0">
                <a:solidFill>
                  <a:srgbClr val="003366"/>
                </a:solidFill>
                <a:latin typeface="tahoma Trebuchet MS"/>
              </a:rPr>
              <a:t>Inwersja </a:t>
            </a:r>
            <a:r>
              <a:rPr lang="pl-PL" sz="1350" dirty="0" err="1">
                <a:solidFill>
                  <a:srgbClr val="003366"/>
                </a:solidFill>
                <a:latin typeface="tahoma Trebuchet MS"/>
              </a:rPr>
              <a:t>obsadzeń</a:t>
            </a:r>
            <a:r>
              <a:rPr lang="pl-PL" sz="1350" dirty="0">
                <a:solidFill>
                  <a:srgbClr val="003366"/>
                </a:solidFill>
                <a:latin typeface="tahoma Trebuchet MS"/>
              </a:rPr>
              <a:t> to pojęcie </a:t>
            </a:r>
            <a:r>
              <a:rPr lang="pl-PL" sz="1350" dirty="0" err="1">
                <a:solidFill>
                  <a:srgbClr val="003366"/>
                </a:solidFill>
                <a:latin typeface="tahoma Trebuchet MS"/>
              </a:rPr>
              <a:t>określajace</a:t>
            </a:r>
            <a:r>
              <a:rPr lang="pl-PL" sz="1350" dirty="0">
                <a:solidFill>
                  <a:srgbClr val="003366"/>
                </a:solidFill>
                <a:latin typeface="tahoma Trebuchet MS"/>
              </a:rPr>
              <a:t> stan układu w którym w stanie o energii większej (wzbudzonym) jest większa liczba cząstek niż w stanie o energii niższej (podstawowym).</a:t>
            </a:r>
            <a:br>
              <a:rPr lang="pl-PL" sz="1350" dirty="0">
                <a:solidFill>
                  <a:srgbClr val="003366"/>
                </a:solidFill>
                <a:latin typeface="tahoma Trebuchet MS"/>
              </a:rPr>
            </a:br>
            <a:endParaRPr lang="pl-PL" sz="1350" dirty="0">
              <a:solidFill>
                <a:srgbClr val="003366"/>
              </a:solidFill>
              <a:latin typeface="tahoma Trebuchet MS"/>
            </a:endParaRPr>
          </a:p>
          <a:p>
            <a:pPr eaLnBrk="1" fontAlgn="auto" hangingPunct="1">
              <a:spcBef>
                <a:spcPts val="0"/>
              </a:spcBef>
              <a:spcAft>
                <a:spcPts val="0"/>
              </a:spcAft>
              <a:defRPr/>
            </a:pPr>
            <a:r>
              <a:rPr lang="pl-PL" sz="1350" dirty="0">
                <a:solidFill>
                  <a:srgbClr val="FFFF00"/>
                </a:solidFill>
                <a:latin typeface="tahoma Trebuchet MS"/>
              </a:rPr>
              <a:t>Inwersja </a:t>
            </a:r>
            <a:r>
              <a:rPr lang="pl-PL" sz="1350" dirty="0" err="1">
                <a:solidFill>
                  <a:srgbClr val="FFFF00"/>
                </a:solidFill>
                <a:latin typeface="tahoma Trebuchet MS"/>
              </a:rPr>
              <a:t>obsadzeń</a:t>
            </a:r>
            <a:r>
              <a:rPr lang="pl-PL" sz="1350" dirty="0">
                <a:solidFill>
                  <a:srgbClr val="FFFF00"/>
                </a:solidFill>
                <a:latin typeface="tahoma Trebuchet MS"/>
              </a:rPr>
              <a:t> jest fundamentalnym pojęciem </a:t>
            </a:r>
            <a:r>
              <a:rPr lang="pl-PL" sz="1350" dirty="0" err="1">
                <a:solidFill>
                  <a:srgbClr val="FFFF00"/>
                </a:solidFill>
                <a:latin typeface="tahoma Trebuchet MS"/>
              </a:rPr>
              <a:t>umożliwiajacym</a:t>
            </a:r>
            <a:r>
              <a:rPr lang="pl-PL" sz="1350" dirty="0">
                <a:solidFill>
                  <a:srgbClr val="FFFF00"/>
                </a:solidFill>
                <a:latin typeface="tahoma Trebuchet MS"/>
              </a:rPr>
              <a:t> zrozumienie działania lasera </a:t>
            </a:r>
            <a:endParaRPr lang="pl-PL" sz="1350" dirty="0">
              <a:solidFill>
                <a:srgbClr val="FFFF00"/>
              </a:solidFill>
              <a:latin typeface="Times New Roman"/>
            </a:endParaRPr>
          </a:p>
        </p:txBody>
      </p:sp>
    </p:spTree>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4" name="Symbol zastępczy zawartości 6"/>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042988" y="981075"/>
            <a:ext cx="6942137" cy="4957763"/>
          </a:xfrm>
        </p:spPr>
      </p:pic>
    </p:spTree>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Symbol zastępczy zawartości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09750" y="3165475"/>
            <a:ext cx="4556125" cy="1662113"/>
          </a:xfrm>
        </p:spPr>
      </p:pic>
      <p:sp>
        <p:nvSpPr>
          <p:cNvPr id="193539" name="Prostokąt 4"/>
          <p:cNvSpPr>
            <a:spLocks noChangeArrowheads="1"/>
          </p:cNvSpPr>
          <p:nvPr/>
        </p:nvSpPr>
        <p:spPr bwMode="auto">
          <a:xfrm>
            <a:off x="1419225" y="1370013"/>
            <a:ext cx="53308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Drugim rodzajem emisji promieniowania przez atom jest</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pl-PL" altLang="pl-PL" sz="1200" b="1">
                <a:solidFill>
                  <a:srgbClr val="FFFF00"/>
                </a:solidFill>
                <a:latin typeface="Calibri" panose="020F0502020204030204" pitchFamily="34" charset="0"/>
                <a:ea typeface="Calibri" panose="020F0502020204030204" pitchFamily="34" charset="0"/>
                <a:cs typeface="Times New Roman" panose="02020603050405020304" pitchFamily="18" charset="0"/>
              </a:rPr>
              <a:t>emisja wymuszona</a:t>
            </a:r>
            <a:r>
              <a:rPr lang="pl-PL" altLang="pl-PL" sz="1200">
                <a:solidFill>
                  <a:srgbClr val="FFFF00"/>
                </a:solidFill>
                <a:latin typeface="Calibri" panose="020F0502020204030204" pitchFamily="34" charset="0"/>
                <a:ea typeface="Calibri" panose="020F0502020204030204" pitchFamily="34" charset="0"/>
                <a:cs typeface="Times New Roman" panose="02020603050405020304" pitchFamily="18" charset="0"/>
              </a:rPr>
              <a:t>. </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Zjawisko to ma miejsce wówczas, gdy do </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atomu,</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 będącego w stanie wzbudzonym, wpada </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foton</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 o energii równej </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energii wzbudzenia.</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 Foton ten wymusza przejście elektronu w atomie do stanu podstawowego, co powoduje emisję drugiego fotonu o tej samej energii. Obydwa fotony mają tą samą </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częstotliwość</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 i są zgodne w fazie. Oznacza to, że tworzą one spójną f</a:t>
            </a:r>
            <a:r>
              <a:rPr lang="pl-PL" altLang="pl-PL" sz="1200" b="1">
                <a:solidFill>
                  <a:srgbClr val="000000"/>
                </a:solidFill>
                <a:latin typeface="Calibri" panose="020F0502020204030204" pitchFamily="34" charset="0"/>
                <a:ea typeface="Calibri" panose="020F0502020204030204" pitchFamily="34" charset="0"/>
                <a:cs typeface="Times New Roman" panose="02020603050405020304" pitchFamily="18" charset="0"/>
              </a:rPr>
              <a:t>alę elektromagnetyczną</a:t>
            </a:r>
            <a: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t>, która może wymusić emisję promieniowania przez inne atomy, będące w tym samym stanie wzbudzonym.</a:t>
            </a:r>
            <a:br>
              <a:rPr lang="pl-PL" altLang="pl-PL" sz="1200">
                <a:solidFill>
                  <a:srgbClr val="000000"/>
                </a:solidFill>
                <a:latin typeface="Calibri" panose="020F0502020204030204" pitchFamily="34" charset="0"/>
                <a:ea typeface="Calibri" panose="020F0502020204030204" pitchFamily="34" charset="0"/>
                <a:cs typeface="Times New Roman" panose="02020603050405020304" pitchFamily="18" charset="0"/>
              </a:rPr>
            </a:br>
            <a:endParaRPr lang="pl-PL" altLang="pl-PL" sz="1200">
              <a:solidFill>
                <a:srgbClr val="000000"/>
              </a:solidFill>
              <a:ea typeface="Calibri" panose="020F0502020204030204" pitchFamily="34" charset="0"/>
              <a:cs typeface="Times New Roman" panose="02020603050405020304" pitchFamily="18" charset="0"/>
            </a:endParaRPr>
          </a:p>
        </p:txBody>
      </p:sp>
      <p:sp>
        <p:nvSpPr>
          <p:cNvPr id="193540" name="Prostokąt 5"/>
          <p:cNvSpPr>
            <a:spLocks noChangeArrowheads="1"/>
          </p:cNvSpPr>
          <p:nvPr/>
        </p:nvSpPr>
        <p:spPr bwMode="auto">
          <a:xfrm>
            <a:off x="1908175" y="5157788"/>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pl-PL" altLang="pl-PL" sz="1800">
                <a:solidFill>
                  <a:srgbClr val="FFFF00"/>
                </a:solidFill>
                <a:latin typeface="Calibri" panose="020F0502020204030204" pitchFamily="34" charset="0"/>
                <a:ea typeface="Calibri" panose="020F0502020204030204" pitchFamily="34" charset="0"/>
                <a:cs typeface="Times New Roman" panose="02020603050405020304" pitchFamily="18" charset="0"/>
              </a:rPr>
              <a:t>Zjawisko</a:t>
            </a:r>
            <a:r>
              <a:rPr lang="pl-PL" altLang="pl-PL" sz="1800" b="1">
                <a:solidFill>
                  <a:srgbClr val="FFFF00"/>
                </a:solidFill>
                <a:latin typeface="Calibri" panose="020F0502020204030204" pitchFamily="34" charset="0"/>
                <a:ea typeface="Calibri" panose="020F0502020204030204" pitchFamily="34" charset="0"/>
                <a:cs typeface="Times New Roman" panose="02020603050405020304" pitchFamily="18" charset="0"/>
              </a:rPr>
              <a:t> emisji wymuszonej</a:t>
            </a:r>
            <a:r>
              <a:rPr lang="pl-PL" altLang="pl-PL" sz="1800">
                <a:solidFill>
                  <a:srgbClr val="FFFF00"/>
                </a:solidFill>
                <a:latin typeface="Calibri" panose="020F0502020204030204" pitchFamily="34" charset="0"/>
                <a:ea typeface="Calibri" panose="020F0502020204030204" pitchFamily="34" charset="0"/>
                <a:cs typeface="Times New Roman" panose="02020603050405020304" pitchFamily="18" charset="0"/>
              </a:rPr>
              <a:t> zostało odkryte w 1916 roku przez </a:t>
            </a:r>
            <a:r>
              <a:rPr lang="pl-PL" altLang="pl-PL" sz="1800" b="1">
                <a:solidFill>
                  <a:srgbClr val="FFFF00"/>
                </a:solidFill>
                <a:latin typeface="Calibri" panose="020F0502020204030204" pitchFamily="34" charset="0"/>
                <a:ea typeface="Calibri" panose="020F0502020204030204" pitchFamily="34" charset="0"/>
                <a:cs typeface="Times New Roman" panose="02020603050405020304" pitchFamily="18" charset="0"/>
              </a:rPr>
              <a:t>Alberta Einsteina</a:t>
            </a:r>
            <a:r>
              <a:rPr lang="pl-PL" altLang="pl-PL" sz="1800">
                <a:solidFill>
                  <a:srgbClr val="FFFF00"/>
                </a:solidFill>
                <a:latin typeface="Calibri" panose="020F0502020204030204" pitchFamily="34" charset="0"/>
                <a:ea typeface="Calibri" panose="020F0502020204030204" pitchFamily="34" charset="0"/>
                <a:cs typeface="Times New Roman" panose="02020603050405020304" pitchFamily="18" charset="0"/>
              </a:rPr>
              <a:t> i stanowi ono podstawę działania wszelkiego rodzaju </a:t>
            </a:r>
            <a:r>
              <a:rPr lang="pl-PL" altLang="pl-PL" sz="1800" b="1">
                <a:solidFill>
                  <a:srgbClr val="FFFF00"/>
                </a:solidFill>
                <a:latin typeface="Calibri" panose="020F0502020204030204" pitchFamily="34" charset="0"/>
                <a:ea typeface="Calibri" panose="020F0502020204030204" pitchFamily="34" charset="0"/>
                <a:cs typeface="Times New Roman" panose="02020603050405020304" pitchFamily="18" charset="0"/>
              </a:rPr>
              <a:t>laserów</a:t>
            </a:r>
            <a:r>
              <a:rPr lang="pl-PL" altLang="pl-PL" sz="1800">
                <a:solidFill>
                  <a:srgbClr val="FFFF00"/>
                </a:solidFill>
                <a:latin typeface="Calibri" panose="020F0502020204030204" pitchFamily="34" charset="0"/>
                <a:ea typeface="Calibri" panose="020F0502020204030204" pitchFamily="34" charset="0"/>
                <a:cs typeface="Times New Roman" panose="02020603050405020304" pitchFamily="18" charset="0"/>
              </a:rPr>
              <a:t>.</a:t>
            </a:r>
            <a:endParaRPr lang="pl-PL" altLang="pl-PL" sz="1800">
              <a:solidFill>
                <a:srgbClr val="FFFF00"/>
              </a:solidFill>
              <a:ea typeface="Calibri" panose="020F0502020204030204" pitchFamily="34" charset="0"/>
              <a:cs typeface="Times New Roman" panose="02020603050405020304" pitchFamily="18" charset="0"/>
            </a:endParaRPr>
          </a:p>
        </p:txBody>
      </p:sp>
    </p:spTree>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Prostokąt 1"/>
          <p:cNvSpPr>
            <a:spLocks noChangeArrowheads="1"/>
          </p:cNvSpPr>
          <p:nvPr/>
        </p:nvSpPr>
        <p:spPr bwMode="auto">
          <a:xfrm>
            <a:off x="323850" y="19050"/>
            <a:ext cx="8640763"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pl-PL" sz="1600" b="1">
                <a:solidFill>
                  <a:srgbClr val="000000"/>
                </a:solidFill>
              </a:rPr>
              <a:t>Stimulated emission</a:t>
            </a:r>
            <a:r>
              <a:rPr lang="en-US" altLang="pl-PL" sz="1600">
                <a:solidFill>
                  <a:srgbClr val="000000"/>
                </a:solidFill>
              </a:rPr>
              <a:t> is the process by which an incoming </a:t>
            </a:r>
            <a:r>
              <a:rPr lang="en-US" altLang="pl-PL" sz="1600">
                <a:solidFill>
                  <a:srgbClr val="000000"/>
                </a:solidFill>
                <a:hlinkClick r:id="rId2" tooltip="Photon"/>
              </a:rPr>
              <a:t>photon</a:t>
            </a:r>
            <a:r>
              <a:rPr lang="en-US" altLang="pl-PL" sz="1600">
                <a:solidFill>
                  <a:srgbClr val="000000"/>
                </a:solidFill>
              </a:rPr>
              <a:t> of a specific frequency can interact with an excited atomic </a:t>
            </a:r>
            <a:r>
              <a:rPr lang="en-US" altLang="pl-PL" sz="1600">
                <a:solidFill>
                  <a:srgbClr val="000000"/>
                </a:solidFill>
                <a:hlinkClick r:id="rId3" tooltip="Electron"/>
              </a:rPr>
              <a:t>electron</a:t>
            </a:r>
            <a:r>
              <a:rPr lang="en-US" altLang="pl-PL" sz="1600">
                <a:solidFill>
                  <a:srgbClr val="000000"/>
                </a:solidFill>
              </a:rPr>
              <a:t> (or other excited molecular state), causing it to drop to a lower </a:t>
            </a:r>
            <a:r>
              <a:rPr lang="en-US" altLang="pl-PL" sz="1600">
                <a:solidFill>
                  <a:srgbClr val="000000"/>
                </a:solidFill>
                <a:hlinkClick r:id="rId4" tooltip="Energy"/>
              </a:rPr>
              <a:t>energy</a:t>
            </a:r>
            <a:r>
              <a:rPr lang="en-US" altLang="pl-PL" sz="1600">
                <a:solidFill>
                  <a:srgbClr val="000000"/>
                </a:solidFill>
              </a:rPr>
              <a:t> level. The liberated energy transfers to the electromagnetic field, creating a new photon with a </a:t>
            </a:r>
            <a:r>
              <a:rPr lang="en-US" altLang="pl-PL" sz="1600">
                <a:solidFill>
                  <a:srgbClr val="000000"/>
                </a:solidFill>
                <a:hlinkClick r:id="rId5" tooltip="Phase (waves)"/>
              </a:rPr>
              <a:t>phase</a:t>
            </a:r>
            <a:r>
              <a:rPr lang="en-US" altLang="pl-PL" sz="1600">
                <a:solidFill>
                  <a:srgbClr val="000000"/>
                </a:solidFill>
              </a:rPr>
              <a:t>, </a:t>
            </a:r>
            <a:r>
              <a:rPr lang="en-US" altLang="pl-PL" sz="1600">
                <a:solidFill>
                  <a:srgbClr val="000000"/>
                </a:solidFill>
                <a:hlinkClick r:id="rId6" tooltip="Frequency"/>
              </a:rPr>
              <a:t>frequency</a:t>
            </a:r>
            <a:r>
              <a:rPr lang="en-US" altLang="pl-PL" sz="1600">
                <a:solidFill>
                  <a:srgbClr val="000000"/>
                </a:solidFill>
              </a:rPr>
              <a:t>, </a:t>
            </a:r>
            <a:r>
              <a:rPr lang="en-US" altLang="pl-PL" sz="1600">
                <a:solidFill>
                  <a:srgbClr val="000000"/>
                </a:solidFill>
                <a:hlinkClick r:id="rId7" tooltip="Polarization (waves)"/>
              </a:rPr>
              <a:t>polarization</a:t>
            </a:r>
            <a:r>
              <a:rPr lang="en-US" altLang="pl-PL" sz="1600">
                <a:solidFill>
                  <a:srgbClr val="000000"/>
                </a:solidFill>
              </a:rPr>
              <a:t>, and </a:t>
            </a:r>
            <a:r>
              <a:rPr lang="en-US" altLang="pl-PL" sz="1600">
                <a:solidFill>
                  <a:srgbClr val="000000"/>
                </a:solidFill>
                <a:hlinkClick r:id="rId8" tooltip="Direction (geometry)"/>
              </a:rPr>
              <a:t>direction</a:t>
            </a:r>
            <a:r>
              <a:rPr lang="en-US" altLang="pl-PL" sz="1600">
                <a:solidFill>
                  <a:srgbClr val="000000"/>
                </a:solidFill>
              </a:rPr>
              <a:t> of travel that are all identical to the photons of the incident wave. This is in contrast to </a:t>
            </a:r>
            <a:r>
              <a:rPr lang="en-US" altLang="pl-PL" sz="1600">
                <a:solidFill>
                  <a:srgbClr val="000000"/>
                </a:solidFill>
                <a:hlinkClick r:id="rId9" tooltip="Spontaneous emission"/>
              </a:rPr>
              <a:t>spontaneous emission</a:t>
            </a:r>
            <a:r>
              <a:rPr lang="en-US" altLang="pl-PL" sz="1600">
                <a:solidFill>
                  <a:srgbClr val="000000"/>
                </a:solidFill>
              </a:rPr>
              <a:t>, which occurs at random intervals without regard to the ambient electromagnetic field.</a:t>
            </a:r>
          </a:p>
          <a:p>
            <a:pPr algn="ctr" eaLnBrk="1" hangingPunct="1"/>
            <a:r>
              <a:rPr lang="en-US" altLang="pl-PL" sz="1600">
                <a:solidFill>
                  <a:srgbClr val="000000"/>
                </a:solidFill>
              </a:rPr>
              <a:t>The process is identical in form to atomic </a:t>
            </a:r>
            <a:r>
              <a:rPr lang="en-US" altLang="pl-PL" sz="1600">
                <a:solidFill>
                  <a:srgbClr val="000000"/>
                </a:solidFill>
                <a:hlinkClick r:id="rId10" tooltip="Absorption (electromagnetic radiation)"/>
              </a:rPr>
              <a:t>absorption</a:t>
            </a:r>
            <a:r>
              <a:rPr lang="en-US" altLang="pl-PL" sz="1600">
                <a:solidFill>
                  <a:srgbClr val="000000"/>
                </a:solidFill>
              </a:rPr>
              <a:t> in which the energy of an absorbed photon causes an identical but opposite atomic transition: from the lower level to a higher energy level. In normal media at thermal equilibrium, absorption exceeds stimulated emission because there are more electrons in the lower energy states than in the higher energy states. However, when a </a:t>
            </a:r>
            <a:r>
              <a:rPr lang="en-US" altLang="pl-PL" sz="1600">
                <a:solidFill>
                  <a:srgbClr val="000000"/>
                </a:solidFill>
                <a:hlinkClick r:id="rId11" tooltip="Population inversion"/>
              </a:rPr>
              <a:t>population inversion</a:t>
            </a:r>
            <a:r>
              <a:rPr lang="en-US" altLang="pl-PL" sz="1600">
                <a:solidFill>
                  <a:srgbClr val="000000"/>
                </a:solidFill>
              </a:rPr>
              <a:t> is present, the rate of stimulated emission exceeds that of absorption, and a net </a:t>
            </a:r>
            <a:r>
              <a:rPr lang="en-US" altLang="pl-PL" sz="1600">
                <a:solidFill>
                  <a:srgbClr val="000000"/>
                </a:solidFill>
                <a:hlinkClick r:id="rId12" tooltip="Optical amplification"/>
              </a:rPr>
              <a:t>optical amplification</a:t>
            </a:r>
            <a:r>
              <a:rPr lang="en-US" altLang="pl-PL" sz="1600">
                <a:solidFill>
                  <a:srgbClr val="000000"/>
                </a:solidFill>
              </a:rPr>
              <a:t> can be achieved. Such a </a:t>
            </a:r>
            <a:r>
              <a:rPr lang="en-US" altLang="pl-PL" sz="1600">
                <a:solidFill>
                  <a:srgbClr val="000000"/>
                </a:solidFill>
                <a:hlinkClick r:id="rId13" tooltip="Gain medium"/>
              </a:rPr>
              <a:t>gain medium</a:t>
            </a:r>
            <a:r>
              <a:rPr lang="en-US" altLang="pl-PL" sz="1600">
                <a:solidFill>
                  <a:srgbClr val="000000"/>
                </a:solidFill>
              </a:rPr>
              <a:t>, along with an optical resonator, is at the heart of a </a:t>
            </a:r>
            <a:r>
              <a:rPr lang="en-US" altLang="pl-PL" sz="1600">
                <a:solidFill>
                  <a:srgbClr val="000000"/>
                </a:solidFill>
                <a:hlinkClick r:id="rId14" tooltip="Laser"/>
              </a:rPr>
              <a:t>laser</a:t>
            </a:r>
            <a:r>
              <a:rPr lang="en-US" altLang="pl-PL" sz="1600">
                <a:solidFill>
                  <a:srgbClr val="000000"/>
                </a:solidFill>
              </a:rPr>
              <a:t> or </a:t>
            </a:r>
            <a:r>
              <a:rPr lang="en-US" altLang="pl-PL" sz="1600">
                <a:solidFill>
                  <a:srgbClr val="000000"/>
                </a:solidFill>
                <a:hlinkClick r:id="rId15" tooltip="Maser"/>
              </a:rPr>
              <a:t>maser</a:t>
            </a:r>
            <a:r>
              <a:rPr lang="en-US" altLang="pl-PL" sz="1600">
                <a:solidFill>
                  <a:srgbClr val="000000"/>
                </a:solidFill>
              </a:rPr>
              <a:t>. Lacking a feedback mechanism, </a:t>
            </a:r>
            <a:r>
              <a:rPr lang="en-US" altLang="pl-PL" sz="1600">
                <a:solidFill>
                  <a:srgbClr val="000000"/>
                </a:solidFill>
                <a:hlinkClick r:id="rId16" tooltip="Laser amplifier"/>
              </a:rPr>
              <a:t>laser amplifiers</a:t>
            </a:r>
            <a:r>
              <a:rPr lang="en-US" altLang="pl-PL" sz="1600">
                <a:solidFill>
                  <a:srgbClr val="000000"/>
                </a:solidFill>
              </a:rPr>
              <a:t> and </a:t>
            </a:r>
            <a:r>
              <a:rPr lang="en-US" altLang="pl-PL" sz="1600">
                <a:solidFill>
                  <a:srgbClr val="000000"/>
                </a:solidFill>
                <a:hlinkClick r:id="rId17" tooltip="Amplified spontaneous emission"/>
              </a:rPr>
              <a:t>superluminescent</a:t>
            </a:r>
            <a:r>
              <a:rPr lang="en-US" altLang="pl-PL" sz="1600">
                <a:solidFill>
                  <a:srgbClr val="000000"/>
                </a:solidFill>
              </a:rPr>
              <a:t> sources also function on the basis of stimulated emission</a:t>
            </a:r>
          </a:p>
        </p:txBody>
      </p:sp>
      <p:pic>
        <p:nvPicPr>
          <p:cNvPr id="189443" name="Symbol zastępczy zawartości 3"/>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2124075" y="3860800"/>
            <a:ext cx="4554538" cy="166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4" name="Prostokąt 3"/>
          <p:cNvSpPr>
            <a:spLocks noChangeArrowheads="1"/>
          </p:cNvSpPr>
          <p:nvPr/>
        </p:nvSpPr>
        <p:spPr bwMode="auto">
          <a:xfrm>
            <a:off x="468313" y="5661025"/>
            <a:ext cx="81359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pl-PL" sz="2000" b="1">
                <a:solidFill>
                  <a:srgbClr val="FFFF00"/>
                </a:solidFill>
              </a:rPr>
              <a:t>The phenomenon of forced emission was discovered in 1916 by Albert Einstein and it is the basis for the operation of all kinds of lasers.</a:t>
            </a:r>
            <a:endParaRPr lang="pl-PL" altLang="pl-PL" sz="2000" b="1">
              <a:solidFill>
                <a:srgbClr val="FFFF00"/>
              </a:solidFill>
            </a:endParaRPr>
          </a:p>
        </p:txBody>
      </p:sp>
    </p:spTree>
  </p:cSld>
  <p:clrMapOvr>
    <a:masterClrMapping/>
  </p:clrMapOvr>
  <p:transition>
    <p:wipe dir="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8418" name="Obraz 1" descr="http://2.bp.blogspot.com/_ldLKPlvDeXg/SvsCOBQgMrI/AAAAAAAAAA8/i6qw38HbuCI/s1600/Typowe+układy+poziomów+energetycznych+wykorzystywane+do+uzyskiwania+inwersji+obsadzeń+w+laserach.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413" y="333375"/>
            <a:ext cx="4105275" cy="251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8419" name="Prostokąt 2"/>
          <p:cNvSpPr>
            <a:spLocks noChangeArrowheads="1"/>
          </p:cNvSpPr>
          <p:nvPr/>
        </p:nvSpPr>
        <p:spPr bwMode="auto">
          <a:xfrm>
            <a:off x="323850" y="3644900"/>
            <a:ext cx="8280400"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pl-PL" sz="2000">
                <a:solidFill>
                  <a:srgbClr val="000000"/>
                </a:solidFill>
              </a:rPr>
              <a:t>Inversion of occupations in statistical mechanics - the state of the system in which the number of particles with higher energy is greater than those of lower energy. Inversion of occupations is used in laser operation.</a:t>
            </a:r>
            <a:br>
              <a:rPr lang="en-US" altLang="pl-PL">
                <a:solidFill>
                  <a:srgbClr val="000000"/>
                </a:solidFill>
              </a:rPr>
            </a:br>
            <a:br>
              <a:rPr lang="en-US" altLang="pl-PL">
                <a:solidFill>
                  <a:srgbClr val="000000"/>
                </a:solidFill>
              </a:rPr>
            </a:br>
            <a:r>
              <a:rPr lang="en-US" altLang="pl-PL" sz="1400">
                <a:solidFill>
                  <a:srgbClr val="000000"/>
                </a:solidFill>
              </a:rPr>
              <a:t>Boltzmann distribution</a:t>
            </a:r>
            <a:br>
              <a:rPr lang="en-US" altLang="pl-PL" sz="1400">
                <a:solidFill>
                  <a:srgbClr val="000000"/>
                </a:solidFill>
              </a:rPr>
            </a:br>
            <a:r>
              <a:rPr lang="en-US" altLang="pl-PL" sz="1400">
                <a:solidFill>
                  <a:srgbClr val="000000"/>
                </a:solidFill>
              </a:rPr>
              <a:t>If the statistical system (atoms) consists of many simple systems, each of which can take one of two states</a:t>
            </a:r>
            <a:br>
              <a:rPr lang="en-US" altLang="pl-PL" sz="1400">
                <a:solidFill>
                  <a:srgbClr val="000000"/>
                </a:solidFill>
              </a:rPr>
            </a:br>
            <a:r>
              <a:rPr lang="en-US" altLang="pl-PL" sz="1400">
                <a:solidFill>
                  <a:srgbClr val="000000"/>
                </a:solidFill>
              </a:rPr>
              <a:t>1. a basic level with E1 energy, or</a:t>
            </a:r>
            <a:br>
              <a:rPr lang="en-US" altLang="pl-PL" sz="1400">
                <a:solidFill>
                  <a:srgbClr val="000000"/>
                </a:solidFill>
              </a:rPr>
            </a:br>
            <a:r>
              <a:rPr lang="en-US" altLang="pl-PL" sz="1400">
                <a:solidFill>
                  <a:srgbClr val="000000"/>
                </a:solidFill>
              </a:rPr>
              <a:t>2. an excited level with E2 energy, where E2&gt; E1.</a:t>
            </a:r>
            <a:br>
              <a:rPr lang="en-US" altLang="pl-PL" sz="1400">
                <a:solidFill>
                  <a:srgbClr val="000000"/>
                </a:solidFill>
              </a:rPr>
            </a:br>
            <a:br>
              <a:rPr lang="en-US" altLang="pl-PL" sz="1400">
                <a:solidFill>
                  <a:srgbClr val="000000"/>
                </a:solidFill>
              </a:rPr>
            </a:br>
            <a:endParaRPr lang="en-US" altLang="pl-PL" sz="1400">
              <a:solidFill>
                <a:srgbClr val="000000"/>
              </a:solidFill>
            </a:endParaRPr>
          </a:p>
        </p:txBody>
      </p:sp>
    </p:spTree>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Text Box 20"/>
          <p:cNvSpPr txBox="1">
            <a:spLocks noChangeArrowheads="1"/>
          </p:cNvSpPr>
          <p:nvPr/>
        </p:nvSpPr>
        <p:spPr bwMode="auto">
          <a:xfrm>
            <a:off x="1952625" y="942975"/>
            <a:ext cx="5253038"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pl-PL" altLang="pl-PL" sz="1800">
              <a:solidFill>
                <a:srgbClr val="000000"/>
              </a:solidFill>
            </a:endParaRPr>
          </a:p>
        </p:txBody>
      </p:sp>
      <p:sp>
        <p:nvSpPr>
          <p:cNvPr id="15" name="Prostokąt 14"/>
          <p:cNvSpPr/>
          <p:nvPr/>
        </p:nvSpPr>
        <p:spPr>
          <a:xfrm>
            <a:off x="450850" y="1014413"/>
            <a:ext cx="7893050" cy="4640262"/>
          </a:xfrm>
          <a:prstGeom prst="rect">
            <a:avLst/>
          </a:prstGeom>
        </p:spPr>
        <p:txBody>
          <a:bodyPr>
            <a:spAutoFit/>
          </a:bodyPr>
          <a:lstStyle/>
          <a:p>
            <a:pPr eaLnBrk="1" fontAlgn="auto" hangingPunct="1">
              <a:spcBef>
                <a:spcPts val="0"/>
              </a:spcBef>
              <a:spcAft>
                <a:spcPts val="0"/>
              </a:spcAft>
              <a:defRPr/>
            </a:pPr>
            <a:r>
              <a:rPr lang="pl-PL" sz="1050" dirty="0">
                <a:solidFill>
                  <a:srgbClr val="FFFF00"/>
                </a:solidFill>
                <a:latin typeface="Times New Roman"/>
              </a:rPr>
              <a:t>Inwersja </a:t>
            </a:r>
            <a:r>
              <a:rPr lang="pl-PL" sz="1050" dirty="0" err="1">
                <a:solidFill>
                  <a:srgbClr val="FFFF00"/>
                </a:solidFill>
                <a:latin typeface="Times New Roman"/>
              </a:rPr>
              <a:t>obsadzeń</a:t>
            </a:r>
            <a:r>
              <a:rPr lang="pl-PL" sz="1050" dirty="0">
                <a:solidFill>
                  <a:srgbClr val="FFFF00"/>
                </a:solidFill>
                <a:latin typeface="Times New Roman"/>
              </a:rPr>
              <a:t> </a:t>
            </a:r>
            <a:r>
              <a:rPr lang="pl-PL" sz="1050" dirty="0">
                <a:solidFill>
                  <a:srgbClr val="000000"/>
                </a:solidFill>
                <a:latin typeface="Times New Roman"/>
              </a:rPr>
              <a:t>w mechanice statystycznej – stan układu, w którym liczba cząstek o energii wyższej jest większa niż cząsteczek o energii niższej. Inwersja </a:t>
            </a:r>
            <a:r>
              <a:rPr lang="pl-PL" sz="1050" dirty="0" err="1">
                <a:solidFill>
                  <a:srgbClr val="000000"/>
                </a:solidFill>
                <a:latin typeface="Times New Roman"/>
              </a:rPr>
              <a:t>obsadzeń</a:t>
            </a:r>
            <a:r>
              <a:rPr lang="pl-PL" sz="1050" dirty="0">
                <a:solidFill>
                  <a:srgbClr val="000000"/>
                </a:solidFill>
                <a:latin typeface="Times New Roman"/>
              </a:rPr>
              <a:t> jest wykorzystana w działaniu lasera.</a:t>
            </a:r>
          </a:p>
          <a:p>
            <a:pPr eaLnBrk="1" fontAlgn="auto" hangingPunct="1">
              <a:spcBef>
                <a:spcPts val="0"/>
              </a:spcBef>
              <a:spcAft>
                <a:spcPts val="0"/>
              </a:spcAft>
              <a:defRPr/>
            </a:pPr>
            <a:endParaRPr lang="pl-PL" sz="1050" dirty="0">
              <a:solidFill>
                <a:srgbClr val="000000"/>
              </a:solidFill>
              <a:latin typeface="Times New Roman"/>
            </a:endParaRPr>
          </a:p>
          <a:p>
            <a:pPr eaLnBrk="1" fontAlgn="auto" hangingPunct="1">
              <a:spcBef>
                <a:spcPts val="0"/>
              </a:spcBef>
              <a:spcAft>
                <a:spcPts val="0"/>
              </a:spcAft>
              <a:defRPr/>
            </a:pPr>
            <a:r>
              <a:rPr lang="pl-PL" sz="1200" b="1" dirty="0">
                <a:solidFill>
                  <a:srgbClr val="FFFF00"/>
                </a:solidFill>
                <a:latin typeface="Times New Roman"/>
              </a:rPr>
              <a:t>Rozkład Boltzmanna</a:t>
            </a:r>
          </a:p>
          <a:p>
            <a:pPr eaLnBrk="1" fontAlgn="auto" hangingPunct="1">
              <a:spcBef>
                <a:spcPts val="0"/>
              </a:spcBef>
              <a:spcAft>
                <a:spcPts val="0"/>
              </a:spcAft>
              <a:defRPr/>
            </a:pPr>
            <a:r>
              <a:rPr lang="pl-PL" sz="1050" dirty="0">
                <a:solidFill>
                  <a:srgbClr val="000000"/>
                </a:solidFill>
                <a:latin typeface="Times New Roman"/>
              </a:rPr>
              <a:t>Jeżeli układ statystyczny (atomów) składa się z wielu prostych układów, z których każdy może przyjmować jeden z dwóch stanów</a:t>
            </a:r>
          </a:p>
          <a:p>
            <a:pPr eaLnBrk="1" fontAlgn="auto" hangingPunct="1">
              <a:spcBef>
                <a:spcPts val="0"/>
              </a:spcBef>
              <a:spcAft>
                <a:spcPts val="0"/>
              </a:spcAft>
              <a:defRPr/>
            </a:pPr>
            <a:r>
              <a:rPr lang="pl-PL" sz="1050" dirty="0">
                <a:solidFill>
                  <a:srgbClr val="000000"/>
                </a:solidFill>
                <a:latin typeface="Times New Roman"/>
              </a:rPr>
              <a:t>1.poziom podstawowy o energii E1, lub</a:t>
            </a:r>
          </a:p>
          <a:p>
            <a:pPr eaLnBrk="1" fontAlgn="auto" hangingPunct="1">
              <a:spcBef>
                <a:spcPts val="0"/>
              </a:spcBef>
              <a:spcAft>
                <a:spcPts val="0"/>
              </a:spcAft>
              <a:defRPr/>
            </a:pPr>
            <a:r>
              <a:rPr lang="pl-PL" sz="1050" dirty="0">
                <a:solidFill>
                  <a:srgbClr val="000000"/>
                </a:solidFill>
                <a:latin typeface="Times New Roman"/>
              </a:rPr>
              <a:t>2.poziom wzbudzony o energii E2, przy czym E2&gt;E1.</a:t>
            </a:r>
          </a:p>
          <a:p>
            <a:pPr eaLnBrk="1" fontAlgn="auto" hangingPunct="1">
              <a:spcBef>
                <a:spcPts val="0"/>
              </a:spcBef>
              <a:spcAft>
                <a:spcPts val="0"/>
              </a:spcAft>
              <a:defRPr/>
            </a:pPr>
            <a:endParaRPr lang="pl-PL" sz="1050" dirty="0">
              <a:solidFill>
                <a:srgbClr val="000000"/>
              </a:solidFill>
              <a:latin typeface="Times New Roman"/>
            </a:endParaRPr>
          </a:p>
          <a:p>
            <a:pPr eaLnBrk="1" fontAlgn="auto" hangingPunct="1">
              <a:spcBef>
                <a:spcPts val="0"/>
              </a:spcBef>
              <a:spcAft>
                <a:spcPts val="0"/>
              </a:spcAft>
              <a:defRPr/>
            </a:pPr>
            <a:r>
              <a:rPr lang="pl-PL" sz="1050" dirty="0">
                <a:solidFill>
                  <a:srgbClr val="000000"/>
                </a:solidFill>
                <a:latin typeface="Times New Roman"/>
              </a:rPr>
              <a:t>Liczba atomów w stanie podstawowym jest określona przez N1, a w stanie wzbudzonym przez N2. Różnica energii między poziomami determinuje pochłonięcie lub emisję fotonu o częstości ν21 określonej wzorem</a:t>
            </a:r>
          </a:p>
          <a:p>
            <a:pPr eaLnBrk="1" fontAlgn="auto" hangingPunct="1">
              <a:spcBef>
                <a:spcPts val="0"/>
              </a:spcBef>
              <a:spcAft>
                <a:spcPts val="0"/>
              </a:spcAft>
              <a:defRPr/>
            </a:pPr>
            <a:r>
              <a:rPr lang="pl-PL" sz="1050" dirty="0">
                <a:solidFill>
                  <a:srgbClr val="000000"/>
                </a:solidFill>
                <a:latin typeface="Times New Roman"/>
              </a:rPr>
              <a:t>E 2   − E 1   = Δ E = h ν 21      {\</a:t>
            </a:r>
            <a:r>
              <a:rPr lang="pl-PL" sz="1050" dirty="0" err="1">
                <a:solidFill>
                  <a:srgbClr val="000000"/>
                </a:solidFill>
                <a:latin typeface="Times New Roman"/>
              </a:rPr>
              <a:t>displaystyle</a:t>
            </a:r>
            <a:r>
              <a:rPr lang="pl-PL" sz="1050" dirty="0">
                <a:solidFill>
                  <a:srgbClr val="000000"/>
                </a:solidFill>
                <a:latin typeface="Times New Roman"/>
              </a:rPr>
              <a:t> E_{2}-E_{1}=\Delta E=h\</a:t>
            </a:r>
            <a:r>
              <a:rPr lang="pl-PL" sz="1050" dirty="0" err="1">
                <a:solidFill>
                  <a:srgbClr val="000000"/>
                </a:solidFill>
                <a:latin typeface="Times New Roman"/>
              </a:rPr>
              <a:t>nu</a:t>
            </a:r>
            <a:r>
              <a:rPr lang="pl-PL" sz="1050" dirty="0">
                <a:solidFill>
                  <a:srgbClr val="000000"/>
                </a:solidFill>
                <a:latin typeface="Times New Roman"/>
              </a:rPr>
              <a:t> _{21}\,}  {\</a:t>
            </a:r>
            <a:r>
              <a:rPr lang="pl-PL" sz="1050" dirty="0" err="1">
                <a:solidFill>
                  <a:srgbClr val="000000"/>
                </a:solidFill>
                <a:latin typeface="Times New Roman"/>
              </a:rPr>
              <a:t>displaystyle</a:t>
            </a:r>
            <a:r>
              <a:rPr lang="pl-PL" sz="1050" dirty="0">
                <a:solidFill>
                  <a:srgbClr val="000000"/>
                </a:solidFill>
                <a:latin typeface="Times New Roman"/>
              </a:rPr>
              <a:t> E_{2}-E_{1}=\Delta E=h\</a:t>
            </a:r>
            <a:r>
              <a:rPr lang="pl-PL" sz="1050" dirty="0" err="1">
                <a:solidFill>
                  <a:srgbClr val="000000"/>
                </a:solidFill>
                <a:latin typeface="Times New Roman"/>
              </a:rPr>
              <a:t>nu</a:t>
            </a:r>
            <a:r>
              <a:rPr lang="pl-PL" sz="1050" dirty="0">
                <a:solidFill>
                  <a:srgbClr val="000000"/>
                </a:solidFill>
                <a:latin typeface="Times New Roman"/>
              </a:rPr>
              <a:t> _{21}\,},</a:t>
            </a:r>
          </a:p>
          <a:p>
            <a:pPr eaLnBrk="1" fontAlgn="auto" hangingPunct="1">
              <a:spcBef>
                <a:spcPts val="0"/>
              </a:spcBef>
              <a:spcAft>
                <a:spcPts val="0"/>
              </a:spcAft>
              <a:defRPr/>
            </a:pPr>
            <a:r>
              <a:rPr lang="pl-PL" sz="1050" dirty="0">
                <a:solidFill>
                  <a:srgbClr val="000000"/>
                </a:solidFill>
                <a:latin typeface="Times New Roman"/>
              </a:rPr>
              <a:t>gdzie h to stała Plancka.</a:t>
            </a:r>
          </a:p>
          <a:p>
            <a:pPr eaLnBrk="1" fontAlgn="auto" hangingPunct="1">
              <a:spcBef>
                <a:spcPts val="0"/>
              </a:spcBef>
              <a:spcAft>
                <a:spcPts val="0"/>
              </a:spcAft>
              <a:defRPr/>
            </a:pPr>
            <a:endParaRPr lang="pl-PL" sz="1050" dirty="0">
              <a:solidFill>
                <a:srgbClr val="000000"/>
              </a:solidFill>
              <a:latin typeface="Times New Roman"/>
            </a:endParaRPr>
          </a:p>
          <a:p>
            <a:pPr eaLnBrk="1" fontAlgn="auto" hangingPunct="1">
              <a:spcBef>
                <a:spcPts val="0"/>
              </a:spcBef>
              <a:spcAft>
                <a:spcPts val="0"/>
              </a:spcAft>
              <a:defRPr/>
            </a:pPr>
            <a:r>
              <a:rPr lang="pl-PL" sz="1050" dirty="0">
                <a:solidFill>
                  <a:srgbClr val="000000"/>
                </a:solidFill>
                <a:latin typeface="Times New Roman"/>
              </a:rPr>
              <a:t>Układ ten, zgodnie z rozkładem Boltzmanna, w temperaturze T będzie miał rozkład </a:t>
            </a:r>
            <a:r>
              <a:rPr lang="pl-PL" sz="1050" dirty="0" err="1">
                <a:solidFill>
                  <a:srgbClr val="000000"/>
                </a:solidFill>
                <a:latin typeface="Times New Roman"/>
              </a:rPr>
              <a:t>obsadzeń</a:t>
            </a:r>
            <a:endParaRPr lang="pl-PL" sz="1050" dirty="0">
              <a:solidFill>
                <a:srgbClr val="000000"/>
              </a:solidFill>
              <a:latin typeface="Times New Roman"/>
            </a:endParaRPr>
          </a:p>
          <a:p>
            <a:pPr eaLnBrk="1" fontAlgn="auto" hangingPunct="1">
              <a:spcBef>
                <a:spcPts val="0"/>
              </a:spcBef>
              <a:spcAft>
                <a:spcPts val="0"/>
              </a:spcAft>
              <a:defRPr/>
            </a:pPr>
            <a:r>
              <a:rPr lang="pl-PL" sz="1050" dirty="0">
                <a:solidFill>
                  <a:srgbClr val="000000"/>
                </a:solidFill>
                <a:latin typeface="Times New Roman"/>
              </a:rPr>
              <a:t>N 2   N 1     = </a:t>
            </a:r>
            <a:r>
              <a:rPr lang="pl-PL" sz="1050" dirty="0" err="1">
                <a:solidFill>
                  <a:srgbClr val="000000"/>
                </a:solidFill>
                <a:latin typeface="Times New Roman"/>
              </a:rPr>
              <a:t>exp</a:t>
            </a:r>
            <a:r>
              <a:rPr lang="pl-PL" sz="1050" dirty="0">
                <a:solidFill>
                  <a:srgbClr val="000000"/>
                </a:solidFill>
                <a:latin typeface="Times New Roman"/>
              </a:rPr>
              <a:t> ⁡ ( − ( E 2   − E 1   )  k T    )    {\</a:t>
            </a:r>
            <a:r>
              <a:rPr lang="pl-PL" sz="1050" dirty="0" err="1">
                <a:solidFill>
                  <a:srgbClr val="000000"/>
                </a:solidFill>
                <a:latin typeface="Times New Roman"/>
              </a:rPr>
              <a:t>displaystyle</a:t>
            </a:r>
            <a:r>
              <a:rPr lang="pl-PL" sz="1050" dirty="0">
                <a:solidFill>
                  <a:srgbClr val="000000"/>
                </a:solidFill>
                <a:latin typeface="Times New Roman"/>
              </a:rPr>
              <a:t> {\</a:t>
            </a:r>
            <a:r>
              <a:rPr lang="pl-PL" sz="1050" dirty="0" err="1">
                <a:solidFill>
                  <a:srgbClr val="000000"/>
                </a:solidFill>
                <a:latin typeface="Times New Roman"/>
              </a:rPr>
              <a:t>frac</a:t>
            </a:r>
            <a:r>
              <a:rPr lang="pl-PL" sz="1050" dirty="0">
                <a:solidFill>
                  <a:srgbClr val="000000"/>
                </a:solidFill>
                <a:latin typeface="Times New Roman"/>
              </a:rPr>
              <a:t> {N_{2}}{N_{1}}}=\</a:t>
            </a:r>
            <a:r>
              <a:rPr lang="pl-PL" sz="1050" dirty="0" err="1">
                <a:solidFill>
                  <a:srgbClr val="000000"/>
                </a:solidFill>
                <a:latin typeface="Times New Roman"/>
              </a:rPr>
              <a:t>exp</a:t>
            </a:r>
            <a:r>
              <a:rPr lang="pl-PL" sz="1050" dirty="0">
                <a:solidFill>
                  <a:srgbClr val="000000"/>
                </a:solidFill>
                <a:latin typeface="Times New Roman"/>
              </a:rPr>
              <a:t> \</a:t>
            </a:r>
            <a:r>
              <a:rPr lang="pl-PL" sz="1050" dirty="0" err="1">
                <a:solidFill>
                  <a:srgbClr val="000000"/>
                </a:solidFill>
                <a:latin typeface="Times New Roman"/>
              </a:rPr>
              <a:t>left</a:t>
            </a:r>
            <a:r>
              <a:rPr lang="pl-PL" sz="1050" dirty="0">
                <a:solidFill>
                  <a:srgbClr val="000000"/>
                </a:solidFill>
                <a:latin typeface="Times New Roman"/>
              </a:rPr>
              <a:t>({\</a:t>
            </a:r>
            <a:r>
              <a:rPr lang="pl-PL" sz="1050" dirty="0" err="1">
                <a:solidFill>
                  <a:srgbClr val="000000"/>
                </a:solidFill>
                <a:latin typeface="Times New Roman"/>
              </a:rPr>
              <a:t>frac</a:t>
            </a:r>
            <a:r>
              <a:rPr lang="pl-PL" sz="1050" dirty="0">
                <a:solidFill>
                  <a:srgbClr val="000000"/>
                </a:solidFill>
                <a:latin typeface="Times New Roman"/>
              </a:rPr>
              <a:t> {-(E_{2}-E_{1})}{</a:t>
            </a:r>
            <a:r>
              <a:rPr lang="pl-PL" sz="1050" dirty="0" err="1">
                <a:solidFill>
                  <a:srgbClr val="000000"/>
                </a:solidFill>
                <a:latin typeface="Times New Roman"/>
              </a:rPr>
              <a:t>kT</a:t>
            </a:r>
            <a:r>
              <a:rPr lang="pl-PL" sz="1050" dirty="0">
                <a:solidFill>
                  <a:srgbClr val="000000"/>
                </a:solidFill>
                <a:latin typeface="Times New Roman"/>
              </a:rPr>
              <a:t>}}\</a:t>
            </a:r>
            <a:r>
              <a:rPr lang="pl-PL" sz="1050" dirty="0" err="1">
                <a:solidFill>
                  <a:srgbClr val="000000"/>
                </a:solidFill>
                <a:latin typeface="Times New Roman"/>
              </a:rPr>
              <a:t>right</a:t>
            </a:r>
            <a:r>
              <a:rPr lang="pl-PL" sz="1050" dirty="0">
                <a:solidFill>
                  <a:srgbClr val="000000"/>
                </a:solidFill>
                <a:latin typeface="Times New Roman"/>
              </a:rPr>
              <a:t>)}  {\</a:t>
            </a:r>
            <a:r>
              <a:rPr lang="pl-PL" sz="1050" dirty="0" err="1">
                <a:solidFill>
                  <a:srgbClr val="000000"/>
                </a:solidFill>
                <a:latin typeface="Times New Roman"/>
              </a:rPr>
              <a:t>displaystyle</a:t>
            </a:r>
            <a:r>
              <a:rPr lang="pl-PL" sz="1050" dirty="0">
                <a:solidFill>
                  <a:srgbClr val="000000"/>
                </a:solidFill>
                <a:latin typeface="Times New Roman"/>
              </a:rPr>
              <a:t> {\</a:t>
            </a:r>
            <a:r>
              <a:rPr lang="pl-PL" sz="1050" dirty="0" err="1">
                <a:solidFill>
                  <a:srgbClr val="000000"/>
                </a:solidFill>
                <a:latin typeface="Times New Roman"/>
              </a:rPr>
              <a:t>frac</a:t>
            </a:r>
            <a:r>
              <a:rPr lang="pl-PL" sz="1050" dirty="0">
                <a:solidFill>
                  <a:srgbClr val="000000"/>
                </a:solidFill>
                <a:latin typeface="Times New Roman"/>
              </a:rPr>
              <a:t> {N_{2}}{N_{1}}}=\</a:t>
            </a:r>
            <a:r>
              <a:rPr lang="pl-PL" sz="1050" dirty="0" err="1">
                <a:solidFill>
                  <a:srgbClr val="000000"/>
                </a:solidFill>
                <a:latin typeface="Times New Roman"/>
              </a:rPr>
              <a:t>exp</a:t>
            </a:r>
            <a:r>
              <a:rPr lang="pl-PL" sz="1050" dirty="0">
                <a:solidFill>
                  <a:srgbClr val="000000"/>
                </a:solidFill>
                <a:latin typeface="Times New Roman"/>
              </a:rPr>
              <a:t> \</a:t>
            </a:r>
            <a:r>
              <a:rPr lang="pl-PL" sz="1050" dirty="0" err="1">
                <a:solidFill>
                  <a:srgbClr val="000000"/>
                </a:solidFill>
                <a:latin typeface="Times New Roman"/>
              </a:rPr>
              <a:t>left</a:t>
            </a:r>
            <a:r>
              <a:rPr lang="pl-PL" sz="1050" dirty="0">
                <a:solidFill>
                  <a:srgbClr val="000000"/>
                </a:solidFill>
                <a:latin typeface="Times New Roman"/>
              </a:rPr>
              <a:t>({\</a:t>
            </a:r>
            <a:r>
              <a:rPr lang="pl-PL" sz="1050" dirty="0" err="1">
                <a:solidFill>
                  <a:srgbClr val="000000"/>
                </a:solidFill>
                <a:latin typeface="Times New Roman"/>
              </a:rPr>
              <a:t>frac</a:t>
            </a:r>
            <a:r>
              <a:rPr lang="pl-PL" sz="1050" dirty="0">
                <a:solidFill>
                  <a:srgbClr val="000000"/>
                </a:solidFill>
                <a:latin typeface="Times New Roman"/>
              </a:rPr>
              <a:t> {-(E_{2}-E_{1})}{</a:t>
            </a:r>
            <a:r>
              <a:rPr lang="pl-PL" sz="1050" dirty="0" err="1">
                <a:solidFill>
                  <a:srgbClr val="000000"/>
                </a:solidFill>
                <a:latin typeface="Times New Roman"/>
              </a:rPr>
              <a:t>kT</a:t>
            </a:r>
            <a:r>
              <a:rPr lang="pl-PL" sz="1050" dirty="0">
                <a:solidFill>
                  <a:srgbClr val="000000"/>
                </a:solidFill>
                <a:latin typeface="Times New Roman"/>
              </a:rPr>
              <a:t>}}\</a:t>
            </a:r>
            <a:r>
              <a:rPr lang="pl-PL" sz="1050" dirty="0" err="1">
                <a:solidFill>
                  <a:srgbClr val="000000"/>
                </a:solidFill>
                <a:latin typeface="Times New Roman"/>
              </a:rPr>
              <a:t>right</a:t>
            </a:r>
            <a:r>
              <a:rPr lang="pl-PL" sz="1050" dirty="0">
                <a:solidFill>
                  <a:srgbClr val="000000"/>
                </a:solidFill>
                <a:latin typeface="Times New Roman"/>
              </a:rPr>
              <a:t>)},</a:t>
            </a:r>
          </a:p>
          <a:p>
            <a:pPr eaLnBrk="1" fontAlgn="auto" hangingPunct="1">
              <a:spcBef>
                <a:spcPts val="0"/>
              </a:spcBef>
              <a:spcAft>
                <a:spcPts val="0"/>
              </a:spcAft>
              <a:defRPr/>
            </a:pPr>
            <a:r>
              <a:rPr lang="pl-PL" sz="1050" dirty="0">
                <a:solidFill>
                  <a:srgbClr val="000000"/>
                </a:solidFill>
                <a:latin typeface="Times New Roman"/>
              </a:rPr>
              <a:t>gdzie</a:t>
            </a:r>
          </a:p>
          <a:p>
            <a:pPr eaLnBrk="1" fontAlgn="auto" hangingPunct="1">
              <a:spcBef>
                <a:spcPts val="0"/>
              </a:spcBef>
              <a:spcAft>
                <a:spcPts val="0"/>
              </a:spcAft>
              <a:defRPr/>
            </a:pPr>
            <a:r>
              <a:rPr lang="pl-PL" sz="1050" dirty="0">
                <a:solidFill>
                  <a:srgbClr val="000000"/>
                </a:solidFill>
                <a:latin typeface="Times New Roman"/>
              </a:rPr>
              <a:t>k – stała </a:t>
            </a:r>
            <a:r>
              <a:rPr lang="pl-PL" sz="1050" dirty="0" err="1">
                <a:solidFill>
                  <a:srgbClr val="000000"/>
                </a:solidFill>
                <a:latin typeface="Times New Roman"/>
              </a:rPr>
              <a:t>Boltzmanna,T</a:t>
            </a:r>
            <a:r>
              <a:rPr lang="pl-PL" sz="1050" dirty="0">
                <a:solidFill>
                  <a:srgbClr val="000000"/>
                </a:solidFill>
                <a:latin typeface="Times New Roman"/>
              </a:rPr>
              <a:t> – temperatura.</a:t>
            </a:r>
          </a:p>
          <a:p>
            <a:pPr eaLnBrk="1" fontAlgn="auto" hangingPunct="1">
              <a:spcBef>
                <a:spcPts val="0"/>
              </a:spcBef>
              <a:spcAft>
                <a:spcPts val="0"/>
              </a:spcAft>
              <a:defRPr/>
            </a:pPr>
            <a:r>
              <a:rPr lang="pl-PL" sz="1050" dirty="0">
                <a:solidFill>
                  <a:srgbClr val="000000"/>
                </a:solidFill>
                <a:latin typeface="Times New Roman"/>
              </a:rPr>
              <a:t>Wnioski z rozkładu Boltzmanna:</a:t>
            </a:r>
          </a:p>
          <a:p>
            <a:pPr eaLnBrk="1" fontAlgn="auto" hangingPunct="1">
              <a:spcBef>
                <a:spcPts val="0"/>
              </a:spcBef>
              <a:spcAft>
                <a:spcPts val="0"/>
              </a:spcAft>
              <a:defRPr/>
            </a:pPr>
            <a:r>
              <a:rPr lang="pl-PL" sz="1050" dirty="0">
                <a:solidFill>
                  <a:srgbClr val="000000"/>
                </a:solidFill>
                <a:latin typeface="Times New Roman"/>
              </a:rPr>
              <a:t>W temperaturze zera bezwzględnego, wszystkie atomy znajdują się w stanie o najniższej energii</a:t>
            </a:r>
          </a:p>
          <a:p>
            <a:pPr eaLnBrk="1" fontAlgn="auto" hangingPunct="1">
              <a:spcBef>
                <a:spcPts val="0"/>
              </a:spcBef>
              <a:spcAft>
                <a:spcPts val="0"/>
              </a:spcAft>
              <a:defRPr/>
            </a:pPr>
            <a:r>
              <a:rPr lang="pl-PL" sz="1050" dirty="0">
                <a:solidFill>
                  <a:srgbClr val="000000"/>
                </a:solidFill>
                <a:latin typeface="Times New Roman"/>
              </a:rPr>
              <a:t>Wzrost temperatury powoduje wzrost liczby atomów w stanie o większej energii</a:t>
            </a:r>
          </a:p>
          <a:p>
            <a:pPr eaLnBrk="1" fontAlgn="auto" hangingPunct="1">
              <a:spcBef>
                <a:spcPts val="0"/>
              </a:spcBef>
              <a:spcAft>
                <a:spcPts val="0"/>
              </a:spcAft>
              <a:defRPr/>
            </a:pPr>
            <a:r>
              <a:rPr lang="pl-PL" sz="1050" dirty="0">
                <a:solidFill>
                  <a:srgbClr val="000000"/>
                </a:solidFill>
                <a:latin typeface="Times New Roman"/>
              </a:rPr>
              <a:t>W dowolnej temperaturze więcej atomów będzie w stanie o niższej energii ( E 1   )   {\</a:t>
            </a:r>
            <a:r>
              <a:rPr lang="pl-PL" sz="1050" dirty="0" err="1">
                <a:solidFill>
                  <a:srgbClr val="000000"/>
                </a:solidFill>
                <a:latin typeface="Times New Roman"/>
              </a:rPr>
              <a:t>displaystyle</a:t>
            </a:r>
            <a:r>
              <a:rPr lang="pl-PL" sz="1050" dirty="0">
                <a:solidFill>
                  <a:srgbClr val="000000"/>
                </a:solidFill>
                <a:latin typeface="Times New Roman"/>
              </a:rPr>
              <a:t> (E_{1})}  {\</a:t>
            </a:r>
            <a:r>
              <a:rPr lang="pl-PL" sz="1050" dirty="0" err="1">
                <a:solidFill>
                  <a:srgbClr val="000000"/>
                </a:solidFill>
                <a:latin typeface="Times New Roman"/>
              </a:rPr>
              <a:t>displaystyle</a:t>
            </a:r>
            <a:r>
              <a:rPr lang="pl-PL" sz="1050" dirty="0">
                <a:solidFill>
                  <a:srgbClr val="000000"/>
                </a:solidFill>
                <a:latin typeface="Times New Roman"/>
              </a:rPr>
              <a:t> (E_{1})}, niż w stanie o wyższej energii (E 2     {\</a:t>
            </a:r>
            <a:r>
              <a:rPr lang="pl-PL" sz="1050" dirty="0" err="1">
                <a:solidFill>
                  <a:srgbClr val="000000"/>
                </a:solidFill>
                <a:latin typeface="Times New Roman"/>
              </a:rPr>
              <a:t>displaystyle</a:t>
            </a:r>
            <a:r>
              <a:rPr lang="pl-PL" sz="1050" dirty="0">
                <a:solidFill>
                  <a:srgbClr val="000000"/>
                </a:solidFill>
                <a:latin typeface="Times New Roman"/>
              </a:rPr>
              <a:t> E_{2}}  E_{2})</a:t>
            </a:r>
          </a:p>
          <a:p>
            <a:pPr eaLnBrk="1" fontAlgn="auto" hangingPunct="1">
              <a:spcBef>
                <a:spcPts val="0"/>
              </a:spcBef>
              <a:spcAft>
                <a:spcPts val="0"/>
              </a:spcAft>
              <a:defRPr/>
            </a:pPr>
            <a:endParaRPr lang="pl-PL" sz="1050" dirty="0">
              <a:solidFill>
                <a:srgbClr val="000000"/>
              </a:solidFill>
              <a:latin typeface="Times New Roman"/>
            </a:endParaRPr>
          </a:p>
          <a:p>
            <a:pPr eaLnBrk="1" fontAlgn="auto" hangingPunct="1">
              <a:spcBef>
                <a:spcPts val="0"/>
              </a:spcBef>
              <a:spcAft>
                <a:spcPts val="0"/>
              </a:spcAft>
              <a:defRPr/>
            </a:pPr>
            <a:r>
              <a:rPr lang="pl-PL" sz="1050" dirty="0">
                <a:solidFill>
                  <a:srgbClr val="000000"/>
                </a:solidFill>
                <a:latin typeface="Times New Roman"/>
              </a:rPr>
              <a:t>W pewnych warunkach możliwe jest doprowadzenie do stanu, w którym więcej atomów znajduje się w wyższym stanie wzbudzenia. Układ taki nie jest trwały i dąży do rozkładu zgodnego z rozkładem Boltzmanna. Stan taki nazywamy inwersją </a:t>
            </a:r>
            <a:r>
              <a:rPr lang="pl-PL" sz="1050" dirty="0" err="1">
                <a:solidFill>
                  <a:srgbClr val="000000"/>
                </a:solidFill>
                <a:latin typeface="Times New Roman"/>
              </a:rPr>
              <a:t>obsadzeń</a:t>
            </a:r>
            <a:r>
              <a:rPr lang="pl-PL" sz="1050" dirty="0">
                <a:solidFill>
                  <a:srgbClr val="000000"/>
                </a:solidFill>
                <a:latin typeface="Times New Roman"/>
              </a:rPr>
              <a:t>.</a:t>
            </a:r>
          </a:p>
          <a:p>
            <a:pPr eaLnBrk="1" fontAlgn="auto" hangingPunct="1">
              <a:spcBef>
                <a:spcPts val="0"/>
              </a:spcBef>
              <a:spcAft>
                <a:spcPts val="0"/>
              </a:spcAft>
              <a:defRPr/>
            </a:pPr>
            <a:endParaRPr lang="pl-PL" sz="1050" dirty="0">
              <a:solidFill>
                <a:srgbClr val="000000"/>
              </a:solidFill>
              <a:latin typeface="Times New Roman"/>
            </a:endParaRPr>
          </a:p>
          <a:p>
            <a:pPr eaLnBrk="1" fontAlgn="auto" hangingPunct="1">
              <a:spcBef>
                <a:spcPts val="0"/>
              </a:spcBef>
              <a:spcAft>
                <a:spcPts val="0"/>
              </a:spcAft>
              <a:defRPr/>
            </a:pPr>
            <a:r>
              <a:rPr lang="pl-PL" sz="1050" dirty="0">
                <a:solidFill>
                  <a:srgbClr val="000000"/>
                </a:solidFill>
                <a:latin typeface="Times New Roman"/>
              </a:rPr>
              <a:t>Stan inwersji </a:t>
            </a:r>
            <a:r>
              <a:rPr lang="pl-PL" sz="1050" dirty="0" err="1">
                <a:solidFill>
                  <a:srgbClr val="000000"/>
                </a:solidFill>
                <a:latin typeface="Times New Roman"/>
              </a:rPr>
              <a:t>obsadzeń</a:t>
            </a:r>
            <a:r>
              <a:rPr lang="pl-PL" sz="1050" dirty="0">
                <a:solidFill>
                  <a:srgbClr val="000000"/>
                </a:solidFill>
                <a:latin typeface="Times New Roman"/>
              </a:rPr>
              <a:t> jest warunkiem pracy lasera.</a:t>
            </a:r>
          </a:p>
        </p:txBody>
      </p:sp>
    </p:spTree>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395288" y="609600"/>
            <a:ext cx="8280400" cy="731838"/>
          </a:xfrm>
        </p:spPr>
        <p:txBody>
          <a:bodyPr/>
          <a:lstStyle/>
          <a:p>
            <a:pPr eaLnBrk="1" hangingPunct="1"/>
            <a:r>
              <a:rPr lang="pl-PL" altLang="pl-PL" sz="2800" b="1"/>
              <a:t>10. </a:t>
            </a:r>
            <a:r>
              <a:rPr lang="pl-PL" altLang="pl-PL" sz="2800" b="1">
                <a:solidFill>
                  <a:srgbClr val="FFFF00"/>
                </a:solidFill>
              </a:rPr>
              <a:t>Interaction of laser beam with the surface</a:t>
            </a:r>
            <a:br>
              <a:rPr lang="pl-PL" altLang="pl-PL" sz="2800" b="1">
                <a:solidFill>
                  <a:srgbClr val="FFFF00"/>
                </a:solidFill>
              </a:rPr>
            </a:br>
            <a:endParaRPr lang="pl-PL" altLang="pl-PL" sz="2400" b="1">
              <a:solidFill>
                <a:srgbClr val="FFFF00"/>
              </a:solidFill>
            </a:endParaRPr>
          </a:p>
        </p:txBody>
      </p:sp>
      <p:sp>
        <p:nvSpPr>
          <p:cNvPr id="194563" name="Rectangle 3"/>
          <p:cNvSpPr>
            <a:spLocks noGrp="1" noChangeArrowheads="1"/>
          </p:cNvSpPr>
          <p:nvPr>
            <p:ph type="body" idx="1"/>
          </p:nvPr>
        </p:nvSpPr>
        <p:spPr>
          <a:xfrm>
            <a:off x="685800" y="1125538"/>
            <a:ext cx="7772400" cy="4751387"/>
          </a:xfrm>
        </p:spPr>
        <p:txBody>
          <a:bodyPr/>
          <a:lstStyle/>
          <a:p>
            <a:pPr eaLnBrk="1" hangingPunct="1">
              <a:buFontTx/>
              <a:buNone/>
            </a:pPr>
            <a:r>
              <a:rPr lang="pl-PL" altLang="pl-PL">
                <a:solidFill>
                  <a:schemeClr val="bg1"/>
                </a:solidFill>
              </a:rPr>
              <a:t>Laser application in materials engineering</a:t>
            </a:r>
          </a:p>
          <a:p>
            <a:pPr eaLnBrk="1" hangingPunct="1"/>
            <a:r>
              <a:rPr lang="pl-PL" altLang="pl-PL" sz="2800" b="1"/>
              <a:t>Cutting</a:t>
            </a:r>
          </a:p>
          <a:p>
            <a:pPr eaLnBrk="1" hangingPunct="1"/>
            <a:r>
              <a:rPr lang="pl-PL" altLang="pl-PL" sz="2800" b="1"/>
              <a:t>Welding</a:t>
            </a:r>
          </a:p>
          <a:p>
            <a:pPr eaLnBrk="1" hangingPunct="1"/>
            <a:r>
              <a:rPr lang="pl-PL" altLang="pl-PL" sz="2800" b="1"/>
              <a:t>Surface heating and hardening</a:t>
            </a:r>
          </a:p>
          <a:p>
            <a:pPr eaLnBrk="1" hangingPunct="1"/>
            <a:r>
              <a:rPr lang="pl-PL" altLang="pl-PL" sz="2800" b="1"/>
              <a:t>Drilling</a:t>
            </a:r>
          </a:p>
          <a:p>
            <a:pPr eaLnBrk="1" hangingPunct="1"/>
            <a:r>
              <a:rPr lang="pl-PL" altLang="pl-PL" sz="2800" b="1"/>
              <a:t>Surface melting or alloying </a:t>
            </a:r>
          </a:p>
          <a:p>
            <a:pPr eaLnBrk="1" hangingPunct="1"/>
            <a:r>
              <a:rPr lang="pl-PL" altLang="pl-PL" sz="2800" b="1"/>
              <a:t>Laser rapid prototyping</a:t>
            </a:r>
          </a:p>
          <a:p>
            <a:pPr eaLnBrk="1" hangingPunct="1"/>
            <a:r>
              <a:rPr lang="pl-PL" altLang="pl-PL" sz="2800" b="1"/>
              <a:t>Ablation and pulsed laser deposition</a:t>
            </a:r>
          </a:p>
          <a:p>
            <a:pPr eaLnBrk="1" hangingPunct="1">
              <a:buFontTx/>
              <a:buNone/>
            </a:pPr>
            <a:endParaRPr lang="pl-PL" altLang="pl-PL" sz="2800" b="1"/>
          </a:p>
          <a:p>
            <a:pPr eaLnBrk="1" hangingPunct="1">
              <a:buFontTx/>
              <a:buNone/>
            </a:pPr>
            <a:endParaRPr lang="pl-PL" altLang="pl-PL"/>
          </a:p>
        </p:txBody>
      </p:sp>
    </p:spTree>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ChangeArrowheads="1"/>
          </p:cNvSpPr>
          <p:nvPr/>
        </p:nvSpPr>
        <p:spPr bwMode="auto">
          <a:xfrm>
            <a:off x="2368550" y="3046413"/>
            <a:ext cx="4102100" cy="1054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87" name="Rectangle 3"/>
          <p:cNvSpPr>
            <a:spLocks noChangeArrowheads="1"/>
          </p:cNvSpPr>
          <p:nvPr/>
        </p:nvSpPr>
        <p:spPr bwMode="auto">
          <a:xfrm>
            <a:off x="1682750" y="3046413"/>
            <a:ext cx="673100" cy="1054100"/>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88" name="Rectangle 4"/>
          <p:cNvSpPr>
            <a:spLocks noChangeArrowheads="1"/>
          </p:cNvSpPr>
          <p:nvPr/>
        </p:nvSpPr>
        <p:spPr bwMode="auto">
          <a:xfrm>
            <a:off x="1225550" y="2665413"/>
            <a:ext cx="444500" cy="1816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89" name="Rectangle 5"/>
          <p:cNvSpPr>
            <a:spLocks noChangeArrowheads="1"/>
          </p:cNvSpPr>
          <p:nvPr/>
        </p:nvSpPr>
        <p:spPr bwMode="auto">
          <a:xfrm>
            <a:off x="1530350" y="2665413"/>
            <a:ext cx="139700" cy="1816100"/>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90" name="Rectangle 6"/>
          <p:cNvSpPr>
            <a:spLocks noChangeArrowheads="1"/>
          </p:cNvSpPr>
          <p:nvPr/>
        </p:nvSpPr>
        <p:spPr bwMode="auto">
          <a:xfrm>
            <a:off x="6483350" y="3046413"/>
            <a:ext cx="673100" cy="1054100"/>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91" name="Rectangle 7"/>
          <p:cNvSpPr>
            <a:spLocks noChangeArrowheads="1"/>
          </p:cNvSpPr>
          <p:nvPr/>
        </p:nvSpPr>
        <p:spPr bwMode="auto">
          <a:xfrm>
            <a:off x="7169150" y="2665413"/>
            <a:ext cx="444500" cy="1816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92" name="Rectangle 8"/>
          <p:cNvSpPr>
            <a:spLocks noChangeArrowheads="1"/>
          </p:cNvSpPr>
          <p:nvPr/>
        </p:nvSpPr>
        <p:spPr bwMode="auto">
          <a:xfrm>
            <a:off x="7169150" y="2665413"/>
            <a:ext cx="139700" cy="1816100"/>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solidFill>
                <a:srgbClr val="000000"/>
              </a:solidFill>
            </a:endParaRPr>
          </a:p>
        </p:txBody>
      </p:sp>
      <p:sp>
        <p:nvSpPr>
          <p:cNvPr id="195593" name="Line 9"/>
          <p:cNvSpPr>
            <a:spLocks noChangeShapeType="1"/>
          </p:cNvSpPr>
          <p:nvPr/>
        </p:nvSpPr>
        <p:spPr bwMode="auto">
          <a:xfrm>
            <a:off x="2984500" y="35734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4" name="Line 10"/>
          <p:cNvSpPr>
            <a:spLocks noChangeShapeType="1"/>
          </p:cNvSpPr>
          <p:nvPr/>
        </p:nvSpPr>
        <p:spPr bwMode="auto">
          <a:xfrm>
            <a:off x="4127500" y="34210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5" name="Line 11"/>
          <p:cNvSpPr>
            <a:spLocks noChangeShapeType="1"/>
          </p:cNvSpPr>
          <p:nvPr/>
        </p:nvSpPr>
        <p:spPr bwMode="auto">
          <a:xfrm>
            <a:off x="4127500" y="37258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6" name="Line 12"/>
          <p:cNvSpPr>
            <a:spLocks noChangeShapeType="1"/>
          </p:cNvSpPr>
          <p:nvPr/>
        </p:nvSpPr>
        <p:spPr bwMode="auto">
          <a:xfrm>
            <a:off x="5346700" y="32686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7" name="Line 13"/>
          <p:cNvSpPr>
            <a:spLocks noChangeShapeType="1"/>
          </p:cNvSpPr>
          <p:nvPr/>
        </p:nvSpPr>
        <p:spPr bwMode="auto">
          <a:xfrm>
            <a:off x="5346700" y="35734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8" name="Line 14"/>
          <p:cNvSpPr>
            <a:spLocks noChangeShapeType="1"/>
          </p:cNvSpPr>
          <p:nvPr/>
        </p:nvSpPr>
        <p:spPr bwMode="auto">
          <a:xfrm>
            <a:off x="5346700" y="38782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599" name="Line 15"/>
          <p:cNvSpPr>
            <a:spLocks noChangeShapeType="1"/>
          </p:cNvSpPr>
          <p:nvPr/>
        </p:nvSpPr>
        <p:spPr bwMode="auto">
          <a:xfrm>
            <a:off x="7632700" y="35734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0" name="Line 16"/>
          <p:cNvSpPr>
            <a:spLocks noChangeShapeType="1"/>
          </p:cNvSpPr>
          <p:nvPr/>
        </p:nvSpPr>
        <p:spPr bwMode="auto">
          <a:xfrm>
            <a:off x="7632700" y="37258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1" name="Line 17"/>
          <p:cNvSpPr>
            <a:spLocks noChangeShapeType="1"/>
          </p:cNvSpPr>
          <p:nvPr/>
        </p:nvSpPr>
        <p:spPr bwMode="auto">
          <a:xfrm>
            <a:off x="7632700" y="38782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2" name="Line 18"/>
          <p:cNvSpPr>
            <a:spLocks noChangeShapeType="1"/>
          </p:cNvSpPr>
          <p:nvPr/>
        </p:nvSpPr>
        <p:spPr bwMode="auto">
          <a:xfrm>
            <a:off x="7632700" y="40306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3" name="Line 19"/>
          <p:cNvSpPr>
            <a:spLocks noChangeShapeType="1"/>
          </p:cNvSpPr>
          <p:nvPr/>
        </p:nvSpPr>
        <p:spPr bwMode="auto">
          <a:xfrm>
            <a:off x="7632700" y="31162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4" name="Line 20"/>
          <p:cNvSpPr>
            <a:spLocks noChangeShapeType="1"/>
          </p:cNvSpPr>
          <p:nvPr/>
        </p:nvSpPr>
        <p:spPr bwMode="auto">
          <a:xfrm>
            <a:off x="7632700" y="32686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5" name="Line 21"/>
          <p:cNvSpPr>
            <a:spLocks noChangeShapeType="1"/>
          </p:cNvSpPr>
          <p:nvPr/>
        </p:nvSpPr>
        <p:spPr bwMode="auto">
          <a:xfrm>
            <a:off x="7632700" y="34210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06" name="Line 22"/>
          <p:cNvSpPr>
            <a:spLocks noChangeShapeType="1"/>
          </p:cNvSpPr>
          <p:nvPr/>
        </p:nvSpPr>
        <p:spPr bwMode="auto">
          <a:xfrm>
            <a:off x="7315200" y="2671763"/>
            <a:ext cx="0" cy="18034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195607" name="Group 23"/>
          <p:cNvGrpSpPr>
            <a:grpSpLocks/>
          </p:cNvGrpSpPr>
          <p:nvPr/>
        </p:nvGrpSpPr>
        <p:grpSpPr bwMode="auto">
          <a:xfrm>
            <a:off x="2195513" y="4508500"/>
            <a:ext cx="3657600" cy="998538"/>
            <a:chOff x="1632" y="2835"/>
            <a:chExt cx="2304" cy="629"/>
          </a:xfrm>
        </p:grpSpPr>
        <p:grpSp>
          <p:nvGrpSpPr>
            <p:cNvPr id="195620" name="Group 24"/>
            <p:cNvGrpSpPr>
              <a:grpSpLocks/>
            </p:cNvGrpSpPr>
            <p:nvPr/>
          </p:nvGrpSpPr>
          <p:grpSpPr bwMode="auto">
            <a:xfrm>
              <a:off x="2976" y="2835"/>
              <a:ext cx="192" cy="224"/>
              <a:chOff x="2976" y="2835"/>
              <a:chExt cx="192" cy="224"/>
            </a:xfrm>
          </p:grpSpPr>
          <p:sp>
            <p:nvSpPr>
              <p:cNvPr id="195637" name="Line 25"/>
              <p:cNvSpPr>
                <a:spLocks noChangeShapeType="1"/>
              </p:cNvSpPr>
              <p:nvPr/>
            </p:nvSpPr>
            <p:spPr bwMode="auto">
              <a:xfrm>
                <a:off x="297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38" name="Line 26"/>
              <p:cNvSpPr>
                <a:spLocks noChangeShapeType="1"/>
              </p:cNvSpPr>
              <p:nvPr/>
            </p:nvSpPr>
            <p:spPr bwMode="auto">
              <a:xfrm>
                <a:off x="3168"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5621" name="Group 27"/>
            <p:cNvGrpSpPr>
              <a:grpSpLocks/>
            </p:cNvGrpSpPr>
            <p:nvPr/>
          </p:nvGrpSpPr>
          <p:grpSpPr bwMode="auto">
            <a:xfrm>
              <a:off x="2592" y="2835"/>
              <a:ext cx="192" cy="224"/>
              <a:chOff x="2592" y="2835"/>
              <a:chExt cx="192" cy="224"/>
            </a:xfrm>
          </p:grpSpPr>
          <p:sp>
            <p:nvSpPr>
              <p:cNvPr id="195635" name="Line 28"/>
              <p:cNvSpPr>
                <a:spLocks noChangeShapeType="1"/>
              </p:cNvSpPr>
              <p:nvPr/>
            </p:nvSpPr>
            <p:spPr bwMode="auto">
              <a:xfrm>
                <a:off x="259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36" name="Line 29"/>
              <p:cNvSpPr>
                <a:spLocks noChangeShapeType="1"/>
              </p:cNvSpPr>
              <p:nvPr/>
            </p:nvSpPr>
            <p:spPr bwMode="auto">
              <a:xfrm>
                <a:off x="278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5622" name="Group 30"/>
            <p:cNvGrpSpPr>
              <a:grpSpLocks/>
            </p:cNvGrpSpPr>
            <p:nvPr/>
          </p:nvGrpSpPr>
          <p:grpSpPr bwMode="auto">
            <a:xfrm>
              <a:off x="2208" y="2835"/>
              <a:ext cx="192" cy="224"/>
              <a:chOff x="2208" y="2835"/>
              <a:chExt cx="192" cy="224"/>
            </a:xfrm>
          </p:grpSpPr>
          <p:sp>
            <p:nvSpPr>
              <p:cNvPr id="195633" name="Line 31"/>
              <p:cNvSpPr>
                <a:spLocks noChangeShapeType="1"/>
              </p:cNvSpPr>
              <p:nvPr/>
            </p:nvSpPr>
            <p:spPr bwMode="auto">
              <a:xfrm>
                <a:off x="2208"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34" name="Line 32"/>
              <p:cNvSpPr>
                <a:spLocks noChangeShapeType="1"/>
              </p:cNvSpPr>
              <p:nvPr/>
            </p:nvSpPr>
            <p:spPr bwMode="auto">
              <a:xfrm>
                <a:off x="2400"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195623" name="Line 33"/>
            <p:cNvSpPr>
              <a:spLocks noChangeShapeType="1"/>
            </p:cNvSpPr>
            <p:nvPr/>
          </p:nvSpPr>
          <p:spPr bwMode="auto">
            <a:xfrm>
              <a:off x="182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24" name="Line 34"/>
            <p:cNvSpPr>
              <a:spLocks noChangeShapeType="1"/>
            </p:cNvSpPr>
            <p:nvPr/>
          </p:nvSpPr>
          <p:spPr bwMode="auto">
            <a:xfrm>
              <a:off x="201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195625" name="Group 35"/>
            <p:cNvGrpSpPr>
              <a:grpSpLocks/>
            </p:cNvGrpSpPr>
            <p:nvPr/>
          </p:nvGrpSpPr>
          <p:grpSpPr bwMode="auto">
            <a:xfrm>
              <a:off x="3360" y="2835"/>
              <a:ext cx="192" cy="224"/>
              <a:chOff x="3360" y="2835"/>
              <a:chExt cx="192" cy="224"/>
            </a:xfrm>
          </p:grpSpPr>
          <p:sp>
            <p:nvSpPr>
              <p:cNvPr id="195631" name="Line 36"/>
              <p:cNvSpPr>
                <a:spLocks noChangeShapeType="1"/>
              </p:cNvSpPr>
              <p:nvPr/>
            </p:nvSpPr>
            <p:spPr bwMode="auto">
              <a:xfrm>
                <a:off x="3360"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32" name="Line 37"/>
              <p:cNvSpPr>
                <a:spLocks noChangeShapeType="1"/>
              </p:cNvSpPr>
              <p:nvPr/>
            </p:nvSpPr>
            <p:spPr bwMode="auto">
              <a:xfrm>
                <a:off x="355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5626" name="Group 38"/>
            <p:cNvGrpSpPr>
              <a:grpSpLocks/>
            </p:cNvGrpSpPr>
            <p:nvPr/>
          </p:nvGrpSpPr>
          <p:grpSpPr bwMode="auto">
            <a:xfrm>
              <a:off x="3744" y="2835"/>
              <a:ext cx="192" cy="224"/>
              <a:chOff x="3744" y="2835"/>
              <a:chExt cx="192" cy="224"/>
            </a:xfrm>
          </p:grpSpPr>
          <p:sp>
            <p:nvSpPr>
              <p:cNvPr id="195629" name="Line 39"/>
              <p:cNvSpPr>
                <a:spLocks noChangeShapeType="1"/>
              </p:cNvSpPr>
              <p:nvPr/>
            </p:nvSpPr>
            <p:spPr bwMode="auto">
              <a:xfrm>
                <a:off x="374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30" name="Line 40"/>
              <p:cNvSpPr>
                <a:spLocks noChangeShapeType="1"/>
              </p:cNvSpPr>
              <p:nvPr/>
            </p:nvSpPr>
            <p:spPr bwMode="auto">
              <a:xfrm>
                <a:off x="393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195627" name="Line 41"/>
            <p:cNvSpPr>
              <a:spLocks noChangeShapeType="1"/>
            </p:cNvSpPr>
            <p:nvPr/>
          </p:nvSpPr>
          <p:spPr bwMode="auto">
            <a:xfrm>
              <a:off x="163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28" name="Rectangle 42"/>
            <p:cNvSpPr>
              <a:spLocks noChangeArrowheads="1"/>
            </p:cNvSpPr>
            <p:nvPr/>
          </p:nvSpPr>
          <p:spPr bwMode="auto">
            <a:xfrm>
              <a:off x="2217" y="3131"/>
              <a:ext cx="1335" cy="333"/>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800" b="1" i="1">
                  <a:solidFill>
                    <a:srgbClr val="FAFD00"/>
                  </a:solidFill>
                </a:rPr>
                <a:t>Pump source</a:t>
              </a:r>
              <a:endParaRPr lang="de-DE" altLang="pl-PL" sz="2800" b="1" i="1">
                <a:solidFill>
                  <a:srgbClr val="FAFD00"/>
                </a:solidFill>
              </a:endParaRPr>
            </a:p>
          </p:txBody>
        </p:sp>
      </p:grpSp>
      <p:sp>
        <p:nvSpPr>
          <p:cNvPr id="195608" name="Rectangle 43"/>
          <p:cNvSpPr>
            <a:spLocks noChangeArrowheads="1"/>
          </p:cNvSpPr>
          <p:nvPr/>
        </p:nvSpPr>
        <p:spPr bwMode="auto">
          <a:xfrm>
            <a:off x="436563" y="4881563"/>
            <a:ext cx="1260475" cy="912812"/>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solidFill>
                  <a:srgbClr val="114FFB"/>
                </a:solidFill>
                <a:latin typeface="Arial" panose="020B0604020202020204" pitchFamily="34" charset="0"/>
              </a:rPr>
              <a:t>Highly</a:t>
            </a:r>
          </a:p>
          <a:p>
            <a:pPr>
              <a:spcBef>
                <a:spcPct val="0"/>
              </a:spcBef>
              <a:buFontTx/>
              <a:buNone/>
            </a:pPr>
            <a:r>
              <a:rPr lang="pl-PL" altLang="pl-PL" sz="1800" b="1">
                <a:solidFill>
                  <a:srgbClr val="114FFB"/>
                </a:solidFill>
                <a:latin typeface="Arial" panose="020B0604020202020204" pitchFamily="34" charset="0"/>
              </a:rPr>
              <a:t>Reflective</a:t>
            </a:r>
          </a:p>
          <a:p>
            <a:pPr>
              <a:spcBef>
                <a:spcPct val="0"/>
              </a:spcBef>
              <a:buFontTx/>
              <a:buNone/>
            </a:pPr>
            <a:r>
              <a:rPr lang="pl-PL" altLang="pl-PL" sz="1800" b="1">
                <a:solidFill>
                  <a:srgbClr val="114FFB"/>
                </a:solidFill>
                <a:latin typeface="Arial" panose="020B0604020202020204" pitchFamily="34" charset="0"/>
              </a:rPr>
              <a:t>mirror</a:t>
            </a:r>
            <a:endParaRPr lang="de-DE" altLang="pl-PL" sz="1800" b="1">
              <a:solidFill>
                <a:srgbClr val="114FFB"/>
              </a:solidFill>
              <a:latin typeface="Arial" panose="020B0604020202020204" pitchFamily="34" charset="0"/>
            </a:endParaRPr>
          </a:p>
        </p:txBody>
      </p:sp>
      <p:sp>
        <p:nvSpPr>
          <p:cNvPr id="195609" name="Rectangle 44"/>
          <p:cNvSpPr>
            <a:spLocks noChangeArrowheads="1"/>
          </p:cNvSpPr>
          <p:nvPr/>
        </p:nvSpPr>
        <p:spPr bwMode="auto">
          <a:xfrm>
            <a:off x="6702425" y="4797425"/>
            <a:ext cx="1184275" cy="912813"/>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solidFill>
                  <a:srgbClr val="114FFB"/>
                </a:solidFill>
                <a:latin typeface="Arial" panose="020B0604020202020204" pitchFamily="34" charset="0"/>
              </a:rPr>
              <a:t>Partially</a:t>
            </a:r>
          </a:p>
          <a:p>
            <a:pPr>
              <a:spcBef>
                <a:spcPct val="0"/>
              </a:spcBef>
              <a:buFontTx/>
              <a:buNone/>
            </a:pPr>
            <a:r>
              <a:rPr lang="pl-PL" altLang="pl-PL" sz="1800" b="1">
                <a:solidFill>
                  <a:srgbClr val="114FFB"/>
                </a:solidFill>
                <a:latin typeface="Arial" panose="020B0604020202020204" pitchFamily="34" charset="0"/>
              </a:rPr>
              <a:t>reflective</a:t>
            </a:r>
          </a:p>
          <a:p>
            <a:pPr>
              <a:spcBef>
                <a:spcPct val="0"/>
              </a:spcBef>
              <a:buFontTx/>
              <a:buNone/>
            </a:pPr>
            <a:r>
              <a:rPr lang="pl-PL" altLang="pl-PL" sz="1800" b="1">
                <a:solidFill>
                  <a:srgbClr val="114FFB"/>
                </a:solidFill>
                <a:latin typeface="Arial" panose="020B0604020202020204" pitchFamily="34" charset="0"/>
              </a:rPr>
              <a:t>mirror</a:t>
            </a:r>
            <a:endParaRPr lang="de-DE" altLang="pl-PL" sz="1800" b="1">
              <a:solidFill>
                <a:srgbClr val="114FFB"/>
              </a:solidFill>
              <a:latin typeface="Arial" panose="020B0604020202020204" pitchFamily="34" charset="0"/>
            </a:endParaRPr>
          </a:p>
        </p:txBody>
      </p:sp>
      <p:sp>
        <p:nvSpPr>
          <p:cNvPr id="195610" name="Rectangle 45"/>
          <p:cNvSpPr>
            <a:spLocks noChangeArrowheads="1"/>
          </p:cNvSpPr>
          <p:nvPr/>
        </p:nvSpPr>
        <p:spPr bwMode="auto">
          <a:xfrm>
            <a:off x="1579563" y="1570038"/>
            <a:ext cx="1901825" cy="393700"/>
          </a:xfrm>
          <a:prstGeom prst="rect">
            <a:avLst/>
          </a:prstGeom>
          <a:noFill/>
          <a:ln>
            <a:noFill/>
          </a:ln>
          <a:effectLst/>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000" b="1">
                <a:solidFill>
                  <a:srgbClr val="CCCCFF"/>
                </a:solidFill>
                <a:latin typeface="Arial" panose="020B0604020202020204" pitchFamily="34" charset="0"/>
              </a:rPr>
              <a:t>Laser medium</a:t>
            </a:r>
            <a:endParaRPr lang="de-DE" altLang="pl-PL" sz="2000" b="1">
              <a:solidFill>
                <a:srgbClr val="CCCCFF"/>
              </a:solidFill>
              <a:latin typeface="Arial" panose="020B0604020202020204" pitchFamily="34" charset="0"/>
            </a:endParaRPr>
          </a:p>
        </p:txBody>
      </p:sp>
      <p:sp>
        <p:nvSpPr>
          <p:cNvPr id="195611" name="Rectangle 46"/>
          <p:cNvSpPr>
            <a:spLocks noChangeArrowheads="1"/>
          </p:cNvSpPr>
          <p:nvPr/>
        </p:nvSpPr>
        <p:spPr bwMode="auto">
          <a:xfrm>
            <a:off x="2124075" y="2133600"/>
            <a:ext cx="6276975" cy="363538"/>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solidFill>
                  <a:srgbClr val="000000"/>
                </a:solidFill>
                <a:latin typeface="Arial" panose="020B0604020202020204" pitchFamily="34" charset="0"/>
              </a:rPr>
              <a:t>Light Amplification by Stimulated Emission of Radiation</a:t>
            </a:r>
            <a:endParaRPr lang="de-DE" altLang="pl-PL" sz="1800" b="1">
              <a:solidFill>
                <a:srgbClr val="063DE8"/>
              </a:solidFill>
              <a:latin typeface="Arial" panose="020B0604020202020204" pitchFamily="34" charset="0"/>
            </a:endParaRPr>
          </a:p>
        </p:txBody>
      </p:sp>
      <p:sp>
        <p:nvSpPr>
          <p:cNvPr id="195612" name="Rectangle 47"/>
          <p:cNvSpPr>
            <a:spLocks noChangeArrowheads="1"/>
          </p:cNvSpPr>
          <p:nvPr/>
        </p:nvSpPr>
        <p:spPr bwMode="auto">
          <a:xfrm>
            <a:off x="5754688" y="908050"/>
            <a:ext cx="3503612" cy="57785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solidFill>
                  <a:srgbClr val="000000"/>
                </a:solidFill>
                <a:latin typeface="Arial" panose="020B0604020202020204" pitchFamily="34" charset="0"/>
              </a:rPr>
              <a:t>Laser output;</a:t>
            </a:r>
          </a:p>
          <a:p>
            <a:pPr>
              <a:spcBef>
                <a:spcPct val="0"/>
              </a:spcBef>
              <a:buFontTx/>
              <a:buNone/>
            </a:pPr>
            <a:r>
              <a:rPr lang="de-DE" altLang="pl-PL" sz="1600" b="1">
                <a:solidFill>
                  <a:srgbClr val="000000"/>
                </a:solidFill>
                <a:latin typeface="Arial" panose="020B0604020202020204" pitchFamily="34" charset="0"/>
              </a:rPr>
              <a:t>parallel, monochromatic, coherent</a:t>
            </a:r>
          </a:p>
        </p:txBody>
      </p:sp>
      <p:sp>
        <p:nvSpPr>
          <p:cNvPr id="195613" name="Line 48"/>
          <p:cNvSpPr>
            <a:spLocks noChangeShapeType="1"/>
          </p:cNvSpPr>
          <p:nvPr/>
        </p:nvSpPr>
        <p:spPr bwMode="auto">
          <a:xfrm flipH="1">
            <a:off x="984250" y="4121150"/>
            <a:ext cx="393700" cy="7493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14" name="Line 49"/>
          <p:cNvSpPr>
            <a:spLocks noChangeShapeType="1"/>
          </p:cNvSpPr>
          <p:nvPr/>
        </p:nvSpPr>
        <p:spPr bwMode="auto">
          <a:xfrm flipH="1" flipV="1">
            <a:off x="7461250" y="4108450"/>
            <a:ext cx="469900" cy="6985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15" name="Line 50"/>
          <p:cNvSpPr>
            <a:spLocks noChangeShapeType="1"/>
          </p:cNvSpPr>
          <p:nvPr/>
        </p:nvSpPr>
        <p:spPr bwMode="auto">
          <a:xfrm>
            <a:off x="1758950" y="1987550"/>
            <a:ext cx="977900" cy="13589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16" name="Line 51"/>
          <p:cNvSpPr>
            <a:spLocks noChangeShapeType="1"/>
          </p:cNvSpPr>
          <p:nvPr/>
        </p:nvSpPr>
        <p:spPr bwMode="auto">
          <a:xfrm>
            <a:off x="2749550" y="3352800"/>
            <a:ext cx="2159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17" name="Line 52"/>
          <p:cNvSpPr>
            <a:spLocks noChangeShapeType="1"/>
          </p:cNvSpPr>
          <p:nvPr/>
        </p:nvSpPr>
        <p:spPr bwMode="auto">
          <a:xfrm flipH="1">
            <a:off x="8223250" y="1987550"/>
            <a:ext cx="393700" cy="9779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5618" name="Rectangle 53"/>
          <p:cNvSpPr>
            <a:spLocks noGrp="1" noChangeArrowheads="1"/>
          </p:cNvSpPr>
          <p:nvPr>
            <p:ph type="title"/>
          </p:nvPr>
        </p:nvSpPr>
        <p:spPr>
          <a:xfrm>
            <a:off x="0" y="0"/>
            <a:ext cx="7772400" cy="1143000"/>
          </a:xfrm>
        </p:spPr>
        <p:txBody>
          <a:bodyPr/>
          <a:lstStyle/>
          <a:p>
            <a:pPr defTabSz="762000" eaLnBrk="1" hangingPunct="1"/>
            <a:r>
              <a:rPr lang="pl-PL" altLang="pl-PL" sz="2800" b="1">
                <a:solidFill>
                  <a:srgbClr val="FFFF00"/>
                </a:solidFill>
              </a:rPr>
              <a:t>Laser construction</a:t>
            </a:r>
            <a:endParaRPr lang="de-DE" altLang="pl-PL" sz="2800" b="1">
              <a:solidFill>
                <a:srgbClr val="FFFF00"/>
              </a:solidFill>
            </a:endParaRPr>
          </a:p>
        </p:txBody>
      </p:sp>
      <p:sp>
        <p:nvSpPr>
          <p:cNvPr id="195619" name="Line 54"/>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Tree>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3"/>
          <p:cNvSpPr>
            <a:spLocks noGrp="1" noChangeArrowheads="1"/>
          </p:cNvSpPr>
          <p:nvPr>
            <p:ph type="body" idx="1"/>
          </p:nvPr>
        </p:nvSpPr>
        <p:spPr>
          <a:xfrm>
            <a:off x="685800" y="908050"/>
            <a:ext cx="7772400" cy="5187950"/>
          </a:xfrm>
        </p:spPr>
        <p:txBody>
          <a:bodyPr/>
          <a:lstStyle/>
          <a:p>
            <a:pPr eaLnBrk="1" hangingPunct="1">
              <a:buFontTx/>
              <a:buNone/>
            </a:pPr>
            <a:r>
              <a:rPr lang="pl-PL" altLang="pl-PL"/>
              <a:t>Laser outline</a:t>
            </a:r>
          </a:p>
        </p:txBody>
      </p:sp>
      <p:pic>
        <p:nvPicPr>
          <p:cNvPr id="197635" name="Picture 5" descr="File:Lasercons.svg">
            <a:hlinkClick r:id="rId2" action="ppaction://hlinkfile"/>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63" y="1844675"/>
            <a:ext cx="8640762" cy="413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ChangeArrowheads="1"/>
          </p:cNvSpPr>
          <p:nvPr/>
        </p:nvSpPr>
        <p:spPr bwMode="auto">
          <a:xfrm>
            <a:off x="2368550" y="3046413"/>
            <a:ext cx="4102100" cy="1054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59" name="Rectangle 3"/>
          <p:cNvSpPr>
            <a:spLocks noChangeArrowheads="1"/>
          </p:cNvSpPr>
          <p:nvPr/>
        </p:nvSpPr>
        <p:spPr bwMode="auto">
          <a:xfrm>
            <a:off x="1682750" y="3046413"/>
            <a:ext cx="673100" cy="1054100"/>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0" name="Rectangle 4"/>
          <p:cNvSpPr>
            <a:spLocks noChangeArrowheads="1"/>
          </p:cNvSpPr>
          <p:nvPr/>
        </p:nvSpPr>
        <p:spPr bwMode="auto">
          <a:xfrm>
            <a:off x="1225550" y="2665413"/>
            <a:ext cx="444500" cy="1816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1" name="Rectangle 5"/>
          <p:cNvSpPr>
            <a:spLocks noChangeArrowheads="1"/>
          </p:cNvSpPr>
          <p:nvPr/>
        </p:nvSpPr>
        <p:spPr bwMode="auto">
          <a:xfrm>
            <a:off x="1530350" y="2665413"/>
            <a:ext cx="139700" cy="1816100"/>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2" name="Rectangle 6"/>
          <p:cNvSpPr>
            <a:spLocks noChangeArrowheads="1"/>
          </p:cNvSpPr>
          <p:nvPr/>
        </p:nvSpPr>
        <p:spPr bwMode="auto">
          <a:xfrm>
            <a:off x="6483350" y="3046413"/>
            <a:ext cx="673100" cy="1054100"/>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3" name="Rectangle 7"/>
          <p:cNvSpPr>
            <a:spLocks noChangeArrowheads="1"/>
          </p:cNvSpPr>
          <p:nvPr/>
        </p:nvSpPr>
        <p:spPr bwMode="auto">
          <a:xfrm>
            <a:off x="7169150" y="2665413"/>
            <a:ext cx="444500" cy="1816100"/>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4" name="Rectangle 8"/>
          <p:cNvSpPr>
            <a:spLocks noChangeArrowheads="1"/>
          </p:cNvSpPr>
          <p:nvPr/>
        </p:nvSpPr>
        <p:spPr bwMode="auto">
          <a:xfrm>
            <a:off x="7169150" y="2665413"/>
            <a:ext cx="139700" cy="1816100"/>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198665" name="Line 9"/>
          <p:cNvSpPr>
            <a:spLocks noChangeShapeType="1"/>
          </p:cNvSpPr>
          <p:nvPr/>
        </p:nvSpPr>
        <p:spPr bwMode="auto">
          <a:xfrm>
            <a:off x="2984500" y="35734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66" name="Line 10"/>
          <p:cNvSpPr>
            <a:spLocks noChangeShapeType="1"/>
          </p:cNvSpPr>
          <p:nvPr/>
        </p:nvSpPr>
        <p:spPr bwMode="auto">
          <a:xfrm>
            <a:off x="4127500" y="34210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67" name="Line 11"/>
          <p:cNvSpPr>
            <a:spLocks noChangeShapeType="1"/>
          </p:cNvSpPr>
          <p:nvPr/>
        </p:nvSpPr>
        <p:spPr bwMode="auto">
          <a:xfrm>
            <a:off x="4127500" y="37258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68" name="Line 12"/>
          <p:cNvSpPr>
            <a:spLocks noChangeShapeType="1"/>
          </p:cNvSpPr>
          <p:nvPr/>
        </p:nvSpPr>
        <p:spPr bwMode="auto">
          <a:xfrm>
            <a:off x="5346700" y="32686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69" name="Line 13"/>
          <p:cNvSpPr>
            <a:spLocks noChangeShapeType="1"/>
          </p:cNvSpPr>
          <p:nvPr/>
        </p:nvSpPr>
        <p:spPr bwMode="auto">
          <a:xfrm>
            <a:off x="5346700" y="35734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0" name="Line 14"/>
          <p:cNvSpPr>
            <a:spLocks noChangeShapeType="1"/>
          </p:cNvSpPr>
          <p:nvPr/>
        </p:nvSpPr>
        <p:spPr bwMode="auto">
          <a:xfrm>
            <a:off x="5346700" y="3878263"/>
            <a:ext cx="5842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1" name="Line 15"/>
          <p:cNvSpPr>
            <a:spLocks noChangeShapeType="1"/>
          </p:cNvSpPr>
          <p:nvPr/>
        </p:nvSpPr>
        <p:spPr bwMode="auto">
          <a:xfrm>
            <a:off x="7632700" y="35734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2" name="Line 16"/>
          <p:cNvSpPr>
            <a:spLocks noChangeShapeType="1"/>
          </p:cNvSpPr>
          <p:nvPr/>
        </p:nvSpPr>
        <p:spPr bwMode="auto">
          <a:xfrm>
            <a:off x="7632700" y="37258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3" name="Line 17"/>
          <p:cNvSpPr>
            <a:spLocks noChangeShapeType="1"/>
          </p:cNvSpPr>
          <p:nvPr/>
        </p:nvSpPr>
        <p:spPr bwMode="auto">
          <a:xfrm>
            <a:off x="7632700" y="38782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4" name="Line 18"/>
          <p:cNvSpPr>
            <a:spLocks noChangeShapeType="1"/>
          </p:cNvSpPr>
          <p:nvPr/>
        </p:nvSpPr>
        <p:spPr bwMode="auto">
          <a:xfrm>
            <a:off x="7632700" y="40306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5" name="Line 19"/>
          <p:cNvSpPr>
            <a:spLocks noChangeShapeType="1"/>
          </p:cNvSpPr>
          <p:nvPr/>
        </p:nvSpPr>
        <p:spPr bwMode="auto">
          <a:xfrm>
            <a:off x="7632700" y="31162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6" name="Line 20"/>
          <p:cNvSpPr>
            <a:spLocks noChangeShapeType="1"/>
          </p:cNvSpPr>
          <p:nvPr/>
        </p:nvSpPr>
        <p:spPr bwMode="auto">
          <a:xfrm>
            <a:off x="7632700" y="32686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7" name="Line 21"/>
          <p:cNvSpPr>
            <a:spLocks noChangeShapeType="1"/>
          </p:cNvSpPr>
          <p:nvPr/>
        </p:nvSpPr>
        <p:spPr bwMode="auto">
          <a:xfrm>
            <a:off x="7632700" y="3421063"/>
            <a:ext cx="1270000" cy="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78" name="Line 22"/>
          <p:cNvSpPr>
            <a:spLocks noChangeShapeType="1"/>
          </p:cNvSpPr>
          <p:nvPr/>
        </p:nvSpPr>
        <p:spPr bwMode="auto">
          <a:xfrm>
            <a:off x="7315200" y="2671763"/>
            <a:ext cx="0" cy="18034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198679" name="Group 23"/>
          <p:cNvGrpSpPr>
            <a:grpSpLocks/>
          </p:cNvGrpSpPr>
          <p:nvPr/>
        </p:nvGrpSpPr>
        <p:grpSpPr bwMode="auto">
          <a:xfrm>
            <a:off x="2195513" y="4508500"/>
            <a:ext cx="4271962" cy="998538"/>
            <a:chOff x="1632" y="2835"/>
            <a:chExt cx="2691" cy="629"/>
          </a:xfrm>
        </p:grpSpPr>
        <p:grpSp>
          <p:nvGrpSpPr>
            <p:cNvPr id="198692" name="Group 24"/>
            <p:cNvGrpSpPr>
              <a:grpSpLocks/>
            </p:cNvGrpSpPr>
            <p:nvPr/>
          </p:nvGrpSpPr>
          <p:grpSpPr bwMode="auto">
            <a:xfrm>
              <a:off x="2976" y="2835"/>
              <a:ext cx="192" cy="224"/>
              <a:chOff x="2976" y="2835"/>
              <a:chExt cx="192" cy="224"/>
            </a:xfrm>
          </p:grpSpPr>
          <p:sp>
            <p:nvSpPr>
              <p:cNvPr id="198709" name="Line 25"/>
              <p:cNvSpPr>
                <a:spLocks noChangeShapeType="1"/>
              </p:cNvSpPr>
              <p:nvPr/>
            </p:nvSpPr>
            <p:spPr bwMode="auto">
              <a:xfrm>
                <a:off x="297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10" name="Line 26"/>
              <p:cNvSpPr>
                <a:spLocks noChangeShapeType="1"/>
              </p:cNvSpPr>
              <p:nvPr/>
            </p:nvSpPr>
            <p:spPr bwMode="auto">
              <a:xfrm>
                <a:off x="3168"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8693" name="Group 27"/>
            <p:cNvGrpSpPr>
              <a:grpSpLocks/>
            </p:cNvGrpSpPr>
            <p:nvPr/>
          </p:nvGrpSpPr>
          <p:grpSpPr bwMode="auto">
            <a:xfrm>
              <a:off x="2592" y="2835"/>
              <a:ext cx="192" cy="224"/>
              <a:chOff x="2592" y="2835"/>
              <a:chExt cx="192" cy="224"/>
            </a:xfrm>
          </p:grpSpPr>
          <p:sp>
            <p:nvSpPr>
              <p:cNvPr id="198707" name="Line 28"/>
              <p:cNvSpPr>
                <a:spLocks noChangeShapeType="1"/>
              </p:cNvSpPr>
              <p:nvPr/>
            </p:nvSpPr>
            <p:spPr bwMode="auto">
              <a:xfrm>
                <a:off x="259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08" name="Line 29"/>
              <p:cNvSpPr>
                <a:spLocks noChangeShapeType="1"/>
              </p:cNvSpPr>
              <p:nvPr/>
            </p:nvSpPr>
            <p:spPr bwMode="auto">
              <a:xfrm>
                <a:off x="278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8694" name="Group 30"/>
            <p:cNvGrpSpPr>
              <a:grpSpLocks/>
            </p:cNvGrpSpPr>
            <p:nvPr/>
          </p:nvGrpSpPr>
          <p:grpSpPr bwMode="auto">
            <a:xfrm>
              <a:off x="2208" y="2835"/>
              <a:ext cx="192" cy="224"/>
              <a:chOff x="2208" y="2835"/>
              <a:chExt cx="192" cy="224"/>
            </a:xfrm>
          </p:grpSpPr>
          <p:sp>
            <p:nvSpPr>
              <p:cNvPr id="198705" name="Line 31"/>
              <p:cNvSpPr>
                <a:spLocks noChangeShapeType="1"/>
              </p:cNvSpPr>
              <p:nvPr/>
            </p:nvSpPr>
            <p:spPr bwMode="auto">
              <a:xfrm>
                <a:off x="2208"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06" name="Line 32"/>
              <p:cNvSpPr>
                <a:spLocks noChangeShapeType="1"/>
              </p:cNvSpPr>
              <p:nvPr/>
            </p:nvSpPr>
            <p:spPr bwMode="auto">
              <a:xfrm>
                <a:off x="2400"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198695" name="Line 33"/>
            <p:cNvSpPr>
              <a:spLocks noChangeShapeType="1"/>
            </p:cNvSpPr>
            <p:nvPr/>
          </p:nvSpPr>
          <p:spPr bwMode="auto">
            <a:xfrm>
              <a:off x="182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96" name="Line 34"/>
            <p:cNvSpPr>
              <a:spLocks noChangeShapeType="1"/>
            </p:cNvSpPr>
            <p:nvPr/>
          </p:nvSpPr>
          <p:spPr bwMode="auto">
            <a:xfrm>
              <a:off x="201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198697" name="Group 35"/>
            <p:cNvGrpSpPr>
              <a:grpSpLocks/>
            </p:cNvGrpSpPr>
            <p:nvPr/>
          </p:nvGrpSpPr>
          <p:grpSpPr bwMode="auto">
            <a:xfrm>
              <a:off x="3360" y="2835"/>
              <a:ext cx="192" cy="224"/>
              <a:chOff x="3360" y="2835"/>
              <a:chExt cx="192" cy="224"/>
            </a:xfrm>
          </p:grpSpPr>
          <p:sp>
            <p:nvSpPr>
              <p:cNvPr id="198703" name="Line 36"/>
              <p:cNvSpPr>
                <a:spLocks noChangeShapeType="1"/>
              </p:cNvSpPr>
              <p:nvPr/>
            </p:nvSpPr>
            <p:spPr bwMode="auto">
              <a:xfrm>
                <a:off x="3360"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04" name="Line 37"/>
              <p:cNvSpPr>
                <a:spLocks noChangeShapeType="1"/>
              </p:cNvSpPr>
              <p:nvPr/>
            </p:nvSpPr>
            <p:spPr bwMode="auto">
              <a:xfrm>
                <a:off x="355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198698" name="Group 38"/>
            <p:cNvGrpSpPr>
              <a:grpSpLocks/>
            </p:cNvGrpSpPr>
            <p:nvPr/>
          </p:nvGrpSpPr>
          <p:grpSpPr bwMode="auto">
            <a:xfrm>
              <a:off x="3744" y="2835"/>
              <a:ext cx="192" cy="224"/>
              <a:chOff x="3744" y="2835"/>
              <a:chExt cx="192" cy="224"/>
            </a:xfrm>
          </p:grpSpPr>
          <p:sp>
            <p:nvSpPr>
              <p:cNvPr id="198701" name="Line 39"/>
              <p:cNvSpPr>
                <a:spLocks noChangeShapeType="1"/>
              </p:cNvSpPr>
              <p:nvPr/>
            </p:nvSpPr>
            <p:spPr bwMode="auto">
              <a:xfrm>
                <a:off x="3744"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02" name="Line 40"/>
              <p:cNvSpPr>
                <a:spLocks noChangeShapeType="1"/>
              </p:cNvSpPr>
              <p:nvPr/>
            </p:nvSpPr>
            <p:spPr bwMode="auto">
              <a:xfrm>
                <a:off x="3936"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198699" name="Line 41"/>
            <p:cNvSpPr>
              <a:spLocks noChangeShapeType="1"/>
            </p:cNvSpPr>
            <p:nvPr/>
          </p:nvSpPr>
          <p:spPr bwMode="auto">
            <a:xfrm>
              <a:off x="1632" y="2835"/>
              <a:ext cx="0" cy="224"/>
            </a:xfrm>
            <a:prstGeom prst="line">
              <a:avLst/>
            </a:prstGeom>
            <a:noFill/>
            <a:ln w="254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700" name="Rectangle 42"/>
            <p:cNvSpPr>
              <a:spLocks noChangeArrowheads="1"/>
            </p:cNvSpPr>
            <p:nvPr/>
          </p:nvSpPr>
          <p:spPr bwMode="auto">
            <a:xfrm>
              <a:off x="2217" y="3131"/>
              <a:ext cx="2106" cy="333"/>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800" b="1" i="1"/>
                <a:t>Energia pompowania</a:t>
              </a:r>
              <a:endParaRPr lang="de-DE" altLang="pl-PL" sz="2800" b="1" i="1">
                <a:solidFill>
                  <a:srgbClr val="FAFD00"/>
                </a:solidFill>
              </a:endParaRPr>
            </a:p>
          </p:txBody>
        </p:sp>
      </p:grpSp>
      <p:sp>
        <p:nvSpPr>
          <p:cNvPr id="198680" name="Rectangle 43"/>
          <p:cNvSpPr>
            <a:spLocks noChangeArrowheads="1"/>
          </p:cNvSpPr>
          <p:nvPr/>
        </p:nvSpPr>
        <p:spPr bwMode="auto">
          <a:xfrm>
            <a:off x="436563" y="4881563"/>
            <a:ext cx="2479675" cy="6381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Zwierciadło końcowe</a:t>
            </a:r>
            <a:endParaRPr lang="de-DE" altLang="pl-PL" sz="1800" b="1">
              <a:latin typeface="Arial" panose="020B0604020202020204" pitchFamily="34" charset="0"/>
            </a:endParaRPr>
          </a:p>
          <a:p>
            <a:pPr>
              <a:spcBef>
                <a:spcPct val="0"/>
              </a:spcBef>
              <a:buFontTx/>
              <a:buNone/>
            </a:pPr>
            <a:r>
              <a:rPr lang="pl-PL" altLang="pl-PL" sz="1800" b="1">
                <a:latin typeface="Arial" panose="020B0604020202020204" pitchFamily="34" charset="0"/>
              </a:rPr>
              <a:t>reflektujące</a:t>
            </a:r>
            <a:endParaRPr lang="de-DE" altLang="pl-PL" sz="1800" b="1">
              <a:solidFill>
                <a:srgbClr val="114FFB"/>
              </a:solidFill>
              <a:latin typeface="Arial" panose="020B0604020202020204" pitchFamily="34" charset="0"/>
            </a:endParaRPr>
          </a:p>
        </p:txBody>
      </p:sp>
      <p:sp>
        <p:nvSpPr>
          <p:cNvPr id="198681" name="Rectangle 44"/>
          <p:cNvSpPr>
            <a:spLocks noChangeArrowheads="1"/>
          </p:cNvSpPr>
          <p:nvPr/>
        </p:nvSpPr>
        <p:spPr bwMode="auto">
          <a:xfrm>
            <a:off x="6702425" y="4797425"/>
            <a:ext cx="2441575" cy="6381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Zwierciadło przednie</a:t>
            </a:r>
            <a:endParaRPr lang="de-DE" altLang="pl-PL" sz="1800" b="1">
              <a:latin typeface="Arial" panose="020B0604020202020204" pitchFamily="34" charset="0"/>
            </a:endParaRPr>
          </a:p>
          <a:p>
            <a:pPr>
              <a:spcBef>
                <a:spcPct val="0"/>
              </a:spcBef>
              <a:buFontTx/>
              <a:buNone/>
            </a:pPr>
            <a:r>
              <a:rPr lang="pl-PL" altLang="pl-PL" sz="1800" b="1">
                <a:latin typeface="Arial" panose="020B0604020202020204" pitchFamily="34" charset="0"/>
              </a:rPr>
              <a:t>półprzepuszczalne</a:t>
            </a:r>
            <a:endParaRPr lang="de-DE" altLang="pl-PL" sz="1800" b="1">
              <a:solidFill>
                <a:srgbClr val="114FFB"/>
              </a:solidFill>
              <a:latin typeface="Arial" panose="020B0604020202020204" pitchFamily="34" charset="0"/>
            </a:endParaRPr>
          </a:p>
        </p:txBody>
      </p:sp>
      <p:sp>
        <p:nvSpPr>
          <p:cNvPr id="198682" name="Rectangle 45"/>
          <p:cNvSpPr>
            <a:spLocks noChangeArrowheads="1"/>
          </p:cNvSpPr>
          <p:nvPr/>
        </p:nvSpPr>
        <p:spPr bwMode="auto">
          <a:xfrm>
            <a:off x="1579563" y="1570038"/>
            <a:ext cx="2449512" cy="393700"/>
          </a:xfrm>
          <a:prstGeom prst="rect">
            <a:avLst/>
          </a:prstGeom>
          <a:noFill/>
          <a:ln>
            <a:noFill/>
          </a:ln>
          <a:effectLst/>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000" b="1">
                <a:solidFill>
                  <a:schemeClr val="hlink"/>
                </a:solidFill>
                <a:latin typeface="Arial" panose="020B0604020202020204" pitchFamily="34" charset="0"/>
              </a:rPr>
              <a:t>Materiał laserujący</a:t>
            </a:r>
            <a:endParaRPr lang="de-DE" altLang="pl-PL" sz="2000" b="1">
              <a:solidFill>
                <a:schemeClr val="hlink"/>
              </a:solidFill>
              <a:latin typeface="Arial" panose="020B0604020202020204" pitchFamily="34" charset="0"/>
            </a:endParaRPr>
          </a:p>
        </p:txBody>
      </p:sp>
      <p:sp>
        <p:nvSpPr>
          <p:cNvPr id="198683" name="Rectangle 46"/>
          <p:cNvSpPr>
            <a:spLocks noChangeArrowheads="1"/>
          </p:cNvSpPr>
          <p:nvPr/>
        </p:nvSpPr>
        <p:spPr bwMode="auto">
          <a:xfrm>
            <a:off x="2444750" y="2333625"/>
            <a:ext cx="4702175" cy="363538"/>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Wzmocnienie poprzez emisję wymuszoną</a:t>
            </a:r>
            <a:endParaRPr lang="de-DE" altLang="pl-PL" sz="1800" b="1">
              <a:solidFill>
                <a:srgbClr val="063DE8"/>
              </a:solidFill>
              <a:latin typeface="Arial" panose="020B0604020202020204" pitchFamily="34" charset="0"/>
            </a:endParaRPr>
          </a:p>
        </p:txBody>
      </p:sp>
      <p:sp>
        <p:nvSpPr>
          <p:cNvPr id="198684" name="Rectangle 47"/>
          <p:cNvSpPr>
            <a:spLocks noChangeArrowheads="1"/>
          </p:cNvSpPr>
          <p:nvPr/>
        </p:nvSpPr>
        <p:spPr bwMode="auto">
          <a:xfrm>
            <a:off x="5754688" y="908050"/>
            <a:ext cx="3389312" cy="118745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800" b="1">
                <a:latin typeface="Arial" panose="020B0604020202020204" pitchFamily="34" charset="0"/>
              </a:rPr>
              <a:t>Promieniowanie</a:t>
            </a:r>
          </a:p>
          <a:p>
            <a:pPr>
              <a:spcBef>
                <a:spcPct val="0"/>
              </a:spcBef>
              <a:buFontTx/>
              <a:buNone/>
            </a:pPr>
            <a:r>
              <a:rPr lang="pl-PL" altLang="pl-PL" sz="2800" b="1">
                <a:latin typeface="Arial" panose="020B0604020202020204" pitchFamily="34" charset="0"/>
              </a:rPr>
              <a:t>laserowe</a:t>
            </a:r>
            <a:endParaRPr lang="de-DE" altLang="pl-PL" sz="2000" b="1" i="1">
              <a:latin typeface="Arial" panose="020B0604020202020204" pitchFamily="34" charset="0"/>
            </a:endParaRPr>
          </a:p>
          <a:p>
            <a:pPr>
              <a:spcBef>
                <a:spcPct val="0"/>
              </a:spcBef>
              <a:buFontTx/>
              <a:buNone/>
            </a:pPr>
            <a:r>
              <a:rPr lang="pl-PL" altLang="pl-PL" sz="1600" b="1">
                <a:latin typeface="Arial" panose="020B0604020202020204" pitchFamily="34" charset="0"/>
              </a:rPr>
              <a:t>równoległe, jednobarwne, spójne</a:t>
            </a:r>
            <a:endParaRPr lang="de-DE" altLang="pl-PL" sz="1600" b="1">
              <a:latin typeface="Arial" panose="020B0604020202020204" pitchFamily="34" charset="0"/>
            </a:endParaRPr>
          </a:p>
        </p:txBody>
      </p:sp>
      <p:sp>
        <p:nvSpPr>
          <p:cNvPr id="198685" name="Line 48"/>
          <p:cNvSpPr>
            <a:spLocks noChangeShapeType="1"/>
          </p:cNvSpPr>
          <p:nvPr/>
        </p:nvSpPr>
        <p:spPr bwMode="auto">
          <a:xfrm flipH="1">
            <a:off x="984250" y="4121150"/>
            <a:ext cx="393700" cy="7493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86" name="Line 49"/>
          <p:cNvSpPr>
            <a:spLocks noChangeShapeType="1"/>
          </p:cNvSpPr>
          <p:nvPr/>
        </p:nvSpPr>
        <p:spPr bwMode="auto">
          <a:xfrm flipH="1" flipV="1">
            <a:off x="7461250" y="4108450"/>
            <a:ext cx="469900" cy="6985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87" name="Line 50"/>
          <p:cNvSpPr>
            <a:spLocks noChangeShapeType="1"/>
          </p:cNvSpPr>
          <p:nvPr/>
        </p:nvSpPr>
        <p:spPr bwMode="auto">
          <a:xfrm>
            <a:off x="1758950" y="1987550"/>
            <a:ext cx="977900" cy="13589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88" name="Line 51"/>
          <p:cNvSpPr>
            <a:spLocks noChangeShapeType="1"/>
          </p:cNvSpPr>
          <p:nvPr/>
        </p:nvSpPr>
        <p:spPr bwMode="auto">
          <a:xfrm>
            <a:off x="2749550" y="3352800"/>
            <a:ext cx="2159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89" name="Line 52"/>
          <p:cNvSpPr>
            <a:spLocks noChangeShapeType="1"/>
          </p:cNvSpPr>
          <p:nvPr/>
        </p:nvSpPr>
        <p:spPr bwMode="auto">
          <a:xfrm flipH="1">
            <a:off x="8223250" y="1987550"/>
            <a:ext cx="393700" cy="9779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198690" name="Rectangle 53"/>
          <p:cNvSpPr>
            <a:spLocks noGrp="1" noChangeArrowheads="1"/>
          </p:cNvSpPr>
          <p:nvPr>
            <p:ph type="title"/>
          </p:nvPr>
        </p:nvSpPr>
        <p:spPr>
          <a:xfrm>
            <a:off x="0" y="0"/>
            <a:ext cx="7772400" cy="1143000"/>
          </a:xfrm>
        </p:spPr>
        <p:txBody>
          <a:bodyPr/>
          <a:lstStyle/>
          <a:p>
            <a:pPr defTabSz="762000" eaLnBrk="1" hangingPunct="1"/>
            <a:r>
              <a:rPr lang="pl-PL" altLang="pl-PL"/>
              <a:t>Budowa lasera</a:t>
            </a:r>
            <a:endParaRPr lang="de-DE" altLang="pl-PL"/>
          </a:p>
        </p:txBody>
      </p:sp>
      <p:sp>
        <p:nvSpPr>
          <p:cNvPr id="198691" name="Line 54"/>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Tree>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ChangeArrowheads="1"/>
          </p:cNvSpPr>
          <p:nvPr/>
        </p:nvSpPr>
        <p:spPr bwMode="auto">
          <a:xfrm>
            <a:off x="685800" y="3048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pl-PL" b="1" i="1">
              <a:solidFill>
                <a:srgbClr val="FAFD00"/>
              </a:solidFill>
              <a:latin typeface="Arial" panose="020B0604020202020204" pitchFamily="34" charset="0"/>
            </a:endParaRPr>
          </a:p>
        </p:txBody>
      </p:sp>
      <p:sp>
        <p:nvSpPr>
          <p:cNvPr id="200707" name="Rectangle 3"/>
          <p:cNvSpPr>
            <a:spLocks noChangeArrowheads="1"/>
          </p:cNvSpPr>
          <p:nvPr/>
        </p:nvSpPr>
        <p:spPr bwMode="auto">
          <a:xfrm>
            <a:off x="468313" y="1484313"/>
            <a:ext cx="2703512" cy="454025"/>
          </a:xfrm>
          <a:prstGeom prst="rect">
            <a:avLst/>
          </a:prstGeom>
          <a:noFill/>
          <a:ln>
            <a:noFill/>
          </a:ln>
          <a:effectLst/>
          <a:extLst>
            <a:ext uri="{909E8E84-426E-40DD-AFC4-6F175D3DCCD1}">
              <a14:hiddenFill xmlns:a14="http://schemas.microsoft.com/office/drawing/2010/main">
                <a:solidFill>
                  <a:srgbClr val="F8F8F8"/>
                </a:solidFill>
              </a14:hiddenFill>
            </a:ext>
            <a:ext uri="{91240B29-F687-4F45-9708-019B960494DF}">
              <a14:hiddenLine xmlns:a14="http://schemas.microsoft.com/office/drawing/2010/main" w="254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400" b="1" i="1">
                <a:latin typeface="Arial" panose="020B0604020202020204" pitchFamily="34" charset="0"/>
              </a:rPr>
              <a:t>Mała rozbieżność</a:t>
            </a:r>
            <a:endParaRPr lang="de-DE" altLang="pl-PL" sz="2400" b="1" i="1">
              <a:solidFill>
                <a:srgbClr val="714400"/>
              </a:solidFill>
              <a:latin typeface="Arial" panose="020B0604020202020204" pitchFamily="34" charset="0"/>
            </a:endParaRPr>
          </a:p>
        </p:txBody>
      </p:sp>
      <p:sp>
        <p:nvSpPr>
          <p:cNvPr id="200708" name="Rectangle 4"/>
          <p:cNvSpPr>
            <a:spLocks noChangeArrowheads="1"/>
          </p:cNvSpPr>
          <p:nvPr/>
        </p:nvSpPr>
        <p:spPr bwMode="auto">
          <a:xfrm>
            <a:off x="1547813" y="2060575"/>
            <a:ext cx="790575" cy="363538"/>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solidFill>
                  <a:srgbClr val="000066"/>
                </a:solidFill>
                <a:latin typeface="Arial" panose="020B0604020202020204" pitchFamily="34" charset="0"/>
              </a:rPr>
              <a:t>La</a:t>
            </a:r>
            <a:r>
              <a:rPr lang="pl-PL" altLang="pl-PL" sz="1800" b="1">
                <a:solidFill>
                  <a:srgbClr val="000066"/>
                </a:solidFill>
                <a:latin typeface="Arial" panose="020B0604020202020204" pitchFamily="34" charset="0"/>
              </a:rPr>
              <a:t>ser</a:t>
            </a:r>
            <a:endParaRPr lang="de-DE" altLang="pl-PL" sz="1800" b="1">
              <a:solidFill>
                <a:srgbClr val="000066"/>
              </a:solidFill>
              <a:latin typeface="Arial" panose="020B0604020202020204" pitchFamily="34" charset="0"/>
            </a:endParaRPr>
          </a:p>
        </p:txBody>
      </p:sp>
      <p:sp>
        <p:nvSpPr>
          <p:cNvPr id="200709" name="Rectangle 5"/>
          <p:cNvSpPr>
            <a:spLocks noChangeArrowheads="1"/>
          </p:cNvSpPr>
          <p:nvPr/>
        </p:nvSpPr>
        <p:spPr bwMode="auto">
          <a:xfrm>
            <a:off x="4878388" y="2058988"/>
            <a:ext cx="2301875" cy="363537"/>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solidFill>
                  <a:srgbClr val="000066"/>
                </a:solidFill>
                <a:latin typeface="Arial" panose="020B0604020202020204" pitchFamily="34" charset="0"/>
              </a:rPr>
              <a:t>„</a:t>
            </a:r>
            <a:r>
              <a:rPr lang="pl-PL" altLang="pl-PL" sz="1800" b="1">
                <a:solidFill>
                  <a:srgbClr val="000066"/>
                </a:solidFill>
                <a:latin typeface="Arial" panose="020B0604020202020204" pitchFamily="34" charset="0"/>
              </a:rPr>
              <a:t>Normalne” światło</a:t>
            </a:r>
            <a:endParaRPr lang="de-DE" altLang="pl-PL" sz="1800" b="1">
              <a:solidFill>
                <a:srgbClr val="000066"/>
              </a:solidFill>
              <a:latin typeface="Arial" panose="020B0604020202020204" pitchFamily="34" charset="0"/>
            </a:endParaRPr>
          </a:p>
        </p:txBody>
      </p:sp>
      <p:graphicFrame>
        <p:nvGraphicFramePr>
          <p:cNvPr id="200710" name="Object 6">
            <a:hlinkClick r:id="" action="ppaction://ole?verb=0"/>
          </p:cNvPr>
          <p:cNvGraphicFramePr>
            <a:graphicFrameLocks/>
          </p:cNvGraphicFramePr>
          <p:nvPr/>
        </p:nvGraphicFramePr>
        <p:xfrm>
          <a:off x="5086350" y="3124200"/>
          <a:ext cx="1192213" cy="2147888"/>
        </p:xfrm>
        <a:graphic>
          <a:graphicData uri="http://schemas.openxmlformats.org/presentationml/2006/ole">
            <mc:AlternateContent xmlns:mc="http://schemas.openxmlformats.org/markup-compatibility/2006">
              <mc:Choice xmlns:v="urn:schemas-microsoft-com:vml" Requires="v">
                <p:oleObj spid="_x0000_s200748" name="Clip" r:id="rId3" imgW="2333678" imgH="4314870" progId="MS_ClipArt_Gallery.2">
                  <p:embed/>
                </p:oleObj>
              </mc:Choice>
              <mc:Fallback>
                <p:oleObj name="Clip" r:id="rId3" imgW="2333678" imgH="4314870" progId="MS_ClipArt_Gallery.2">
                  <p:embed/>
                  <p:pic>
                    <p:nvPicPr>
                      <p:cNvPr id="0" name="Object 6"/>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6350" y="3124200"/>
                        <a:ext cx="1192213" cy="2147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0711" name="Line 7"/>
          <p:cNvSpPr>
            <a:spLocks noChangeShapeType="1"/>
          </p:cNvSpPr>
          <p:nvPr/>
        </p:nvSpPr>
        <p:spPr bwMode="auto">
          <a:xfrm>
            <a:off x="4813300" y="3365500"/>
            <a:ext cx="279400" cy="127000"/>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2" name="Line 8"/>
          <p:cNvSpPr>
            <a:spLocks noChangeShapeType="1"/>
          </p:cNvSpPr>
          <p:nvPr/>
        </p:nvSpPr>
        <p:spPr bwMode="auto">
          <a:xfrm>
            <a:off x="4989513" y="3024188"/>
            <a:ext cx="231775" cy="200025"/>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3" name="Line 9"/>
          <p:cNvSpPr>
            <a:spLocks noChangeShapeType="1"/>
          </p:cNvSpPr>
          <p:nvPr/>
        </p:nvSpPr>
        <p:spPr bwMode="auto">
          <a:xfrm>
            <a:off x="5368925" y="2746375"/>
            <a:ext cx="82550" cy="298450"/>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4" name="Line 10"/>
          <p:cNvSpPr>
            <a:spLocks noChangeShapeType="1"/>
          </p:cNvSpPr>
          <p:nvPr/>
        </p:nvSpPr>
        <p:spPr bwMode="auto">
          <a:xfrm flipH="1">
            <a:off x="5849938" y="2835275"/>
            <a:ext cx="187325" cy="273050"/>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5" name="Line 11"/>
          <p:cNvSpPr>
            <a:spLocks noChangeShapeType="1"/>
          </p:cNvSpPr>
          <p:nvPr/>
        </p:nvSpPr>
        <p:spPr bwMode="auto">
          <a:xfrm flipH="1">
            <a:off x="6089650" y="3048000"/>
            <a:ext cx="317500" cy="152400"/>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6" name="Line 12"/>
          <p:cNvSpPr>
            <a:spLocks noChangeShapeType="1"/>
          </p:cNvSpPr>
          <p:nvPr/>
        </p:nvSpPr>
        <p:spPr bwMode="auto">
          <a:xfrm flipV="1">
            <a:off x="6319838" y="3467100"/>
            <a:ext cx="314325" cy="76200"/>
          </a:xfrm>
          <a:prstGeom prst="line">
            <a:avLst/>
          </a:prstGeom>
          <a:noFill/>
          <a:ln w="254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17" name="Rectangle 13"/>
          <p:cNvSpPr>
            <a:spLocks noChangeArrowheads="1"/>
          </p:cNvSpPr>
          <p:nvPr/>
        </p:nvSpPr>
        <p:spPr bwMode="auto">
          <a:xfrm>
            <a:off x="6173788" y="4419600"/>
            <a:ext cx="1457325" cy="59055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rozproszone</a:t>
            </a:r>
            <a:r>
              <a:rPr lang="de-DE" altLang="pl-PL" sz="1600" b="1">
                <a:latin typeface="Arial" panose="020B0604020202020204" pitchFamily="34" charset="0"/>
              </a:rPr>
              <a:t>,</a:t>
            </a:r>
          </a:p>
          <a:p>
            <a:pPr>
              <a:spcBef>
                <a:spcPct val="0"/>
              </a:spcBef>
              <a:buFontTx/>
              <a:buNone/>
            </a:pPr>
            <a:r>
              <a:rPr lang="pl-PL" altLang="pl-PL" sz="1600" b="1">
                <a:latin typeface="Arial" panose="020B0604020202020204" pitchFamily="34" charset="0"/>
              </a:rPr>
              <a:t>przestrzenne</a:t>
            </a:r>
            <a:endParaRPr lang="de-DE" altLang="pl-PL" sz="1600" b="1">
              <a:latin typeface="Arial" panose="020B0604020202020204" pitchFamily="34" charset="0"/>
            </a:endParaRPr>
          </a:p>
        </p:txBody>
      </p:sp>
      <p:grpSp>
        <p:nvGrpSpPr>
          <p:cNvPr id="200718" name="Group 14"/>
          <p:cNvGrpSpPr>
            <a:grpSpLocks/>
          </p:cNvGrpSpPr>
          <p:nvPr/>
        </p:nvGrpSpPr>
        <p:grpSpPr bwMode="auto">
          <a:xfrm>
            <a:off x="844550" y="3130550"/>
            <a:ext cx="2724150" cy="1046163"/>
            <a:chOff x="532" y="1972"/>
            <a:chExt cx="1716" cy="659"/>
          </a:xfrm>
        </p:grpSpPr>
        <p:sp>
          <p:nvSpPr>
            <p:cNvPr id="200722" name="Rectangle 15"/>
            <p:cNvSpPr>
              <a:spLocks noChangeArrowheads="1"/>
            </p:cNvSpPr>
            <p:nvPr/>
          </p:nvSpPr>
          <p:spPr bwMode="auto">
            <a:xfrm>
              <a:off x="788" y="2111"/>
              <a:ext cx="917" cy="381"/>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3" name="Rectangle 16"/>
            <p:cNvSpPr>
              <a:spLocks noChangeArrowheads="1"/>
            </p:cNvSpPr>
            <p:nvPr/>
          </p:nvSpPr>
          <p:spPr bwMode="auto">
            <a:xfrm>
              <a:off x="634" y="2111"/>
              <a:ext cx="146" cy="381"/>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4" name="Rectangle 17"/>
            <p:cNvSpPr>
              <a:spLocks noChangeArrowheads="1"/>
            </p:cNvSpPr>
            <p:nvPr/>
          </p:nvSpPr>
          <p:spPr bwMode="auto">
            <a:xfrm>
              <a:off x="532" y="1972"/>
              <a:ext cx="94" cy="659"/>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5" name="Rectangle 18"/>
            <p:cNvSpPr>
              <a:spLocks noChangeArrowheads="1"/>
            </p:cNvSpPr>
            <p:nvPr/>
          </p:nvSpPr>
          <p:spPr bwMode="auto">
            <a:xfrm>
              <a:off x="601" y="1972"/>
              <a:ext cx="25" cy="659"/>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6" name="Rectangle 19"/>
            <p:cNvSpPr>
              <a:spLocks noChangeArrowheads="1"/>
            </p:cNvSpPr>
            <p:nvPr/>
          </p:nvSpPr>
          <p:spPr bwMode="auto">
            <a:xfrm>
              <a:off x="1713" y="2111"/>
              <a:ext cx="146" cy="381"/>
            </a:xfrm>
            <a:prstGeom prst="rect">
              <a:avLst/>
            </a:prstGeom>
            <a:gradFill rotWithShape="0">
              <a:gsLst>
                <a:gs pos="0">
                  <a:srgbClr val="4B3944"/>
                </a:gs>
                <a:gs pos="50000">
                  <a:srgbClr val="FDC0E5"/>
                </a:gs>
                <a:gs pos="100000">
                  <a:srgbClr val="4B3944"/>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7" name="Rectangle 20"/>
            <p:cNvSpPr>
              <a:spLocks noChangeArrowheads="1"/>
            </p:cNvSpPr>
            <p:nvPr/>
          </p:nvSpPr>
          <p:spPr bwMode="auto">
            <a:xfrm>
              <a:off x="1867" y="1972"/>
              <a:ext cx="94" cy="659"/>
            </a:xfrm>
            <a:prstGeom prst="rect">
              <a:avLst/>
            </a:prstGeom>
            <a:gradFill rotWithShape="0">
              <a:gsLst>
                <a:gs pos="0">
                  <a:srgbClr val="663E01"/>
                </a:gs>
                <a:gs pos="50000">
                  <a:srgbClr val="FE9B03"/>
                </a:gs>
                <a:gs pos="100000">
                  <a:srgbClr val="663E01"/>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8" name="Rectangle 21"/>
            <p:cNvSpPr>
              <a:spLocks noChangeArrowheads="1"/>
            </p:cNvSpPr>
            <p:nvPr/>
          </p:nvSpPr>
          <p:spPr bwMode="auto">
            <a:xfrm>
              <a:off x="1867" y="1972"/>
              <a:ext cx="25" cy="659"/>
            </a:xfrm>
            <a:prstGeom prst="rect">
              <a:avLst/>
            </a:prstGeom>
            <a:gradFill rotWithShape="0">
              <a:gsLst>
                <a:gs pos="0">
                  <a:srgbClr val="4B4C37"/>
                </a:gs>
                <a:gs pos="50000">
                  <a:srgbClr val="FCFEB9"/>
                </a:gs>
                <a:gs pos="100000">
                  <a:srgbClr val="4B4C37"/>
                </a:gs>
              </a:gsLst>
              <a:lin ang="54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0729" name="Line 22"/>
            <p:cNvSpPr>
              <a:spLocks noChangeShapeType="1"/>
            </p:cNvSpPr>
            <p:nvPr/>
          </p:nvSpPr>
          <p:spPr bwMode="auto">
            <a:xfrm>
              <a:off x="1973" y="2357"/>
              <a:ext cx="275" cy="0"/>
            </a:xfrm>
            <a:prstGeom prst="line">
              <a:avLst/>
            </a:prstGeom>
            <a:noFill/>
            <a:ln w="2540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30" name="Line 23"/>
            <p:cNvSpPr>
              <a:spLocks noChangeShapeType="1"/>
            </p:cNvSpPr>
            <p:nvPr/>
          </p:nvSpPr>
          <p:spPr bwMode="auto">
            <a:xfrm>
              <a:off x="1973" y="2468"/>
              <a:ext cx="275" cy="0"/>
            </a:xfrm>
            <a:prstGeom prst="line">
              <a:avLst/>
            </a:prstGeom>
            <a:noFill/>
            <a:ln w="2540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31" name="Line 24"/>
            <p:cNvSpPr>
              <a:spLocks noChangeShapeType="1"/>
            </p:cNvSpPr>
            <p:nvPr/>
          </p:nvSpPr>
          <p:spPr bwMode="auto">
            <a:xfrm>
              <a:off x="1973" y="2135"/>
              <a:ext cx="275" cy="0"/>
            </a:xfrm>
            <a:prstGeom prst="line">
              <a:avLst/>
            </a:prstGeom>
            <a:noFill/>
            <a:ln w="2540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32" name="Line 25"/>
            <p:cNvSpPr>
              <a:spLocks noChangeShapeType="1"/>
            </p:cNvSpPr>
            <p:nvPr/>
          </p:nvSpPr>
          <p:spPr bwMode="auto">
            <a:xfrm>
              <a:off x="1973" y="2246"/>
              <a:ext cx="275" cy="0"/>
            </a:xfrm>
            <a:prstGeom prst="line">
              <a:avLst/>
            </a:prstGeom>
            <a:noFill/>
            <a:ln w="2540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0719" name="Rectangle 26"/>
          <p:cNvSpPr>
            <a:spLocks noChangeArrowheads="1"/>
          </p:cNvSpPr>
          <p:nvPr/>
        </p:nvSpPr>
        <p:spPr bwMode="auto">
          <a:xfrm>
            <a:off x="976313" y="4495800"/>
            <a:ext cx="1863725" cy="59055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mocno skupione</a:t>
            </a:r>
            <a:r>
              <a:rPr lang="de-DE" altLang="pl-PL" sz="1600" b="1">
                <a:latin typeface="Arial" panose="020B0604020202020204" pitchFamily="34" charset="0"/>
              </a:rPr>
              <a:t>,</a:t>
            </a:r>
          </a:p>
          <a:p>
            <a:pPr>
              <a:spcBef>
                <a:spcPct val="0"/>
              </a:spcBef>
              <a:buFontTx/>
              <a:buNone/>
            </a:pPr>
            <a:r>
              <a:rPr lang="pl-PL" altLang="pl-PL" sz="1600" b="1">
                <a:latin typeface="Arial" panose="020B0604020202020204" pitchFamily="34" charset="0"/>
              </a:rPr>
              <a:t>równoległe</a:t>
            </a:r>
            <a:endParaRPr lang="de-DE" altLang="pl-PL" sz="1600" b="1">
              <a:solidFill>
                <a:srgbClr val="FFFFFF"/>
              </a:solidFill>
              <a:latin typeface="Arial" panose="020B0604020202020204" pitchFamily="34" charset="0"/>
            </a:endParaRPr>
          </a:p>
        </p:txBody>
      </p:sp>
      <p:sp>
        <p:nvSpPr>
          <p:cNvPr id="200720" name="Line 27"/>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0721" name="Rectangle 28"/>
          <p:cNvSpPr>
            <a:spLocks noGrp="1" noChangeArrowheads="1"/>
          </p:cNvSpPr>
          <p:nvPr>
            <p:ph type="title"/>
          </p:nvPr>
        </p:nvSpPr>
        <p:spPr>
          <a:xfrm>
            <a:off x="757238" y="836613"/>
            <a:ext cx="7772400" cy="647700"/>
          </a:xfrm>
        </p:spPr>
        <p:txBody>
          <a:bodyPr/>
          <a:lstStyle/>
          <a:p>
            <a:pPr defTabSz="762000" eaLnBrk="1" hangingPunct="1"/>
            <a:r>
              <a:rPr lang="pl-PL" altLang="pl-PL" sz="2800"/>
              <a:t>Właściwości promieniowania laserowego</a:t>
            </a:r>
            <a:endParaRPr lang="de-DE" altLang="pl-PL" sz="2800"/>
          </a:p>
        </p:txBody>
      </p:sp>
    </p:spTree>
  </p:cSld>
  <p:clrMapOvr>
    <a:masterClrMapping/>
  </p:clrMapOvr>
  <p:transition>
    <p:wipe dir="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ChangeArrowheads="1"/>
          </p:cNvSpPr>
          <p:nvPr/>
        </p:nvSpPr>
        <p:spPr bwMode="auto">
          <a:xfrm>
            <a:off x="2195513" y="1341438"/>
            <a:ext cx="5919787" cy="454025"/>
          </a:xfrm>
          <a:prstGeom prst="rect">
            <a:avLst/>
          </a:prstGeom>
          <a:noFill/>
          <a:ln>
            <a:noFill/>
          </a:ln>
          <a:effectLst/>
          <a:extLst>
            <a:ext uri="{909E8E84-426E-40DD-AFC4-6F175D3DCCD1}">
              <a14:hiddenFill xmlns:a14="http://schemas.microsoft.com/office/drawing/2010/main">
                <a:solidFill>
                  <a:srgbClr val="F8F8F8"/>
                </a:solidFill>
              </a14:hiddenFill>
            </a:ext>
            <a:ext uri="{91240B29-F687-4F45-9708-019B960494DF}">
              <a14:hiddenLine xmlns:a14="http://schemas.microsoft.com/office/drawing/2010/main" w="254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2400" b="1" i="1">
                <a:latin typeface="Arial" panose="020B0604020202020204" pitchFamily="34" charset="0"/>
              </a:rPr>
              <a:t>Monoc</a:t>
            </a:r>
            <a:r>
              <a:rPr lang="pl-PL" altLang="pl-PL" sz="2400" b="1" i="1">
                <a:latin typeface="Arial" panose="020B0604020202020204" pitchFamily="34" charset="0"/>
              </a:rPr>
              <a:t>hromatyczność</a:t>
            </a:r>
            <a:r>
              <a:rPr lang="de-DE" altLang="pl-PL" sz="2400" b="1" i="1">
                <a:latin typeface="Arial" panose="020B0604020202020204" pitchFamily="34" charset="0"/>
              </a:rPr>
              <a:t> (</a:t>
            </a:r>
            <a:r>
              <a:rPr lang="pl-PL" altLang="pl-PL" sz="2400" b="1" i="1">
                <a:latin typeface="Arial" panose="020B0604020202020204" pitchFamily="34" charset="0"/>
              </a:rPr>
              <a:t>jednobarwność</a:t>
            </a:r>
            <a:r>
              <a:rPr lang="de-DE" altLang="pl-PL" sz="2400" b="1" i="1">
                <a:latin typeface="Arial" panose="020B0604020202020204" pitchFamily="34" charset="0"/>
              </a:rPr>
              <a:t>)</a:t>
            </a:r>
            <a:endParaRPr lang="de-DE" altLang="pl-PL" sz="2400" b="1" i="1">
              <a:solidFill>
                <a:srgbClr val="714400"/>
              </a:solidFill>
              <a:latin typeface="Arial" panose="020B0604020202020204" pitchFamily="34" charset="0"/>
            </a:endParaRPr>
          </a:p>
        </p:txBody>
      </p:sp>
      <p:sp>
        <p:nvSpPr>
          <p:cNvPr id="201731" name="Rectangle 3"/>
          <p:cNvSpPr>
            <a:spLocks noChangeArrowheads="1"/>
          </p:cNvSpPr>
          <p:nvPr/>
        </p:nvSpPr>
        <p:spPr bwMode="auto">
          <a:xfrm>
            <a:off x="4268788" y="1982788"/>
            <a:ext cx="790575" cy="363537"/>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solidFill>
                  <a:srgbClr val="000066"/>
                </a:solidFill>
                <a:latin typeface="Arial" panose="020B0604020202020204" pitchFamily="34" charset="0"/>
              </a:rPr>
              <a:t>Las</a:t>
            </a:r>
            <a:r>
              <a:rPr lang="pl-PL" altLang="pl-PL" sz="1800" b="1">
                <a:solidFill>
                  <a:srgbClr val="000066"/>
                </a:solidFill>
                <a:latin typeface="Arial" panose="020B0604020202020204" pitchFamily="34" charset="0"/>
              </a:rPr>
              <a:t>er</a:t>
            </a:r>
            <a:endParaRPr lang="de-DE" altLang="pl-PL" sz="1800" b="1">
              <a:solidFill>
                <a:srgbClr val="000066"/>
              </a:solidFill>
              <a:latin typeface="Arial" panose="020B0604020202020204" pitchFamily="34" charset="0"/>
            </a:endParaRPr>
          </a:p>
        </p:txBody>
      </p:sp>
      <p:sp>
        <p:nvSpPr>
          <p:cNvPr id="201732" name="Rectangle 4"/>
          <p:cNvSpPr>
            <a:spLocks noChangeArrowheads="1"/>
          </p:cNvSpPr>
          <p:nvPr/>
        </p:nvSpPr>
        <p:spPr bwMode="auto">
          <a:xfrm>
            <a:off x="5259388" y="3735388"/>
            <a:ext cx="2301875" cy="363537"/>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solidFill>
                  <a:schemeClr val="hlink"/>
                </a:solidFill>
                <a:latin typeface="Arial" panose="020B0604020202020204" pitchFamily="34" charset="0"/>
              </a:rPr>
              <a:t>„</a:t>
            </a:r>
            <a:r>
              <a:rPr lang="pl-PL" altLang="pl-PL" sz="1800" b="1">
                <a:solidFill>
                  <a:srgbClr val="000066"/>
                </a:solidFill>
                <a:latin typeface="Arial" panose="020B0604020202020204" pitchFamily="34" charset="0"/>
              </a:rPr>
              <a:t>Normalne” światło</a:t>
            </a:r>
            <a:endParaRPr lang="de-DE" altLang="pl-PL" sz="1800" b="1">
              <a:solidFill>
                <a:srgbClr val="000066"/>
              </a:solidFill>
              <a:latin typeface="Arial" panose="020B0604020202020204" pitchFamily="34" charset="0"/>
            </a:endParaRPr>
          </a:p>
        </p:txBody>
      </p:sp>
      <p:sp>
        <p:nvSpPr>
          <p:cNvPr id="201733" name="Rectangle 5"/>
          <p:cNvSpPr>
            <a:spLocks noChangeArrowheads="1"/>
          </p:cNvSpPr>
          <p:nvPr/>
        </p:nvSpPr>
        <p:spPr bwMode="auto">
          <a:xfrm>
            <a:off x="5014913" y="2514600"/>
            <a:ext cx="1998662" cy="57785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ściśle ograniczona</a:t>
            </a:r>
            <a:endParaRPr lang="de-DE" altLang="pl-PL" sz="1600" b="1">
              <a:latin typeface="Arial" panose="020B0604020202020204" pitchFamily="34" charset="0"/>
            </a:endParaRPr>
          </a:p>
          <a:p>
            <a:pPr>
              <a:spcBef>
                <a:spcPct val="0"/>
              </a:spcBef>
              <a:buFontTx/>
              <a:buNone/>
            </a:pPr>
            <a:r>
              <a:rPr lang="pl-PL" altLang="pl-PL" sz="1600" b="1">
                <a:latin typeface="Arial" panose="020B0604020202020204" pitchFamily="34" charset="0"/>
              </a:rPr>
              <a:t>długość fali </a:t>
            </a:r>
            <a:endParaRPr lang="de-DE" altLang="pl-PL" sz="1600" b="1">
              <a:latin typeface="Arial" panose="020B0604020202020204" pitchFamily="34" charset="0"/>
            </a:endParaRPr>
          </a:p>
        </p:txBody>
      </p:sp>
      <p:sp>
        <p:nvSpPr>
          <p:cNvPr id="201734" name="Rectangle 6"/>
          <p:cNvSpPr>
            <a:spLocks noChangeArrowheads="1"/>
          </p:cNvSpPr>
          <p:nvPr/>
        </p:nvSpPr>
        <p:spPr bwMode="auto">
          <a:xfrm>
            <a:off x="6843713" y="4283075"/>
            <a:ext cx="1614487" cy="57785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różne długości</a:t>
            </a:r>
            <a:endParaRPr lang="de-DE" altLang="pl-PL" sz="1600" b="1">
              <a:latin typeface="Arial" panose="020B0604020202020204" pitchFamily="34" charset="0"/>
            </a:endParaRPr>
          </a:p>
          <a:p>
            <a:pPr>
              <a:spcBef>
                <a:spcPct val="0"/>
              </a:spcBef>
              <a:buFontTx/>
              <a:buNone/>
            </a:pPr>
            <a:r>
              <a:rPr lang="pl-PL" altLang="pl-PL" sz="1600" b="1">
                <a:latin typeface="Arial" panose="020B0604020202020204" pitchFamily="34" charset="0"/>
              </a:rPr>
              <a:t>fal</a:t>
            </a:r>
            <a:endParaRPr lang="de-DE" altLang="pl-PL" sz="1600" b="1">
              <a:solidFill>
                <a:srgbClr val="FFFFFF"/>
              </a:solidFill>
              <a:latin typeface="Arial" panose="020B0604020202020204" pitchFamily="34" charset="0"/>
            </a:endParaRPr>
          </a:p>
        </p:txBody>
      </p:sp>
      <p:sp>
        <p:nvSpPr>
          <p:cNvPr id="201735" name="Rectangle 7"/>
          <p:cNvSpPr>
            <a:spLocks noChangeArrowheads="1"/>
          </p:cNvSpPr>
          <p:nvPr/>
        </p:nvSpPr>
        <p:spPr bwMode="auto">
          <a:xfrm>
            <a:off x="457200" y="1905000"/>
            <a:ext cx="644525" cy="24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000" b="1">
                <a:latin typeface="Arial" panose="020B0604020202020204" pitchFamily="34" charset="0"/>
              </a:rPr>
              <a:t>Energia</a:t>
            </a:r>
            <a:endParaRPr lang="de-DE" altLang="pl-PL" sz="1000" b="1">
              <a:solidFill>
                <a:srgbClr val="FAFD00"/>
              </a:solidFill>
              <a:latin typeface="Arial" panose="020B0604020202020204" pitchFamily="34" charset="0"/>
            </a:endParaRPr>
          </a:p>
        </p:txBody>
      </p:sp>
      <p:sp>
        <p:nvSpPr>
          <p:cNvPr id="201736" name="Rectangle 8"/>
          <p:cNvSpPr>
            <a:spLocks noChangeArrowheads="1"/>
          </p:cNvSpPr>
          <p:nvPr/>
        </p:nvSpPr>
        <p:spPr bwMode="auto">
          <a:xfrm>
            <a:off x="5638800" y="5334000"/>
            <a:ext cx="898525" cy="24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000" b="1">
                <a:latin typeface="Arial" panose="020B0604020202020204" pitchFamily="34" charset="0"/>
              </a:rPr>
              <a:t>Długość fali</a:t>
            </a:r>
            <a:endParaRPr lang="de-DE" altLang="pl-PL" sz="1000" b="1">
              <a:latin typeface="Arial" panose="020B0604020202020204" pitchFamily="34" charset="0"/>
            </a:endParaRPr>
          </a:p>
        </p:txBody>
      </p:sp>
      <p:sp>
        <p:nvSpPr>
          <p:cNvPr id="201737" name="Line 9"/>
          <p:cNvSpPr>
            <a:spLocks noChangeShapeType="1"/>
          </p:cNvSpPr>
          <p:nvPr/>
        </p:nvSpPr>
        <p:spPr bwMode="auto">
          <a:xfrm flipV="1">
            <a:off x="2590800" y="2127250"/>
            <a:ext cx="1593850" cy="1073150"/>
          </a:xfrm>
          <a:prstGeom prst="line">
            <a:avLst/>
          </a:prstGeom>
          <a:noFill/>
          <a:ln w="12700">
            <a:solidFill>
              <a:srgbClr val="7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1738" name="Line 10"/>
          <p:cNvSpPr>
            <a:spLocks noChangeShapeType="1"/>
          </p:cNvSpPr>
          <p:nvPr/>
        </p:nvSpPr>
        <p:spPr bwMode="auto">
          <a:xfrm flipV="1">
            <a:off x="4806950" y="3879850"/>
            <a:ext cx="368300" cy="165100"/>
          </a:xfrm>
          <a:prstGeom prst="line">
            <a:avLst/>
          </a:prstGeom>
          <a:noFill/>
          <a:ln w="127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1739" name="Line 11"/>
          <p:cNvSpPr>
            <a:spLocks noChangeShapeType="1"/>
          </p:cNvSpPr>
          <p:nvPr/>
        </p:nvSpPr>
        <p:spPr bwMode="auto">
          <a:xfrm>
            <a:off x="1243013" y="1962150"/>
            <a:ext cx="1587" cy="3267075"/>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01740" name="Freeform 12"/>
          <p:cNvSpPr>
            <a:spLocks/>
          </p:cNvSpPr>
          <p:nvPr/>
        </p:nvSpPr>
        <p:spPr bwMode="auto">
          <a:xfrm>
            <a:off x="1793875" y="3273425"/>
            <a:ext cx="276225" cy="1795463"/>
          </a:xfrm>
          <a:custGeom>
            <a:avLst/>
            <a:gdLst>
              <a:gd name="T0" fmla="*/ 0 w 174"/>
              <a:gd name="T1" fmla="*/ 2147483646 h 1131"/>
              <a:gd name="T2" fmla="*/ 2147483646 w 174"/>
              <a:gd name="T3" fmla="*/ 2147483646 h 1131"/>
              <a:gd name="T4" fmla="*/ 2147483646 w 174"/>
              <a:gd name="T5" fmla="*/ 2147483646 h 1131"/>
              <a:gd name="T6" fmla="*/ 2147483646 w 174"/>
              <a:gd name="T7" fmla="*/ 2147483646 h 1131"/>
              <a:gd name="T8" fmla="*/ 2147483646 w 174"/>
              <a:gd name="T9" fmla="*/ 2147483646 h 1131"/>
              <a:gd name="T10" fmla="*/ 2147483646 w 174"/>
              <a:gd name="T11" fmla="*/ 2147483646 h 1131"/>
              <a:gd name="T12" fmla="*/ 2147483646 w 174"/>
              <a:gd name="T13" fmla="*/ 2147483646 h 1131"/>
              <a:gd name="T14" fmla="*/ 2147483646 w 174"/>
              <a:gd name="T15" fmla="*/ 2147483646 h 1131"/>
              <a:gd name="T16" fmla="*/ 2147483646 w 174"/>
              <a:gd name="T17" fmla="*/ 2147483646 h 1131"/>
              <a:gd name="T18" fmla="*/ 2147483646 w 174"/>
              <a:gd name="T19" fmla="*/ 2147483646 h 1131"/>
              <a:gd name="T20" fmla="*/ 2147483646 w 174"/>
              <a:gd name="T21" fmla="*/ 0 h 11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4" h="1131">
                <a:moveTo>
                  <a:pt x="0" y="1131"/>
                </a:moveTo>
                <a:lnTo>
                  <a:pt x="24" y="987"/>
                </a:lnTo>
                <a:lnTo>
                  <a:pt x="42" y="831"/>
                </a:lnTo>
                <a:lnTo>
                  <a:pt x="66" y="676"/>
                </a:lnTo>
                <a:lnTo>
                  <a:pt x="90" y="520"/>
                </a:lnTo>
                <a:lnTo>
                  <a:pt x="108" y="371"/>
                </a:lnTo>
                <a:lnTo>
                  <a:pt x="132" y="233"/>
                </a:lnTo>
                <a:lnTo>
                  <a:pt x="144" y="167"/>
                </a:lnTo>
                <a:lnTo>
                  <a:pt x="150" y="107"/>
                </a:lnTo>
                <a:lnTo>
                  <a:pt x="162" y="53"/>
                </a:lnTo>
                <a:lnTo>
                  <a:pt x="174" y="0"/>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1" name="Freeform 13"/>
          <p:cNvSpPr>
            <a:spLocks/>
          </p:cNvSpPr>
          <p:nvPr/>
        </p:nvSpPr>
        <p:spPr bwMode="auto">
          <a:xfrm>
            <a:off x="2070100" y="2617788"/>
            <a:ext cx="266700" cy="655637"/>
          </a:xfrm>
          <a:custGeom>
            <a:avLst/>
            <a:gdLst>
              <a:gd name="T0" fmla="*/ 0 w 168"/>
              <a:gd name="T1" fmla="*/ 2147483646 h 413"/>
              <a:gd name="T2" fmla="*/ 2147483646 w 168"/>
              <a:gd name="T3" fmla="*/ 2147483646 h 413"/>
              <a:gd name="T4" fmla="*/ 2147483646 w 168"/>
              <a:gd name="T5" fmla="*/ 2147483646 h 413"/>
              <a:gd name="T6" fmla="*/ 2147483646 w 168"/>
              <a:gd name="T7" fmla="*/ 2147483646 h 413"/>
              <a:gd name="T8" fmla="*/ 2147483646 w 168"/>
              <a:gd name="T9" fmla="*/ 2147483646 h 413"/>
              <a:gd name="T10" fmla="*/ 2147483646 w 168"/>
              <a:gd name="T11" fmla="*/ 2147483646 h 413"/>
              <a:gd name="T12" fmla="*/ 2147483646 w 168"/>
              <a:gd name="T13" fmla="*/ 2147483646 h 413"/>
              <a:gd name="T14" fmla="*/ 2147483646 w 168"/>
              <a:gd name="T15" fmla="*/ 0 h 41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68" h="413">
                <a:moveTo>
                  <a:pt x="0" y="413"/>
                </a:moveTo>
                <a:lnTo>
                  <a:pt x="18" y="335"/>
                </a:lnTo>
                <a:lnTo>
                  <a:pt x="42" y="269"/>
                </a:lnTo>
                <a:lnTo>
                  <a:pt x="60" y="209"/>
                </a:lnTo>
                <a:lnTo>
                  <a:pt x="84" y="155"/>
                </a:lnTo>
                <a:lnTo>
                  <a:pt x="108" y="113"/>
                </a:lnTo>
                <a:lnTo>
                  <a:pt x="126" y="71"/>
                </a:lnTo>
                <a:lnTo>
                  <a:pt x="168" y="0"/>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2" name="Freeform 14"/>
          <p:cNvSpPr>
            <a:spLocks/>
          </p:cNvSpPr>
          <p:nvPr/>
        </p:nvSpPr>
        <p:spPr bwMode="auto">
          <a:xfrm>
            <a:off x="2336800" y="2284413"/>
            <a:ext cx="276225" cy="333375"/>
          </a:xfrm>
          <a:custGeom>
            <a:avLst/>
            <a:gdLst>
              <a:gd name="T0" fmla="*/ 0 w 174"/>
              <a:gd name="T1" fmla="*/ 2147483646 h 210"/>
              <a:gd name="T2" fmla="*/ 2147483646 w 174"/>
              <a:gd name="T3" fmla="*/ 2147483646 h 210"/>
              <a:gd name="T4" fmla="*/ 2147483646 w 174"/>
              <a:gd name="T5" fmla="*/ 2147483646 h 210"/>
              <a:gd name="T6" fmla="*/ 2147483646 w 174"/>
              <a:gd name="T7" fmla="*/ 2147483646 h 210"/>
              <a:gd name="T8" fmla="*/ 2147483646 w 174"/>
              <a:gd name="T9" fmla="*/ 0 h 2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4" h="210">
                <a:moveTo>
                  <a:pt x="0" y="210"/>
                </a:moveTo>
                <a:lnTo>
                  <a:pt x="42" y="138"/>
                </a:lnTo>
                <a:lnTo>
                  <a:pt x="84" y="84"/>
                </a:lnTo>
                <a:lnTo>
                  <a:pt x="132" y="36"/>
                </a:lnTo>
                <a:lnTo>
                  <a:pt x="174" y="0"/>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3" name="Freeform 15"/>
          <p:cNvSpPr>
            <a:spLocks/>
          </p:cNvSpPr>
          <p:nvPr/>
        </p:nvSpPr>
        <p:spPr bwMode="auto">
          <a:xfrm>
            <a:off x="2613025" y="2227263"/>
            <a:ext cx="276225" cy="57150"/>
          </a:xfrm>
          <a:custGeom>
            <a:avLst/>
            <a:gdLst>
              <a:gd name="T0" fmla="*/ 0 w 174"/>
              <a:gd name="T1" fmla="*/ 2147483646 h 36"/>
              <a:gd name="T2" fmla="*/ 2147483646 w 174"/>
              <a:gd name="T3" fmla="*/ 2147483646 h 36"/>
              <a:gd name="T4" fmla="*/ 2147483646 w 174"/>
              <a:gd name="T5" fmla="*/ 2147483646 h 36"/>
              <a:gd name="T6" fmla="*/ 2147483646 w 174"/>
              <a:gd name="T7" fmla="*/ 2147483646 h 36"/>
              <a:gd name="T8" fmla="*/ 2147483646 w 174"/>
              <a:gd name="T9" fmla="*/ 0 h 36"/>
              <a:gd name="T10" fmla="*/ 2147483646 w 174"/>
              <a:gd name="T11" fmla="*/ 0 h 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4" h="36">
                <a:moveTo>
                  <a:pt x="0" y="36"/>
                </a:moveTo>
                <a:lnTo>
                  <a:pt x="24" y="24"/>
                </a:lnTo>
                <a:lnTo>
                  <a:pt x="42" y="12"/>
                </a:lnTo>
                <a:lnTo>
                  <a:pt x="84" y="6"/>
                </a:lnTo>
                <a:lnTo>
                  <a:pt x="132" y="0"/>
                </a:lnTo>
                <a:lnTo>
                  <a:pt x="174" y="0"/>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4" name="Freeform 16"/>
          <p:cNvSpPr>
            <a:spLocks/>
          </p:cNvSpPr>
          <p:nvPr/>
        </p:nvSpPr>
        <p:spPr bwMode="auto">
          <a:xfrm>
            <a:off x="2889250" y="2227263"/>
            <a:ext cx="274638" cy="28575"/>
          </a:xfrm>
          <a:custGeom>
            <a:avLst/>
            <a:gdLst>
              <a:gd name="T0" fmla="*/ 0 w 173"/>
              <a:gd name="T1" fmla="*/ 0 h 18"/>
              <a:gd name="T2" fmla="*/ 2147483646 w 173"/>
              <a:gd name="T3" fmla="*/ 0 h 18"/>
              <a:gd name="T4" fmla="*/ 2147483646 w 173"/>
              <a:gd name="T5" fmla="*/ 0 h 18"/>
              <a:gd name="T6" fmla="*/ 2147483646 w 173"/>
              <a:gd name="T7" fmla="*/ 2147483646 h 18"/>
              <a:gd name="T8" fmla="*/ 2147483646 w 173"/>
              <a:gd name="T9" fmla="*/ 2147483646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3" h="18">
                <a:moveTo>
                  <a:pt x="0" y="0"/>
                </a:moveTo>
                <a:lnTo>
                  <a:pt x="42" y="0"/>
                </a:lnTo>
                <a:lnTo>
                  <a:pt x="83" y="0"/>
                </a:lnTo>
                <a:lnTo>
                  <a:pt x="131" y="6"/>
                </a:lnTo>
                <a:lnTo>
                  <a:pt x="173" y="18"/>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5" name="Freeform 17"/>
          <p:cNvSpPr>
            <a:spLocks/>
          </p:cNvSpPr>
          <p:nvPr/>
        </p:nvSpPr>
        <p:spPr bwMode="auto">
          <a:xfrm>
            <a:off x="3163888" y="2255838"/>
            <a:ext cx="276225" cy="200025"/>
          </a:xfrm>
          <a:custGeom>
            <a:avLst/>
            <a:gdLst>
              <a:gd name="T0" fmla="*/ 0 w 174"/>
              <a:gd name="T1" fmla="*/ 0 h 126"/>
              <a:gd name="T2" fmla="*/ 2147483646 w 174"/>
              <a:gd name="T3" fmla="*/ 2147483646 h 126"/>
              <a:gd name="T4" fmla="*/ 2147483646 w 174"/>
              <a:gd name="T5" fmla="*/ 2147483646 h 126"/>
              <a:gd name="T6" fmla="*/ 2147483646 w 174"/>
              <a:gd name="T7" fmla="*/ 2147483646 h 126"/>
              <a:gd name="T8" fmla="*/ 2147483646 w 174"/>
              <a:gd name="T9" fmla="*/ 2147483646 h 1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4" h="126">
                <a:moveTo>
                  <a:pt x="0" y="0"/>
                </a:moveTo>
                <a:lnTo>
                  <a:pt x="42" y="24"/>
                </a:lnTo>
                <a:lnTo>
                  <a:pt x="84" y="54"/>
                </a:lnTo>
                <a:lnTo>
                  <a:pt x="132" y="84"/>
                </a:lnTo>
                <a:lnTo>
                  <a:pt x="174" y="126"/>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6" name="Freeform 18"/>
          <p:cNvSpPr>
            <a:spLocks/>
          </p:cNvSpPr>
          <p:nvPr/>
        </p:nvSpPr>
        <p:spPr bwMode="auto">
          <a:xfrm>
            <a:off x="3440113" y="2455863"/>
            <a:ext cx="276225" cy="322262"/>
          </a:xfrm>
          <a:custGeom>
            <a:avLst/>
            <a:gdLst>
              <a:gd name="T0" fmla="*/ 0 w 174"/>
              <a:gd name="T1" fmla="*/ 0 h 203"/>
              <a:gd name="T2" fmla="*/ 2147483646 w 174"/>
              <a:gd name="T3" fmla="*/ 2147483646 h 203"/>
              <a:gd name="T4" fmla="*/ 2147483646 w 174"/>
              <a:gd name="T5" fmla="*/ 2147483646 h 203"/>
              <a:gd name="T6" fmla="*/ 2147483646 w 174"/>
              <a:gd name="T7" fmla="*/ 2147483646 h 20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203">
                <a:moveTo>
                  <a:pt x="0" y="0"/>
                </a:moveTo>
                <a:lnTo>
                  <a:pt x="42" y="42"/>
                </a:lnTo>
                <a:lnTo>
                  <a:pt x="90" y="96"/>
                </a:lnTo>
                <a:lnTo>
                  <a:pt x="174" y="203"/>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7" name="Freeform 19"/>
          <p:cNvSpPr>
            <a:spLocks/>
          </p:cNvSpPr>
          <p:nvPr/>
        </p:nvSpPr>
        <p:spPr bwMode="auto">
          <a:xfrm>
            <a:off x="3716338" y="2778125"/>
            <a:ext cx="266700" cy="390525"/>
          </a:xfrm>
          <a:custGeom>
            <a:avLst/>
            <a:gdLst>
              <a:gd name="T0" fmla="*/ 0 w 168"/>
              <a:gd name="T1" fmla="*/ 0 h 246"/>
              <a:gd name="T2" fmla="*/ 2147483646 w 168"/>
              <a:gd name="T3" fmla="*/ 2147483646 h 246"/>
              <a:gd name="T4" fmla="*/ 2147483646 w 168"/>
              <a:gd name="T5" fmla="*/ 2147483646 h 246"/>
              <a:gd name="T6" fmla="*/ 2147483646 w 168"/>
              <a:gd name="T7" fmla="*/ 2147483646 h 24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8" h="246">
                <a:moveTo>
                  <a:pt x="0" y="0"/>
                </a:moveTo>
                <a:lnTo>
                  <a:pt x="84" y="114"/>
                </a:lnTo>
                <a:lnTo>
                  <a:pt x="126" y="180"/>
                </a:lnTo>
                <a:lnTo>
                  <a:pt x="168" y="246"/>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48" name="Freeform 20"/>
          <p:cNvSpPr>
            <a:spLocks/>
          </p:cNvSpPr>
          <p:nvPr/>
        </p:nvSpPr>
        <p:spPr bwMode="auto">
          <a:xfrm>
            <a:off x="3983038" y="3168650"/>
            <a:ext cx="274637" cy="493713"/>
          </a:xfrm>
          <a:custGeom>
            <a:avLst/>
            <a:gdLst>
              <a:gd name="T0" fmla="*/ 0 w 173"/>
              <a:gd name="T1" fmla="*/ 0 h 311"/>
              <a:gd name="T2" fmla="*/ 2147483646 w 173"/>
              <a:gd name="T3" fmla="*/ 2147483646 h 311"/>
              <a:gd name="T4" fmla="*/ 2147483646 w 173"/>
              <a:gd name="T5" fmla="*/ 2147483646 h 311"/>
              <a:gd name="T6" fmla="*/ 2147483646 w 173"/>
              <a:gd name="T7" fmla="*/ 2147483646 h 311"/>
              <a:gd name="T8" fmla="*/ 2147483646 w 173"/>
              <a:gd name="T9" fmla="*/ 2147483646 h 31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3" h="311">
                <a:moveTo>
                  <a:pt x="0" y="0"/>
                </a:moveTo>
                <a:lnTo>
                  <a:pt x="42" y="72"/>
                </a:lnTo>
                <a:lnTo>
                  <a:pt x="84" y="149"/>
                </a:lnTo>
                <a:lnTo>
                  <a:pt x="132" y="233"/>
                </a:lnTo>
                <a:lnTo>
                  <a:pt x="173" y="311"/>
                </a:lnTo>
              </a:path>
            </a:pathLst>
          </a:custGeom>
          <a:noFill/>
          <a:ln w="28575">
            <a:solidFill>
              <a:srgbClr val="FF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01749" name="Freeform 21"/>
          <p:cNvSpPr>
            <a:spLocks/>
          </p:cNvSpPr>
          <p:nvPr/>
        </p:nvSpPr>
        <p:spPr bwMode="auto">
          <a:xfrm>
            <a:off x="4257675" y="3662363"/>
            <a:ext cx="276225" cy="484187"/>
          </a:xfrm>
          <a:custGeom>
            <a:avLst/>
            <a:gdLst>
              <a:gd name="T0" fmla="*/ 0 w 174"/>
              <a:gd name="T1" fmla="*/ 0 h 305"/>
              <a:gd name="T2" fmla="*/ 2147483646 w 174"/>
              <a:gd name="T3" fmla="*/ 2147483646 h 305"/>
              <a:gd name="T4" fmla="*/ 2147483646 w 174"/>
              <a:gd name="T5" fmla="*/ 2147483646 h 305"/>
              <a:gd name="T6" fmla="*/ 2147483646 w 174"/>
              <a:gd name="T7" fmla="*/ 2147483646 h 3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305">
                <a:moveTo>
                  <a:pt x="0" y="0"/>
                </a:moveTo>
                <a:lnTo>
                  <a:pt x="84" y="156"/>
                </a:lnTo>
                <a:lnTo>
                  <a:pt x="132" y="233"/>
                </a:lnTo>
                <a:lnTo>
                  <a:pt x="174" y="305"/>
                </a:lnTo>
              </a:path>
            </a:pathLst>
          </a:custGeom>
          <a:noFill/>
          <a:ln w="28575">
            <a:solidFill>
              <a:srgbClr val="FF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01750" name="Freeform 22"/>
          <p:cNvSpPr>
            <a:spLocks/>
          </p:cNvSpPr>
          <p:nvPr/>
        </p:nvSpPr>
        <p:spPr bwMode="auto">
          <a:xfrm>
            <a:off x="4533900" y="4146550"/>
            <a:ext cx="276225" cy="361950"/>
          </a:xfrm>
          <a:custGeom>
            <a:avLst/>
            <a:gdLst>
              <a:gd name="T0" fmla="*/ 0 w 174"/>
              <a:gd name="T1" fmla="*/ 0 h 228"/>
              <a:gd name="T2" fmla="*/ 2147483646 w 174"/>
              <a:gd name="T3" fmla="*/ 2147483646 h 228"/>
              <a:gd name="T4" fmla="*/ 2147483646 w 174"/>
              <a:gd name="T5" fmla="*/ 2147483646 h 228"/>
              <a:gd name="T6" fmla="*/ 2147483646 w 174"/>
              <a:gd name="T7" fmla="*/ 2147483646 h 22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228">
                <a:moveTo>
                  <a:pt x="0" y="0"/>
                </a:moveTo>
                <a:lnTo>
                  <a:pt x="42" y="66"/>
                </a:lnTo>
                <a:lnTo>
                  <a:pt x="84" y="120"/>
                </a:lnTo>
                <a:lnTo>
                  <a:pt x="174" y="228"/>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1" name="Freeform 23"/>
          <p:cNvSpPr>
            <a:spLocks/>
          </p:cNvSpPr>
          <p:nvPr/>
        </p:nvSpPr>
        <p:spPr bwMode="auto">
          <a:xfrm>
            <a:off x="4810125" y="4508500"/>
            <a:ext cx="276225" cy="265113"/>
          </a:xfrm>
          <a:custGeom>
            <a:avLst/>
            <a:gdLst>
              <a:gd name="T0" fmla="*/ 0 w 174"/>
              <a:gd name="T1" fmla="*/ 0 h 167"/>
              <a:gd name="T2" fmla="*/ 2147483646 w 174"/>
              <a:gd name="T3" fmla="*/ 2147483646 h 167"/>
              <a:gd name="T4" fmla="*/ 2147483646 w 174"/>
              <a:gd name="T5" fmla="*/ 2147483646 h 167"/>
              <a:gd name="T6" fmla="*/ 2147483646 w 174"/>
              <a:gd name="T7" fmla="*/ 2147483646 h 16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167">
                <a:moveTo>
                  <a:pt x="0" y="0"/>
                </a:moveTo>
                <a:lnTo>
                  <a:pt x="84" y="89"/>
                </a:lnTo>
                <a:lnTo>
                  <a:pt x="132" y="131"/>
                </a:lnTo>
                <a:lnTo>
                  <a:pt x="174" y="167"/>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2" name="Freeform 24"/>
          <p:cNvSpPr>
            <a:spLocks/>
          </p:cNvSpPr>
          <p:nvPr/>
        </p:nvSpPr>
        <p:spPr bwMode="auto">
          <a:xfrm>
            <a:off x="5086350" y="4773613"/>
            <a:ext cx="276225" cy="133350"/>
          </a:xfrm>
          <a:custGeom>
            <a:avLst/>
            <a:gdLst>
              <a:gd name="T0" fmla="*/ 0 w 174"/>
              <a:gd name="T1" fmla="*/ 0 h 84"/>
              <a:gd name="T2" fmla="*/ 2147483646 w 174"/>
              <a:gd name="T3" fmla="*/ 2147483646 h 84"/>
              <a:gd name="T4" fmla="*/ 2147483646 w 174"/>
              <a:gd name="T5" fmla="*/ 2147483646 h 84"/>
              <a:gd name="T6" fmla="*/ 2147483646 w 174"/>
              <a:gd name="T7" fmla="*/ 2147483646 h 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84">
                <a:moveTo>
                  <a:pt x="0" y="0"/>
                </a:moveTo>
                <a:lnTo>
                  <a:pt x="42" y="30"/>
                </a:lnTo>
                <a:lnTo>
                  <a:pt x="90" y="48"/>
                </a:lnTo>
                <a:lnTo>
                  <a:pt x="174" y="84"/>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3" name="Freeform 25"/>
          <p:cNvSpPr>
            <a:spLocks/>
          </p:cNvSpPr>
          <p:nvPr/>
        </p:nvSpPr>
        <p:spPr bwMode="auto">
          <a:xfrm>
            <a:off x="5362575" y="4906963"/>
            <a:ext cx="265113" cy="95250"/>
          </a:xfrm>
          <a:custGeom>
            <a:avLst/>
            <a:gdLst>
              <a:gd name="T0" fmla="*/ 0 w 167"/>
              <a:gd name="T1" fmla="*/ 0 h 60"/>
              <a:gd name="T2" fmla="*/ 2147483646 w 167"/>
              <a:gd name="T3" fmla="*/ 2147483646 h 60"/>
              <a:gd name="T4" fmla="*/ 2147483646 w 167"/>
              <a:gd name="T5" fmla="*/ 2147483646 h 60"/>
              <a:gd name="T6" fmla="*/ 0 60000 65536"/>
              <a:gd name="T7" fmla="*/ 0 60000 65536"/>
              <a:gd name="T8" fmla="*/ 0 60000 65536"/>
            </a:gdLst>
            <a:ahLst/>
            <a:cxnLst>
              <a:cxn ang="T6">
                <a:pos x="T0" y="T1"/>
              </a:cxn>
              <a:cxn ang="T7">
                <a:pos x="T2" y="T3"/>
              </a:cxn>
              <a:cxn ang="T8">
                <a:pos x="T4" y="T5"/>
              </a:cxn>
            </a:cxnLst>
            <a:rect l="0" t="0" r="r" b="b"/>
            <a:pathLst>
              <a:path w="167" h="60">
                <a:moveTo>
                  <a:pt x="0" y="0"/>
                </a:moveTo>
                <a:lnTo>
                  <a:pt x="83" y="36"/>
                </a:lnTo>
                <a:lnTo>
                  <a:pt x="167" y="60"/>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4" name="Freeform 26"/>
          <p:cNvSpPr>
            <a:spLocks/>
          </p:cNvSpPr>
          <p:nvPr/>
        </p:nvSpPr>
        <p:spPr bwMode="auto">
          <a:xfrm>
            <a:off x="5627688" y="5002213"/>
            <a:ext cx="276225" cy="28575"/>
          </a:xfrm>
          <a:custGeom>
            <a:avLst/>
            <a:gdLst>
              <a:gd name="T0" fmla="*/ 0 w 174"/>
              <a:gd name="T1" fmla="*/ 0 h 18"/>
              <a:gd name="T2" fmla="*/ 2147483646 w 174"/>
              <a:gd name="T3" fmla="*/ 2147483646 h 18"/>
              <a:gd name="T4" fmla="*/ 2147483646 w 174"/>
              <a:gd name="T5" fmla="*/ 2147483646 h 18"/>
              <a:gd name="T6" fmla="*/ 2147483646 w 174"/>
              <a:gd name="T7" fmla="*/ 2147483646 h 1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4" h="18">
                <a:moveTo>
                  <a:pt x="0" y="0"/>
                </a:moveTo>
                <a:lnTo>
                  <a:pt x="42" y="6"/>
                </a:lnTo>
                <a:lnTo>
                  <a:pt x="84" y="12"/>
                </a:lnTo>
                <a:lnTo>
                  <a:pt x="174" y="18"/>
                </a:lnTo>
              </a:path>
            </a:pathLst>
          </a:custGeom>
          <a:noFill/>
          <a:ln w="28575">
            <a:solidFill>
              <a:srgbClr val="FF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5" name="Line 27"/>
          <p:cNvSpPr>
            <a:spLocks noChangeShapeType="1"/>
          </p:cNvSpPr>
          <p:nvPr/>
        </p:nvSpPr>
        <p:spPr bwMode="auto">
          <a:xfrm>
            <a:off x="5903913" y="5030788"/>
            <a:ext cx="276225" cy="190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01756" name="Freeform 28"/>
          <p:cNvSpPr>
            <a:spLocks/>
          </p:cNvSpPr>
          <p:nvPr/>
        </p:nvSpPr>
        <p:spPr bwMode="auto">
          <a:xfrm>
            <a:off x="2184400" y="1962150"/>
            <a:ext cx="152400" cy="3240088"/>
          </a:xfrm>
          <a:custGeom>
            <a:avLst/>
            <a:gdLst>
              <a:gd name="T0" fmla="*/ 0 w 168"/>
              <a:gd name="T1" fmla="*/ 2147483646 h 2041"/>
              <a:gd name="T2" fmla="*/ 2147483646 w 168"/>
              <a:gd name="T3" fmla="*/ 2147483646 h 2041"/>
              <a:gd name="T4" fmla="*/ 2147483646 w 168"/>
              <a:gd name="T5" fmla="*/ 2147483646 h 2041"/>
              <a:gd name="T6" fmla="*/ 2147483646 w 168"/>
              <a:gd name="T7" fmla="*/ 2147483646 h 2041"/>
              <a:gd name="T8" fmla="*/ 2147483646 w 168"/>
              <a:gd name="T9" fmla="*/ 2147483646 h 2041"/>
              <a:gd name="T10" fmla="*/ 2147483646 w 168"/>
              <a:gd name="T11" fmla="*/ 2147483646 h 2041"/>
              <a:gd name="T12" fmla="*/ 2147483646 w 168"/>
              <a:gd name="T13" fmla="*/ 2147483646 h 2041"/>
              <a:gd name="T14" fmla="*/ 2147483646 w 168"/>
              <a:gd name="T15" fmla="*/ 2147483646 h 2041"/>
              <a:gd name="T16" fmla="*/ 2147483646 w 168"/>
              <a:gd name="T17" fmla="*/ 2147483646 h 2041"/>
              <a:gd name="T18" fmla="*/ 2147483646 w 168"/>
              <a:gd name="T19" fmla="*/ 2147483646 h 2041"/>
              <a:gd name="T20" fmla="*/ 2147483646 w 168"/>
              <a:gd name="T21" fmla="*/ 2147483646 h 2041"/>
              <a:gd name="T22" fmla="*/ 2147483646 w 168"/>
              <a:gd name="T23" fmla="*/ 2147483646 h 2041"/>
              <a:gd name="T24" fmla="*/ 2147483646 w 168"/>
              <a:gd name="T25" fmla="*/ 2147483646 h 2041"/>
              <a:gd name="T26" fmla="*/ 2147483646 w 168"/>
              <a:gd name="T27" fmla="*/ 2147483646 h 2041"/>
              <a:gd name="T28" fmla="*/ 2147483646 w 168"/>
              <a:gd name="T29" fmla="*/ 2147483646 h 2041"/>
              <a:gd name="T30" fmla="*/ 2147483646 w 168"/>
              <a:gd name="T31" fmla="*/ 2147483646 h 2041"/>
              <a:gd name="T32" fmla="*/ 2147483646 w 168"/>
              <a:gd name="T33" fmla="*/ 2147483646 h 2041"/>
              <a:gd name="T34" fmla="*/ 2147483646 w 168"/>
              <a:gd name="T35" fmla="*/ 2147483646 h 2041"/>
              <a:gd name="T36" fmla="*/ 2147483646 w 168"/>
              <a:gd name="T37" fmla="*/ 2147483646 h 2041"/>
              <a:gd name="T38" fmla="*/ 2147483646 w 168"/>
              <a:gd name="T39" fmla="*/ 2147483646 h 2041"/>
              <a:gd name="T40" fmla="*/ 2147483646 w 168"/>
              <a:gd name="T41" fmla="*/ 0 h 204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68" h="2041">
                <a:moveTo>
                  <a:pt x="0" y="2041"/>
                </a:moveTo>
                <a:lnTo>
                  <a:pt x="12" y="1903"/>
                </a:lnTo>
                <a:lnTo>
                  <a:pt x="18" y="1759"/>
                </a:lnTo>
                <a:lnTo>
                  <a:pt x="30" y="1598"/>
                </a:lnTo>
                <a:lnTo>
                  <a:pt x="42" y="1436"/>
                </a:lnTo>
                <a:lnTo>
                  <a:pt x="60" y="1095"/>
                </a:lnTo>
                <a:lnTo>
                  <a:pt x="72" y="927"/>
                </a:lnTo>
                <a:lnTo>
                  <a:pt x="84" y="766"/>
                </a:lnTo>
                <a:lnTo>
                  <a:pt x="96" y="610"/>
                </a:lnTo>
                <a:lnTo>
                  <a:pt x="102" y="467"/>
                </a:lnTo>
                <a:lnTo>
                  <a:pt x="114" y="335"/>
                </a:lnTo>
                <a:lnTo>
                  <a:pt x="120" y="275"/>
                </a:lnTo>
                <a:lnTo>
                  <a:pt x="126" y="221"/>
                </a:lnTo>
                <a:lnTo>
                  <a:pt x="132" y="173"/>
                </a:lnTo>
                <a:lnTo>
                  <a:pt x="138" y="131"/>
                </a:lnTo>
                <a:lnTo>
                  <a:pt x="144" y="90"/>
                </a:lnTo>
                <a:lnTo>
                  <a:pt x="144" y="60"/>
                </a:lnTo>
                <a:lnTo>
                  <a:pt x="150" y="36"/>
                </a:lnTo>
                <a:lnTo>
                  <a:pt x="156" y="18"/>
                </a:lnTo>
                <a:lnTo>
                  <a:pt x="162" y="6"/>
                </a:lnTo>
                <a:lnTo>
                  <a:pt x="168" y="0"/>
                </a:lnTo>
              </a:path>
            </a:pathLst>
          </a:custGeom>
          <a:noFill/>
          <a:ln w="28575">
            <a:solidFill>
              <a:srgbClr val="00FF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7" name="Freeform 29"/>
          <p:cNvSpPr>
            <a:spLocks/>
          </p:cNvSpPr>
          <p:nvPr/>
        </p:nvSpPr>
        <p:spPr bwMode="auto">
          <a:xfrm>
            <a:off x="2336800" y="1962150"/>
            <a:ext cx="161925" cy="3240088"/>
          </a:xfrm>
          <a:custGeom>
            <a:avLst/>
            <a:gdLst>
              <a:gd name="T0" fmla="*/ 0 w 174"/>
              <a:gd name="T1" fmla="*/ 0 h 2041"/>
              <a:gd name="T2" fmla="*/ 2147483646 w 174"/>
              <a:gd name="T3" fmla="*/ 2147483646 h 2041"/>
              <a:gd name="T4" fmla="*/ 2147483646 w 174"/>
              <a:gd name="T5" fmla="*/ 2147483646 h 2041"/>
              <a:gd name="T6" fmla="*/ 2147483646 w 174"/>
              <a:gd name="T7" fmla="*/ 2147483646 h 2041"/>
              <a:gd name="T8" fmla="*/ 2147483646 w 174"/>
              <a:gd name="T9" fmla="*/ 2147483646 h 2041"/>
              <a:gd name="T10" fmla="*/ 2147483646 w 174"/>
              <a:gd name="T11" fmla="*/ 2147483646 h 2041"/>
              <a:gd name="T12" fmla="*/ 2147483646 w 174"/>
              <a:gd name="T13" fmla="*/ 2147483646 h 2041"/>
              <a:gd name="T14" fmla="*/ 2147483646 w 174"/>
              <a:gd name="T15" fmla="*/ 2147483646 h 2041"/>
              <a:gd name="T16" fmla="*/ 2147483646 w 174"/>
              <a:gd name="T17" fmla="*/ 2147483646 h 2041"/>
              <a:gd name="T18" fmla="*/ 2147483646 w 174"/>
              <a:gd name="T19" fmla="*/ 2147483646 h 2041"/>
              <a:gd name="T20" fmla="*/ 2147483646 w 174"/>
              <a:gd name="T21" fmla="*/ 2147483646 h 2041"/>
              <a:gd name="T22" fmla="*/ 2147483646 w 174"/>
              <a:gd name="T23" fmla="*/ 2147483646 h 2041"/>
              <a:gd name="T24" fmla="*/ 2147483646 w 174"/>
              <a:gd name="T25" fmla="*/ 2147483646 h 2041"/>
              <a:gd name="T26" fmla="*/ 2147483646 w 174"/>
              <a:gd name="T27" fmla="*/ 2147483646 h 2041"/>
              <a:gd name="T28" fmla="*/ 2147483646 w 174"/>
              <a:gd name="T29" fmla="*/ 2147483646 h 2041"/>
              <a:gd name="T30" fmla="*/ 2147483646 w 174"/>
              <a:gd name="T31" fmla="*/ 2147483646 h 2041"/>
              <a:gd name="T32" fmla="*/ 2147483646 w 174"/>
              <a:gd name="T33" fmla="*/ 2147483646 h 2041"/>
              <a:gd name="T34" fmla="*/ 2147483646 w 174"/>
              <a:gd name="T35" fmla="*/ 2147483646 h 2041"/>
              <a:gd name="T36" fmla="*/ 2147483646 w 174"/>
              <a:gd name="T37" fmla="*/ 2147483646 h 2041"/>
              <a:gd name="T38" fmla="*/ 2147483646 w 174"/>
              <a:gd name="T39" fmla="*/ 2147483646 h 2041"/>
              <a:gd name="T40" fmla="*/ 2147483646 w 174"/>
              <a:gd name="T41" fmla="*/ 2147483646 h 204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74" h="2041">
                <a:moveTo>
                  <a:pt x="0" y="0"/>
                </a:moveTo>
                <a:lnTo>
                  <a:pt x="6" y="6"/>
                </a:lnTo>
                <a:lnTo>
                  <a:pt x="12" y="18"/>
                </a:lnTo>
                <a:lnTo>
                  <a:pt x="18" y="36"/>
                </a:lnTo>
                <a:lnTo>
                  <a:pt x="24" y="60"/>
                </a:lnTo>
                <a:lnTo>
                  <a:pt x="24" y="90"/>
                </a:lnTo>
                <a:lnTo>
                  <a:pt x="30" y="131"/>
                </a:lnTo>
                <a:lnTo>
                  <a:pt x="36" y="173"/>
                </a:lnTo>
                <a:lnTo>
                  <a:pt x="42" y="221"/>
                </a:lnTo>
                <a:lnTo>
                  <a:pt x="48" y="275"/>
                </a:lnTo>
                <a:lnTo>
                  <a:pt x="54" y="335"/>
                </a:lnTo>
                <a:lnTo>
                  <a:pt x="66" y="467"/>
                </a:lnTo>
                <a:lnTo>
                  <a:pt x="78" y="610"/>
                </a:lnTo>
                <a:lnTo>
                  <a:pt x="84" y="766"/>
                </a:lnTo>
                <a:lnTo>
                  <a:pt x="96" y="927"/>
                </a:lnTo>
                <a:lnTo>
                  <a:pt x="108" y="1095"/>
                </a:lnTo>
                <a:lnTo>
                  <a:pt x="132" y="1436"/>
                </a:lnTo>
                <a:lnTo>
                  <a:pt x="144" y="1598"/>
                </a:lnTo>
                <a:lnTo>
                  <a:pt x="150" y="1759"/>
                </a:lnTo>
                <a:lnTo>
                  <a:pt x="162" y="1903"/>
                </a:lnTo>
                <a:lnTo>
                  <a:pt x="174" y="2041"/>
                </a:lnTo>
              </a:path>
            </a:pathLst>
          </a:custGeom>
          <a:noFill/>
          <a:ln w="28575">
            <a:solidFill>
              <a:srgbClr val="00FF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01758" name="Rectangle 30"/>
          <p:cNvSpPr>
            <a:spLocks noChangeArrowheads="1"/>
          </p:cNvSpPr>
          <p:nvPr/>
        </p:nvSpPr>
        <p:spPr bwMode="auto">
          <a:xfrm>
            <a:off x="1143000" y="1866900"/>
            <a:ext cx="5384800" cy="3467100"/>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1759" name="Line 31"/>
          <p:cNvSpPr>
            <a:spLocks noChangeShapeType="1"/>
          </p:cNvSpPr>
          <p:nvPr/>
        </p:nvSpPr>
        <p:spPr bwMode="auto">
          <a:xfrm>
            <a:off x="1219200" y="5219700"/>
            <a:ext cx="5092700" cy="0"/>
          </a:xfrm>
          <a:prstGeom prst="line">
            <a:avLst/>
          </a:prstGeom>
          <a:noFill/>
          <a:ln w="28575">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1760" name="Line 32"/>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1761" name="Rectangle 33"/>
          <p:cNvSpPr>
            <a:spLocks noGrp="1" noChangeArrowheads="1"/>
          </p:cNvSpPr>
          <p:nvPr>
            <p:ph type="title"/>
          </p:nvPr>
        </p:nvSpPr>
        <p:spPr>
          <a:xfrm>
            <a:off x="685800" y="260350"/>
            <a:ext cx="7772400" cy="1492250"/>
          </a:xfrm>
        </p:spPr>
        <p:txBody>
          <a:bodyPr/>
          <a:lstStyle/>
          <a:p>
            <a:pPr defTabSz="762000" eaLnBrk="1" hangingPunct="1"/>
            <a:r>
              <a:rPr lang="pl-PL" altLang="pl-PL" sz="2400"/>
              <a:t>Właściwości promieniowania laserowego</a:t>
            </a:r>
            <a:endParaRPr lang="de-DE" altLang="pl-PL" sz="2400"/>
          </a:p>
        </p:txBody>
      </p:sp>
    </p:spTree>
  </p:cSld>
  <p:clrMapOvr>
    <a:masterClrMapping/>
  </p:clrMapOvr>
  <p:transition>
    <p:wipe dir="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ChangeArrowheads="1"/>
          </p:cNvSpPr>
          <p:nvPr/>
        </p:nvSpPr>
        <p:spPr bwMode="auto">
          <a:xfrm>
            <a:off x="684213" y="1484313"/>
            <a:ext cx="5226050" cy="454025"/>
          </a:xfrm>
          <a:prstGeom prst="rect">
            <a:avLst/>
          </a:prstGeom>
          <a:solidFill>
            <a:srgbClr val="DDDDDD"/>
          </a:solidFill>
          <a:ln>
            <a:noFill/>
          </a:ln>
          <a:effectLst/>
          <a:extLst>
            <a:ext uri="{91240B29-F687-4F45-9708-019B960494DF}">
              <a14:hiddenLine xmlns:a14="http://schemas.microsoft.com/office/drawing/2010/main" w="254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400" b="1" i="1">
                <a:latin typeface="Arial" panose="020B0604020202020204" pitchFamily="34" charset="0"/>
              </a:rPr>
              <a:t>Spójność</a:t>
            </a:r>
            <a:r>
              <a:rPr lang="de-DE" altLang="pl-PL" sz="2400" b="1" i="1">
                <a:latin typeface="Arial" panose="020B0604020202020204" pitchFamily="34" charset="0"/>
              </a:rPr>
              <a:t> (</a:t>
            </a:r>
            <a:r>
              <a:rPr lang="pl-PL" altLang="pl-PL" sz="2400" b="1" i="1">
                <a:latin typeface="Arial" panose="020B0604020202020204" pitchFamily="34" charset="0"/>
              </a:rPr>
              <a:t>czasowa i przestrzenna</a:t>
            </a:r>
            <a:r>
              <a:rPr lang="de-DE" altLang="pl-PL" sz="2400" b="1" i="1">
                <a:latin typeface="Arial" panose="020B0604020202020204" pitchFamily="34" charset="0"/>
              </a:rPr>
              <a:t>)</a:t>
            </a:r>
            <a:endParaRPr lang="de-DE" altLang="pl-PL" sz="2400" b="1" i="1">
              <a:solidFill>
                <a:srgbClr val="714400"/>
              </a:solidFill>
              <a:latin typeface="Arial" panose="020B0604020202020204" pitchFamily="34" charset="0"/>
            </a:endParaRPr>
          </a:p>
        </p:txBody>
      </p:sp>
      <p:sp>
        <p:nvSpPr>
          <p:cNvPr id="202755" name="Rectangle 3"/>
          <p:cNvSpPr>
            <a:spLocks noChangeArrowheads="1"/>
          </p:cNvSpPr>
          <p:nvPr/>
        </p:nvSpPr>
        <p:spPr bwMode="auto">
          <a:xfrm>
            <a:off x="5867400" y="2060575"/>
            <a:ext cx="722313" cy="333375"/>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solidFill>
                  <a:srgbClr val="000066"/>
                </a:solidFill>
                <a:latin typeface="Arial" panose="020B0604020202020204" pitchFamily="34" charset="0"/>
              </a:rPr>
              <a:t>Laser</a:t>
            </a:r>
          </a:p>
        </p:txBody>
      </p:sp>
      <p:sp>
        <p:nvSpPr>
          <p:cNvPr id="202756" name="Rectangle 4"/>
          <p:cNvSpPr>
            <a:spLocks noChangeArrowheads="1"/>
          </p:cNvSpPr>
          <p:nvPr/>
        </p:nvSpPr>
        <p:spPr bwMode="auto">
          <a:xfrm>
            <a:off x="2820988" y="2027238"/>
            <a:ext cx="2063750" cy="333375"/>
          </a:xfrm>
          <a:prstGeom prst="rect">
            <a:avLst/>
          </a:prstGeom>
          <a:solidFill>
            <a:srgbClr val="EAEC5E"/>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solidFill>
                  <a:srgbClr val="000066"/>
                </a:solidFill>
                <a:latin typeface="Arial" panose="020B0604020202020204" pitchFamily="34" charset="0"/>
              </a:rPr>
              <a:t>"Normal</a:t>
            </a:r>
            <a:r>
              <a:rPr lang="pl-PL" altLang="pl-PL" sz="1600" b="1">
                <a:solidFill>
                  <a:srgbClr val="000066"/>
                </a:solidFill>
                <a:latin typeface="Arial" panose="020B0604020202020204" pitchFamily="34" charset="0"/>
              </a:rPr>
              <a:t>ne” światło</a:t>
            </a:r>
            <a:endParaRPr lang="de-DE" altLang="pl-PL" sz="1600" b="1">
              <a:solidFill>
                <a:srgbClr val="000066"/>
              </a:solidFill>
              <a:latin typeface="Arial" panose="020B0604020202020204" pitchFamily="34" charset="0"/>
            </a:endParaRPr>
          </a:p>
        </p:txBody>
      </p:sp>
      <p:sp>
        <p:nvSpPr>
          <p:cNvPr id="202757" name="Rectangle 5"/>
          <p:cNvSpPr>
            <a:spLocks noChangeArrowheads="1"/>
          </p:cNvSpPr>
          <p:nvPr/>
        </p:nvSpPr>
        <p:spPr bwMode="auto">
          <a:xfrm>
            <a:off x="5792788" y="4497388"/>
            <a:ext cx="2587625" cy="7270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400" b="1">
                <a:latin typeface="Arial" panose="020B0604020202020204" pitchFamily="34" charset="0"/>
              </a:rPr>
              <a:t>Promieniowanie laserowe,</a:t>
            </a:r>
          </a:p>
          <a:p>
            <a:pPr algn="ctr">
              <a:spcBef>
                <a:spcPct val="0"/>
              </a:spcBef>
              <a:buFontTx/>
              <a:buNone/>
            </a:pPr>
            <a:r>
              <a:rPr lang="pl-PL" altLang="pl-PL" sz="1400" b="1">
                <a:latin typeface="Arial" panose="020B0604020202020204" pitchFamily="34" charset="0"/>
              </a:rPr>
              <a:t>fale w tej samej fazie i</a:t>
            </a:r>
          </a:p>
          <a:p>
            <a:pPr algn="ctr">
              <a:spcBef>
                <a:spcPct val="0"/>
              </a:spcBef>
              <a:buFontTx/>
              <a:buNone/>
            </a:pPr>
            <a:r>
              <a:rPr lang="pl-PL" altLang="pl-PL" sz="1400" b="1">
                <a:latin typeface="Arial" panose="020B0604020202020204" pitchFamily="34" charset="0"/>
              </a:rPr>
              <a:t>amplitudzie </a:t>
            </a:r>
            <a:endParaRPr lang="de-DE" altLang="pl-PL" sz="1400" b="1">
              <a:latin typeface="Arial" panose="020B0604020202020204" pitchFamily="34" charset="0"/>
            </a:endParaRPr>
          </a:p>
        </p:txBody>
      </p:sp>
      <p:sp>
        <p:nvSpPr>
          <p:cNvPr id="202758" name="Rectangle 6"/>
          <p:cNvSpPr>
            <a:spLocks noChangeArrowheads="1"/>
          </p:cNvSpPr>
          <p:nvPr/>
        </p:nvSpPr>
        <p:spPr bwMode="auto">
          <a:xfrm>
            <a:off x="2439988" y="3430588"/>
            <a:ext cx="2206625" cy="93980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400" b="1">
                <a:latin typeface="Arial" panose="020B0604020202020204" pitchFamily="34" charset="0"/>
              </a:rPr>
              <a:t>"Normal</a:t>
            </a:r>
            <a:r>
              <a:rPr lang="pl-PL" altLang="pl-PL" sz="1400" b="1">
                <a:latin typeface="Arial" panose="020B0604020202020204" pitchFamily="34" charset="0"/>
              </a:rPr>
              <a:t>ne” światło,</a:t>
            </a:r>
          </a:p>
          <a:p>
            <a:pPr algn="ctr">
              <a:spcBef>
                <a:spcPct val="0"/>
              </a:spcBef>
              <a:buFontTx/>
              <a:buNone/>
            </a:pPr>
            <a:r>
              <a:rPr lang="pl-PL" altLang="pl-PL" sz="1400" b="1">
                <a:latin typeface="Arial" panose="020B0604020202020204" pitchFamily="34" charset="0"/>
              </a:rPr>
              <a:t>fale różnią się w fazie,</a:t>
            </a:r>
          </a:p>
          <a:p>
            <a:pPr algn="ctr">
              <a:spcBef>
                <a:spcPct val="0"/>
              </a:spcBef>
              <a:buFontTx/>
              <a:buNone/>
            </a:pPr>
            <a:r>
              <a:rPr lang="pl-PL" altLang="pl-PL" sz="1400" b="1">
                <a:latin typeface="Arial" panose="020B0604020202020204" pitchFamily="34" charset="0"/>
              </a:rPr>
              <a:t>rozchodzą się przestrzennie</a:t>
            </a:r>
            <a:endParaRPr lang="de-DE" altLang="pl-PL" sz="1400" b="1">
              <a:latin typeface="Arial" panose="020B0604020202020204" pitchFamily="34" charset="0"/>
            </a:endParaRPr>
          </a:p>
        </p:txBody>
      </p:sp>
      <p:grpSp>
        <p:nvGrpSpPr>
          <p:cNvPr id="202759" name="Group 7"/>
          <p:cNvGrpSpPr>
            <a:grpSpLocks/>
          </p:cNvGrpSpPr>
          <p:nvPr/>
        </p:nvGrpSpPr>
        <p:grpSpPr bwMode="auto">
          <a:xfrm>
            <a:off x="5691188" y="3284538"/>
            <a:ext cx="803275" cy="298450"/>
            <a:chOff x="3585" y="2069"/>
            <a:chExt cx="506" cy="188"/>
          </a:xfrm>
        </p:grpSpPr>
        <p:grpSp>
          <p:nvGrpSpPr>
            <p:cNvPr id="202878" name="Group 8"/>
            <p:cNvGrpSpPr>
              <a:grpSpLocks/>
            </p:cNvGrpSpPr>
            <p:nvPr/>
          </p:nvGrpSpPr>
          <p:grpSpPr bwMode="auto">
            <a:xfrm>
              <a:off x="3717" y="2069"/>
              <a:ext cx="87" cy="92"/>
              <a:chOff x="3717" y="2069"/>
              <a:chExt cx="87" cy="92"/>
            </a:xfrm>
          </p:grpSpPr>
          <p:sp>
            <p:nvSpPr>
              <p:cNvPr id="202886" name="Arc 9"/>
              <p:cNvSpPr>
                <a:spLocks/>
              </p:cNvSpPr>
              <p:nvPr/>
            </p:nvSpPr>
            <p:spPr bwMode="auto">
              <a:xfrm>
                <a:off x="3717" y="206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87" name="Arc 10"/>
              <p:cNvSpPr>
                <a:spLocks/>
              </p:cNvSpPr>
              <p:nvPr/>
            </p:nvSpPr>
            <p:spPr bwMode="auto">
              <a:xfrm>
                <a:off x="3760" y="206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79" name="Group 11"/>
            <p:cNvGrpSpPr>
              <a:grpSpLocks/>
            </p:cNvGrpSpPr>
            <p:nvPr/>
          </p:nvGrpSpPr>
          <p:grpSpPr bwMode="auto">
            <a:xfrm>
              <a:off x="3801" y="2165"/>
              <a:ext cx="97" cy="92"/>
              <a:chOff x="3801" y="2165"/>
              <a:chExt cx="97" cy="92"/>
            </a:xfrm>
          </p:grpSpPr>
          <p:sp>
            <p:nvSpPr>
              <p:cNvPr id="202884" name="Arc 12"/>
              <p:cNvSpPr>
                <a:spLocks/>
              </p:cNvSpPr>
              <p:nvPr/>
            </p:nvSpPr>
            <p:spPr bwMode="auto">
              <a:xfrm rot="10800000">
                <a:off x="3801" y="216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85" name="Arc 13"/>
              <p:cNvSpPr>
                <a:spLocks/>
              </p:cNvSpPr>
              <p:nvPr/>
            </p:nvSpPr>
            <p:spPr bwMode="auto">
              <a:xfrm rot="10800000">
                <a:off x="3854" y="216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80" name="Arc 14"/>
            <p:cNvSpPr>
              <a:spLocks/>
            </p:cNvSpPr>
            <p:nvPr/>
          </p:nvSpPr>
          <p:spPr bwMode="auto">
            <a:xfrm rot="10800000">
              <a:off x="3672" y="216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81" name="Arc 15"/>
            <p:cNvSpPr>
              <a:spLocks/>
            </p:cNvSpPr>
            <p:nvPr/>
          </p:nvSpPr>
          <p:spPr bwMode="auto">
            <a:xfrm>
              <a:off x="3896" y="211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82" name="Line 16"/>
            <p:cNvSpPr>
              <a:spLocks noChangeShapeType="1"/>
            </p:cNvSpPr>
            <p:nvPr/>
          </p:nvSpPr>
          <p:spPr bwMode="auto">
            <a:xfrm flipH="1">
              <a:off x="3585" y="221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83" name="Line 17"/>
            <p:cNvSpPr>
              <a:spLocks noChangeShapeType="1"/>
            </p:cNvSpPr>
            <p:nvPr/>
          </p:nvSpPr>
          <p:spPr bwMode="auto">
            <a:xfrm flipH="1">
              <a:off x="3939" y="211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60" name="Group 18"/>
          <p:cNvGrpSpPr>
            <a:grpSpLocks/>
          </p:cNvGrpSpPr>
          <p:nvPr/>
        </p:nvGrpSpPr>
        <p:grpSpPr bwMode="auto">
          <a:xfrm>
            <a:off x="358775" y="1995488"/>
            <a:ext cx="2554288" cy="2874962"/>
            <a:chOff x="226" y="1257"/>
            <a:chExt cx="1609" cy="1811"/>
          </a:xfrm>
        </p:grpSpPr>
        <p:graphicFrame>
          <p:nvGraphicFramePr>
            <p:cNvPr id="202822" name="Object 19">
              <a:hlinkClick r:id="" action="ppaction://ole?verb=0"/>
            </p:cNvPr>
            <p:cNvGraphicFramePr>
              <a:graphicFrameLocks/>
            </p:cNvGraphicFramePr>
            <p:nvPr/>
          </p:nvGraphicFramePr>
          <p:xfrm>
            <a:off x="612" y="1715"/>
            <a:ext cx="751" cy="1353"/>
          </p:xfrm>
          <a:graphic>
            <a:graphicData uri="http://schemas.openxmlformats.org/presentationml/2006/ole">
              <mc:AlternateContent xmlns:mc="http://schemas.openxmlformats.org/markup-compatibility/2006">
                <mc:Choice xmlns:v="urn:schemas-microsoft-com:vml" Requires="v">
                  <p:oleObj spid="_x0000_s202903" name="Clip" r:id="rId3" imgW="2333678" imgH="4314870" progId="MS_ClipArt_Gallery.2">
                    <p:embed/>
                  </p:oleObj>
                </mc:Choice>
                <mc:Fallback>
                  <p:oleObj name="Clip" r:id="rId3" imgW="2333678" imgH="4314870" progId="MS_ClipArt_Gallery.2">
                    <p:embed/>
                    <p:pic>
                      <p:nvPicPr>
                        <p:cNvPr id="0" name="Object 19"/>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 y="1715"/>
                          <a:ext cx="751" cy="1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02823" name="Group 20"/>
            <p:cNvGrpSpPr>
              <a:grpSpLocks/>
            </p:cNvGrpSpPr>
            <p:nvPr/>
          </p:nvGrpSpPr>
          <p:grpSpPr bwMode="auto">
            <a:xfrm>
              <a:off x="226" y="1603"/>
              <a:ext cx="430" cy="274"/>
              <a:chOff x="226" y="1603"/>
              <a:chExt cx="430" cy="274"/>
            </a:xfrm>
          </p:grpSpPr>
          <p:grpSp>
            <p:nvGrpSpPr>
              <p:cNvPr id="202868" name="Group 21"/>
              <p:cNvGrpSpPr>
                <a:grpSpLocks/>
              </p:cNvGrpSpPr>
              <p:nvPr/>
            </p:nvGrpSpPr>
            <p:grpSpPr bwMode="auto">
              <a:xfrm>
                <a:off x="427" y="1754"/>
                <a:ext cx="86" cy="123"/>
                <a:chOff x="427" y="1754"/>
                <a:chExt cx="86" cy="123"/>
              </a:xfrm>
            </p:grpSpPr>
            <p:sp>
              <p:nvSpPr>
                <p:cNvPr id="202876" name="Arc 22"/>
                <p:cNvSpPr>
                  <a:spLocks/>
                </p:cNvSpPr>
                <p:nvPr/>
              </p:nvSpPr>
              <p:spPr bwMode="auto">
                <a:xfrm rot="-8400000">
                  <a:off x="469" y="178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77" name="Arc 23"/>
                <p:cNvSpPr>
                  <a:spLocks/>
                </p:cNvSpPr>
                <p:nvPr/>
              </p:nvSpPr>
              <p:spPr bwMode="auto">
                <a:xfrm rot="-8400000">
                  <a:off x="427" y="1754"/>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69" name="Group 24"/>
              <p:cNvGrpSpPr>
                <a:grpSpLocks/>
              </p:cNvGrpSpPr>
              <p:nvPr/>
            </p:nvGrpSpPr>
            <p:grpSpPr bwMode="auto">
              <a:xfrm>
                <a:off x="426" y="1623"/>
                <a:ext cx="75" cy="123"/>
                <a:chOff x="426" y="1623"/>
                <a:chExt cx="75" cy="123"/>
              </a:xfrm>
            </p:grpSpPr>
            <p:sp>
              <p:nvSpPr>
                <p:cNvPr id="202874" name="Arc 25"/>
                <p:cNvSpPr>
                  <a:spLocks/>
                </p:cNvSpPr>
                <p:nvPr/>
              </p:nvSpPr>
              <p:spPr bwMode="auto">
                <a:xfrm rot="2400000">
                  <a:off x="457" y="1654"/>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75" name="Arc 26"/>
                <p:cNvSpPr>
                  <a:spLocks/>
                </p:cNvSpPr>
                <p:nvPr/>
              </p:nvSpPr>
              <p:spPr bwMode="auto">
                <a:xfrm rot="2400000">
                  <a:off x="426" y="1623"/>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70" name="Arc 27"/>
              <p:cNvSpPr>
                <a:spLocks/>
              </p:cNvSpPr>
              <p:nvPr/>
            </p:nvSpPr>
            <p:spPr bwMode="auto">
              <a:xfrm rot="2400000">
                <a:off x="546" y="1779"/>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71" name="Arc 28"/>
              <p:cNvSpPr>
                <a:spLocks/>
              </p:cNvSpPr>
              <p:nvPr/>
            </p:nvSpPr>
            <p:spPr bwMode="auto">
              <a:xfrm rot="-8400000">
                <a:off x="348" y="1675"/>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72" name="Line 29"/>
              <p:cNvSpPr>
                <a:spLocks noChangeShapeType="1"/>
              </p:cNvSpPr>
              <p:nvPr/>
            </p:nvSpPr>
            <p:spPr bwMode="auto">
              <a:xfrm>
                <a:off x="608" y="1800"/>
                <a:ext cx="48" cy="39"/>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73" name="Line 30"/>
              <p:cNvSpPr>
                <a:spLocks noChangeShapeType="1"/>
              </p:cNvSpPr>
              <p:nvPr/>
            </p:nvSpPr>
            <p:spPr bwMode="auto">
              <a:xfrm>
                <a:off x="226" y="1603"/>
                <a:ext cx="102" cy="85"/>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24" name="Group 31"/>
            <p:cNvGrpSpPr>
              <a:grpSpLocks/>
            </p:cNvGrpSpPr>
            <p:nvPr/>
          </p:nvGrpSpPr>
          <p:grpSpPr bwMode="auto">
            <a:xfrm>
              <a:off x="673" y="1272"/>
              <a:ext cx="219" cy="439"/>
              <a:chOff x="673" y="1272"/>
              <a:chExt cx="219" cy="439"/>
            </a:xfrm>
          </p:grpSpPr>
          <p:grpSp>
            <p:nvGrpSpPr>
              <p:cNvPr id="202858" name="Group 32"/>
              <p:cNvGrpSpPr>
                <a:grpSpLocks/>
              </p:cNvGrpSpPr>
              <p:nvPr/>
            </p:nvGrpSpPr>
            <p:grpSpPr bwMode="auto">
              <a:xfrm>
                <a:off x="701" y="1541"/>
                <a:ext cx="110" cy="90"/>
                <a:chOff x="701" y="1541"/>
                <a:chExt cx="110" cy="90"/>
              </a:xfrm>
            </p:grpSpPr>
            <p:sp>
              <p:nvSpPr>
                <p:cNvPr id="202866" name="Arc 33"/>
                <p:cNvSpPr>
                  <a:spLocks/>
                </p:cNvSpPr>
                <p:nvPr/>
              </p:nvSpPr>
              <p:spPr bwMode="auto">
                <a:xfrm rot="-6360000">
                  <a:off x="743" y="1563"/>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67" name="Arc 34"/>
                <p:cNvSpPr>
                  <a:spLocks/>
                </p:cNvSpPr>
                <p:nvPr/>
              </p:nvSpPr>
              <p:spPr bwMode="auto">
                <a:xfrm rot="-6360000">
                  <a:off x="725" y="1517"/>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59" name="Group 35"/>
              <p:cNvGrpSpPr>
                <a:grpSpLocks/>
              </p:cNvGrpSpPr>
              <p:nvPr/>
            </p:nvGrpSpPr>
            <p:grpSpPr bwMode="auto">
              <a:xfrm>
                <a:off x="773" y="1429"/>
                <a:ext cx="100" cy="90"/>
                <a:chOff x="773" y="1429"/>
                <a:chExt cx="100" cy="90"/>
              </a:xfrm>
            </p:grpSpPr>
            <p:sp>
              <p:nvSpPr>
                <p:cNvPr id="202864" name="Arc 36"/>
                <p:cNvSpPr>
                  <a:spLocks/>
                </p:cNvSpPr>
                <p:nvPr/>
              </p:nvSpPr>
              <p:spPr bwMode="auto">
                <a:xfrm rot="4440000">
                  <a:off x="805" y="1451"/>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65" name="Arc 37"/>
                <p:cNvSpPr>
                  <a:spLocks/>
                </p:cNvSpPr>
                <p:nvPr/>
              </p:nvSpPr>
              <p:spPr bwMode="auto">
                <a:xfrm rot="4440000">
                  <a:off x="797" y="140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60" name="Arc 38"/>
              <p:cNvSpPr>
                <a:spLocks/>
              </p:cNvSpPr>
              <p:nvPr/>
            </p:nvSpPr>
            <p:spPr bwMode="auto">
              <a:xfrm rot="4440000">
                <a:off x="824" y="1605"/>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61" name="Arc 39"/>
              <p:cNvSpPr>
                <a:spLocks/>
              </p:cNvSpPr>
              <p:nvPr/>
            </p:nvSpPr>
            <p:spPr bwMode="auto">
              <a:xfrm rot="-6360000">
                <a:off x="717" y="1409"/>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62" name="Line 40"/>
              <p:cNvSpPr>
                <a:spLocks noChangeShapeType="1"/>
              </p:cNvSpPr>
              <p:nvPr/>
            </p:nvSpPr>
            <p:spPr bwMode="auto">
              <a:xfrm>
                <a:off x="880" y="1648"/>
                <a:ext cx="12" cy="63"/>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63" name="Line 41"/>
              <p:cNvSpPr>
                <a:spLocks noChangeShapeType="1"/>
              </p:cNvSpPr>
              <p:nvPr/>
            </p:nvSpPr>
            <p:spPr bwMode="auto">
              <a:xfrm>
                <a:off x="673" y="1272"/>
                <a:ext cx="32" cy="13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25" name="Group 42"/>
            <p:cNvGrpSpPr>
              <a:grpSpLocks/>
            </p:cNvGrpSpPr>
            <p:nvPr/>
          </p:nvGrpSpPr>
          <p:grpSpPr bwMode="auto">
            <a:xfrm>
              <a:off x="1289" y="1479"/>
              <a:ext cx="376" cy="333"/>
              <a:chOff x="1289" y="1479"/>
              <a:chExt cx="376" cy="333"/>
            </a:xfrm>
          </p:grpSpPr>
          <p:grpSp>
            <p:nvGrpSpPr>
              <p:cNvPr id="202848" name="Group 43"/>
              <p:cNvGrpSpPr>
                <a:grpSpLocks/>
              </p:cNvGrpSpPr>
              <p:nvPr/>
            </p:nvGrpSpPr>
            <p:grpSpPr bwMode="auto">
              <a:xfrm>
                <a:off x="1343" y="1589"/>
                <a:ext cx="80" cy="117"/>
                <a:chOff x="1343" y="1589"/>
                <a:chExt cx="80" cy="117"/>
              </a:xfrm>
            </p:grpSpPr>
            <p:sp>
              <p:nvSpPr>
                <p:cNvPr id="202856" name="Arc 44"/>
                <p:cNvSpPr>
                  <a:spLocks/>
                </p:cNvSpPr>
                <p:nvPr/>
              </p:nvSpPr>
              <p:spPr bwMode="auto">
                <a:xfrm rot="-1920000">
                  <a:off x="1343" y="1614"/>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57" name="Arc 45"/>
                <p:cNvSpPr>
                  <a:spLocks/>
                </p:cNvSpPr>
                <p:nvPr/>
              </p:nvSpPr>
              <p:spPr bwMode="auto">
                <a:xfrm rot="-1920000">
                  <a:off x="1379" y="158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49" name="Group 46"/>
              <p:cNvGrpSpPr>
                <a:grpSpLocks/>
              </p:cNvGrpSpPr>
              <p:nvPr/>
            </p:nvGrpSpPr>
            <p:grpSpPr bwMode="auto">
              <a:xfrm>
                <a:off x="1463" y="1624"/>
                <a:ext cx="90" cy="117"/>
                <a:chOff x="1463" y="1624"/>
                <a:chExt cx="90" cy="117"/>
              </a:xfrm>
            </p:grpSpPr>
            <p:sp>
              <p:nvSpPr>
                <p:cNvPr id="202854" name="Arc 47"/>
                <p:cNvSpPr>
                  <a:spLocks/>
                </p:cNvSpPr>
                <p:nvPr/>
              </p:nvSpPr>
              <p:spPr bwMode="auto">
                <a:xfrm rot="8880000">
                  <a:off x="1463" y="164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55" name="Arc 48"/>
                <p:cNvSpPr>
                  <a:spLocks/>
                </p:cNvSpPr>
                <p:nvPr/>
              </p:nvSpPr>
              <p:spPr bwMode="auto">
                <a:xfrm rot="8880000">
                  <a:off x="1509" y="1624"/>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50" name="Arc 49"/>
              <p:cNvSpPr>
                <a:spLocks/>
              </p:cNvSpPr>
              <p:nvPr/>
            </p:nvSpPr>
            <p:spPr bwMode="auto">
              <a:xfrm rot="8880000">
                <a:off x="1347" y="1721"/>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51" name="Arc 50"/>
              <p:cNvSpPr>
                <a:spLocks/>
              </p:cNvSpPr>
              <p:nvPr/>
            </p:nvSpPr>
            <p:spPr bwMode="auto">
              <a:xfrm rot="-1920000">
                <a:off x="1507" y="1564"/>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52" name="Line 51"/>
              <p:cNvSpPr>
                <a:spLocks noChangeShapeType="1"/>
              </p:cNvSpPr>
              <p:nvPr/>
            </p:nvSpPr>
            <p:spPr bwMode="auto">
              <a:xfrm flipH="1">
                <a:off x="1289" y="1781"/>
                <a:ext cx="71" cy="31"/>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53" name="Line 52"/>
              <p:cNvSpPr>
                <a:spLocks noChangeShapeType="1"/>
              </p:cNvSpPr>
              <p:nvPr/>
            </p:nvSpPr>
            <p:spPr bwMode="auto">
              <a:xfrm flipH="1">
                <a:off x="1535" y="1479"/>
                <a:ext cx="130" cy="68"/>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26" name="Group 53"/>
            <p:cNvGrpSpPr>
              <a:grpSpLocks/>
            </p:cNvGrpSpPr>
            <p:nvPr/>
          </p:nvGrpSpPr>
          <p:grpSpPr bwMode="auto">
            <a:xfrm>
              <a:off x="1334" y="1816"/>
              <a:ext cx="501" cy="188"/>
              <a:chOff x="1334" y="1816"/>
              <a:chExt cx="501" cy="188"/>
            </a:xfrm>
          </p:grpSpPr>
          <p:grpSp>
            <p:nvGrpSpPr>
              <p:cNvPr id="202838" name="Group 54"/>
              <p:cNvGrpSpPr>
                <a:grpSpLocks/>
              </p:cNvGrpSpPr>
              <p:nvPr/>
            </p:nvGrpSpPr>
            <p:grpSpPr bwMode="auto">
              <a:xfrm>
                <a:off x="1461" y="1816"/>
                <a:ext cx="87" cy="92"/>
                <a:chOff x="1461" y="1816"/>
                <a:chExt cx="87" cy="92"/>
              </a:xfrm>
            </p:grpSpPr>
            <p:sp>
              <p:nvSpPr>
                <p:cNvPr id="202846" name="Arc 55"/>
                <p:cNvSpPr>
                  <a:spLocks/>
                </p:cNvSpPr>
                <p:nvPr/>
              </p:nvSpPr>
              <p:spPr bwMode="auto">
                <a:xfrm>
                  <a:off x="1461" y="1816"/>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47" name="Arc 56"/>
                <p:cNvSpPr>
                  <a:spLocks/>
                </p:cNvSpPr>
                <p:nvPr/>
              </p:nvSpPr>
              <p:spPr bwMode="auto">
                <a:xfrm>
                  <a:off x="1504" y="1816"/>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39" name="Group 57"/>
              <p:cNvGrpSpPr>
                <a:grpSpLocks/>
              </p:cNvGrpSpPr>
              <p:nvPr/>
            </p:nvGrpSpPr>
            <p:grpSpPr bwMode="auto">
              <a:xfrm>
                <a:off x="1545" y="1912"/>
                <a:ext cx="97" cy="92"/>
                <a:chOff x="1545" y="1912"/>
                <a:chExt cx="97" cy="92"/>
              </a:xfrm>
            </p:grpSpPr>
            <p:sp>
              <p:nvSpPr>
                <p:cNvPr id="202844" name="Arc 58"/>
                <p:cNvSpPr>
                  <a:spLocks/>
                </p:cNvSpPr>
                <p:nvPr/>
              </p:nvSpPr>
              <p:spPr bwMode="auto">
                <a:xfrm rot="10800000">
                  <a:off x="1545" y="1912"/>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45" name="Arc 59"/>
                <p:cNvSpPr>
                  <a:spLocks/>
                </p:cNvSpPr>
                <p:nvPr/>
              </p:nvSpPr>
              <p:spPr bwMode="auto">
                <a:xfrm rot="10800000">
                  <a:off x="1598" y="1912"/>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40" name="Arc 60"/>
              <p:cNvSpPr>
                <a:spLocks/>
              </p:cNvSpPr>
              <p:nvPr/>
            </p:nvSpPr>
            <p:spPr bwMode="auto">
              <a:xfrm rot="10800000">
                <a:off x="1421" y="1913"/>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41" name="Arc 61"/>
              <p:cNvSpPr>
                <a:spLocks/>
              </p:cNvSpPr>
              <p:nvPr/>
            </p:nvSpPr>
            <p:spPr bwMode="auto">
              <a:xfrm>
                <a:off x="1640" y="1864"/>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42" name="Line 62"/>
              <p:cNvSpPr>
                <a:spLocks noChangeShapeType="1"/>
              </p:cNvSpPr>
              <p:nvPr/>
            </p:nvSpPr>
            <p:spPr bwMode="auto">
              <a:xfrm flipH="1">
                <a:off x="1334" y="1958"/>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43" name="Line 63"/>
              <p:cNvSpPr>
                <a:spLocks noChangeShapeType="1"/>
              </p:cNvSpPr>
              <p:nvPr/>
            </p:nvSpPr>
            <p:spPr bwMode="auto">
              <a:xfrm flipH="1">
                <a:off x="1683" y="1863"/>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27" name="Group 64"/>
            <p:cNvGrpSpPr>
              <a:grpSpLocks/>
            </p:cNvGrpSpPr>
            <p:nvPr/>
          </p:nvGrpSpPr>
          <p:grpSpPr bwMode="auto">
            <a:xfrm>
              <a:off x="1073" y="1257"/>
              <a:ext cx="241" cy="474"/>
              <a:chOff x="1073" y="1257"/>
              <a:chExt cx="241" cy="474"/>
            </a:xfrm>
          </p:grpSpPr>
          <p:grpSp>
            <p:nvGrpSpPr>
              <p:cNvPr id="202828" name="Group 65"/>
              <p:cNvGrpSpPr>
                <a:grpSpLocks/>
              </p:cNvGrpSpPr>
              <p:nvPr/>
            </p:nvGrpSpPr>
            <p:grpSpPr bwMode="auto">
              <a:xfrm>
                <a:off x="1073" y="1502"/>
                <a:ext cx="109" cy="87"/>
                <a:chOff x="1073" y="1502"/>
                <a:chExt cx="109" cy="87"/>
              </a:xfrm>
            </p:grpSpPr>
            <p:sp>
              <p:nvSpPr>
                <p:cNvPr id="202836" name="Arc 66"/>
                <p:cNvSpPr>
                  <a:spLocks/>
                </p:cNvSpPr>
                <p:nvPr/>
              </p:nvSpPr>
              <p:spPr bwMode="auto">
                <a:xfrm rot="-3780000">
                  <a:off x="1097" y="1521"/>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37" name="Arc 67"/>
                <p:cNvSpPr>
                  <a:spLocks/>
                </p:cNvSpPr>
                <p:nvPr/>
              </p:nvSpPr>
              <p:spPr bwMode="auto">
                <a:xfrm rot="-3780000">
                  <a:off x="1114" y="1478"/>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29" name="Group 68"/>
              <p:cNvGrpSpPr>
                <a:grpSpLocks/>
              </p:cNvGrpSpPr>
              <p:nvPr/>
            </p:nvGrpSpPr>
            <p:grpSpPr bwMode="auto">
              <a:xfrm>
                <a:off x="1195" y="1466"/>
                <a:ext cx="119" cy="87"/>
                <a:chOff x="1195" y="1466"/>
                <a:chExt cx="119" cy="87"/>
              </a:xfrm>
            </p:grpSpPr>
            <p:sp>
              <p:nvSpPr>
                <p:cNvPr id="202834" name="Arc 69"/>
                <p:cNvSpPr>
                  <a:spLocks/>
                </p:cNvSpPr>
                <p:nvPr/>
              </p:nvSpPr>
              <p:spPr bwMode="auto">
                <a:xfrm rot="7020000">
                  <a:off x="1219" y="148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35" name="Arc 70"/>
                <p:cNvSpPr>
                  <a:spLocks/>
                </p:cNvSpPr>
                <p:nvPr/>
              </p:nvSpPr>
              <p:spPr bwMode="auto">
                <a:xfrm rot="7020000">
                  <a:off x="1246" y="1442"/>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30" name="Arc 71"/>
              <p:cNvSpPr>
                <a:spLocks/>
              </p:cNvSpPr>
              <p:nvPr/>
            </p:nvSpPr>
            <p:spPr bwMode="auto">
              <a:xfrm rot="7020000">
                <a:off x="1144" y="1613"/>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31" name="Arc 72"/>
              <p:cNvSpPr>
                <a:spLocks/>
              </p:cNvSpPr>
              <p:nvPr/>
            </p:nvSpPr>
            <p:spPr bwMode="auto">
              <a:xfrm rot="-3780000">
                <a:off x="1201" y="139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32" name="Line 73"/>
              <p:cNvSpPr>
                <a:spLocks noChangeShapeType="1"/>
              </p:cNvSpPr>
              <p:nvPr/>
            </p:nvSpPr>
            <p:spPr bwMode="auto">
              <a:xfrm flipH="1">
                <a:off x="1136" y="1673"/>
                <a:ext cx="41" cy="58"/>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33" name="Line 74"/>
              <p:cNvSpPr>
                <a:spLocks noChangeShapeType="1"/>
              </p:cNvSpPr>
              <p:nvPr/>
            </p:nvSpPr>
            <p:spPr bwMode="auto">
              <a:xfrm flipH="1">
                <a:off x="1210" y="1257"/>
                <a:ext cx="74" cy="12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sp>
        <p:nvSpPr>
          <p:cNvPr id="202761" name="Line 75"/>
          <p:cNvSpPr>
            <a:spLocks noChangeShapeType="1"/>
          </p:cNvSpPr>
          <p:nvPr/>
        </p:nvSpPr>
        <p:spPr bwMode="auto">
          <a:xfrm>
            <a:off x="7105650" y="2292350"/>
            <a:ext cx="0" cy="1785938"/>
          </a:xfrm>
          <a:prstGeom prst="line">
            <a:avLst/>
          </a:prstGeom>
          <a:noFill/>
          <a:ln w="3175">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62" name="Line 76"/>
          <p:cNvSpPr>
            <a:spLocks noChangeShapeType="1"/>
          </p:cNvSpPr>
          <p:nvPr/>
        </p:nvSpPr>
        <p:spPr bwMode="auto">
          <a:xfrm>
            <a:off x="8101013" y="2292350"/>
            <a:ext cx="0" cy="2120900"/>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63" name="Line 77"/>
          <p:cNvSpPr>
            <a:spLocks noChangeShapeType="1"/>
          </p:cNvSpPr>
          <p:nvPr/>
        </p:nvSpPr>
        <p:spPr bwMode="auto">
          <a:xfrm>
            <a:off x="7112000" y="2362200"/>
            <a:ext cx="982663" cy="0"/>
          </a:xfrm>
          <a:prstGeom prst="line">
            <a:avLst/>
          </a:prstGeom>
          <a:noFill/>
          <a:ln w="12700">
            <a:solidFill>
              <a:srgbClr val="FFFFFF"/>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64" name="Rectangle 78"/>
          <p:cNvSpPr>
            <a:spLocks noChangeArrowheads="1"/>
          </p:cNvSpPr>
          <p:nvPr/>
        </p:nvSpPr>
        <p:spPr bwMode="auto">
          <a:xfrm>
            <a:off x="7270750" y="1906588"/>
            <a:ext cx="71437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solidFill>
                  <a:srgbClr val="FAFD00"/>
                </a:solidFill>
                <a:latin typeface="Arial" panose="020B0604020202020204" pitchFamily="34" charset="0"/>
              </a:rPr>
              <a:t>n ·</a:t>
            </a:r>
            <a:r>
              <a:rPr lang="de-DE" altLang="pl-PL" sz="2400" b="1">
                <a:solidFill>
                  <a:srgbClr val="FAFD00"/>
                </a:solidFill>
                <a:latin typeface="Arial" panose="020B0604020202020204" pitchFamily="34" charset="0"/>
              </a:rPr>
              <a:t> </a:t>
            </a:r>
            <a:r>
              <a:rPr lang="de-DE" altLang="pl-PL" sz="2400" b="1">
                <a:solidFill>
                  <a:srgbClr val="FAFD00"/>
                </a:solidFill>
                <a:latin typeface="Symbol" panose="05050102010706020507" pitchFamily="18" charset="2"/>
              </a:rPr>
              <a:t></a:t>
            </a:r>
          </a:p>
        </p:txBody>
      </p:sp>
      <p:grpSp>
        <p:nvGrpSpPr>
          <p:cNvPr id="202765" name="Group 79"/>
          <p:cNvGrpSpPr>
            <a:grpSpLocks/>
          </p:cNvGrpSpPr>
          <p:nvPr/>
        </p:nvGrpSpPr>
        <p:grpSpPr bwMode="auto">
          <a:xfrm>
            <a:off x="6684963" y="2903538"/>
            <a:ext cx="803275" cy="298450"/>
            <a:chOff x="4211" y="1829"/>
            <a:chExt cx="506" cy="188"/>
          </a:xfrm>
        </p:grpSpPr>
        <p:grpSp>
          <p:nvGrpSpPr>
            <p:cNvPr id="202812" name="Group 80"/>
            <p:cNvGrpSpPr>
              <a:grpSpLocks/>
            </p:cNvGrpSpPr>
            <p:nvPr/>
          </p:nvGrpSpPr>
          <p:grpSpPr bwMode="auto">
            <a:xfrm>
              <a:off x="4343" y="1829"/>
              <a:ext cx="87" cy="92"/>
              <a:chOff x="4343" y="1829"/>
              <a:chExt cx="87" cy="92"/>
            </a:xfrm>
          </p:grpSpPr>
          <p:sp>
            <p:nvSpPr>
              <p:cNvPr id="202820" name="Arc 81"/>
              <p:cNvSpPr>
                <a:spLocks/>
              </p:cNvSpPr>
              <p:nvPr/>
            </p:nvSpPr>
            <p:spPr bwMode="auto">
              <a:xfrm>
                <a:off x="4343" y="182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21" name="Arc 82"/>
              <p:cNvSpPr>
                <a:spLocks/>
              </p:cNvSpPr>
              <p:nvPr/>
            </p:nvSpPr>
            <p:spPr bwMode="auto">
              <a:xfrm>
                <a:off x="4386" y="182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13" name="Group 83"/>
            <p:cNvGrpSpPr>
              <a:grpSpLocks/>
            </p:cNvGrpSpPr>
            <p:nvPr/>
          </p:nvGrpSpPr>
          <p:grpSpPr bwMode="auto">
            <a:xfrm>
              <a:off x="4427" y="1925"/>
              <a:ext cx="97" cy="92"/>
              <a:chOff x="4427" y="1925"/>
              <a:chExt cx="97" cy="92"/>
            </a:xfrm>
          </p:grpSpPr>
          <p:sp>
            <p:nvSpPr>
              <p:cNvPr id="202818" name="Arc 84"/>
              <p:cNvSpPr>
                <a:spLocks/>
              </p:cNvSpPr>
              <p:nvPr/>
            </p:nvSpPr>
            <p:spPr bwMode="auto">
              <a:xfrm rot="10800000">
                <a:off x="4427" y="192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19" name="Arc 85"/>
              <p:cNvSpPr>
                <a:spLocks/>
              </p:cNvSpPr>
              <p:nvPr/>
            </p:nvSpPr>
            <p:spPr bwMode="auto">
              <a:xfrm rot="10800000">
                <a:off x="4480" y="192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14" name="Arc 86"/>
            <p:cNvSpPr>
              <a:spLocks/>
            </p:cNvSpPr>
            <p:nvPr/>
          </p:nvSpPr>
          <p:spPr bwMode="auto">
            <a:xfrm rot="10800000">
              <a:off x="4298" y="192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15" name="Arc 87"/>
            <p:cNvSpPr>
              <a:spLocks/>
            </p:cNvSpPr>
            <p:nvPr/>
          </p:nvSpPr>
          <p:spPr bwMode="auto">
            <a:xfrm>
              <a:off x="4522" y="187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16" name="Line 88"/>
            <p:cNvSpPr>
              <a:spLocks noChangeShapeType="1"/>
            </p:cNvSpPr>
            <p:nvPr/>
          </p:nvSpPr>
          <p:spPr bwMode="auto">
            <a:xfrm flipH="1">
              <a:off x="4211" y="197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17" name="Line 89"/>
            <p:cNvSpPr>
              <a:spLocks noChangeShapeType="1"/>
            </p:cNvSpPr>
            <p:nvPr/>
          </p:nvSpPr>
          <p:spPr bwMode="auto">
            <a:xfrm flipH="1">
              <a:off x="4565" y="187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66" name="Group 90"/>
          <p:cNvGrpSpPr>
            <a:grpSpLocks/>
          </p:cNvGrpSpPr>
          <p:nvPr/>
        </p:nvGrpSpPr>
        <p:grpSpPr bwMode="auto">
          <a:xfrm>
            <a:off x="7672388" y="2522538"/>
            <a:ext cx="803275" cy="298450"/>
            <a:chOff x="4833" y="1589"/>
            <a:chExt cx="506" cy="188"/>
          </a:xfrm>
        </p:grpSpPr>
        <p:grpSp>
          <p:nvGrpSpPr>
            <p:cNvPr id="202802" name="Group 91"/>
            <p:cNvGrpSpPr>
              <a:grpSpLocks/>
            </p:cNvGrpSpPr>
            <p:nvPr/>
          </p:nvGrpSpPr>
          <p:grpSpPr bwMode="auto">
            <a:xfrm>
              <a:off x="4965" y="1589"/>
              <a:ext cx="87" cy="92"/>
              <a:chOff x="4965" y="1589"/>
              <a:chExt cx="87" cy="92"/>
            </a:xfrm>
          </p:grpSpPr>
          <p:sp>
            <p:nvSpPr>
              <p:cNvPr id="202810" name="Arc 92"/>
              <p:cNvSpPr>
                <a:spLocks/>
              </p:cNvSpPr>
              <p:nvPr/>
            </p:nvSpPr>
            <p:spPr bwMode="auto">
              <a:xfrm>
                <a:off x="4965" y="158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11" name="Arc 93"/>
              <p:cNvSpPr>
                <a:spLocks/>
              </p:cNvSpPr>
              <p:nvPr/>
            </p:nvSpPr>
            <p:spPr bwMode="auto">
              <a:xfrm>
                <a:off x="5008" y="158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803" name="Group 94"/>
            <p:cNvGrpSpPr>
              <a:grpSpLocks/>
            </p:cNvGrpSpPr>
            <p:nvPr/>
          </p:nvGrpSpPr>
          <p:grpSpPr bwMode="auto">
            <a:xfrm>
              <a:off x="5049" y="1685"/>
              <a:ext cx="97" cy="92"/>
              <a:chOff x="5049" y="1685"/>
              <a:chExt cx="97" cy="92"/>
            </a:xfrm>
          </p:grpSpPr>
          <p:sp>
            <p:nvSpPr>
              <p:cNvPr id="202808" name="Arc 95"/>
              <p:cNvSpPr>
                <a:spLocks/>
              </p:cNvSpPr>
              <p:nvPr/>
            </p:nvSpPr>
            <p:spPr bwMode="auto">
              <a:xfrm rot="10800000">
                <a:off x="5049" y="168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09" name="Arc 96"/>
              <p:cNvSpPr>
                <a:spLocks/>
              </p:cNvSpPr>
              <p:nvPr/>
            </p:nvSpPr>
            <p:spPr bwMode="auto">
              <a:xfrm rot="10800000">
                <a:off x="5102" y="168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804" name="Arc 97"/>
            <p:cNvSpPr>
              <a:spLocks/>
            </p:cNvSpPr>
            <p:nvPr/>
          </p:nvSpPr>
          <p:spPr bwMode="auto">
            <a:xfrm rot="10800000">
              <a:off x="4920" y="168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05" name="Arc 98"/>
            <p:cNvSpPr>
              <a:spLocks/>
            </p:cNvSpPr>
            <p:nvPr/>
          </p:nvSpPr>
          <p:spPr bwMode="auto">
            <a:xfrm>
              <a:off x="5144" y="163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06" name="Line 99"/>
            <p:cNvSpPr>
              <a:spLocks noChangeShapeType="1"/>
            </p:cNvSpPr>
            <p:nvPr/>
          </p:nvSpPr>
          <p:spPr bwMode="auto">
            <a:xfrm flipH="1">
              <a:off x="4833" y="173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07" name="Line 100"/>
            <p:cNvSpPr>
              <a:spLocks noChangeShapeType="1"/>
            </p:cNvSpPr>
            <p:nvPr/>
          </p:nvSpPr>
          <p:spPr bwMode="auto">
            <a:xfrm flipH="1">
              <a:off x="5187" y="163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67" name="Group 101"/>
          <p:cNvGrpSpPr>
            <a:grpSpLocks/>
          </p:cNvGrpSpPr>
          <p:nvPr/>
        </p:nvGrpSpPr>
        <p:grpSpPr bwMode="auto">
          <a:xfrm>
            <a:off x="7672388" y="3284538"/>
            <a:ext cx="803275" cy="298450"/>
            <a:chOff x="4833" y="2069"/>
            <a:chExt cx="506" cy="188"/>
          </a:xfrm>
        </p:grpSpPr>
        <p:grpSp>
          <p:nvGrpSpPr>
            <p:cNvPr id="202792" name="Group 102"/>
            <p:cNvGrpSpPr>
              <a:grpSpLocks/>
            </p:cNvGrpSpPr>
            <p:nvPr/>
          </p:nvGrpSpPr>
          <p:grpSpPr bwMode="auto">
            <a:xfrm>
              <a:off x="4965" y="2069"/>
              <a:ext cx="87" cy="92"/>
              <a:chOff x="4965" y="2069"/>
              <a:chExt cx="87" cy="92"/>
            </a:xfrm>
          </p:grpSpPr>
          <p:sp>
            <p:nvSpPr>
              <p:cNvPr id="202800" name="Arc 103"/>
              <p:cNvSpPr>
                <a:spLocks/>
              </p:cNvSpPr>
              <p:nvPr/>
            </p:nvSpPr>
            <p:spPr bwMode="auto">
              <a:xfrm>
                <a:off x="4965" y="206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801" name="Arc 104"/>
              <p:cNvSpPr>
                <a:spLocks/>
              </p:cNvSpPr>
              <p:nvPr/>
            </p:nvSpPr>
            <p:spPr bwMode="auto">
              <a:xfrm>
                <a:off x="5008" y="206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93" name="Group 105"/>
            <p:cNvGrpSpPr>
              <a:grpSpLocks/>
            </p:cNvGrpSpPr>
            <p:nvPr/>
          </p:nvGrpSpPr>
          <p:grpSpPr bwMode="auto">
            <a:xfrm>
              <a:off x="5049" y="2165"/>
              <a:ext cx="97" cy="92"/>
              <a:chOff x="5049" y="2165"/>
              <a:chExt cx="97" cy="92"/>
            </a:xfrm>
          </p:grpSpPr>
          <p:sp>
            <p:nvSpPr>
              <p:cNvPr id="202798" name="Arc 106"/>
              <p:cNvSpPr>
                <a:spLocks/>
              </p:cNvSpPr>
              <p:nvPr/>
            </p:nvSpPr>
            <p:spPr bwMode="auto">
              <a:xfrm rot="10800000">
                <a:off x="5049" y="216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99" name="Arc 107"/>
              <p:cNvSpPr>
                <a:spLocks/>
              </p:cNvSpPr>
              <p:nvPr/>
            </p:nvSpPr>
            <p:spPr bwMode="auto">
              <a:xfrm rot="10800000">
                <a:off x="5102" y="216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794" name="Arc 108"/>
            <p:cNvSpPr>
              <a:spLocks/>
            </p:cNvSpPr>
            <p:nvPr/>
          </p:nvSpPr>
          <p:spPr bwMode="auto">
            <a:xfrm rot="10800000">
              <a:off x="4920" y="216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95" name="Arc 109"/>
            <p:cNvSpPr>
              <a:spLocks/>
            </p:cNvSpPr>
            <p:nvPr/>
          </p:nvSpPr>
          <p:spPr bwMode="auto">
            <a:xfrm>
              <a:off x="5144" y="211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96" name="Line 110"/>
            <p:cNvSpPr>
              <a:spLocks noChangeShapeType="1"/>
            </p:cNvSpPr>
            <p:nvPr/>
          </p:nvSpPr>
          <p:spPr bwMode="auto">
            <a:xfrm flipH="1">
              <a:off x="4833" y="221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97" name="Line 111"/>
            <p:cNvSpPr>
              <a:spLocks noChangeShapeType="1"/>
            </p:cNvSpPr>
            <p:nvPr/>
          </p:nvSpPr>
          <p:spPr bwMode="auto">
            <a:xfrm flipH="1">
              <a:off x="5187" y="211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68" name="Group 112"/>
          <p:cNvGrpSpPr>
            <a:grpSpLocks/>
          </p:cNvGrpSpPr>
          <p:nvPr/>
        </p:nvGrpSpPr>
        <p:grpSpPr bwMode="auto">
          <a:xfrm>
            <a:off x="6684963" y="3665538"/>
            <a:ext cx="803275" cy="298450"/>
            <a:chOff x="4211" y="2309"/>
            <a:chExt cx="506" cy="188"/>
          </a:xfrm>
        </p:grpSpPr>
        <p:grpSp>
          <p:nvGrpSpPr>
            <p:cNvPr id="202782" name="Group 113"/>
            <p:cNvGrpSpPr>
              <a:grpSpLocks/>
            </p:cNvGrpSpPr>
            <p:nvPr/>
          </p:nvGrpSpPr>
          <p:grpSpPr bwMode="auto">
            <a:xfrm>
              <a:off x="4343" y="2309"/>
              <a:ext cx="87" cy="92"/>
              <a:chOff x="4343" y="2309"/>
              <a:chExt cx="87" cy="92"/>
            </a:xfrm>
          </p:grpSpPr>
          <p:sp>
            <p:nvSpPr>
              <p:cNvPr id="202790" name="Arc 114"/>
              <p:cNvSpPr>
                <a:spLocks/>
              </p:cNvSpPr>
              <p:nvPr/>
            </p:nvSpPr>
            <p:spPr bwMode="auto">
              <a:xfrm>
                <a:off x="4343" y="230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91" name="Arc 115"/>
              <p:cNvSpPr>
                <a:spLocks/>
              </p:cNvSpPr>
              <p:nvPr/>
            </p:nvSpPr>
            <p:spPr bwMode="auto">
              <a:xfrm>
                <a:off x="4386" y="230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83" name="Group 116"/>
            <p:cNvGrpSpPr>
              <a:grpSpLocks/>
            </p:cNvGrpSpPr>
            <p:nvPr/>
          </p:nvGrpSpPr>
          <p:grpSpPr bwMode="auto">
            <a:xfrm>
              <a:off x="4427" y="2405"/>
              <a:ext cx="97" cy="92"/>
              <a:chOff x="4427" y="2405"/>
              <a:chExt cx="97" cy="92"/>
            </a:xfrm>
          </p:grpSpPr>
          <p:sp>
            <p:nvSpPr>
              <p:cNvPr id="202788" name="Arc 117"/>
              <p:cNvSpPr>
                <a:spLocks/>
              </p:cNvSpPr>
              <p:nvPr/>
            </p:nvSpPr>
            <p:spPr bwMode="auto">
              <a:xfrm rot="10800000">
                <a:off x="4427" y="240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89" name="Arc 118"/>
              <p:cNvSpPr>
                <a:spLocks/>
              </p:cNvSpPr>
              <p:nvPr/>
            </p:nvSpPr>
            <p:spPr bwMode="auto">
              <a:xfrm rot="10800000">
                <a:off x="4480" y="240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784" name="Arc 119"/>
            <p:cNvSpPr>
              <a:spLocks/>
            </p:cNvSpPr>
            <p:nvPr/>
          </p:nvSpPr>
          <p:spPr bwMode="auto">
            <a:xfrm rot="10800000">
              <a:off x="4298" y="240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85" name="Arc 120"/>
            <p:cNvSpPr>
              <a:spLocks/>
            </p:cNvSpPr>
            <p:nvPr/>
          </p:nvSpPr>
          <p:spPr bwMode="auto">
            <a:xfrm>
              <a:off x="4522" y="235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86" name="Line 121"/>
            <p:cNvSpPr>
              <a:spLocks noChangeShapeType="1"/>
            </p:cNvSpPr>
            <p:nvPr/>
          </p:nvSpPr>
          <p:spPr bwMode="auto">
            <a:xfrm flipH="1">
              <a:off x="4211" y="245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87" name="Line 122"/>
            <p:cNvSpPr>
              <a:spLocks noChangeShapeType="1"/>
            </p:cNvSpPr>
            <p:nvPr/>
          </p:nvSpPr>
          <p:spPr bwMode="auto">
            <a:xfrm flipH="1">
              <a:off x="4565" y="235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69" name="Group 123"/>
          <p:cNvGrpSpPr>
            <a:grpSpLocks/>
          </p:cNvGrpSpPr>
          <p:nvPr/>
        </p:nvGrpSpPr>
        <p:grpSpPr bwMode="auto">
          <a:xfrm>
            <a:off x="7672388" y="4046538"/>
            <a:ext cx="803275" cy="298450"/>
            <a:chOff x="4833" y="2549"/>
            <a:chExt cx="506" cy="188"/>
          </a:xfrm>
        </p:grpSpPr>
        <p:grpSp>
          <p:nvGrpSpPr>
            <p:cNvPr id="202772" name="Group 124"/>
            <p:cNvGrpSpPr>
              <a:grpSpLocks/>
            </p:cNvGrpSpPr>
            <p:nvPr/>
          </p:nvGrpSpPr>
          <p:grpSpPr bwMode="auto">
            <a:xfrm>
              <a:off x="4965" y="2549"/>
              <a:ext cx="87" cy="92"/>
              <a:chOff x="4965" y="2549"/>
              <a:chExt cx="87" cy="92"/>
            </a:xfrm>
          </p:grpSpPr>
          <p:sp>
            <p:nvSpPr>
              <p:cNvPr id="202780" name="Arc 125"/>
              <p:cNvSpPr>
                <a:spLocks/>
              </p:cNvSpPr>
              <p:nvPr/>
            </p:nvSpPr>
            <p:spPr bwMode="auto">
              <a:xfrm>
                <a:off x="4965" y="2549"/>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81" name="Arc 126"/>
              <p:cNvSpPr>
                <a:spLocks/>
              </p:cNvSpPr>
              <p:nvPr/>
            </p:nvSpPr>
            <p:spPr bwMode="auto">
              <a:xfrm>
                <a:off x="5008" y="2549"/>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grpSp>
          <p:nvGrpSpPr>
            <p:cNvPr id="202773" name="Group 127"/>
            <p:cNvGrpSpPr>
              <a:grpSpLocks/>
            </p:cNvGrpSpPr>
            <p:nvPr/>
          </p:nvGrpSpPr>
          <p:grpSpPr bwMode="auto">
            <a:xfrm>
              <a:off x="5049" y="2645"/>
              <a:ext cx="97" cy="92"/>
              <a:chOff x="5049" y="2645"/>
              <a:chExt cx="97" cy="92"/>
            </a:xfrm>
          </p:grpSpPr>
          <p:sp>
            <p:nvSpPr>
              <p:cNvPr id="202778" name="Arc 128"/>
              <p:cNvSpPr>
                <a:spLocks/>
              </p:cNvSpPr>
              <p:nvPr/>
            </p:nvSpPr>
            <p:spPr bwMode="auto">
              <a:xfrm rot="10800000">
                <a:off x="5049" y="2645"/>
                <a:ext cx="44" cy="9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79" name="Arc 129"/>
              <p:cNvSpPr>
                <a:spLocks/>
              </p:cNvSpPr>
              <p:nvPr/>
            </p:nvSpPr>
            <p:spPr bwMode="auto">
              <a:xfrm rot="10800000">
                <a:off x="5102" y="2645"/>
                <a:ext cx="44" cy="92"/>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774" name="Arc 130"/>
            <p:cNvSpPr>
              <a:spLocks/>
            </p:cNvSpPr>
            <p:nvPr/>
          </p:nvSpPr>
          <p:spPr bwMode="auto">
            <a:xfrm rot="10800000">
              <a:off x="4920" y="2646"/>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75" name="Arc 131"/>
            <p:cNvSpPr>
              <a:spLocks/>
            </p:cNvSpPr>
            <p:nvPr/>
          </p:nvSpPr>
          <p:spPr bwMode="auto">
            <a:xfrm>
              <a:off x="5144" y="2597"/>
              <a:ext cx="44" cy="44"/>
            </a:xfrm>
            <a:custGeom>
              <a:avLst/>
              <a:gdLst>
                <a:gd name="T0" fmla="*/ 0 w 21600"/>
                <a:gd name="T1" fmla="*/ 0 h 21594"/>
                <a:gd name="T2" fmla="*/ 0 w 21600"/>
                <a:gd name="T3" fmla="*/ 0 h 21594"/>
                <a:gd name="T4" fmla="*/ 0 w 21600"/>
                <a:gd name="T5" fmla="*/ 0 h 21594"/>
                <a:gd name="T6" fmla="*/ 0 60000 65536"/>
                <a:gd name="T7" fmla="*/ 0 60000 65536"/>
                <a:gd name="T8" fmla="*/ 0 60000 65536"/>
              </a:gdLst>
              <a:ahLst/>
              <a:cxnLst>
                <a:cxn ang="T6">
                  <a:pos x="T0" y="T1"/>
                </a:cxn>
                <a:cxn ang="T7">
                  <a:pos x="T2" y="T3"/>
                </a:cxn>
                <a:cxn ang="T8">
                  <a:pos x="T4" y="T5"/>
                </a:cxn>
              </a:cxnLst>
              <a:rect l="0" t="0" r="r" b="b"/>
              <a:pathLst>
                <a:path w="21600" h="21594" fill="none" extrusionOk="0">
                  <a:moveTo>
                    <a:pt x="0" y="21594"/>
                  </a:moveTo>
                  <a:cubicBezTo>
                    <a:pt x="0" y="9855"/>
                    <a:pt x="9373" y="266"/>
                    <a:pt x="21108" y="-1"/>
                  </a:cubicBezTo>
                </a:path>
                <a:path w="21600" h="21594" stroke="0" extrusionOk="0">
                  <a:moveTo>
                    <a:pt x="0" y="21594"/>
                  </a:moveTo>
                  <a:cubicBezTo>
                    <a:pt x="0" y="9855"/>
                    <a:pt x="9373" y="266"/>
                    <a:pt x="21108" y="-1"/>
                  </a:cubicBezTo>
                  <a:lnTo>
                    <a:pt x="21600" y="21594"/>
                  </a:lnTo>
                  <a:lnTo>
                    <a:pt x="0" y="21594"/>
                  </a:lnTo>
                  <a:close/>
                </a:path>
              </a:pathLst>
            </a:custGeom>
            <a:noFill/>
            <a:ln w="12700" cap="rnd">
              <a:solidFill>
                <a:srgbClr val="FAFD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76" name="Line 132"/>
            <p:cNvSpPr>
              <a:spLocks noChangeShapeType="1"/>
            </p:cNvSpPr>
            <p:nvPr/>
          </p:nvSpPr>
          <p:spPr bwMode="auto">
            <a:xfrm flipH="1">
              <a:off x="4833" y="2691"/>
              <a:ext cx="82" cy="0"/>
            </a:xfrm>
            <a:prstGeom prst="line">
              <a:avLst/>
            </a:prstGeom>
            <a:noFill/>
            <a:ln w="12700">
              <a:solidFill>
                <a:srgbClr val="FAFD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77" name="Line 133"/>
            <p:cNvSpPr>
              <a:spLocks noChangeShapeType="1"/>
            </p:cNvSpPr>
            <p:nvPr/>
          </p:nvSpPr>
          <p:spPr bwMode="auto">
            <a:xfrm flipH="1">
              <a:off x="5187" y="2596"/>
              <a:ext cx="152" cy="0"/>
            </a:xfrm>
            <a:prstGeom prst="line">
              <a:avLst/>
            </a:prstGeom>
            <a:noFill/>
            <a:ln w="12700">
              <a:solidFill>
                <a:srgbClr val="FAFD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2770" name="Line 134"/>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2771" name="Rectangle 135"/>
          <p:cNvSpPr>
            <a:spLocks noGrp="1" noChangeArrowheads="1"/>
          </p:cNvSpPr>
          <p:nvPr>
            <p:ph type="title"/>
          </p:nvPr>
        </p:nvSpPr>
        <p:spPr>
          <a:xfrm>
            <a:off x="757238" y="765175"/>
            <a:ext cx="7772400" cy="720725"/>
          </a:xfrm>
        </p:spPr>
        <p:txBody>
          <a:bodyPr/>
          <a:lstStyle/>
          <a:p>
            <a:pPr defTabSz="762000" eaLnBrk="1" hangingPunct="1"/>
            <a:r>
              <a:rPr lang="pl-PL" altLang="pl-PL" sz="2000"/>
              <a:t>Właściwości promieniowania laserowego</a:t>
            </a:r>
            <a:endParaRPr lang="de-DE" altLang="pl-PL" sz="2000"/>
          </a:p>
        </p:txBody>
      </p:sp>
    </p:spTree>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ChangeArrowheads="1"/>
          </p:cNvSpPr>
          <p:nvPr/>
        </p:nvSpPr>
        <p:spPr bwMode="auto">
          <a:xfrm>
            <a:off x="458788" y="1220788"/>
            <a:ext cx="1673225" cy="39370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2000" b="1">
                <a:latin typeface="Arial" panose="020B0604020202020204" pitchFamily="34" charset="0"/>
              </a:rPr>
              <a:t>Laser</a:t>
            </a:r>
          </a:p>
        </p:txBody>
      </p:sp>
      <p:sp>
        <p:nvSpPr>
          <p:cNvPr id="203779" name="Rectangle 3"/>
          <p:cNvSpPr>
            <a:spLocks noChangeArrowheads="1"/>
          </p:cNvSpPr>
          <p:nvPr/>
        </p:nvSpPr>
        <p:spPr bwMode="auto">
          <a:xfrm>
            <a:off x="2363788" y="1220788"/>
            <a:ext cx="1444625" cy="39370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2000" b="1">
                <a:latin typeface="Arial" panose="020B0604020202020204" pitchFamily="34" charset="0"/>
              </a:rPr>
              <a:t>B</a:t>
            </a:r>
            <a:r>
              <a:rPr lang="pl-PL" altLang="pl-PL" sz="2000" b="1">
                <a:latin typeface="Arial" panose="020B0604020202020204" pitchFamily="34" charset="0"/>
              </a:rPr>
              <a:t>udowa</a:t>
            </a:r>
            <a:endParaRPr lang="de-DE" altLang="pl-PL" sz="2000" b="1">
              <a:solidFill>
                <a:srgbClr val="FFFFFF"/>
              </a:solidFill>
              <a:latin typeface="Arial" panose="020B0604020202020204" pitchFamily="34" charset="0"/>
            </a:endParaRPr>
          </a:p>
        </p:txBody>
      </p:sp>
      <p:sp>
        <p:nvSpPr>
          <p:cNvPr id="203780" name="Rectangle 4"/>
          <p:cNvSpPr>
            <a:spLocks noChangeArrowheads="1"/>
          </p:cNvSpPr>
          <p:nvPr/>
        </p:nvSpPr>
        <p:spPr bwMode="auto">
          <a:xfrm>
            <a:off x="6249988" y="1220788"/>
            <a:ext cx="2511425" cy="39370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000" b="1">
                <a:latin typeface="Arial" panose="020B0604020202020204" pitchFamily="34" charset="0"/>
              </a:rPr>
              <a:t>Zastosowanie</a:t>
            </a:r>
            <a:endParaRPr lang="de-DE" altLang="pl-PL" sz="2000" b="1">
              <a:solidFill>
                <a:srgbClr val="FFFFFF"/>
              </a:solidFill>
              <a:latin typeface="Arial" panose="020B0604020202020204" pitchFamily="34" charset="0"/>
            </a:endParaRPr>
          </a:p>
        </p:txBody>
      </p:sp>
      <p:sp>
        <p:nvSpPr>
          <p:cNvPr id="203781" name="Rectangle 5"/>
          <p:cNvSpPr>
            <a:spLocks noChangeArrowheads="1"/>
          </p:cNvSpPr>
          <p:nvPr/>
        </p:nvSpPr>
        <p:spPr bwMode="auto">
          <a:xfrm>
            <a:off x="4040188" y="1220788"/>
            <a:ext cx="1978025" cy="698500"/>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000" b="1">
                <a:latin typeface="Arial" panose="020B0604020202020204" pitchFamily="34" charset="0"/>
              </a:rPr>
              <a:t>Materiał laserujący</a:t>
            </a:r>
            <a:endParaRPr lang="de-DE" altLang="pl-PL" sz="2000" b="1">
              <a:solidFill>
                <a:srgbClr val="FFFFFF"/>
              </a:solidFill>
              <a:latin typeface="Arial" panose="020B0604020202020204" pitchFamily="34" charset="0"/>
            </a:endParaRPr>
          </a:p>
        </p:txBody>
      </p:sp>
      <p:sp>
        <p:nvSpPr>
          <p:cNvPr id="203782" name="Rectangle 6"/>
          <p:cNvSpPr>
            <a:spLocks noChangeArrowheads="1"/>
          </p:cNvSpPr>
          <p:nvPr/>
        </p:nvSpPr>
        <p:spPr bwMode="auto">
          <a:xfrm>
            <a:off x="458788" y="1981200"/>
            <a:ext cx="1673225" cy="91281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Hel-Neon</a:t>
            </a:r>
          </a:p>
          <a:p>
            <a:pPr>
              <a:spcBef>
                <a:spcPct val="0"/>
              </a:spcBef>
              <a:buFontTx/>
              <a:buNone/>
            </a:pPr>
            <a:r>
              <a:rPr lang="de-DE" altLang="pl-PL" sz="1800" b="1">
                <a:latin typeface="Arial" panose="020B0604020202020204" pitchFamily="34" charset="0"/>
              </a:rPr>
              <a:t>Argon</a:t>
            </a:r>
          </a:p>
          <a:p>
            <a:pPr>
              <a:spcBef>
                <a:spcPct val="0"/>
              </a:spcBef>
              <a:buFontTx/>
              <a:buNone/>
            </a:pPr>
            <a:r>
              <a:rPr lang="pl-PL" altLang="pl-PL" sz="1800" b="1">
                <a:latin typeface="Arial" panose="020B0604020202020204" pitchFamily="34" charset="0"/>
              </a:rPr>
              <a:t>Tlenek węgla</a:t>
            </a:r>
            <a:endParaRPr lang="de-DE" altLang="pl-PL" sz="1800" b="1">
              <a:latin typeface="Arial" panose="020B0604020202020204" pitchFamily="34" charset="0"/>
            </a:endParaRPr>
          </a:p>
        </p:txBody>
      </p:sp>
      <p:sp>
        <p:nvSpPr>
          <p:cNvPr id="203783" name="Rectangle 7"/>
          <p:cNvSpPr>
            <a:spLocks noChangeArrowheads="1"/>
          </p:cNvSpPr>
          <p:nvPr/>
        </p:nvSpPr>
        <p:spPr bwMode="auto">
          <a:xfrm>
            <a:off x="458788" y="3170238"/>
            <a:ext cx="16732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Rubin</a:t>
            </a:r>
          </a:p>
          <a:p>
            <a:pPr>
              <a:spcBef>
                <a:spcPct val="0"/>
              </a:spcBef>
              <a:buFontTx/>
              <a:buNone/>
            </a:pPr>
            <a:r>
              <a:rPr lang="de-DE" altLang="pl-PL" sz="1800" b="1">
                <a:latin typeface="Arial" panose="020B0604020202020204" pitchFamily="34" charset="0"/>
              </a:rPr>
              <a:t>Nd-YAG</a:t>
            </a:r>
          </a:p>
        </p:txBody>
      </p:sp>
      <p:sp>
        <p:nvSpPr>
          <p:cNvPr id="203784" name="Rectangle 8"/>
          <p:cNvSpPr>
            <a:spLocks noChangeArrowheads="1"/>
          </p:cNvSpPr>
          <p:nvPr/>
        </p:nvSpPr>
        <p:spPr bwMode="auto">
          <a:xfrm>
            <a:off x="458788" y="4130675"/>
            <a:ext cx="1673225" cy="363538"/>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Barwnikowy</a:t>
            </a:r>
            <a:endParaRPr lang="de-DE" altLang="pl-PL" sz="1800" b="1">
              <a:latin typeface="Arial" panose="020B0604020202020204" pitchFamily="34" charset="0"/>
            </a:endParaRPr>
          </a:p>
        </p:txBody>
      </p:sp>
      <p:sp>
        <p:nvSpPr>
          <p:cNvPr id="203785" name="Rectangle 9"/>
          <p:cNvSpPr>
            <a:spLocks noChangeArrowheads="1"/>
          </p:cNvSpPr>
          <p:nvPr/>
        </p:nvSpPr>
        <p:spPr bwMode="auto">
          <a:xfrm>
            <a:off x="0" y="4770438"/>
            <a:ext cx="233997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Półprzewodnikowy</a:t>
            </a:r>
            <a:endParaRPr lang="de-DE" altLang="pl-PL" sz="1800" b="1">
              <a:latin typeface="Arial" panose="020B0604020202020204" pitchFamily="34" charset="0"/>
            </a:endParaRPr>
          </a:p>
          <a:p>
            <a:pPr latinLnBrk="1">
              <a:spcBef>
                <a:spcPct val="0"/>
              </a:spcBef>
              <a:buFontTx/>
              <a:buNone/>
            </a:pPr>
            <a:endParaRPr lang="de-DE" altLang="pl-PL" sz="1800" b="1">
              <a:latin typeface="Arial" panose="020B0604020202020204" pitchFamily="34" charset="0"/>
            </a:endParaRPr>
          </a:p>
        </p:txBody>
      </p:sp>
      <p:sp>
        <p:nvSpPr>
          <p:cNvPr id="203786" name="Rectangle 10"/>
          <p:cNvSpPr>
            <a:spLocks noChangeArrowheads="1"/>
          </p:cNvSpPr>
          <p:nvPr/>
        </p:nvSpPr>
        <p:spPr bwMode="auto">
          <a:xfrm>
            <a:off x="2363788" y="1981200"/>
            <a:ext cx="1444625" cy="91281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Ga</a:t>
            </a:r>
            <a:r>
              <a:rPr lang="pl-PL" altLang="pl-PL" sz="1800" b="1">
                <a:latin typeface="Arial" panose="020B0604020202020204" pitchFamily="34" charset="0"/>
              </a:rPr>
              <a:t>zowy</a:t>
            </a:r>
            <a:endParaRPr lang="de-DE" altLang="pl-PL" sz="1800" b="1">
              <a:latin typeface="Arial" panose="020B0604020202020204" pitchFamily="34" charset="0"/>
            </a:endParaRPr>
          </a:p>
          <a:p>
            <a:pPr>
              <a:spcBef>
                <a:spcPct val="0"/>
              </a:spcBef>
              <a:buFontTx/>
              <a:buNone/>
            </a:pPr>
            <a:r>
              <a:rPr lang="de-DE" altLang="pl-PL" sz="1800" b="1">
                <a:latin typeface="Arial" panose="020B0604020202020204" pitchFamily="34" charset="0"/>
              </a:rPr>
              <a:t>Ga</a:t>
            </a:r>
            <a:r>
              <a:rPr lang="pl-PL" altLang="pl-PL" sz="1800" b="1">
                <a:latin typeface="Arial" panose="020B0604020202020204" pitchFamily="34" charset="0"/>
              </a:rPr>
              <a:t>zowy</a:t>
            </a:r>
            <a:endParaRPr lang="de-DE" altLang="pl-PL" sz="1800" b="1">
              <a:latin typeface="Arial" panose="020B0604020202020204" pitchFamily="34" charset="0"/>
            </a:endParaRPr>
          </a:p>
          <a:p>
            <a:pPr>
              <a:spcBef>
                <a:spcPct val="0"/>
              </a:spcBef>
              <a:buFontTx/>
              <a:buNone/>
            </a:pPr>
            <a:r>
              <a:rPr lang="de-DE" altLang="pl-PL" sz="1800" b="1">
                <a:latin typeface="Arial" panose="020B0604020202020204" pitchFamily="34" charset="0"/>
              </a:rPr>
              <a:t>Ga</a:t>
            </a:r>
            <a:r>
              <a:rPr lang="pl-PL" altLang="pl-PL" sz="1800" b="1">
                <a:latin typeface="Arial" panose="020B0604020202020204" pitchFamily="34" charset="0"/>
              </a:rPr>
              <a:t>zowy</a:t>
            </a:r>
            <a:endParaRPr lang="de-DE" altLang="pl-PL" sz="1800" b="1">
              <a:latin typeface="Arial" panose="020B0604020202020204" pitchFamily="34" charset="0"/>
            </a:endParaRPr>
          </a:p>
        </p:txBody>
      </p:sp>
      <p:sp>
        <p:nvSpPr>
          <p:cNvPr id="203787" name="Rectangle 11"/>
          <p:cNvSpPr>
            <a:spLocks noChangeArrowheads="1"/>
          </p:cNvSpPr>
          <p:nvPr/>
        </p:nvSpPr>
        <p:spPr bwMode="auto">
          <a:xfrm>
            <a:off x="2363788" y="3170238"/>
            <a:ext cx="14446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Ciało stałe</a:t>
            </a:r>
            <a:endParaRPr lang="de-DE" altLang="pl-PL" sz="1800" b="1">
              <a:latin typeface="Arial" panose="020B0604020202020204" pitchFamily="34" charset="0"/>
            </a:endParaRPr>
          </a:p>
          <a:p>
            <a:pPr>
              <a:spcBef>
                <a:spcPct val="0"/>
              </a:spcBef>
              <a:buFontTx/>
              <a:buNone/>
            </a:pPr>
            <a:r>
              <a:rPr lang="pl-PL" altLang="pl-PL" sz="1800" b="1">
                <a:latin typeface="Arial" panose="020B0604020202020204" pitchFamily="34" charset="0"/>
              </a:rPr>
              <a:t>Ciało stałe</a:t>
            </a:r>
            <a:endParaRPr lang="de-DE" altLang="pl-PL" sz="1800" b="1">
              <a:latin typeface="Arial" panose="020B0604020202020204" pitchFamily="34" charset="0"/>
            </a:endParaRPr>
          </a:p>
        </p:txBody>
      </p:sp>
      <p:sp>
        <p:nvSpPr>
          <p:cNvPr id="203788" name="Rectangle 12"/>
          <p:cNvSpPr>
            <a:spLocks noChangeArrowheads="1"/>
          </p:cNvSpPr>
          <p:nvPr/>
        </p:nvSpPr>
        <p:spPr bwMode="auto">
          <a:xfrm>
            <a:off x="2363788" y="4130675"/>
            <a:ext cx="1444625" cy="363538"/>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Ciekły</a:t>
            </a:r>
            <a:endParaRPr lang="de-DE" altLang="pl-PL" sz="1800" b="1">
              <a:latin typeface="Arial" panose="020B0604020202020204" pitchFamily="34" charset="0"/>
            </a:endParaRPr>
          </a:p>
        </p:txBody>
      </p:sp>
      <p:sp>
        <p:nvSpPr>
          <p:cNvPr id="203789" name="Rectangle 13"/>
          <p:cNvSpPr>
            <a:spLocks noChangeArrowheads="1"/>
          </p:cNvSpPr>
          <p:nvPr/>
        </p:nvSpPr>
        <p:spPr bwMode="auto">
          <a:xfrm>
            <a:off x="2363788" y="4770438"/>
            <a:ext cx="14446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Ciało stałe</a:t>
            </a:r>
            <a:endParaRPr lang="de-DE" altLang="pl-PL" sz="1800" b="1">
              <a:latin typeface="Arial" panose="020B0604020202020204" pitchFamily="34" charset="0"/>
            </a:endParaRPr>
          </a:p>
          <a:p>
            <a:pPr latinLnBrk="1">
              <a:spcBef>
                <a:spcPct val="0"/>
              </a:spcBef>
              <a:buFontTx/>
              <a:buNone/>
            </a:pPr>
            <a:endParaRPr lang="de-DE" altLang="pl-PL" sz="1800" b="1">
              <a:latin typeface="Arial" panose="020B0604020202020204" pitchFamily="34" charset="0"/>
            </a:endParaRPr>
          </a:p>
        </p:txBody>
      </p:sp>
      <p:sp>
        <p:nvSpPr>
          <p:cNvPr id="203790" name="Rectangle 14"/>
          <p:cNvSpPr>
            <a:spLocks noChangeArrowheads="1"/>
          </p:cNvSpPr>
          <p:nvPr/>
        </p:nvSpPr>
        <p:spPr bwMode="auto">
          <a:xfrm>
            <a:off x="4040188" y="1981200"/>
            <a:ext cx="1978025" cy="91281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Ne</a:t>
            </a:r>
          </a:p>
          <a:p>
            <a:pPr>
              <a:spcBef>
                <a:spcPct val="0"/>
              </a:spcBef>
              <a:buFontTx/>
              <a:buNone/>
            </a:pPr>
            <a:r>
              <a:rPr lang="de-DE" altLang="pl-PL" sz="1800" b="1">
                <a:latin typeface="Arial" panose="020B0604020202020204" pitchFamily="34" charset="0"/>
              </a:rPr>
              <a:t>Ar</a:t>
            </a:r>
          </a:p>
          <a:p>
            <a:pPr>
              <a:spcBef>
                <a:spcPct val="0"/>
              </a:spcBef>
              <a:buFontTx/>
              <a:buNone/>
            </a:pPr>
            <a:r>
              <a:rPr lang="de-DE" altLang="pl-PL" sz="1800" b="1">
                <a:latin typeface="Arial" panose="020B0604020202020204" pitchFamily="34" charset="0"/>
              </a:rPr>
              <a:t>CO</a:t>
            </a:r>
            <a:r>
              <a:rPr lang="de-DE" altLang="pl-PL" sz="1800" b="1" baseline="-25000">
                <a:latin typeface="Arial" panose="020B0604020202020204" pitchFamily="34" charset="0"/>
              </a:rPr>
              <a:t>2</a:t>
            </a:r>
          </a:p>
        </p:txBody>
      </p:sp>
      <p:sp>
        <p:nvSpPr>
          <p:cNvPr id="203791" name="Rectangle 15"/>
          <p:cNvSpPr>
            <a:spLocks noChangeArrowheads="1"/>
          </p:cNvSpPr>
          <p:nvPr/>
        </p:nvSpPr>
        <p:spPr bwMode="auto">
          <a:xfrm>
            <a:off x="4040188" y="3170238"/>
            <a:ext cx="19780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Cr</a:t>
            </a:r>
          </a:p>
          <a:p>
            <a:pPr>
              <a:spcBef>
                <a:spcPct val="0"/>
              </a:spcBef>
              <a:buFontTx/>
              <a:buNone/>
            </a:pPr>
            <a:r>
              <a:rPr lang="de-DE" altLang="pl-PL" sz="1800" b="1">
                <a:latin typeface="Arial" panose="020B0604020202020204" pitchFamily="34" charset="0"/>
              </a:rPr>
              <a:t>Nd</a:t>
            </a:r>
          </a:p>
        </p:txBody>
      </p:sp>
      <p:sp>
        <p:nvSpPr>
          <p:cNvPr id="203792" name="Rectangle 16"/>
          <p:cNvSpPr>
            <a:spLocks noChangeArrowheads="1"/>
          </p:cNvSpPr>
          <p:nvPr/>
        </p:nvSpPr>
        <p:spPr bwMode="auto">
          <a:xfrm>
            <a:off x="4040188" y="4130675"/>
            <a:ext cx="1978025" cy="363538"/>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Organ. </a:t>
            </a:r>
            <a:r>
              <a:rPr lang="pl-PL" altLang="pl-PL" sz="1800" b="1">
                <a:latin typeface="Arial" panose="020B0604020202020204" pitchFamily="34" charset="0"/>
              </a:rPr>
              <a:t>barwnik</a:t>
            </a:r>
            <a:endParaRPr lang="de-DE" altLang="pl-PL" sz="1800" b="1">
              <a:latin typeface="Arial" panose="020B0604020202020204" pitchFamily="34" charset="0"/>
            </a:endParaRPr>
          </a:p>
        </p:txBody>
      </p:sp>
      <p:sp>
        <p:nvSpPr>
          <p:cNvPr id="203793" name="Rectangle 17"/>
          <p:cNvSpPr>
            <a:spLocks noChangeArrowheads="1"/>
          </p:cNvSpPr>
          <p:nvPr/>
        </p:nvSpPr>
        <p:spPr bwMode="auto">
          <a:xfrm>
            <a:off x="4040188" y="4770438"/>
            <a:ext cx="19780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Ga As</a:t>
            </a:r>
          </a:p>
          <a:p>
            <a:pPr latinLnBrk="1">
              <a:spcBef>
                <a:spcPct val="0"/>
              </a:spcBef>
              <a:buFontTx/>
              <a:buNone/>
            </a:pPr>
            <a:endParaRPr lang="de-DE" altLang="pl-PL" sz="1800" b="1">
              <a:latin typeface="Arial" panose="020B0604020202020204" pitchFamily="34" charset="0"/>
            </a:endParaRPr>
          </a:p>
        </p:txBody>
      </p:sp>
      <p:sp>
        <p:nvSpPr>
          <p:cNvPr id="203794" name="Rectangle 18"/>
          <p:cNvSpPr>
            <a:spLocks noChangeArrowheads="1"/>
          </p:cNvSpPr>
          <p:nvPr/>
        </p:nvSpPr>
        <p:spPr bwMode="auto">
          <a:xfrm>
            <a:off x="6249988" y="1981200"/>
            <a:ext cx="2511425" cy="91281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Pomiary</a:t>
            </a:r>
            <a:endParaRPr lang="de-DE" altLang="pl-PL" sz="1800" b="1">
              <a:latin typeface="Arial" panose="020B0604020202020204" pitchFamily="34" charset="0"/>
            </a:endParaRPr>
          </a:p>
          <a:p>
            <a:pPr>
              <a:spcBef>
                <a:spcPct val="0"/>
              </a:spcBef>
              <a:buFontTx/>
              <a:buNone/>
            </a:pPr>
            <a:r>
              <a:rPr lang="de-DE" altLang="pl-PL" sz="1800" b="1">
                <a:latin typeface="Arial" panose="020B0604020202020204" pitchFamily="34" charset="0"/>
              </a:rPr>
              <a:t>Hologr</a:t>
            </a:r>
            <a:r>
              <a:rPr lang="pl-PL" altLang="pl-PL" sz="1800" b="1">
                <a:latin typeface="Arial" panose="020B0604020202020204" pitchFamily="34" charset="0"/>
              </a:rPr>
              <a:t>afia</a:t>
            </a:r>
            <a:endParaRPr lang="de-DE" altLang="pl-PL" sz="1800" b="1">
              <a:latin typeface="Arial" panose="020B0604020202020204" pitchFamily="34" charset="0"/>
            </a:endParaRPr>
          </a:p>
          <a:p>
            <a:pPr>
              <a:spcBef>
                <a:spcPct val="0"/>
              </a:spcBef>
              <a:buFontTx/>
              <a:buNone/>
            </a:pPr>
            <a:r>
              <a:rPr lang="pl-PL" altLang="pl-PL" sz="1800" b="1">
                <a:latin typeface="Arial" panose="020B0604020202020204" pitchFamily="34" charset="0"/>
              </a:rPr>
              <a:t>Obróbka materiałów</a:t>
            </a:r>
            <a:endParaRPr lang="de-DE" altLang="pl-PL" sz="1800" b="1">
              <a:latin typeface="Arial" panose="020B0604020202020204" pitchFamily="34" charset="0"/>
            </a:endParaRPr>
          </a:p>
        </p:txBody>
      </p:sp>
      <p:sp>
        <p:nvSpPr>
          <p:cNvPr id="203795" name="Rectangle 19"/>
          <p:cNvSpPr>
            <a:spLocks noChangeArrowheads="1"/>
          </p:cNvSpPr>
          <p:nvPr/>
        </p:nvSpPr>
        <p:spPr bwMode="auto">
          <a:xfrm>
            <a:off x="6249988" y="3170238"/>
            <a:ext cx="2511425" cy="912812"/>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Obróbka materiałów</a:t>
            </a:r>
            <a:endParaRPr lang="de-DE" altLang="pl-PL" sz="1800" b="1">
              <a:latin typeface="Arial" panose="020B0604020202020204" pitchFamily="34" charset="0"/>
            </a:endParaRPr>
          </a:p>
          <a:p>
            <a:pPr>
              <a:spcBef>
                <a:spcPct val="0"/>
              </a:spcBef>
              <a:buFontTx/>
              <a:buNone/>
            </a:pPr>
            <a:r>
              <a:rPr lang="pl-PL" altLang="pl-PL" sz="1800" b="1">
                <a:latin typeface="Arial" panose="020B0604020202020204" pitchFamily="34" charset="0"/>
              </a:rPr>
              <a:t>Obr.materiałów-precyzyjna</a:t>
            </a:r>
            <a:endParaRPr lang="de-DE" altLang="pl-PL" sz="1800" b="1">
              <a:latin typeface="Arial" panose="020B0604020202020204" pitchFamily="34" charset="0"/>
            </a:endParaRPr>
          </a:p>
        </p:txBody>
      </p:sp>
      <p:sp>
        <p:nvSpPr>
          <p:cNvPr id="203796" name="Rectangle 20"/>
          <p:cNvSpPr>
            <a:spLocks noChangeArrowheads="1"/>
          </p:cNvSpPr>
          <p:nvPr/>
        </p:nvSpPr>
        <p:spPr bwMode="auto">
          <a:xfrm>
            <a:off x="6249988" y="4130675"/>
            <a:ext cx="2511425" cy="363538"/>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Spektroskopi</a:t>
            </a:r>
            <a:r>
              <a:rPr lang="pl-PL" altLang="pl-PL" sz="1800" b="1">
                <a:latin typeface="Arial" panose="020B0604020202020204" pitchFamily="34" charset="0"/>
              </a:rPr>
              <a:t>a</a:t>
            </a:r>
            <a:endParaRPr lang="de-DE" altLang="pl-PL" sz="1800" b="1">
              <a:latin typeface="Arial" panose="020B0604020202020204" pitchFamily="34" charset="0"/>
            </a:endParaRPr>
          </a:p>
        </p:txBody>
      </p:sp>
      <p:sp>
        <p:nvSpPr>
          <p:cNvPr id="203797" name="Rectangle 21"/>
          <p:cNvSpPr>
            <a:spLocks noChangeArrowheads="1"/>
          </p:cNvSpPr>
          <p:nvPr/>
        </p:nvSpPr>
        <p:spPr bwMode="auto">
          <a:xfrm>
            <a:off x="6249988" y="4770438"/>
            <a:ext cx="2511425" cy="6381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Opt.</a:t>
            </a:r>
            <a:r>
              <a:rPr lang="pl-PL" altLang="pl-PL" sz="1800" b="1">
                <a:latin typeface="Arial" panose="020B0604020202020204" pitchFamily="34" charset="0"/>
              </a:rPr>
              <a:t>przekaz inform</a:t>
            </a:r>
            <a:r>
              <a:rPr lang="de-DE" altLang="pl-PL" sz="1800" b="1">
                <a:latin typeface="Arial" panose="020B0604020202020204" pitchFamily="34" charset="0"/>
              </a:rPr>
              <a:t>.</a:t>
            </a:r>
          </a:p>
          <a:p>
            <a:pPr>
              <a:spcBef>
                <a:spcPct val="0"/>
              </a:spcBef>
              <a:buFontTx/>
              <a:buNone/>
            </a:pPr>
            <a:r>
              <a:rPr lang="pl-PL" altLang="pl-PL" sz="1800" b="1">
                <a:latin typeface="Arial" panose="020B0604020202020204" pitchFamily="34" charset="0"/>
              </a:rPr>
              <a:t>Obróbka materiałów</a:t>
            </a:r>
            <a:endParaRPr lang="de-DE" altLang="pl-PL" sz="1800" b="1">
              <a:latin typeface="Arial" panose="020B0604020202020204" pitchFamily="34" charset="0"/>
            </a:endParaRPr>
          </a:p>
        </p:txBody>
      </p:sp>
      <p:sp>
        <p:nvSpPr>
          <p:cNvPr id="203798" name="Line 22"/>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3799" name="Rectangle 23"/>
          <p:cNvSpPr>
            <a:spLocks noGrp="1" noChangeArrowheads="1"/>
          </p:cNvSpPr>
          <p:nvPr>
            <p:ph type="title"/>
          </p:nvPr>
        </p:nvSpPr>
        <p:spPr>
          <a:xfrm>
            <a:off x="0" y="0"/>
            <a:ext cx="7772400" cy="1143000"/>
          </a:xfrm>
        </p:spPr>
        <p:txBody>
          <a:bodyPr/>
          <a:lstStyle/>
          <a:p>
            <a:pPr defTabSz="762000" eaLnBrk="1" hangingPunct="1"/>
            <a:r>
              <a:rPr lang="pl-PL" altLang="pl-PL" sz="2400" b="1"/>
              <a:t>Typy laserów</a:t>
            </a:r>
            <a:endParaRPr lang="de-DE" altLang="pl-PL" sz="2400" b="1"/>
          </a:p>
        </p:txBody>
      </p:sp>
      <p:sp>
        <p:nvSpPr>
          <p:cNvPr id="119832" name="pole tekstowe 5"/>
          <p:cNvSpPr txBox="1">
            <a:spLocks noChangeArrowheads="1"/>
          </p:cNvSpPr>
          <p:nvPr/>
        </p:nvSpPr>
        <p:spPr bwMode="auto">
          <a:xfrm>
            <a:off x="9525" y="5400675"/>
            <a:ext cx="9236075" cy="1230313"/>
          </a:xfrm>
          <a:prstGeom prst="rect">
            <a:avLst/>
          </a:prstGeom>
          <a:solidFill>
            <a:srgbClr val="FFFF00"/>
          </a:solidFill>
          <a:ln>
            <a:noFill/>
          </a:ln>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r>
              <a:rPr lang="pl-PL" altLang="pl-PL" sz="2000" b="1" dirty="0"/>
              <a:t>Lasery nowej generacji</a:t>
            </a:r>
          </a:p>
          <a:p>
            <a:pPr>
              <a:defRPr/>
            </a:pPr>
            <a:r>
              <a:rPr lang="pl-PL" altLang="pl-PL" sz="2000" b="1" dirty="0"/>
              <a:t>- Włóknowe (2-1,54µm)  ciało stałe    Yb – Ho     </a:t>
            </a:r>
            <a:r>
              <a:rPr lang="pl-PL" altLang="pl-PL" sz="2000" b="1" dirty="0" err="1"/>
              <a:t>telekomunikacja,radary,medycyna</a:t>
            </a:r>
            <a:endParaRPr lang="pl-PL" altLang="pl-PL" sz="2000" b="1" dirty="0"/>
          </a:p>
          <a:p>
            <a:pPr marL="342900" indent="-342900">
              <a:buFontTx/>
              <a:buChar char="-"/>
              <a:defRPr/>
            </a:pPr>
            <a:r>
              <a:rPr lang="pl-PL" altLang="pl-PL" sz="2000" b="1" dirty="0"/>
              <a:t>Dyskowe (1.3- 2.0µm)   ciało stałe    Yb              spawanie, cięcie</a:t>
            </a:r>
          </a:p>
          <a:p>
            <a:pPr>
              <a:defRPr/>
            </a:pPr>
            <a:r>
              <a:rPr lang="pl-PL" altLang="pl-PL" sz="1400" b="1" dirty="0">
                <a:solidFill>
                  <a:srgbClr val="002060"/>
                </a:solidFill>
              </a:rPr>
              <a:t>Yb-iterb; Ho-holm</a:t>
            </a:r>
          </a:p>
        </p:txBody>
      </p:sp>
      <p:pic>
        <p:nvPicPr>
          <p:cNvPr id="203801" name="Obraz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43388" y="3160713"/>
            <a:ext cx="657225" cy="53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Tytuł 1"/>
          <p:cNvSpPr>
            <a:spLocks noGrp="1"/>
          </p:cNvSpPr>
          <p:nvPr>
            <p:ph type="title"/>
          </p:nvPr>
        </p:nvSpPr>
        <p:spPr>
          <a:xfrm>
            <a:off x="684213" y="260350"/>
            <a:ext cx="7772400" cy="731838"/>
          </a:xfrm>
        </p:spPr>
        <p:txBody>
          <a:bodyPr/>
          <a:lstStyle/>
          <a:p>
            <a:r>
              <a:rPr lang="pl-PL" altLang="pl-PL" sz="2800" b="1"/>
              <a:t>Lasery nowej generacji</a:t>
            </a:r>
          </a:p>
        </p:txBody>
      </p:sp>
      <p:pic>
        <p:nvPicPr>
          <p:cNvPr id="205827" name="Obraz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908050"/>
            <a:ext cx="4968875" cy="2795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28" name="Obraz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950" y="3713163"/>
            <a:ext cx="4048125" cy="303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29" name="Obraz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56075" y="3713163"/>
            <a:ext cx="4049713" cy="303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Line 2"/>
          <p:cNvSpPr>
            <a:spLocks noChangeShapeType="1"/>
          </p:cNvSpPr>
          <p:nvPr/>
        </p:nvSpPr>
        <p:spPr bwMode="auto">
          <a:xfrm>
            <a:off x="2444750" y="1073150"/>
            <a:ext cx="3340100" cy="1511300"/>
          </a:xfrm>
          <a:prstGeom prst="line">
            <a:avLst/>
          </a:prstGeom>
          <a:noFill/>
          <a:ln w="31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1" name="Line 3"/>
          <p:cNvSpPr>
            <a:spLocks noChangeShapeType="1"/>
          </p:cNvSpPr>
          <p:nvPr/>
        </p:nvSpPr>
        <p:spPr bwMode="auto">
          <a:xfrm flipH="1">
            <a:off x="3035300" y="44196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206852" name="Group 4"/>
          <p:cNvGrpSpPr>
            <a:grpSpLocks/>
          </p:cNvGrpSpPr>
          <p:nvPr/>
        </p:nvGrpSpPr>
        <p:grpSpPr bwMode="auto">
          <a:xfrm>
            <a:off x="5626100" y="1016000"/>
            <a:ext cx="177800" cy="4368800"/>
            <a:chOff x="3544" y="640"/>
            <a:chExt cx="112" cy="2752"/>
          </a:xfrm>
        </p:grpSpPr>
        <p:sp>
          <p:nvSpPr>
            <p:cNvPr id="206951" name="Line 5"/>
            <p:cNvSpPr>
              <a:spLocks noChangeShapeType="1"/>
            </p:cNvSpPr>
            <p:nvPr/>
          </p:nvSpPr>
          <p:spPr bwMode="auto">
            <a:xfrm flipH="1">
              <a:off x="3544" y="6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2" name="Line 6"/>
            <p:cNvSpPr>
              <a:spLocks noChangeShapeType="1"/>
            </p:cNvSpPr>
            <p:nvPr/>
          </p:nvSpPr>
          <p:spPr bwMode="auto">
            <a:xfrm flipH="1">
              <a:off x="3544" y="9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3" name="Line 7"/>
            <p:cNvSpPr>
              <a:spLocks noChangeShapeType="1"/>
            </p:cNvSpPr>
            <p:nvPr/>
          </p:nvSpPr>
          <p:spPr bwMode="auto">
            <a:xfrm flipH="1">
              <a:off x="3544" y="115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4" name="Line 8"/>
            <p:cNvSpPr>
              <a:spLocks noChangeShapeType="1"/>
            </p:cNvSpPr>
            <p:nvPr/>
          </p:nvSpPr>
          <p:spPr bwMode="auto">
            <a:xfrm flipH="1">
              <a:off x="3544" y="30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5" name="Line 9"/>
            <p:cNvSpPr>
              <a:spLocks noChangeShapeType="1"/>
            </p:cNvSpPr>
            <p:nvPr/>
          </p:nvSpPr>
          <p:spPr bwMode="auto">
            <a:xfrm flipH="1">
              <a:off x="3544" y="139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6" name="Line 10"/>
            <p:cNvSpPr>
              <a:spLocks noChangeShapeType="1"/>
            </p:cNvSpPr>
            <p:nvPr/>
          </p:nvSpPr>
          <p:spPr bwMode="auto">
            <a:xfrm flipH="1">
              <a:off x="3544" y="163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7" name="Line 11"/>
            <p:cNvSpPr>
              <a:spLocks noChangeShapeType="1"/>
            </p:cNvSpPr>
            <p:nvPr/>
          </p:nvSpPr>
          <p:spPr bwMode="auto">
            <a:xfrm flipH="1">
              <a:off x="3544" y="18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8" name="Line 12"/>
            <p:cNvSpPr>
              <a:spLocks noChangeShapeType="1"/>
            </p:cNvSpPr>
            <p:nvPr/>
          </p:nvSpPr>
          <p:spPr bwMode="auto">
            <a:xfrm flipH="1">
              <a:off x="3544" y="21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59" name="Line 13"/>
            <p:cNvSpPr>
              <a:spLocks noChangeShapeType="1"/>
            </p:cNvSpPr>
            <p:nvPr/>
          </p:nvSpPr>
          <p:spPr bwMode="auto">
            <a:xfrm flipH="1">
              <a:off x="3544" y="235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60" name="Line 14"/>
            <p:cNvSpPr>
              <a:spLocks noChangeShapeType="1"/>
            </p:cNvSpPr>
            <p:nvPr/>
          </p:nvSpPr>
          <p:spPr bwMode="auto">
            <a:xfrm flipH="1">
              <a:off x="3544" y="33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61" name="Line 15"/>
            <p:cNvSpPr>
              <a:spLocks noChangeShapeType="1"/>
            </p:cNvSpPr>
            <p:nvPr/>
          </p:nvSpPr>
          <p:spPr bwMode="auto">
            <a:xfrm flipH="1">
              <a:off x="3544" y="259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62" name="Line 16"/>
            <p:cNvSpPr>
              <a:spLocks noChangeShapeType="1"/>
            </p:cNvSpPr>
            <p:nvPr/>
          </p:nvSpPr>
          <p:spPr bwMode="auto">
            <a:xfrm flipH="1">
              <a:off x="3544" y="283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63" name="Line 17"/>
            <p:cNvSpPr>
              <a:spLocks noChangeShapeType="1"/>
            </p:cNvSpPr>
            <p:nvPr/>
          </p:nvSpPr>
          <p:spPr bwMode="auto">
            <a:xfrm>
              <a:off x="3648" y="640"/>
              <a:ext cx="0" cy="2752"/>
            </a:xfrm>
            <a:prstGeom prst="line">
              <a:avLst/>
            </a:prstGeom>
            <a:noFill/>
            <a:ln w="508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6853" name="Line 18"/>
          <p:cNvSpPr>
            <a:spLocks noChangeShapeType="1"/>
          </p:cNvSpPr>
          <p:nvPr/>
        </p:nvSpPr>
        <p:spPr bwMode="auto">
          <a:xfrm>
            <a:off x="6881813" y="1258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4" name="Line 19"/>
          <p:cNvSpPr>
            <a:spLocks noChangeShapeType="1"/>
          </p:cNvSpPr>
          <p:nvPr/>
        </p:nvSpPr>
        <p:spPr bwMode="auto">
          <a:xfrm>
            <a:off x="6881813" y="1639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5" name="Line 20"/>
          <p:cNvSpPr>
            <a:spLocks noChangeShapeType="1"/>
          </p:cNvSpPr>
          <p:nvPr/>
        </p:nvSpPr>
        <p:spPr bwMode="auto">
          <a:xfrm>
            <a:off x="6881813" y="4687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6" name="Line 21"/>
          <p:cNvSpPr>
            <a:spLocks noChangeShapeType="1"/>
          </p:cNvSpPr>
          <p:nvPr/>
        </p:nvSpPr>
        <p:spPr bwMode="auto">
          <a:xfrm>
            <a:off x="6881813" y="2020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7" name="Line 22"/>
          <p:cNvSpPr>
            <a:spLocks noChangeShapeType="1"/>
          </p:cNvSpPr>
          <p:nvPr/>
        </p:nvSpPr>
        <p:spPr bwMode="auto">
          <a:xfrm>
            <a:off x="6881813" y="2401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8" name="Line 23"/>
          <p:cNvSpPr>
            <a:spLocks noChangeShapeType="1"/>
          </p:cNvSpPr>
          <p:nvPr/>
        </p:nvSpPr>
        <p:spPr bwMode="auto">
          <a:xfrm>
            <a:off x="6881813" y="2782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59" name="Line 24"/>
          <p:cNvSpPr>
            <a:spLocks noChangeShapeType="1"/>
          </p:cNvSpPr>
          <p:nvPr/>
        </p:nvSpPr>
        <p:spPr bwMode="auto">
          <a:xfrm>
            <a:off x="6881813" y="3163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0" name="Line 25"/>
          <p:cNvSpPr>
            <a:spLocks noChangeShapeType="1"/>
          </p:cNvSpPr>
          <p:nvPr/>
        </p:nvSpPr>
        <p:spPr bwMode="auto">
          <a:xfrm>
            <a:off x="6881813" y="3544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1" name="Line 26"/>
          <p:cNvSpPr>
            <a:spLocks noChangeShapeType="1"/>
          </p:cNvSpPr>
          <p:nvPr/>
        </p:nvSpPr>
        <p:spPr bwMode="auto">
          <a:xfrm>
            <a:off x="6881813" y="5068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2" name="Line 27"/>
          <p:cNvSpPr>
            <a:spLocks noChangeShapeType="1"/>
          </p:cNvSpPr>
          <p:nvPr/>
        </p:nvSpPr>
        <p:spPr bwMode="auto">
          <a:xfrm>
            <a:off x="6881813" y="3925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3" name="Line 28"/>
          <p:cNvSpPr>
            <a:spLocks noChangeShapeType="1"/>
          </p:cNvSpPr>
          <p:nvPr/>
        </p:nvSpPr>
        <p:spPr bwMode="auto">
          <a:xfrm>
            <a:off x="6881813" y="4306888"/>
            <a:ext cx="127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4" name="Line 29"/>
          <p:cNvSpPr>
            <a:spLocks noChangeShapeType="1"/>
          </p:cNvSpPr>
          <p:nvPr/>
        </p:nvSpPr>
        <p:spPr bwMode="auto">
          <a:xfrm>
            <a:off x="6858000" y="1016000"/>
            <a:ext cx="0" cy="4368800"/>
          </a:xfrm>
          <a:prstGeom prst="line">
            <a:avLst/>
          </a:prstGeom>
          <a:noFill/>
          <a:ln w="50800">
            <a:solidFill>
              <a:srgbClr val="7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65" name="Rectangle 30"/>
          <p:cNvSpPr>
            <a:spLocks noChangeArrowheads="1"/>
          </p:cNvSpPr>
          <p:nvPr/>
        </p:nvSpPr>
        <p:spPr bwMode="auto">
          <a:xfrm>
            <a:off x="5119688" y="766763"/>
            <a:ext cx="1108075"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900" b="1">
                <a:latin typeface="Arial" panose="020B0604020202020204" pitchFamily="34" charset="0"/>
              </a:rPr>
              <a:t>Długość fali</a:t>
            </a:r>
            <a:r>
              <a:rPr lang="de-DE" altLang="pl-PL" sz="900" b="1">
                <a:solidFill>
                  <a:srgbClr val="FFFFFF"/>
                </a:solidFill>
                <a:latin typeface="Arial" panose="020B0604020202020204" pitchFamily="34" charset="0"/>
              </a:rPr>
              <a:t> [</a:t>
            </a:r>
            <a:r>
              <a:rPr lang="de-DE" altLang="pl-PL" sz="900" b="1">
                <a:latin typeface="Arial" panose="020B0604020202020204" pitchFamily="34" charset="0"/>
              </a:rPr>
              <a:t>nm</a:t>
            </a:r>
            <a:r>
              <a:rPr lang="de-DE" altLang="pl-PL" sz="900" b="1">
                <a:solidFill>
                  <a:srgbClr val="FFFFFF"/>
                </a:solidFill>
                <a:latin typeface="Arial" panose="020B0604020202020204" pitchFamily="34" charset="0"/>
              </a:rPr>
              <a:t>]</a:t>
            </a:r>
          </a:p>
        </p:txBody>
      </p:sp>
      <p:sp>
        <p:nvSpPr>
          <p:cNvPr id="206866" name="Rectangle 31"/>
          <p:cNvSpPr>
            <a:spLocks noChangeArrowheads="1"/>
          </p:cNvSpPr>
          <p:nvPr/>
        </p:nvSpPr>
        <p:spPr bwMode="auto">
          <a:xfrm>
            <a:off x="6600825" y="766763"/>
            <a:ext cx="1158875"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900" b="1">
                <a:latin typeface="Arial" panose="020B0604020202020204" pitchFamily="34" charset="0"/>
              </a:rPr>
              <a:t>Częstotliwość</a:t>
            </a:r>
            <a:r>
              <a:rPr lang="de-DE" altLang="pl-PL" sz="900" b="1">
                <a:solidFill>
                  <a:srgbClr val="FFFFFF"/>
                </a:solidFill>
                <a:latin typeface="Arial" panose="020B0604020202020204" pitchFamily="34" charset="0"/>
              </a:rPr>
              <a:t>[</a:t>
            </a:r>
            <a:r>
              <a:rPr lang="de-DE" altLang="pl-PL" sz="900" b="1">
                <a:latin typeface="Arial" panose="020B0604020202020204" pitchFamily="34" charset="0"/>
              </a:rPr>
              <a:t>Hz</a:t>
            </a:r>
            <a:r>
              <a:rPr lang="de-DE" altLang="pl-PL" sz="900" b="1">
                <a:solidFill>
                  <a:srgbClr val="FFFFFF"/>
                </a:solidFill>
                <a:latin typeface="Arial" panose="020B0604020202020204" pitchFamily="34" charset="0"/>
              </a:rPr>
              <a:t>]</a:t>
            </a:r>
          </a:p>
        </p:txBody>
      </p:sp>
      <p:sp>
        <p:nvSpPr>
          <p:cNvPr id="206867" name="Rectangle 32"/>
          <p:cNvSpPr>
            <a:spLocks noChangeArrowheads="1"/>
          </p:cNvSpPr>
          <p:nvPr/>
        </p:nvSpPr>
        <p:spPr bwMode="auto">
          <a:xfrm>
            <a:off x="5178425" y="955675"/>
            <a:ext cx="482600"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-2</a:t>
            </a:r>
          </a:p>
        </p:txBody>
      </p:sp>
      <p:sp>
        <p:nvSpPr>
          <p:cNvPr id="206868" name="Rectangle 33"/>
          <p:cNvSpPr>
            <a:spLocks noChangeArrowheads="1"/>
          </p:cNvSpPr>
          <p:nvPr/>
        </p:nvSpPr>
        <p:spPr bwMode="auto">
          <a:xfrm>
            <a:off x="5178425" y="17113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0</a:t>
            </a:r>
          </a:p>
        </p:txBody>
      </p:sp>
      <p:sp>
        <p:nvSpPr>
          <p:cNvPr id="206869" name="Rectangle 34"/>
          <p:cNvSpPr>
            <a:spLocks noChangeArrowheads="1"/>
          </p:cNvSpPr>
          <p:nvPr/>
        </p:nvSpPr>
        <p:spPr bwMode="auto">
          <a:xfrm>
            <a:off x="5178425" y="20812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a:t>
            </a:r>
          </a:p>
        </p:txBody>
      </p:sp>
      <p:sp>
        <p:nvSpPr>
          <p:cNvPr id="206870" name="Rectangle 35"/>
          <p:cNvSpPr>
            <a:spLocks noChangeArrowheads="1"/>
          </p:cNvSpPr>
          <p:nvPr/>
        </p:nvSpPr>
        <p:spPr bwMode="auto">
          <a:xfrm>
            <a:off x="5178425" y="246697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2</a:t>
            </a:r>
          </a:p>
        </p:txBody>
      </p:sp>
      <p:sp>
        <p:nvSpPr>
          <p:cNvPr id="206871" name="Rectangle 36"/>
          <p:cNvSpPr>
            <a:spLocks noChangeArrowheads="1"/>
          </p:cNvSpPr>
          <p:nvPr/>
        </p:nvSpPr>
        <p:spPr bwMode="auto">
          <a:xfrm>
            <a:off x="5178425" y="28384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3</a:t>
            </a:r>
          </a:p>
        </p:txBody>
      </p:sp>
      <p:sp>
        <p:nvSpPr>
          <p:cNvPr id="206872" name="Rectangle 37"/>
          <p:cNvSpPr>
            <a:spLocks noChangeArrowheads="1"/>
          </p:cNvSpPr>
          <p:nvPr/>
        </p:nvSpPr>
        <p:spPr bwMode="auto">
          <a:xfrm>
            <a:off x="5178425" y="32226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4</a:t>
            </a:r>
          </a:p>
        </p:txBody>
      </p:sp>
      <p:sp>
        <p:nvSpPr>
          <p:cNvPr id="206873" name="Rectangle 38"/>
          <p:cNvSpPr>
            <a:spLocks noChangeArrowheads="1"/>
          </p:cNvSpPr>
          <p:nvPr/>
        </p:nvSpPr>
        <p:spPr bwMode="auto">
          <a:xfrm>
            <a:off x="5178425" y="36179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5</a:t>
            </a:r>
          </a:p>
        </p:txBody>
      </p:sp>
      <p:sp>
        <p:nvSpPr>
          <p:cNvPr id="206874" name="Rectangle 39"/>
          <p:cNvSpPr>
            <a:spLocks noChangeArrowheads="1"/>
          </p:cNvSpPr>
          <p:nvPr/>
        </p:nvSpPr>
        <p:spPr bwMode="auto">
          <a:xfrm>
            <a:off x="2663825" y="5348288"/>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6</a:t>
            </a:r>
          </a:p>
        </p:txBody>
      </p:sp>
      <p:sp>
        <p:nvSpPr>
          <p:cNvPr id="206875" name="Rectangle 40"/>
          <p:cNvSpPr>
            <a:spLocks noChangeArrowheads="1"/>
          </p:cNvSpPr>
          <p:nvPr/>
        </p:nvSpPr>
        <p:spPr bwMode="auto">
          <a:xfrm>
            <a:off x="5178425" y="436086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7</a:t>
            </a:r>
          </a:p>
        </p:txBody>
      </p:sp>
      <p:sp>
        <p:nvSpPr>
          <p:cNvPr id="206876" name="Rectangle 41"/>
          <p:cNvSpPr>
            <a:spLocks noChangeArrowheads="1"/>
          </p:cNvSpPr>
          <p:nvPr/>
        </p:nvSpPr>
        <p:spPr bwMode="auto">
          <a:xfrm>
            <a:off x="5178425" y="47307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8</a:t>
            </a:r>
          </a:p>
        </p:txBody>
      </p:sp>
      <p:sp>
        <p:nvSpPr>
          <p:cNvPr id="206877" name="Rectangle 42"/>
          <p:cNvSpPr>
            <a:spLocks noChangeArrowheads="1"/>
          </p:cNvSpPr>
          <p:nvPr/>
        </p:nvSpPr>
        <p:spPr bwMode="auto">
          <a:xfrm>
            <a:off x="5178425" y="51149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9</a:t>
            </a:r>
          </a:p>
        </p:txBody>
      </p:sp>
      <p:sp>
        <p:nvSpPr>
          <p:cNvPr id="206878" name="Rectangle 43"/>
          <p:cNvSpPr>
            <a:spLocks noChangeArrowheads="1"/>
          </p:cNvSpPr>
          <p:nvPr/>
        </p:nvSpPr>
        <p:spPr bwMode="auto">
          <a:xfrm>
            <a:off x="5178425" y="1339850"/>
            <a:ext cx="482600"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a:t>
            </a:r>
          </a:p>
        </p:txBody>
      </p:sp>
      <p:sp>
        <p:nvSpPr>
          <p:cNvPr id="206879" name="Rectangle 44"/>
          <p:cNvSpPr>
            <a:spLocks noChangeArrowheads="1"/>
          </p:cNvSpPr>
          <p:nvPr/>
        </p:nvSpPr>
        <p:spPr bwMode="auto">
          <a:xfrm>
            <a:off x="6985000" y="1147763"/>
            <a:ext cx="50641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19</a:t>
            </a:r>
          </a:p>
        </p:txBody>
      </p:sp>
      <p:sp>
        <p:nvSpPr>
          <p:cNvPr id="206880" name="Rectangle 45"/>
          <p:cNvSpPr>
            <a:spLocks noChangeArrowheads="1"/>
          </p:cNvSpPr>
          <p:nvPr/>
        </p:nvSpPr>
        <p:spPr bwMode="auto">
          <a:xfrm>
            <a:off x="6985000" y="1509713"/>
            <a:ext cx="50641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18</a:t>
            </a:r>
          </a:p>
        </p:txBody>
      </p:sp>
      <p:sp>
        <p:nvSpPr>
          <p:cNvPr id="206881" name="Rectangle 46"/>
          <p:cNvSpPr>
            <a:spLocks noChangeArrowheads="1"/>
          </p:cNvSpPr>
          <p:nvPr/>
        </p:nvSpPr>
        <p:spPr bwMode="auto">
          <a:xfrm>
            <a:off x="6985000" y="1900238"/>
            <a:ext cx="50641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17</a:t>
            </a:r>
          </a:p>
        </p:txBody>
      </p:sp>
      <p:sp>
        <p:nvSpPr>
          <p:cNvPr id="206882" name="Rectangle 47"/>
          <p:cNvSpPr>
            <a:spLocks noChangeArrowheads="1"/>
          </p:cNvSpPr>
          <p:nvPr/>
        </p:nvSpPr>
        <p:spPr bwMode="auto">
          <a:xfrm>
            <a:off x="6985000" y="2284413"/>
            <a:ext cx="50641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16</a:t>
            </a:r>
          </a:p>
        </p:txBody>
      </p:sp>
      <p:sp>
        <p:nvSpPr>
          <p:cNvPr id="206883" name="Rectangle 48"/>
          <p:cNvSpPr>
            <a:spLocks noChangeArrowheads="1"/>
          </p:cNvSpPr>
          <p:nvPr/>
        </p:nvSpPr>
        <p:spPr bwMode="auto">
          <a:xfrm>
            <a:off x="6985000" y="2673350"/>
            <a:ext cx="50641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15</a:t>
            </a:r>
          </a:p>
        </p:txBody>
      </p:sp>
      <p:sp>
        <p:nvSpPr>
          <p:cNvPr id="206884" name="Rectangle 49"/>
          <p:cNvSpPr>
            <a:spLocks noChangeArrowheads="1"/>
          </p:cNvSpPr>
          <p:nvPr/>
        </p:nvSpPr>
        <p:spPr bwMode="auto">
          <a:xfrm>
            <a:off x="6985000" y="3048000"/>
            <a:ext cx="50641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14</a:t>
            </a:r>
          </a:p>
        </p:txBody>
      </p:sp>
      <p:sp>
        <p:nvSpPr>
          <p:cNvPr id="206885" name="Rectangle 50"/>
          <p:cNvSpPr>
            <a:spLocks noChangeArrowheads="1"/>
          </p:cNvSpPr>
          <p:nvPr/>
        </p:nvSpPr>
        <p:spPr bwMode="auto">
          <a:xfrm>
            <a:off x="6985000" y="3422650"/>
            <a:ext cx="50641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13</a:t>
            </a:r>
          </a:p>
        </p:txBody>
      </p:sp>
      <p:sp>
        <p:nvSpPr>
          <p:cNvPr id="206886" name="Rectangle 51"/>
          <p:cNvSpPr>
            <a:spLocks noChangeArrowheads="1"/>
          </p:cNvSpPr>
          <p:nvPr/>
        </p:nvSpPr>
        <p:spPr bwMode="auto">
          <a:xfrm>
            <a:off x="6985000" y="3798888"/>
            <a:ext cx="50641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12</a:t>
            </a:r>
          </a:p>
        </p:txBody>
      </p:sp>
      <p:sp>
        <p:nvSpPr>
          <p:cNvPr id="206887" name="Rectangle 52"/>
          <p:cNvSpPr>
            <a:spLocks noChangeArrowheads="1"/>
          </p:cNvSpPr>
          <p:nvPr/>
        </p:nvSpPr>
        <p:spPr bwMode="auto">
          <a:xfrm>
            <a:off x="6985000" y="4184650"/>
            <a:ext cx="50641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11</a:t>
            </a:r>
            <a:endParaRPr lang="de-DE" altLang="pl-PL" sz="1200" b="1" baseline="30000">
              <a:solidFill>
                <a:srgbClr val="FFFFFF"/>
              </a:solidFill>
              <a:latin typeface="Arial" panose="020B0604020202020204" pitchFamily="34" charset="0"/>
            </a:endParaRPr>
          </a:p>
        </p:txBody>
      </p:sp>
      <p:sp>
        <p:nvSpPr>
          <p:cNvPr id="206888" name="Rectangle 53"/>
          <p:cNvSpPr>
            <a:spLocks noChangeArrowheads="1"/>
          </p:cNvSpPr>
          <p:nvPr/>
        </p:nvSpPr>
        <p:spPr bwMode="auto">
          <a:xfrm>
            <a:off x="6985000" y="4572000"/>
            <a:ext cx="50641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10</a:t>
            </a:r>
          </a:p>
        </p:txBody>
      </p:sp>
      <p:sp>
        <p:nvSpPr>
          <p:cNvPr id="206889" name="Rectangle 54"/>
          <p:cNvSpPr>
            <a:spLocks noChangeArrowheads="1"/>
          </p:cNvSpPr>
          <p:nvPr/>
        </p:nvSpPr>
        <p:spPr bwMode="auto">
          <a:xfrm>
            <a:off x="6985000" y="49514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9</a:t>
            </a:r>
          </a:p>
        </p:txBody>
      </p:sp>
      <p:sp>
        <p:nvSpPr>
          <p:cNvPr id="206890" name="Line 55"/>
          <p:cNvSpPr>
            <a:spLocks noChangeShapeType="1"/>
          </p:cNvSpPr>
          <p:nvPr/>
        </p:nvSpPr>
        <p:spPr bwMode="auto">
          <a:xfrm>
            <a:off x="5873750" y="2590800"/>
            <a:ext cx="2425700"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1" name="Line 56"/>
          <p:cNvSpPr>
            <a:spLocks noChangeShapeType="1"/>
          </p:cNvSpPr>
          <p:nvPr/>
        </p:nvSpPr>
        <p:spPr bwMode="auto">
          <a:xfrm>
            <a:off x="5873750" y="4114800"/>
            <a:ext cx="2425700"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2" name="Line 57"/>
          <p:cNvSpPr>
            <a:spLocks noChangeShapeType="1"/>
          </p:cNvSpPr>
          <p:nvPr/>
        </p:nvSpPr>
        <p:spPr bwMode="auto">
          <a:xfrm>
            <a:off x="8229600" y="2597150"/>
            <a:ext cx="0" cy="1511300"/>
          </a:xfrm>
          <a:prstGeom prst="line">
            <a:avLst/>
          </a:prstGeom>
          <a:noFill/>
          <a:ln w="127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3" name="Rectangle 58"/>
          <p:cNvSpPr>
            <a:spLocks noChangeArrowheads="1"/>
          </p:cNvSpPr>
          <p:nvPr/>
        </p:nvSpPr>
        <p:spPr bwMode="auto">
          <a:xfrm rot="-5400000">
            <a:off x="8092281" y="3177382"/>
            <a:ext cx="790575" cy="36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Laser</a:t>
            </a:r>
            <a:endParaRPr lang="de-DE" altLang="pl-PL" sz="1800" b="1">
              <a:solidFill>
                <a:srgbClr val="FAFD00"/>
              </a:solidFill>
              <a:latin typeface="Arial" panose="020B0604020202020204" pitchFamily="34" charset="0"/>
            </a:endParaRPr>
          </a:p>
        </p:txBody>
      </p:sp>
      <p:sp>
        <p:nvSpPr>
          <p:cNvPr id="206894" name="Line 59"/>
          <p:cNvSpPr>
            <a:spLocks noChangeShapeType="1"/>
          </p:cNvSpPr>
          <p:nvPr/>
        </p:nvSpPr>
        <p:spPr bwMode="auto">
          <a:xfrm>
            <a:off x="7543800" y="1454150"/>
            <a:ext cx="0" cy="749300"/>
          </a:xfrm>
          <a:prstGeom prst="line">
            <a:avLst/>
          </a:prstGeom>
          <a:noFill/>
          <a:ln w="12700">
            <a:solidFill>
              <a:srgbClr val="FE9B03"/>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5" name="Line 60"/>
          <p:cNvSpPr>
            <a:spLocks noChangeShapeType="1"/>
          </p:cNvSpPr>
          <p:nvPr/>
        </p:nvSpPr>
        <p:spPr bwMode="auto">
          <a:xfrm>
            <a:off x="7543800" y="996950"/>
            <a:ext cx="0" cy="444500"/>
          </a:xfrm>
          <a:prstGeom prst="line">
            <a:avLst/>
          </a:prstGeom>
          <a:noFill/>
          <a:ln w="12700">
            <a:solidFill>
              <a:srgbClr val="FE9B03"/>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6" name="Rectangle 61"/>
          <p:cNvSpPr>
            <a:spLocks noChangeArrowheads="1"/>
          </p:cNvSpPr>
          <p:nvPr/>
        </p:nvSpPr>
        <p:spPr bwMode="auto">
          <a:xfrm rot="-5400000">
            <a:off x="7319962" y="1714501"/>
            <a:ext cx="1152525"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000" b="1">
                <a:latin typeface="Arial" panose="020B0604020202020204" pitchFamily="34" charset="0"/>
              </a:rPr>
              <a:t>R</a:t>
            </a:r>
            <a:r>
              <a:rPr lang="pl-PL" altLang="pl-PL" sz="1000" b="1">
                <a:latin typeface="Arial" panose="020B0604020202020204" pitchFamily="34" charset="0"/>
              </a:rPr>
              <a:t>entgenowskie</a:t>
            </a:r>
            <a:r>
              <a:rPr lang="de-DE" altLang="pl-PL" sz="1000" b="1">
                <a:latin typeface="Arial" panose="020B0604020202020204" pitchFamily="34" charset="0"/>
              </a:rPr>
              <a:t>-</a:t>
            </a:r>
          </a:p>
          <a:p>
            <a:pPr algn="ctr">
              <a:spcBef>
                <a:spcPct val="0"/>
              </a:spcBef>
              <a:buFontTx/>
              <a:buNone/>
            </a:pPr>
            <a:r>
              <a:rPr lang="pl-PL" altLang="pl-PL" sz="1000" b="1">
                <a:latin typeface="Arial" panose="020B0604020202020204" pitchFamily="34" charset="0"/>
              </a:rPr>
              <a:t>promieniowanie</a:t>
            </a:r>
            <a:endParaRPr lang="de-DE" altLang="pl-PL" sz="1000" b="1">
              <a:latin typeface="Arial" panose="020B0604020202020204" pitchFamily="34" charset="0"/>
            </a:endParaRPr>
          </a:p>
        </p:txBody>
      </p:sp>
      <p:sp>
        <p:nvSpPr>
          <p:cNvPr id="206897" name="Rectangle 62"/>
          <p:cNvSpPr>
            <a:spLocks noChangeArrowheads="1"/>
          </p:cNvSpPr>
          <p:nvPr/>
        </p:nvSpPr>
        <p:spPr bwMode="auto">
          <a:xfrm rot="-5400000">
            <a:off x="7452519" y="1051719"/>
            <a:ext cx="671512" cy="24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000" b="1">
                <a:latin typeface="Symbol" panose="05050102010706020507" pitchFamily="18" charset="2"/>
              </a:rPr>
              <a:t></a:t>
            </a:r>
            <a:r>
              <a:rPr lang="de-DE" altLang="pl-PL" sz="1000" b="1">
                <a:latin typeface="Arial" panose="020B0604020202020204" pitchFamily="34" charset="0"/>
              </a:rPr>
              <a:t>-</a:t>
            </a:r>
            <a:r>
              <a:rPr lang="pl-PL" altLang="pl-PL" sz="1000" b="1">
                <a:latin typeface="Arial" panose="020B0604020202020204" pitchFamily="34" charset="0"/>
              </a:rPr>
              <a:t>-prom.</a:t>
            </a:r>
            <a:endParaRPr lang="de-DE" altLang="pl-PL" sz="1000" b="1">
              <a:solidFill>
                <a:srgbClr val="FAFD00"/>
              </a:solidFill>
              <a:latin typeface="Arial" panose="020B0604020202020204" pitchFamily="34" charset="0"/>
            </a:endParaRPr>
          </a:p>
        </p:txBody>
      </p:sp>
      <p:sp>
        <p:nvSpPr>
          <p:cNvPr id="206898" name="Line 63"/>
          <p:cNvSpPr>
            <a:spLocks noChangeShapeType="1"/>
          </p:cNvSpPr>
          <p:nvPr/>
        </p:nvSpPr>
        <p:spPr bwMode="auto">
          <a:xfrm flipH="1">
            <a:off x="1206500" y="4343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899" name="Line 64"/>
          <p:cNvSpPr>
            <a:spLocks noChangeShapeType="1"/>
          </p:cNvSpPr>
          <p:nvPr/>
        </p:nvSpPr>
        <p:spPr bwMode="auto">
          <a:xfrm flipH="1">
            <a:off x="1206500" y="23622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0" name="Line 65"/>
          <p:cNvSpPr>
            <a:spLocks noChangeShapeType="1"/>
          </p:cNvSpPr>
          <p:nvPr/>
        </p:nvSpPr>
        <p:spPr bwMode="auto">
          <a:xfrm flipH="1">
            <a:off x="1206500" y="28956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1" name="Line 66"/>
          <p:cNvSpPr>
            <a:spLocks noChangeShapeType="1"/>
          </p:cNvSpPr>
          <p:nvPr/>
        </p:nvSpPr>
        <p:spPr bwMode="auto">
          <a:xfrm flipH="1">
            <a:off x="1206500" y="3581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2" name="Line 67"/>
          <p:cNvSpPr>
            <a:spLocks noChangeShapeType="1"/>
          </p:cNvSpPr>
          <p:nvPr/>
        </p:nvSpPr>
        <p:spPr bwMode="auto">
          <a:xfrm>
            <a:off x="1371600" y="2222500"/>
            <a:ext cx="0" cy="30226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3" name="Line 68"/>
          <p:cNvSpPr>
            <a:spLocks noChangeShapeType="1"/>
          </p:cNvSpPr>
          <p:nvPr/>
        </p:nvSpPr>
        <p:spPr bwMode="auto">
          <a:xfrm>
            <a:off x="1231900" y="2209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4" name="Line 69"/>
          <p:cNvSpPr>
            <a:spLocks noChangeShapeType="1"/>
          </p:cNvSpPr>
          <p:nvPr/>
        </p:nvSpPr>
        <p:spPr bwMode="auto">
          <a:xfrm>
            <a:off x="1231900" y="5257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05" name="Rectangle 70"/>
          <p:cNvSpPr>
            <a:spLocks noChangeArrowheads="1"/>
          </p:cNvSpPr>
          <p:nvPr/>
        </p:nvSpPr>
        <p:spPr bwMode="auto">
          <a:xfrm>
            <a:off x="782638" y="2074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380</a:t>
            </a:r>
          </a:p>
        </p:txBody>
      </p:sp>
      <p:sp>
        <p:nvSpPr>
          <p:cNvPr id="206906" name="Rectangle 71"/>
          <p:cNvSpPr>
            <a:spLocks noChangeArrowheads="1"/>
          </p:cNvSpPr>
          <p:nvPr/>
        </p:nvSpPr>
        <p:spPr bwMode="auto">
          <a:xfrm>
            <a:off x="782638" y="2227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400</a:t>
            </a:r>
          </a:p>
        </p:txBody>
      </p:sp>
      <p:sp>
        <p:nvSpPr>
          <p:cNvPr id="206907" name="Rectangle 72"/>
          <p:cNvSpPr>
            <a:spLocks noChangeArrowheads="1"/>
          </p:cNvSpPr>
          <p:nvPr/>
        </p:nvSpPr>
        <p:spPr bwMode="auto">
          <a:xfrm>
            <a:off x="782638" y="27606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500</a:t>
            </a:r>
            <a:endParaRPr lang="de-DE" altLang="pl-PL" sz="1200" b="1">
              <a:solidFill>
                <a:srgbClr val="FAFD00"/>
              </a:solidFill>
              <a:latin typeface="Arial" panose="020B0604020202020204" pitchFamily="34" charset="0"/>
            </a:endParaRPr>
          </a:p>
        </p:txBody>
      </p:sp>
      <p:sp>
        <p:nvSpPr>
          <p:cNvPr id="206908" name="Rectangle 73"/>
          <p:cNvSpPr>
            <a:spLocks noChangeArrowheads="1"/>
          </p:cNvSpPr>
          <p:nvPr/>
        </p:nvSpPr>
        <p:spPr bwMode="auto">
          <a:xfrm>
            <a:off x="782638" y="34464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600</a:t>
            </a:r>
            <a:endParaRPr lang="de-DE" altLang="pl-PL" sz="1200" b="1">
              <a:solidFill>
                <a:srgbClr val="FAFD00"/>
              </a:solidFill>
              <a:latin typeface="Arial" panose="020B0604020202020204" pitchFamily="34" charset="0"/>
            </a:endParaRPr>
          </a:p>
        </p:txBody>
      </p:sp>
      <p:sp>
        <p:nvSpPr>
          <p:cNvPr id="206909" name="Rectangle 74"/>
          <p:cNvSpPr>
            <a:spLocks noChangeArrowheads="1"/>
          </p:cNvSpPr>
          <p:nvPr/>
        </p:nvSpPr>
        <p:spPr bwMode="auto">
          <a:xfrm>
            <a:off x="782638" y="42084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700</a:t>
            </a:r>
          </a:p>
        </p:txBody>
      </p:sp>
      <p:sp>
        <p:nvSpPr>
          <p:cNvPr id="206910" name="Rectangle 75"/>
          <p:cNvSpPr>
            <a:spLocks noChangeArrowheads="1"/>
          </p:cNvSpPr>
          <p:nvPr/>
        </p:nvSpPr>
        <p:spPr bwMode="auto">
          <a:xfrm>
            <a:off x="782638" y="5122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780</a:t>
            </a:r>
            <a:endParaRPr lang="de-DE" altLang="pl-PL" sz="1200" b="1">
              <a:solidFill>
                <a:srgbClr val="FAFD00"/>
              </a:solidFill>
              <a:latin typeface="Arial" panose="020B0604020202020204" pitchFamily="34" charset="0"/>
            </a:endParaRPr>
          </a:p>
        </p:txBody>
      </p:sp>
      <p:sp>
        <p:nvSpPr>
          <p:cNvPr id="206911" name="Rectangle 76"/>
          <p:cNvSpPr>
            <a:spLocks noChangeArrowheads="1"/>
          </p:cNvSpPr>
          <p:nvPr/>
        </p:nvSpPr>
        <p:spPr bwMode="auto">
          <a:xfrm>
            <a:off x="963613" y="1800225"/>
            <a:ext cx="511175"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6912" name="Rectangle 77"/>
          <p:cNvSpPr>
            <a:spLocks noChangeArrowheads="1"/>
          </p:cNvSpPr>
          <p:nvPr/>
        </p:nvSpPr>
        <p:spPr bwMode="auto">
          <a:xfrm>
            <a:off x="2084388" y="3124200"/>
            <a:ext cx="1855787" cy="333375"/>
          </a:xfrm>
          <a:prstGeom prst="rect">
            <a:avLst/>
          </a:prstGeom>
          <a:solidFill>
            <a:srgbClr val="F8F8F8"/>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i="1">
                <a:latin typeface="Arial" panose="020B0604020202020204" pitchFamily="34" charset="0"/>
              </a:rPr>
              <a:t>Światło widzialne</a:t>
            </a:r>
            <a:endParaRPr lang="de-DE" altLang="pl-PL" sz="1600" b="1" i="1">
              <a:latin typeface="Arial" panose="020B0604020202020204" pitchFamily="34" charset="0"/>
            </a:endParaRPr>
          </a:p>
        </p:txBody>
      </p:sp>
      <p:sp>
        <p:nvSpPr>
          <p:cNvPr id="206913" name="Line 78"/>
          <p:cNvSpPr>
            <a:spLocks noChangeShapeType="1"/>
          </p:cNvSpPr>
          <p:nvPr/>
        </p:nvSpPr>
        <p:spPr bwMode="auto">
          <a:xfrm flipH="1">
            <a:off x="2273300" y="15240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14" name="Line 79"/>
          <p:cNvSpPr>
            <a:spLocks noChangeShapeType="1"/>
          </p:cNvSpPr>
          <p:nvPr/>
        </p:nvSpPr>
        <p:spPr bwMode="auto">
          <a:xfrm flipH="1">
            <a:off x="2273300" y="19812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15" name="Line 80"/>
          <p:cNvSpPr>
            <a:spLocks noChangeShapeType="1"/>
          </p:cNvSpPr>
          <p:nvPr/>
        </p:nvSpPr>
        <p:spPr bwMode="auto">
          <a:xfrm>
            <a:off x="2438400" y="1079500"/>
            <a:ext cx="0" cy="12700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16" name="Line 81"/>
          <p:cNvSpPr>
            <a:spLocks noChangeShapeType="1"/>
          </p:cNvSpPr>
          <p:nvPr/>
        </p:nvSpPr>
        <p:spPr bwMode="auto">
          <a:xfrm>
            <a:off x="2298700" y="1066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17" name="Line 82"/>
          <p:cNvSpPr>
            <a:spLocks noChangeShapeType="1"/>
          </p:cNvSpPr>
          <p:nvPr/>
        </p:nvSpPr>
        <p:spPr bwMode="auto">
          <a:xfrm>
            <a:off x="2298700" y="23622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18" name="Rectangle 83"/>
          <p:cNvSpPr>
            <a:spLocks noChangeArrowheads="1"/>
          </p:cNvSpPr>
          <p:nvPr/>
        </p:nvSpPr>
        <p:spPr bwMode="auto">
          <a:xfrm>
            <a:off x="1849438" y="931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100</a:t>
            </a:r>
          </a:p>
        </p:txBody>
      </p:sp>
      <p:sp>
        <p:nvSpPr>
          <p:cNvPr id="206919" name="Rectangle 84"/>
          <p:cNvSpPr>
            <a:spLocks noChangeArrowheads="1"/>
          </p:cNvSpPr>
          <p:nvPr/>
        </p:nvSpPr>
        <p:spPr bwMode="auto">
          <a:xfrm>
            <a:off x="1849438" y="2227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380</a:t>
            </a:r>
          </a:p>
        </p:txBody>
      </p:sp>
      <p:sp>
        <p:nvSpPr>
          <p:cNvPr id="206920" name="Rectangle 85"/>
          <p:cNvSpPr>
            <a:spLocks noChangeArrowheads="1"/>
          </p:cNvSpPr>
          <p:nvPr/>
        </p:nvSpPr>
        <p:spPr bwMode="auto">
          <a:xfrm>
            <a:off x="1849438" y="1846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300</a:t>
            </a:r>
          </a:p>
        </p:txBody>
      </p:sp>
      <p:sp>
        <p:nvSpPr>
          <p:cNvPr id="206921" name="Rectangle 86"/>
          <p:cNvSpPr>
            <a:spLocks noChangeArrowheads="1"/>
          </p:cNvSpPr>
          <p:nvPr/>
        </p:nvSpPr>
        <p:spPr bwMode="auto">
          <a:xfrm>
            <a:off x="2668588" y="855663"/>
            <a:ext cx="511175"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6922" name="Rectangle 87"/>
          <p:cNvSpPr>
            <a:spLocks noChangeArrowheads="1"/>
          </p:cNvSpPr>
          <p:nvPr/>
        </p:nvSpPr>
        <p:spPr bwMode="auto">
          <a:xfrm>
            <a:off x="1849438" y="13890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200</a:t>
            </a:r>
            <a:endParaRPr lang="de-DE" altLang="pl-PL" sz="1200" b="1">
              <a:solidFill>
                <a:srgbClr val="FAFD00"/>
              </a:solidFill>
              <a:latin typeface="Arial" panose="020B0604020202020204" pitchFamily="34" charset="0"/>
            </a:endParaRPr>
          </a:p>
        </p:txBody>
      </p:sp>
      <p:sp>
        <p:nvSpPr>
          <p:cNvPr id="206923" name="Rectangle 88"/>
          <p:cNvSpPr>
            <a:spLocks noChangeArrowheads="1"/>
          </p:cNvSpPr>
          <p:nvPr/>
        </p:nvSpPr>
        <p:spPr bwMode="auto">
          <a:xfrm>
            <a:off x="2874963" y="1600200"/>
            <a:ext cx="1131887" cy="577850"/>
          </a:xfrm>
          <a:prstGeom prst="rect">
            <a:avLst/>
          </a:prstGeom>
          <a:solidFill>
            <a:srgbClr val="F8F8F8"/>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600" b="1" i="1">
                <a:latin typeface="Arial" panose="020B0604020202020204" pitchFamily="34" charset="0"/>
              </a:rPr>
              <a:t>Ultra</a:t>
            </a:r>
            <a:r>
              <a:rPr lang="pl-PL" altLang="pl-PL" sz="1600" b="1" i="1">
                <a:latin typeface="Arial" panose="020B0604020202020204" pitchFamily="34" charset="0"/>
              </a:rPr>
              <a:t>fiolet</a:t>
            </a:r>
            <a:endParaRPr lang="de-DE" altLang="pl-PL" sz="1600" b="1" i="1">
              <a:latin typeface="Arial" panose="020B0604020202020204" pitchFamily="34" charset="0"/>
            </a:endParaRPr>
          </a:p>
          <a:p>
            <a:pPr algn="ctr">
              <a:spcBef>
                <a:spcPct val="0"/>
              </a:spcBef>
              <a:buFontTx/>
              <a:buNone/>
            </a:pPr>
            <a:r>
              <a:rPr lang="de-DE" altLang="pl-PL" sz="1600" b="1" i="1">
                <a:latin typeface="Arial" panose="020B0604020202020204" pitchFamily="34" charset="0"/>
              </a:rPr>
              <a:t>(UV)</a:t>
            </a:r>
          </a:p>
        </p:txBody>
      </p:sp>
      <p:sp>
        <p:nvSpPr>
          <p:cNvPr id="206924" name="Line 89"/>
          <p:cNvSpPr>
            <a:spLocks noChangeShapeType="1"/>
          </p:cNvSpPr>
          <p:nvPr/>
        </p:nvSpPr>
        <p:spPr bwMode="auto">
          <a:xfrm flipH="1">
            <a:off x="3035300" y="4724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25" name="Line 90"/>
          <p:cNvSpPr>
            <a:spLocks noChangeShapeType="1"/>
          </p:cNvSpPr>
          <p:nvPr/>
        </p:nvSpPr>
        <p:spPr bwMode="auto">
          <a:xfrm flipH="1">
            <a:off x="3035300" y="5105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26" name="Line 91"/>
          <p:cNvSpPr>
            <a:spLocks noChangeShapeType="1"/>
          </p:cNvSpPr>
          <p:nvPr/>
        </p:nvSpPr>
        <p:spPr bwMode="auto">
          <a:xfrm>
            <a:off x="3200400" y="4279900"/>
            <a:ext cx="0" cy="11938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27" name="Line 92"/>
          <p:cNvSpPr>
            <a:spLocks noChangeShapeType="1"/>
          </p:cNvSpPr>
          <p:nvPr/>
        </p:nvSpPr>
        <p:spPr bwMode="auto">
          <a:xfrm>
            <a:off x="3060700" y="42672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28" name="Line 93"/>
          <p:cNvSpPr>
            <a:spLocks noChangeShapeType="1"/>
          </p:cNvSpPr>
          <p:nvPr/>
        </p:nvSpPr>
        <p:spPr bwMode="auto">
          <a:xfrm>
            <a:off x="3060700" y="54864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29" name="Rectangle 94"/>
          <p:cNvSpPr>
            <a:spLocks noChangeArrowheads="1"/>
          </p:cNvSpPr>
          <p:nvPr/>
        </p:nvSpPr>
        <p:spPr bwMode="auto">
          <a:xfrm>
            <a:off x="3402013" y="5335588"/>
            <a:ext cx="511175"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6930" name="Rectangle 95"/>
          <p:cNvSpPr>
            <a:spLocks noChangeArrowheads="1"/>
          </p:cNvSpPr>
          <p:nvPr/>
        </p:nvSpPr>
        <p:spPr bwMode="auto">
          <a:xfrm>
            <a:off x="2663825" y="45942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4</a:t>
            </a:r>
          </a:p>
        </p:txBody>
      </p:sp>
      <p:sp>
        <p:nvSpPr>
          <p:cNvPr id="206931" name="Rectangle 96"/>
          <p:cNvSpPr>
            <a:spLocks noChangeArrowheads="1"/>
          </p:cNvSpPr>
          <p:nvPr/>
        </p:nvSpPr>
        <p:spPr bwMode="auto">
          <a:xfrm>
            <a:off x="2663825" y="49895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5</a:t>
            </a:r>
          </a:p>
        </p:txBody>
      </p:sp>
      <p:sp>
        <p:nvSpPr>
          <p:cNvPr id="206932" name="Line 97"/>
          <p:cNvSpPr>
            <a:spLocks noChangeShapeType="1"/>
          </p:cNvSpPr>
          <p:nvPr/>
        </p:nvSpPr>
        <p:spPr bwMode="auto">
          <a:xfrm flipV="1">
            <a:off x="3206750" y="4108450"/>
            <a:ext cx="2578100" cy="1384300"/>
          </a:xfrm>
          <a:prstGeom prst="line">
            <a:avLst/>
          </a:prstGeom>
          <a:noFill/>
          <a:ln w="31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33" name="Rectangle 98"/>
          <p:cNvSpPr>
            <a:spLocks noChangeArrowheads="1"/>
          </p:cNvSpPr>
          <p:nvPr/>
        </p:nvSpPr>
        <p:spPr bwMode="auto">
          <a:xfrm>
            <a:off x="5178425" y="3976688"/>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6</a:t>
            </a:r>
          </a:p>
        </p:txBody>
      </p:sp>
      <p:sp>
        <p:nvSpPr>
          <p:cNvPr id="206934" name="Rectangle 99"/>
          <p:cNvSpPr>
            <a:spLocks noChangeArrowheads="1"/>
          </p:cNvSpPr>
          <p:nvPr/>
        </p:nvSpPr>
        <p:spPr bwMode="auto">
          <a:xfrm>
            <a:off x="3611563" y="4038600"/>
            <a:ext cx="1343025" cy="577850"/>
          </a:xfrm>
          <a:prstGeom prst="rect">
            <a:avLst/>
          </a:prstGeom>
          <a:solidFill>
            <a:srgbClr val="F8F8F8"/>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i="1">
                <a:latin typeface="Arial" panose="020B0604020202020204" pitchFamily="34" charset="0"/>
              </a:rPr>
              <a:t>Podczewień</a:t>
            </a:r>
            <a:endParaRPr lang="de-DE" altLang="pl-PL" sz="1600" b="1" i="1">
              <a:latin typeface="Arial" panose="020B0604020202020204" pitchFamily="34" charset="0"/>
            </a:endParaRPr>
          </a:p>
          <a:p>
            <a:pPr algn="ctr">
              <a:spcBef>
                <a:spcPct val="0"/>
              </a:spcBef>
              <a:buFontTx/>
              <a:buNone/>
            </a:pPr>
            <a:r>
              <a:rPr lang="de-DE" altLang="pl-PL" sz="1600" b="1" i="1">
                <a:latin typeface="Arial" panose="020B0604020202020204" pitchFamily="34" charset="0"/>
              </a:rPr>
              <a:t>(IR)</a:t>
            </a:r>
          </a:p>
        </p:txBody>
      </p:sp>
      <p:grpSp>
        <p:nvGrpSpPr>
          <p:cNvPr id="206935" name="Group 100"/>
          <p:cNvGrpSpPr>
            <a:grpSpLocks/>
          </p:cNvGrpSpPr>
          <p:nvPr/>
        </p:nvGrpSpPr>
        <p:grpSpPr bwMode="auto">
          <a:xfrm>
            <a:off x="1447800" y="2222500"/>
            <a:ext cx="152400" cy="2997200"/>
            <a:chOff x="912" y="1400"/>
            <a:chExt cx="96" cy="1888"/>
          </a:xfrm>
        </p:grpSpPr>
        <p:sp>
          <p:nvSpPr>
            <p:cNvPr id="206941" name="Rectangle 101"/>
            <p:cNvSpPr>
              <a:spLocks noChangeArrowheads="1"/>
            </p:cNvSpPr>
            <p:nvPr/>
          </p:nvSpPr>
          <p:spPr bwMode="auto">
            <a:xfrm>
              <a:off x="912" y="1400"/>
              <a:ext cx="96" cy="166"/>
            </a:xfrm>
            <a:prstGeom prst="rect">
              <a:avLst/>
            </a:prstGeom>
            <a:solidFill>
              <a:srgbClr val="8901F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2" name="Rectangle 102"/>
            <p:cNvSpPr>
              <a:spLocks noChangeArrowheads="1"/>
            </p:cNvSpPr>
            <p:nvPr/>
          </p:nvSpPr>
          <p:spPr bwMode="auto">
            <a:xfrm>
              <a:off x="912" y="1566"/>
              <a:ext cx="96" cy="100"/>
            </a:xfrm>
            <a:prstGeom prst="rect">
              <a:avLst/>
            </a:prstGeom>
            <a:solidFill>
              <a:srgbClr val="00279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3" name="Rectangle 103"/>
            <p:cNvSpPr>
              <a:spLocks noChangeArrowheads="1"/>
            </p:cNvSpPr>
            <p:nvPr/>
          </p:nvSpPr>
          <p:spPr bwMode="auto">
            <a:xfrm>
              <a:off x="912" y="1666"/>
              <a:ext cx="96" cy="101"/>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4" name="Rectangle 104"/>
            <p:cNvSpPr>
              <a:spLocks noChangeArrowheads="1"/>
            </p:cNvSpPr>
            <p:nvPr/>
          </p:nvSpPr>
          <p:spPr bwMode="auto">
            <a:xfrm>
              <a:off x="912" y="2344"/>
              <a:ext cx="96" cy="162"/>
            </a:xfrm>
            <a:prstGeom prst="rect">
              <a:avLst/>
            </a:prstGeom>
            <a:solidFill>
              <a:srgbClr val="F7668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5" name="Rectangle 105"/>
            <p:cNvSpPr>
              <a:spLocks noChangeArrowheads="1"/>
            </p:cNvSpPr>
            <p:nvPr/>
          </p:nvSpPr>
          <p:spPr bwMode="auto">
            <a:xfrm>
              <a:off x="912" y="1767"/>
              <a:ext cx="96" cy="100"/>
            </a:xfrm>
            <a:prstGeom prst="rect">
              <a:avLst/>
            </a:prstGeom>
            <a:solidFill>
              <a:srgbClr val="00B7A5"/>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6" name="Rectangle 106"/>
            <p:cNvSpPr>
              <a:spLocks noChangeArrowheads="1"/>
            </p:cNvSpPr>
            <p:nvPr/>
          </p:nvSpPr>
          <p:spPr bwMode="auto">
            <a:xfrm>
              <a:off x="912" y="1867"/>
              <a:ext cx="96" cy="123"/>
            </a:xfrm>
            <a:prstGeom prst="rect">
              <a:avLst/>
            </a:prstGeom>
            <a:solidFill>
              <a:srgbClr val="00FF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7" name="Rectangle 107"/>
            <p:cNvSpPr>
              <a:spLocks noChangeArrowheads="1"/>
            </p:cNvSpPr>
            <p:nvPr/>
          </p:nvSpPr>
          <p:spPr bwMode="auto">
            <a:xfrm>
              <a:off x="912" y="1990"/>
              <a:ext cx="96" cy="125"/>
            </a:xfrm>
            <a:prstGeom prst="rect">
              <a:avLst/>
            </a:prstGeom>
            <a:solidFill>
              <a:srgbClr val="A3F25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8" name="Rectangle 108"/>
            <p:cNvSpPr>
              <a:spLocks noChangeArrowheads="1"/>
            </p:cNvSpPr>
            <p:nvPr/>
          </p:nvSpPr>
          <p:spPr bwMode="auto">
            <a:xfrm>
              <a:off x="912" y="2115"/>
              <a:ext cx="96" cy="100"/>
            </a:xfrm>
            <a:prstGeom prst="rect">
              <a:avLst/>
            </a:prstGeom>
            <a:solidFill>
              <a:srgbClr val="FAFD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49" name="Rectangle 109"/>
            <p:cNvSpPr>
              <a:spLocks noChangeArrowheads="1"/>
            </p:cNvSpPr>
            <p:nvPr/>
          </p:nvSpPr>
          <p:spPr bwMode="auto">
            <a:xfrm>
              <a:off x="912" y="2215"/>
              <a:ext cx="96" cy="129"/>
            </a:xfrm>
            <a:prstGeom prst="rect">
              <a:avLst/>
            </a:prstGeom>
            <a:solidFill>
              <a:srgbClr val="FE9B0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6950" name="Rectangle 110"/>
            <p:cNvSpPr>
              <a:spLocks noChangeArrowheads="1"/>
            </p:cNvSpPr>
            <p:nvPr/>
          </p:nvSpPr>
          <p:spPr bwMode="auto">
            <a:xfrm>
              <a:off x="912" y="2506"/>
              <a:ext cx="96" cy="782"/>
            </a:xfrm>
            <a:prstGeom prst="rect">
              <a:avLst/>
            </a:prstGeom>
            <a:solidFill>
              <a:schemeClr va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206936" name="Line 111"/>
          <p:cNvSpPr>
            <a:spLocks noChangeShapeType="1"/>
          </p:cNvSpPr>
          <p:nvPr/>
        </p:nvSpPr>
        <p:spPr bwMode="auto">
          <a:xfrm flipV="1">
            <a:off x="1377950" y="2889250"/>
            <a:ext cx="4406900" cy="2374900"/>
          </a:xfrm>
          <a:prstGeom prst="line">
            <a:avLst/>
          </a:prstGeom>
          <a:noFill/>
          <a:ln w="31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37" name="Line 112"/>
          <p:cNvSpPr>
            <a:spLocks noChangeShapeType="1"/>
          </p:cNvSpPr>
          <p:nvPr/>
        </p:nvSpPr>
        <p:spPr bwMode="auto">
          <a:xfrm>
            <a:off x="1377950" y="2216150"/>
            <a:ext cx="4406900" cy="520700"/>
          </a:xfrm>
          <a:prstGeom prst="line">
            <a:avLst/>
          </a:prstGeom>
          <a:noFill/>
          <a:ln w="31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38" name="Rectangle 113"/>
          <p:cNvSpPr>
            <a:spLocks noChangeArrowheads="1"/>
          </p:cNvSpPr>
          <p:nvPr/>
        </p:nvSpPr>
        <p:spPr bwMode="auto">
          <a:xfrm>
            <a:off x="2663825" y="42862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3</a:t>
            </a:r>
          </a:p>
        </p:txBody>
      </p:sp>
      <p:sp>
        <p:nvSpPr>
          <p:cNvPr id="206939" name="Line 114"/>
          <p:cNvSpPr>
            <a:spLocks noChangeShapeType="1"/>
          </p:cNvSpPr>
          <p:nvPr/>
        </p:nvSpPr>
        <p:spPr bwMode="auto">
          <a:xfrm>
            <a:off x="457200" y="6096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6940" name="Rectangle 115"/>
          <p:cNvSpPr>
            <a:spLocks noGrp="1" noChangeArrowheads="1"/>
          </p:cNvSpPr>
          <p:nvPr>
            <p:ph type="title"/>
          </p:nvPr>
        </p:nvSpPr>
        <p:spPr>
          <a:xfrm>
            <a:off x="457200" y="0"/>
            <a:ext cx="7772400" cy="685800"/>
          </a:xfrm>
        </p:spPr>
        <p:txBody>
          <a:bodyPr/>
          <a:lstStyle/>
          <a:p>
            <a:pPr defTabSz="762000" eaLnBrk="1" hangingPunct="1"/>
            <a:r>
              <a:rPr lang="pl-PL" altLang="pl-PL" sz="2800" b="1"/>
              <a:t>Zakres długości fal</a:t>
            </a:r>
            <a:endParaRPr lang="de-DE" altLang="pl-PL" sz="2800" b="1"/>
          </a:p>
        </p:txBody>
      </p:sp>
    </p:spTree>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Line 2"/>
          <p:cNvSpPr>
            <a:spLocks noChangeShapeType="1"/>
          </p:cNvSpPr>
          <p:nvPr/>
        </p:nvSpPr>
        <p:spPr bwMode="auto">
          <a:xfrm>
            <a:off x="2444750" y="1073150"/>
            <a:ext cx="3340100" cy="151130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75" name="Line 3"/>
          <p:cNvSpPr>
            <a:spLocks noChangeShapeType="1"/>
          </p:cNvSpPr>
          <p:nvPr/>
        </p:nvSpPr>
        <p:spPr bwMode="auto">
          <a:xfrm flipH="1" flipV="1">
            <a:off x="5784850" y="3422650"/>
            <a:ext cx="850900" cy="927100"/>
          </a:xfrm>
          <a:prstGeom prst="line">
            <a:avLst/>
          </a:prstGeom>
          <a:noFill/>
          <a:ln w="12700">
            <a:solidFill>
              <a:srgbClr val="FE9B0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76" name="Line 4"/>
          <p:cNvSpPr>
            <a:spLocks noChangeShapeType="1"/>
          </p:cNvSpPr>
          <p:nvPr/>
        </p:nvSpPr>
        <p:spPr bwMode="auto">
          <a:xfrm flipH="1" flipV="1">
            <a:off x="5784850" y="3041650"/>
            <a:ext cx="850900" cy="393700"/>
          </a:xfrm>
          <a:prstGeom prst="line">
            <a:avLst/>
          </a:prstGeom>
          <a:noFill/>
          <a:ln w="12700">
            <a:solidFill>
              <a:srgbClr val="FE9B0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77" name="Line 5"/>
          <p:cNvSpPr>
            <a:spLocks noChangeShapeType="1"/>
          </p:cNvSpPr>
          <p:nvPr/>
        </p:nvSpPr>
        <p:spPr bwMode="auto">
          <a:xfrm flipH="1">
            <a:off x="5784850" y="2520950"/>
            <a:ext cx="850900" cy="368300"/>
          </a:xfrm>
          <a:prstGeom prst="line">
            <a:avLst/>
          </a:prstGeom>
          <a:noFill/>
          <a:ln w="12700">
            <a:solidFill>
              <a:srgbClr val="FE9B0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78" name="Line 6"/>
          <p:cNvSpPr>
            <a:spLocks noChangeShapeType="1"/>
          </p:cNvSpPr>
          <p:nvPr/>
        </p:nvSpPr>
        <p:spPr bwMode="auto">
          <a:xfrm flipH="1">
            <a:off x="5784850" y="1835150"/>
            <a:ext cx="850900" cy="977900"/>
          </a:xfrm>
          <a:prstGeom prst="line">
            <a:avLst/>
          </a:prstGeom>
          <a:noFill/>
          <a:ln w="12700">
            <a:solidFill>
              <a:srgbClr val="FE9B0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79" name="Line 7"/>
          <p:cNvSpPr>
            <a:spLocks noChangeShapeType="1"/>
          </p:cNvSpPr>
          <p:nvPr/>
        </p:nvSpPr>
        <p:spPr bwMode="auto">
          <a:xfrm flipH="1">
            <a:off x="5773738" y="1149350"/>
            <a:ext cx="862012" cy="1552575"/>
          </a:xfrm>
          <a:prstGeom prst="line">
            <a:avLst/>
          </a:prstGeom>
          <a:noFill/>
          <a:ln w="12700">
            <a:solidFill>
              <a:srgbClr val="FE9B0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80" name="Line 8"/>
          <p:cNvSpPr>
            <a:spLocks noChangeShapeType="1"/>
          </p:cNvSpPr>
          <p:nvPr/>
        </p:nvSpPr>
        <p:spPr bwMode="auto">
          <a:xfrm flipH="1">
            <a:off x="3035300" y="44196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207881" name="Group 9"/>
          <p:cNvGrpSpPr>
            <a:grpSpLocks/>
          </p:cNvGrpSpPr>
          <p:nvPr/>
        </p:nvGrpSpPr>
        <p:grpSpPr bwMode="auto">
          <a:xfrm>
            <a:off x="5626100" y="1016000"/>
            <a:ext cx="177800" cy="4368800"/>
            <a:chOff x="3544" y="640"/>
            <a:chExt cx="112" cy="2752"/>
          </a:xfrm>
        </p:grpSpPr>
        <p:sp>
          <p:nvSpPr>
            <p:cNvPr id="207962" name="Line 10"/>
            <p:cNvSpPr>
              <a:spLocks noChangeShapeType="1"/>
            </p:cNvSpPr>
            <p:nvPr/>
          </p:nvSpPr>
          <p:spPr bwMode="auto">
            <a:xfrm flipH="1">
              <a:off x="3544" y="6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3" name="Line 11"/>
            <p:cNvSpPr>
              <a:spLocks noChangeShapeType="1"/>
            </p:cNvSpPr>
            <p:nvPr/>
          </p:nvSpPr>
          <p:spPr bwMode="auto">
            <a:xfrm flipH="1">
              <a:off x="3544" y="9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4" name="Line 12"/>
            <p:cNvSpPr>
              <a:spLocks noChangeShapeType="1"/>
            </p:cNvSpPr>
            <p:nvPr/>
          </p:nvSpPr>
          <p:spPr bwMode="auto">
            <a:xfrm flipH="1">
              <a:off x="3544" y="115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5" name="Line 13"/>
            <p:cNvSpPr>
              <a:spLocks noChangeShapeType="1"/>
            </p:cNvSpPr>
            <p:nvPr/>
          </p:nvSpPr>
          <p:spPr bwMode="auto">
            <a:xfrm flipH="1">
              <a:off x="3544" y="30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6" name="Line 14"/>
            <p:cNvSpPr>
              <a:spLocks noChangeShapeType="1"/>
            </p:cNvSpPr>
            <p:nvPr/>
          </p:nvSpPr>
          <p:spPr bwMode="auto">
            <a:xfrm flipH="1">
              <a:off x="3544" y="139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7" name="Line 15"/>
            <p:cNvSpPr>
              <a:spLocks noChangeShapeType="1"/>
            </p:cNvSpPr>
            <p:nvPr/>
          </p:nvSpPr>
          <p:spPr bwMode="auto">
            <a:xfrm flipH="1">
              <a:off x="3544" y="163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8" name="Line 16"/>
            <p:cNvSpPr>
              <a:spLocks noChangeShapeType="1"/>
            </p:cNvSpPr>
            <p:nvPr/>
          </p:nvSpPr>
          <p:spPr bwMode="auto">
            <a:xfrm flipH="1">
              <a:off x="3544" y="187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69" name="Line 17"/>
            <p:cNvSpPr>
              <a:spLocks noChangeShapeType="1"/>
            </p:cNvSpPr>
            <p:nvPr/>
          </p:nvSpPr>
          <p:spPr bwMode="auto">
            <a:xfrm flipH="1">
              <a:off x="3544" y="21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70" name="Line 18"/>
            <p:cNvSpPr>
              <a:spLocks noChangeShapeType="1"/>
            </p:cNvSpPr>
            <p:nvPr/>
          </p:nvSpPr>
          <p:spPr bwMode="auto">
            <a:xfrm flipH="1">
              <a:off x="3544" y="235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71" name="Line 19"/>
            <p:cNvSpPr>
              <a:spLocks noChangeShapeType="1"/>
            </p:cNvSpPr>
            <p:nvPr/>
          </p:nvSpPr>
          <p:spPr bwMode="auto">
            <a:xfrm flipH="1">
              <a:off x="3544" y="331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72" name="Line 20"/>
            <p:cNvSpPr>
              <a:spLocks noChangeShapeType="1"/>
            </p:cNvSpPr>
            <p:nvPr/>
          </p:nvSpPr>
          <p:spPr bwMode="auto">
            <a:xfrm flipH="1">
              <a:off x="3544" y="259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73" name="Line 21"/>
            <p:cNvSpPr>
              <a:spLocks noChangeShapeType="1"/>
            </p:cNvSpPr>
            <p:nvPr/>
          </p:nvSpPr>
          <p:spPr bwMode="auto">
            <a:xfrm flipH="1">
              <a:off x="3544" y="2832"/>
              <a:ext cx="112"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74" name="Line 22"/>
            <p:cNvSpPr>
              <a:spLocks noChangeShapeType="1"/>
            </p:cNvSpPr>
            <p:nvPr/>
          </p:nvSpPr>
          <p:spPr bwMode="auto">
            <a:xfrm>
              <a:off x="3648" y="640"/>
              <a:ext cx="0" cy="2752"/>
            </a:xfrm>
            <a:prstGeom prst="line">
              <a:avLst/>
            </a:prstGeom>
            <a:noFill/>
            <a:ln w="508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07882" name="Rectangle 23"/>
          <p:cNvSpPr>
            <a:spLocks noChangeArrowheads="1"/>
          </p:cNvSpPr>
          <p:nvPr/>
        </p:nvSpPr>
        <p:spPr bwMode="auto">
          <a:xfrm>
            <a:off x="5119688" y="766763"/>
            <a:ext cx="771525"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900" b="1">
                <a:latin typeface="Arial" panose="020B0604020202020204" pitchFamily="34" charset="0"/>
              </a:rPr>
              <a:t>Dł.fali</a:t>
            </a:r>
            <a:r>
              <a:rPr lang="de-DE" altLang="pl-PL" sz="900" b="1">
                <a:latin typeface="Arial" panose="020B0604020202020204" pitchFamily="34" charset="0"/>
              </a:rPr>
              <a:t> [nm]</a:t>
            </a:r>
          </a:p>
        </p:txBody>
      </p:sp>
      <p:sp>
        <p:nvSpPr>
          <p:cNvPr id="207883" name="Rectangle 24"/>
          <p:cNvSpPr>
            <a:spLocks noChangeArrowheads="1"/>
          </p:cNvSpPr>
          <p:nvPr/>
        </p:nvSpPr>
        <p:spPr bwMode="auto">
          <a:xfrm>
            <a:off x="5178425" y="955675"/>
            <a:ext cx="482600"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-2</a:t>
            </a:r>
          </a:p>
        </p:txBody>
      </p:sp>
      <p:sp>
        <p:nvSpPr>
          <p:cNvPr id="207884" name="Rectangle 25"/>
          <p:cNvSpPr>
            <a:spLocks noChangeArrowheads="1"/>
          </p:cNvSpPr>
          <p:nvPr/>
        </p:nvSpPr>
        <p:spPr bwMode="auto">
          <a:xfrm>
            <a:off x="5178425" y="17113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0</a:t>
            </a:r>
          </a:p>
        </p:txBody>
      </p:sp>
      <p:sp>
        <p:nvSpPr>
          <p:cNvPr id="207885" name="Rectangle 26"/>
          <p:cNvSpPr>
            <a:spLocks noChangeArrowheads="1"/>
          </p:cNvSpPr>
          <p:nvPr/>
        </p:nvSpPr>
        <p:spPr bwMode="auto">
          <a:xfrm>
            <a:off x="5178425" y="20812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a:t>
            </a:r>
          </a:p>
        </p:txBody>
      </p:sp>
      <p:sp>
        <p:nvSpPr>
          <p:cNvPr id="207886" name="Rectangle 27"/>
          <p:cNvSpPr>
            <a:spLocks noChangeArrowheads="1"/>
          </p:cNvSpPr>
          <p:nvPr/>
        </p:nvSpPr>
        <p:spPr bwMode="auto">
          <a:xfrm>
            <a:off x="5178425" y="246697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2</a:t>
            </a:r>
          </a:p>
        </p:txBody>
      </p:sp>
      <p:sp>
        <p:nvSpPr>
          <p:cNvPr id="207887" name="Rectangle 28"/>
          <p:cNvSpPr>
            <a:spLocks noChangeArrowheads="1"/>
          </p:cNvSpPr>
          <p:nvPr/>
        </p:nvSpPr>
        <p:spPr bwMode="auto">
          <a:xfrm>
            <a:off x="5178425" y="28384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3</a:t>
            </a:r>
          </a:p>
        </p:txBody>
      </p:sp>
      <p:sp>
        <p:nvSpPr>
          <p:cNvPr id="207888" name="Rectangle 29"/>
          <p:cNvSpPr>
            <a:spLocks noChangeArrowheads="1"/>
          </p:cNvSpPr>
          <p:nvPr/>
        </p:nvSpPr>
        <p:spPr bwMode="auto">
          <a:xfrm>
            <a:off x="5178425" y="32226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4</a:t>
            </a:r>
          </a:p>
        </p:txBody>
      </p:sp>
      <p:sp>
        <p:nvSpPr>
          <p:cNvPr id="207889" name="Rectangle 30"/>
          <p:cNvSpPr>
            <a:spLocks noChangeArrowheads="1"/>
          </p:cNvSpPr>
          <p:nvPr/>
        </p:nvSpPr>
        <p:spPr bwMode="auto">
          <a:xfrm>
            <a:off x="5178425" y="36179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5</a:t>
            </a:r>
          </a:p>
        </p:txBody>
      </p:sp>
      <p:sp>
        <p:nvSpPr>
          <p:cNvPr id="207890" name="Rectangle 31"/>
          <p:cNvSpPr>
            <a:spLocks noChangeArrowheads="1"/>
          </p:cNvSpPr>
          <p:nvPr/>
        </p:nvSpPr>
        <p:spPr bwMode="auto">
          <a:xfrm>
            <a:off x="2663825" y="5348288"/>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6</a:t>
            </a:r>
          </a:p>
        </p:txBody>
      </p:sp>
      <p:sp>
        <p:nvSpPr>
          <p:cNvPr id="207891" name="Rectangle 32"/>
          <p:cNvSpPr>
            <a:spLocks noChangeArrowheads="1"/>
          </p:cNvSpPr>
          <p:nvPr/>
        </p:nvSpPr>
        <p:spPr bwMode="auto">
          <a:xfrm>
            <a:off x="5178425" y="436086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7</a:t>
            </a:r>
          </a:p>
        </p:txBody>
      </p:sp>
      <p:sp>
        <p:nvSpPr>
          <p:cNvPr id="207892" name="Rectangle 33"/>
          <p:cNvSpPr>
            <a:spLocks noChangeArrowheads="1"/>
          </p:cNvSpPr>
          <p:nvPr/>
        </p:nvSpPr>
        <p:spPr bwMode="auto">
          <a:xfrm>
            <a:off x="5178425" y="47307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8</a:t>
            </a:r>
          </a:p>
        </p:txBody>
      </p:sp>
      <p:sp>
        <p:nvSpPr>
          <p:cNvPr id="207893" name="Rectangle 34"/>
          <p:cNvSpPr>
            <a:spLocks noChangeArrowheads="1"/>
          </p:cNvSpPr>
          <p:nvPr/>
        </p:nvSpPr>
        <p:spPr bwMode="auto">
          <a:xfrm>
            <a:off x="5178425" y="51149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9</a:t>
            </a:r>
          </a:p>
        </p:txBody>
      </p:sp>
      <p:sp>
        <p:nvSpPr>
          <p:cNvPr id="207894" name="Rectangle 35"/>
          <p:cNvSpPr>
            <a:spLocks noChangeArrowheads="1"/>
          </p:cNvSpPr>
          <p:nvPr/>
        </p:nvSpPr>
        <p:spPr bwMode="auto">
          <a:xfrm>
            <a:off x="5178425" y="1339850"/>
            <a:ext cx="482600"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-1</a:t>
            </a:r>
          </a:p>
        </p:txBody>
      </p:sp>
      <p:sp>
        <p:nvSpPr>
          <p:cNvPr id="207895" name="Line 36"/>
          <p:cNvSpPr>
            <a:spLocks noChangeShapeType="1"/>
          </p:cNvSpPr>
          <p:nvPr/>
        </p:nvSpPr>
        <p:spPr bwMode="auto">
          <a:xfrm flipH="1">
            <a:off x="1206500" y="4343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96" name="Line 37"/>
          <p:cNvSpPr>
            <a:spLocks noChangeShapeType="1"/>
          </p:cNvSpPr>
          <p:nvPr/>
        </p:nvSpPr>
        <p:spPr bwMode="auto">
          <a:xfrm flipH="1">
            <a:off x="1206500" y="23622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97" name="Line 38"/>
          <p:cNvSpPr>
            <a:spLocks noChangeShapeType="1"/>
          </p:cNvSpPr>
          <p:nvPr/>
        </p:nvSpPr>
        <p:spPr bwMode="auto">
          <a:xfrm flipH="1">
            <a:off x="1206500" y="28956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98" name="Line 39"/>
          <p:cNvSpPr>
            <a:spLocks noChangeShapeType="1"/>
          </p:cNvSpPr>
          <p:nvPr/>
        </p:nvSpPr>
        <p:spPr bwMode="auto">
          <a:xfrm flipH="1">
            <a:off x="1206500" y="3581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899" name="Line 40"/>
          <p:cNvSpPr>
            <a:spLocks noChangeShapeType="1"/>
          </p:cNvSpPr>
          <p:nvPr/>
        </p:nvSpPr>
        <p:spPr bwMode="auto">
          <a:xfrm>
            <a:off x="1371600" y="2222500"/>
            <a:ext cx="0" cy="30226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00" name="Line 41"/>
          <p:cNvSpPr>
            <a:spLocks noChangeShapeType="1"/>
          </p:cNvSpPr>
          <p:nvPr/>
        </p:nvSpPr>
        <p:spPr bwMode="auto">
          <a:xfrm>
            <a:off x="1231900" y="2209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01" name="Line 42"/>
          <p:cNvSpPr>
            <a:spLocks noChangeShapeType="1"/>
          </p:cNvSpPr>
          <p:nvPr/>
        </p:nvSpPr>
        <p:spPr bwMode="auto">
          <a:xfrm>
            <a:off x="1231900" y="5257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02" name="Rectangle 43"/>
          <p:cNvSpPr>
            <a:spLocks noChangeArrowheads="1"/>
          </p:cNvSpPr>
          <p:nvPr/>
        </p:nvSpPr>
        <p:spPr bwMode="auto">
          <a:xfrm>
            <a:off x="782638" y="2074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380</a:t>
            </a:r>
            <a:endParaRPr lang="de-DE" altLang="pl-PL" sz="1200" b="1">
              <a:solidFill>
                <a:srgbClr val="FAFD00"/>
              </a:solidFill>
              <a:latin typeface="Arial" panose="020B0604020202020204" pitchFamily="34" charset="0"/>
            </a:endParaRPr>
          </a:p>
        </p:txBody>
      </p:sp>
      <p:sp>
        <p:nvSpPr>
          <p:cNvPr id="207903" name="Rectangle 44"/>
          <p:cNvSpPr>
            <a:spLocks noChangeArrowheads="1"/>
          </p:cNvSpPr>
          <p:nvPr/>
        </p:nvSpPr>
        <p:spPr bwMode="auto">
          <a:xfrm>
            <a:off x="782638" y="2227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400</a:t>
            </a:r>
            <a:endParaRPr lang="de-DE" altLang="pl-PL" sz="1200" b="1">
              <a:solidFill>
                <a:srgbClr val="FAFD00"/>
              </a:solidFill>
              <a:latin typeface="Arial" panose="020B0604020202020204" pitchFamily="34" charset="0"/>
            </a:endParaRPr>
          </a:p>
        </p:txBody>
      </p:sp>
      <p:sp>
        <p:nvSpPr>
          <p:cNvPr id="207904" name="Rectangle 45"/>
          <p:cNvSpPr>
            <a:spLocks noChangeArrowheads="1"/>
          </p:cNvSpPr>
          <p:nvPr/>
        </p:nvSpPr>
        <p:spPr bwMode="auto">
          <a:xfrm>
            <a:off x="782638" y="27606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500</a:t>
            </a:r>
            <a:endParaRPr lang="de-DE" altLang="pl-PL" sz="1200" b="1">
              <a:solidFill>
                <a:srgbClr val="FAFD00"/>
              </a:solidFill>
              <a:latin typeface="Arial" panose="020B0604020202020204" pitchFamily="34" charset="0"/>
            </a:endParaRPr>
          </a:p>
        </p:txBody>
      </p:sp>
      <p:sp>
        <p:nvSpPr>
          <p:cNvPr id="207905" name="Rectangle 46"/>
          <p:cNvSpPr>
            <a:spLocks noChangeArrowheads="1"/>
          </p:cNvSpPr>
          <p:nvPr/>
        </p:nvSpPr>
        <p:spPr bwMode="auto">
          <a:xfrm>
            <a:off x="782638" y="34464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600</a:t>
            </a:r>
            <a:endParaRPr lang="de-DE" altLang="pl-PL" sz="1200" b="1">
              <a:solidFill>
                <a:srgbClr val="FAFD00"/>
              </a:solidFill>
              <a:latin typeface="Arial" panose="020B0604020202020204" pitchFamily="34" charset="0"/>
            </a:endParaRPr>
          </a:p>
        </p:txBody>
      </p:sp>
      <p:sp>
        <p:nvSpPr>
          <p:cNvPr id="207906" name="Rectangle 47"/>
          <p:cNvSpPr>
            <a:spLocks noChangeArrowheads="1"/>
          </p:cNvSpPr>
          <p:nvPr/>
        </p:nvSpPr>
        <p:spPr bwMode="auto">
          <a:xfrm>
            <a:off x="782638" y="42084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700</a:t>
            </a:r>
            <a:endParaRPr lang="de-DE" altLang="pl-PL" sz="1200" b="1">
              <a:solidFill>
                <a:srgbClr val="FAFD00"/>
              </a:solidFill>
              <a:latin typeface="Arial" panose="020B0604020202020204" pitchFamily="34" charset="0"/>
            </a:endParaRPr>
          </a:p>
        </p:txBody>
      </p:sp>
      <p:sp>
        <p:nvSpPr>
          <p:cNvPr id="207907" name="Rectangle 48"/>
          <p:cNvSpPr>
            <a:spLocks noChangeArrowheads="1"/>
          </p:cNvSpPr>
          <p:nvPr/>
        </p:nvSpPr>
        <p:spPr bwMode="auto">
          <a:xfrm>
            <a:off x="782638" y="5122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780</a:t>
            </a:r>
          </a:p>
        </p:txBody>
      </p:sp>
      <p:sp>
        <p:nvSpPr>
          <p:cNvPr id="207908" name="Rectangle 49"/>
          <p:cNvSpPr>
            <a:spLocks noChangeArrowheads="1"/>
          </p:cNvSpPr>
          <p:nvPr/>
        </p:nvSpPr>
        <p:spPr bwMode="auto">
          <a:xfrm>
            <a:off x="963613" y="1800225"/>
            <a:ext cx="511175"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7909" name="Rectangle 50"/>
          <p:cNvSpPr>
            <a:spLocks noChangeArrowheads="1"/>
          </p:cNvSpPr>
          <p:nvPr/>
        </p:nvSpPr>
        <p:spPr bwMode="auto">
          <a:xfrm>
            <a:off x="2468563" y="3124200"/>
            <a:ext cx="1085850" cy="33337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i="1">
                <a:latin typeface="Arial" panose="020B0604020202020204" pitchFamily="34" charset="0"/>
              </a:rPr>
              <a:t>widzialne</a:t>
            </a:r>
            <a:endParaRPr lang="de-DE" altLang="pl-PL" sz="1600" b="1" i="1">
              <a:latin typeface="Arial" panose="020B0604020202020204" pitchFamily="34" charset="0"/>
            </a:endParaRPr>
          </a:p>
        </p:txBody>
      </p:sp>
      <p:sp>
        <p:nvSpPr>
          <p:cNvPr id="207910" name="Line 51"/>
          <p:cNvSpPr>
            <a:spLocks noChangeShapeType="1"/>
          </p:cNvSpPr>
          <p:nvPr/>
        </p:nvSpPr>
        <p:spPr bwMode="auto">
          <a:xfrm flipH="1">
            <a:off x="2273300" y="15240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11" name="Line 52"/>
          <p:cNvSpPr>
            <a:spLocks noChangeShapeType="1"/>
          </p:cNvSpPr>
          <p:nvPr/>
        </p:nvSpPr>
        <p:spPr bwMode="auto">
          <a:xfrm flipH="1">
            <a:off x="2273300" y="19812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12" name="Line 53"/>
          <p:cNvSpPr>
            <a:spLocks noChangeShapeType="1"/>
          </p:cNvSpPr>
          <p:nvPr/>
        </p:nvSpPr>
        <p:spPr bwMode="auto">
          <a:xfrm>
            <a:off x="2438400" y="1079500"/>
            <a:ext cx="0" cy="12700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13" name="Line 54"/>
          <p:cNvSpPr>
            <a:spLocks noChangeShapeType="1"/>
          </p:cNvSpPr>
          <p:nvPr/>
        </p:nvSpPr>
        <p:spPr bwMode="auto">
          <a:xfrm>
            <a:off x="2298700" y="10668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14" name="Line 55"/>
          <p:cNvSpPr>
            <a:spLocks noChangeShapeType="1"/>
          </p:cNvSpPr>
          <p:nvPr/>
        </p:nvSpPr>
        <p:spPr bwMode="auto">
          <a:xfrm>
            <a:off x="2298700" y="23622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15" name="Rectangle 56"/>
          <p:cNvSpPr>
            <a:spLocks noChangeArrowheads="1"/>
          </p:cNvSpPr>
          <p:nvPr/>
        </p:nvSpPr>
        <p:spPr bwMode="auto">
          <a:xfrm>
            <a:off x="1849438" y="9318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100</a:t>
            </a:r>
          </a:p>
        </p:txBody>
      </p:sp>
      <p:sp>
        <p:nvSpPr>
          <p:cNvPr id="207916" name="Rectangle 57"/>
          <p:cNvSpPr>
            <a:spLocks noChangeArrowheads="1"/>
          </p:cNvSpPr>
          <p:nvPr/>
        </p:nvSpPr>
        <p:spPr bwMode="auto">
          <a:xfrm>
            <a:off x="1849438" y="2227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380</a:t>
            </a:r>
          </a:p>
        </p:txBody>
      </p:sp>
      <p:sp>
        <p:nvSpPr>
          <p:cNvPr id="207917" name="Rectangle 58"/>
          <p:cNvSpPr>
            <a:spLocks noChangeArrowheads="1"/>
          </p:cNvSpPr>
          <p:nvPr/>
        </p:nvSpPr>
        <p:spPr bwMode="auto">
          <a:xfrm>
            <a:off x="1849438" y="18462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300</a:t>
            </a:r>
            <a:endParaRPr lang="de-DE" altLang="pl-PL" sz="1200" b="1">
              <a:solidFill>
                <a:srgbClr val="FAFD00"/>
              </a:solidFill>
              <a:latin typeface="Arial" panose="020B0604020202020204" pitchFamily="34" charset="0"/>
            </a:endParaRPr>
          </a:p>
        </p:txBody>
      </p:sp>
      <p:sp>
        <p:nvSpPr>
          <p:cNvPr id="207918" name="Rectangle 59"/>
          <p:cNvSpPr>
            <a:spLocks noChangeArrowheads="1"/>
          </p:cNvSpPr>
          <p:nvPr/>
        </p:nvSpPr>
        <p:spPr bwMode="auto">
          <a:xfrm>
            <a:off x="2668588" y="855663"/>
            <a:ext cx="511175"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7919" name="Rectangle 60"/>
          <p:cNvSpPr>
            <a:spLocks noChangeArrowheads="1"/>
          </p:cNvSpPr>
          <p:nvPr/>
        </p:nvSpPr>
        <p:spPr bwMode="auto">
          <a:xfrm>
            <a:off x="1849438" y="1389063"/>
            <a:ext cx="433387"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200</a:t>
            </a:r>
          </a:p>
        </p:txBody>
      </p:sp>
      <p:sp>
        <p:nvSpPr>
          <p:cNvPr id="207920" name="Rectangle 61"/>
          <p:cNvSpPr>
            <a:spLocks noChangeArrowheads="1"/>
          </p:cNvSpPr>
          <p:nvPr/>
        </p:nvSpPr>
        <p:spPr bwMode="auto">
          <a:xfrm>
            <a:off x="3141663" y="1600200"/>
            <a:ext cx="598487" cy="577850"/>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de-DE" altLang="pl-PL" sz="1600" b="1" i="1">
              <a:latin typeface="Arial" panose="020B0604020202020204" pitchFamily="34" charset="0"/>
            </a:endParaRPr>
          </a:p>
          <a:p>
            <a:pPr algn="ctr">
              <a:spcBef>
                <a:spcPct val="0"/>
              </a:spcBef>
              <a:buFontTx/>
              <a:buNone/>
            </a:pPr>
            <a:r>
              <a:rPr lang="de-DE" altLang="pl-PL" sz="1600" b="1" i="1">
                <a:latin typeface="Arial" panose="020B0604020202020204" pitchFamily="34" charset="0"/>
              </a:rPr>
              <a:t>(UV)</a:t>
            </a:r>
          </a:p>
        </p:txBody>
      </p:sp>
      <p:sp>
        <p:nvSpPr>
          <p:cNvPr id="207921" name="Line 62"/>
          <p:cNvSpPr>
            <a:spLocks noChangeShapeType="1"/>
          </p:cNvSpPr>
          <p:nvPr/>
        </p:nvSpPr>
        <p:spPr bwMode="auto">
          <a:xfrm flipH="1">
            <a:off x="3035300" y="4724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22" name="Line 63"/>
          <p:cNvSpPr>
            <a:spLocks noChangeShapeType="1"/>
          </p:cNvSpPr>
          <p:nvPr/>
        </p:nvSpPr>
        <p:spPr bwMode="auto">
          <a:xfrm flipH="1">
            <a:off x="3035300" y="5105400"/>
            <a:ext cx="1778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23" name="Line 64"/>
          <p:cNvSpPr>
            <a:spLocks noChangeShapeType="1"/>
          </p:cNvSpPr>
          <p:nvPr/>
        </p:nvSpPr>
        <p:spPr bwMode="auto">
          <a:xfrm>
            <a:off x="3200400" y="4279900"/>
            <a:ext cx="0" cy="119380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24" name="Line 65"/>
          <p:cNvSpPr>
            <a:spLocks noChangeShapeType="1"/>
          </p:cNvSpPr>
          <p:nvPr/>
        </p:nvSpPr>
        <p:spPr bwMode="auto">
          <a:xfrm>
            <a:off x="3060700" y="42672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25" name="Line 66"/>
          <p:cNvSpPr>
            <a:spLocks noChangeShapeType="1"/>
          </p:cNvSpPr>
          <p:nvPr/>
        </p:nvSpPr>
        <p:spPr bwMode="auto">
          <a:xfrm>
            <a:off x="3060700" y="5486400"/>
            <a:ext cx="279400" cy="0"/>
          </a:xfrm>
          <a:prstGeom prst="line">
            <a:avLst/>
          </a:prstGeom>
          <a:noFill/>
          <a:ln w="25400">
            <a:solidFill>
              <a:schemeClr va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26" name="Rectangle 67"/>
          <p:cNvSpPr>
            <a:spLocks noChangeArrowheads="1"/>
          </p:cNvSpPr>
          <p:nvPr/>
        </p:nvSpPr>
        <p:spPr bwMode="auto">
          <a:xfrm>
            <a:off x="3402013" y="5335588"/>
            <a:ext cx="511175"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solidFill>
                  <a:srgbClr val="FE9B03"/>
                </a:solidFill>
                <a:latin typeface="Arial" panose="020B0604020202020204" pitchFamily="34" charset="0"/>
              </a:rPr>
              <a:t>[nm]</a:t>
            </a:r>
          </a:p>
        </p:txBody>
      </p:sp>
      <p:sp>
        <p:nvSpPr>
          <p:cNvPr id="207927" name="Rectangle 68"/>
          <p:cNvSpPr>
            <a:spLocks noChangeArrowheads="1"/>
          </p:cNvSpPr>
          <p:nvPr/>
        </p:nvSpPr>
        <p:spPr bwMode="auto">
          <a:xfrm>
            <a:off x="2663825" y="4594225"/>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4</a:t>
            </a:r>
          </a:p>
        </p:txBody>
      </p:sp>
      <p:sp>
        <p:nvSpPr>
          <p:cNvPr id="207928" name="Rectangle 69"/>
          <p:cNvSpPr>
            <a:spLocks noChangeArrowheads="1"/>
          </p:cNvSpPr>
          <p:nvPr/>
        </p:nvSpPr>
        <p:spPr bwMode="auto">
          <a:xfrm>
            <a:off x="2663825" y="4989513"/>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5</a:t>
            </a:r>
          </a:p>
        </p:txBody>
      </p:sp>
      <p:sp>
        <p:nvSpPr>
          <p:cNvPr id="207929" name="Line 70"/>
          <p:cNvSpPr>
            <a:spLocks noChangeShapeType="1"/>
          </p:cNvSpPr>
          <p:nvPr/>
        </p:nvSpPr>
        <p:spPr bwMode="auto">
          <a:xfrm flipV="1">
            <a:off x="3206750" y="4108450"/>
            <a:ext cx="2578100" cy="138430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0" name="Rectangle 71"/>
          <p:cNvSpPr>
            <a:spLocks noChangeArrowheads="1"/>
          </p:cNvSpPr>
          <p:nvPr/>
        </p:nvSpPr>
        <p:spPr bwMode="auto">
          <a:xfrm>
            <a:off x="5178425" y="3976688"/>
            <a:ext cx="449263" cy="27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6</a:t>
            </a:r>
          </a:p>
        </p:txBody>
      </p:sp>
      <p:sp>
        <p:nvSpPr>
          <p:cNvPr id="207931" name="Rectangle 72"/>
          <p:cNvSpPr>
            <a:spLocks noChangeArrowheads="1"/>
          </p:cNvSpPr>
          <p:nvPr/>
        </p:nvSpPr>
        <p:spPr bwMode="auto">
          <a:xfrm>
            <a:off x="4019550" y="4038600"/>
            <a:ext cx="520700" cy="577850"/>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de-DE" altLang="pl-PL" sz="1600" b="1" i="1">
              <a:latin typeface="Arial" panose="020B0604020202020204" pitchFamily="34" charset="0"/>
            </a:endParaRPr>
          </a:p>
          <a:p>
            <a:pPr algn="ctr">
              <a:spcBef>
                <a:spcPct val="0"/>
              </a:spcBef>
              <a:buFontTx/>
              <a:buNone/>
            </a:pPr>
            <a:r>
              <a:rPr lang="de-DE" altLang="pl-PL" sz="1600" b="1" i="1">
                <a:latin typeface="Arial" panose="020B0604020202020204" pitchFamily="34" charset="0"/>
              </a:rPr>
              <a:t>(IR)</a:t>
            </a:r>
          </a:p>
        </p:txBody>
      </p:sp>
      <p:grpSp>
        <p:nvGrpSpPr>
          <p:cNvPr id="207932" name="Group 73"/>
          <p:cNvGrpSpPr>
            <a:grpSpLocks/>
          </p:cNvGrpSpPr>
          <p:nvPr/>
        </p:nvGrpSpPr>
        <p:grpSpPr bwMode="auto">
          <a:xfrm>
            <a:off x="1447800" y="2222500"/>
            <a:ext cx="152400" cy="2997200"/>
            <a:chOff x="912" y="1400"/>
            <a:chExt cx="96" cy="1888"/>
          </a:xfrm>
        </p:grpSpPr>
        <p:sp>
          <p:nvSpPr>
            <p:cNvPr id="207952" name="Rectangle 74"/>
            <p:cNvSpPr>
              <a:spLocks noChangeArrowheads="1"/>
            </p:cNvSpPr>
            <p:nvPr/>
          </p:nvSpPr>
          <p:spPr bwMode="auto">
            <a:xfrm>
              <a:off x="912" y="1400"/>
              <a:ext cx="96" cy="166"/>
            </a:xfrm>
            <a:prstGeom prst="rect">
              <a:avLst/>
            </a:prstGeom>
            <a:solidFill>
              <a:srgbClr val="8901F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3" name="Rectangle 75"/>
            <p:cNvSpPr>
              <a:spLocks noChangeArrowheads="1"/>
            </p:cNvSpPr>
            <p:nvPr/>
          </p:nvSpPr>
          <p:spPr bwMode="auto">
            <a:xfrm>
              <a:off x="912" y="1566"/>
              <a:ext cx="96" cy="100"/>
            </a:xfrm>
            <a:prstGeom prst="rect">
              <a:avLst/>
            </a:prstGeom>
            <a:solidFill>
              <a:srgbClr val="00279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4" name="Rectangle 76"/>
            <p:cNvSpPr>
              <a:spLocks noChangeArrowheads="1"/>
            </p:cNvSpPr>
            <p:nvPr/>
          </p:nvSpPr>
          <p:spPr bwMode="auto">
            <a:xfrm>
              <a:off x="912" y="1666"/>
              <a:ext cx="96" cy="101"/>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5" name="Rectangle 77"/>
            <p:cNvSpPr>
              <a:spLocks noChangeArrowheads="1"/>
            </p:cNvSpPr>
            <p:nvPr/>
          </p:nvSpPr>
          <p:spPr bwMode="auto">
            <a:xfrm>
              <a:off x="912" y="2344"/>
              <a:ext cx="96" cy="162"/>
            </a:xfrm>
            <a:prstGeom prst="rect">
              <a:avLst/>
            </a:prstGeom>
            <a:solidFill>
              <a:srgbClr val="F7668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6" name="Rectangle 78"/>
            <p:cNvSpPr>
              <a:spLocks noChangeArrowheads="1"/>
            </p:cNvSpPr>
            <p:nvPr/>
          </p:nvSpPr>
          <p:spPr bwMode="auto">
            <a:xfrm>
              <a:off x="912" y="1767"/>
              <a:ext cx="96" cy="100"/>
            </a:xfrm>
            <a:prstGeom prst="rect">
              <a:avLst/>
            </a:prstGeom>
            <a:solidFill>
              <a:srgbClr val="00B7A5"/>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7" name="Rectangle 79"/>
            <p:cNvSpPr>
              <a:spLocks noChangeArrowheads="1"/>
            </p:cNvSpPr>
            <p:nvPr/>
          </p:nvSpPr>
          <p:spPr bwMode="auto">
            <a:xfrm>
              <a:off x="912" y="1867"/>
              <a:ext cx="96" cy="123"/>
            </a:xfrm>
            <a:prstGeom prst="rect">
              <a:avLst/>
            </a:prstGeom>
            <a:solidFill>
              <a:srgbClr val="00FF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8" name="Rectangle 80"/>
            <p:cNvSpPr>
              <a:spLocks noChangeArrowheads="1"/>
            </p:cNvSpPr>
            <p:nvPr/>
          </p:nvSpPr>
          <p:spPr bwMode="auto">
            <a:xfrm>
              <a:off x="912" y="1990"/>
              <a:ext cx="96" cy="125"/>
            </a:xfrm>
            <a:prstGeom prst="rect">
              <a:avLst/>
            </a:prstGeom>
            <a:solidFill>
              <a:srgbClr val="A3F25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59" name="Rectangle 81"/>
            <p:cNvSpPr>
              <a:spLocks noChangeArrowheads="1"/>
            </p:cNvSpPr>
            <p:nvPr/>
          </p:nvSpPr>
          <p:spPr bwMode="auto">
            <a:xfrm>
              <a:off x="912" y="2115"/>
              <a:ext cx="96" cy="100"/>
            </a:xfrm>
            <a:prstGeom prst="rect">
              <a:avLst/>
            </a:prstGeom>
            <a:solidFill>
              <a:srgbClr val="FAFD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60" name="Rectangle 82"/>
            <p:cNvSpPr>
              <a:spLocks noChangeArrowheads="1"/>
            </p:cNvSpPr>
            <p:nvPr/>
          </p:nvSpPr>
          <p:spPr bwMode="auto">
            <a:xfrm>
              <a:off x="912" y="2215"/>
              <a:ext cx="96" cy="129"/>
            </a:xfrm>
            <a:prstGeom prst="rect">
              <a:avLst/>
            </a:prstGeom>
            <a:solidFill>
              <a:srgbClr val="FE9B0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61" name="Rectangle 83"/>
            <p:cNvSpPr>
              <a:spLocks noChangeArrowheads="1"/>
            </p:cNvSpPr>
            <p:nvPr/>
          </p:nvSpPr>
          <p:spPr bwMode="auto">
            <a:xfrm>
              <a:off x="912" y="2506"/>
              <a:ext cx="96" cy="782"/>
            </a:xfrm>
            <a:prstGeom prst="rect">
              <a:avLst/>
            </a:prstGeom>
            <a:solidFill>
              <a:schemeClr va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207933" name="Line 84"/>
          <p:cNvSpPr>
            <a:spLocks noChangeShapeType="1"/>
          </p:cNvSpPr>
          <p:nvPr/>
        </p:nvSpPr>
        <p:spPr bwMode="auto">
          <a:xfrm flipV="1">
            <a:off x="1377950" y="2889250"/>
            <a:ext cx="4406900" cy="237490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4" name="Line 85"/>
          <p:cNvSpPr>
            <a:spLocks noChangeShapeType="1"/>
          </p:cNvSpPr>
          <p:nvPr/>
        </p:nvSpPr>
        <p:spPr bwMode="auto">
          <a:xfrm>
            <a:off x="1377950" y="2216150"/>
            <a:ext cx="4406900" cy="52070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5" name="Rectangle 86"/>
          <p:cNvSpPr>
            <a:spLocks noChangeArrowheads="1"/>
          </p:cNvSpPr>
          <p:nvPr/>
        </p:nvSpPr>
        <p:spPr bwMode="auto">
          <a:xfrm>
            <a:off x="2663825" y="4286250"/>
            <a:ext cx="449263"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200" b="1">
                <a:latin typeface="Arial" panose="020B0604020202020204" pitchFamily="34" charset="0"/>
              </a:rPr>
              <a:t>10 </a:t>
            </a:r>
            <a:r>
              <a:rPr lang="de-DE" altLang="pl-PL" sz="1200" b="1" baseline="30000">
                <a:latin typeface="Arial" panose="020B0604020202020204" pitchFamily="34" charset="0"/>
              </a:rPr>
              <a:t>3</a:t>
            </a:r>
          </a:p>
        </p:txBody>
      </p:sp>
      <p:sp>
        <p:nvSpPr>
          <p:cNvPr id="207936" name="Line 87"/>
          <p:cNvSpPr>
            <a:spLocks noChangeShapeType="1"/>
          </p:cNvSpPr>
          <p:nvPr/>
        </p:nvSpPr>
        <p:spPr bwMode="auto">
          <a:xfrm>
            <a:off x="5873750" y="2590800"/>
            <a:ext cx="368300"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7" name="Line 88"/>
          <p:cNvSpPr>
            <a:spLocks noChangeShapeType="1"/>
          </p:cNvSpPr>
          <p:nvPr/>
        </p:nvSpPr>
        <p:spPr bwMode="auto">
          <a:xfrm>
            <a:off x="5873750" y="4114800"/>
            <a:ext cx="368300"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8" name="Line 89"/>
          <p:cNvSpPr>
            <a:spLocks noChangeShapeType="1"/>
          </p:cNvSpPr>
          <p:nvPr/>
        </p:nvSpPr>
        <p:spPr bwMode="auto">
          <a:xfrm>
            <a:off x="6172200" y="2597150"/>
            <a:ext cx="0" cy="1511300"/>
          </a:xfrm>
          <a:prstGeom prst="line">
            <a:avLst/>
          </a:prstGeom>
          <a:noFill/>
          <a:ln w="127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39" name="Rectangle 90"/>
          <p:cNvSpPr>
            <a:spLocks noChangeArrowheads="1"/>
          </p:cNvSpPr>
          <p:nvPr/>
        </p:nvSpPr>
        <p:spPr bwMode="auto">
          <a:xfrm rot="-5400000">
            <a:off x="5958681" y="3177382"/>
            <a:ext cx="790575" cy="36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800" b="1">
                <a:latin typeface="Arial" panose="020B0604020202020204" pitchFamily="34" charset="0"/>
              </a:rPr>
              <a:t>Laser</a:t>
            </a:r>
            <a:endParaRPr lang="de-DE" altLang="pl-PL" sz="1800" b="1">
              <a:solidFill>
                <a:srgbClr val="FAFD00"/>
              </a:solidFill>
              <a:latin typeface="Arial" panose="020B0604020202020204" pitchFamily="34" charset="0"/>
            </a:endParaRPr>
          </a:p>
        </p:txBody>
      </p:sp>
      <p:sp>
        <p:nvSpPr>
          <p:cNvPr id="207940" name="Rectangle 91"/>
          <p:cNvSpPr>
            <a:spLocks noChangeArrowheads="1"/>
          </p:cNvSpPr>
          <p:nvPr/>
        </p:nvSpPr>
        <p:spPr bwMode="auto">
          <a:xfrm>
            <a:off x="6634163" y="1655763"/>
            <a:ext cx="2043112" cy="33337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Helium-Neon-Laser</a:t>
            </a:r>
            <a:endParaRPr lang="de-DE" altLang="pl-PL" sz="1600" b="1">
              <a:solidFill>
                <a:srgbClr val="FFFFFF"/>
              </a:solidFill>
              <a:latin typeface="Arial" panose="020B0604020202020204" pitchFamily="34" charset="0"/>
            </a:endParaRPr>
          </a:p>
        </p:txBody>
      </p:sp>
      <p:sp>
        <p:nvSpPr>
          <p:cNvPr id="207941" name="Rectangle 92"/>
          <p:cNvSpPr>
            <a:spLocks noChangeArrowheads="1"/>
          </p:cNvSpPr>
          <p:nvPr/>
        </p:nvSpPr>
        <p:spPr bwMode="auto">
          <a:xfrm>
            <a:off x="6634163" y="4184650"/>
            <a:ext cx="1173162" cy="33337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CO</a:t>
            </a:r>
            <a:r>
              <a:rPr lang="de-DE" altLang="pl-PL" sz="1600" b="1" baseline="-25000">
                <a:latin typeface="Arial" panose="020B0604020202020204" pitchFamily="34" charset="0"/>
              </a:rPr>
              <a:t>2</a:t>
            </a:r>
            <a:r>
              <a:rPr lang="de-DE" altLang="pl-PL" sz="1600" b="1">
                <a:latin typeface="Arial" panose="020B0604020202020204" pitchFamily="34" charset="0"/>
              </a:rPr>
              <a:t>-Laser</a:t>
            </a:r>
            <a:endParaRPr lang="de-DE" altLang="pl-PL" sz="1600" b="1">
              <a:solidFill>
                <a:srgbClr val="FFFFFF"/>
              </a:solidFill>
              <a:latin typeface="Arial" panose="020B0604020202020204" pitchFamily="34" charset="0"/>
            </a:endParaRPr>
          </a:p>
        </p:txBody>
      </p:sp>
      <p:sp>
        <p:nvSpPr>
          <p:cNvPr id="207942" name="Rectangle 93"/>
          <p:cNvSpPr>
            <a:spLocks noChangeArrowheads="1"/>
          </p:cNvSpPr>
          <p:nvPr/>
        </p:nvSpPr>
        <p:spPr bwMode="auto">
          <a:xfrm>
            <a:off x="6634163" y="3255963"/>
            <a:ext cx="1568450" cy="33337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Nd-YAG-Laser</a:t>
            </a:r>
            <a:endParaRPr lang="de-DE" altLang="pl-PL" sz="1600" b="1">
              <a:solidFill>
                <a:srgbClr val="FFFFFF"/>
              </a:solidFill>
              <a:latin typeface="Arial" panose="020B0604020202020204" pitchFamily="34" charset="0"/>
            </a:endParaRPr>
          </a:p>
        </p:txBody>
      </p:sp>
      <p:sp>
        <p:nvSpPr>
          <p:cNvPr id="207943" name="Rectangle 94"/>
          <p:cNvSpPr>
            <a:spLocks noChangeArrowheads="1"/>
          </p:cNvSpPr>
          <p:nvPr/>
        </p:nvSpPr>
        <p:spPr bwMode="auto">
          <a:xfrm>
            <a:off x="6634163" y="2341563"/>
            <a:ext cx="2111375" cy="33337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Półprzewodn.</a:t>
            </a:r>
            <a:r>
              <a:rPr lang="de-DE" altLang="pl-PL" sz="1600" b="1">
                <a:latin typeface="Arial" panose="020B0604020202020204" pitchFamily="34" charset="0"/>
              </a:rPr>
              <a:t>-Laser</a:t>
            </a:r>
            <a:endParaRPr lang="de-DE" altLang="pl-PL" sz="1600" b="1">
              <a:solidFill>
                <a:srgbClr val="FFFFFF"/>
              </a:solidFill>
              <a:latin typeface="Arial" panose="020B0604020202020204" pitchFamily="34" charset="0"/>
            </a:endParaRPr>
          </a:p>
        </p:txBody>
      </p:sp>
      <p:sp>
        <p:nvSpPr>
          <p:cNvPr id="207944" name="Oval 95"/>
          <p:cNvSpPr>
            <a:spLocks noChangeArrowheads="1"/>
          </p:cNvSpPr>
          <p:nvPr/>
        </p:nvSpPr>
        <p:spPr bwMode="auto">
          <a:xfrm>
            <a:off x="5748338" y="3009900"/>
            <a:ext cx="76200" cy="76200"/>
          </a:xfrm>
          <a:prstGeom prst="ellipse">
            <a:avLst/>
          </a:prstGeom>
          <a:solidFill>
            <a:srgbClr val="7FFF0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45" name="Oval 96"/>
          <p:cNvSpPr>
            <a:spLocks noChangeArrowheads="1"/>
          </p:cNvSpPr>
          <p:nvPr/>
        </p:nvSpPr>
        <p:spPr bwMode="auto">
          <a:xfrm>
            <a:off x="5748338" y="2843213"/>
            <a:ext cx="76200" cy="76200"/>
          </a:xfrm>
          <a:prstGeom prst="ellipse">
            <a:avLst/>
          </a:prstGeom>
          <a:solidFill>
            <a:srgbClr val="7FFF0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46" name="Oval 97"/>
          <p:cNvSpPr>
            <a:spLocks noChangeArrowheads="1"/>
          </p:cNvSpPr>
          <p:nvPr/>
        </p:nvSpPr>
        <p:spPr bwMode="auto">
          <a:xfrm>
            <a:off x="5748338" y="2771775"/>
            <a:ext cx="76200" cy="76200"/>
          </a:xfrm>
          <a:prstGeom prst="ellipse">
            <a:avLst/>
          </a:prstGeom>
          <a:solidFill>
            <a:srgbClr val="7FFF0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47" name="Oval 98"/>
          <p:cNvSpPr>
            <a:spLocks noChangeArrowheads="1"/>
          </p:cNvSpPr>
          <p:nvPr/>
        </p:nvSpPr>
        <p:spPr bwMode="auto">
          <a:xfrm>
            <a:off x="5748338" y="3381375"/>
            <a:ext cx="76200" cy="76200"/>
          </a:xfrm>
          <a:prstGeom prst="ellipse">
            <a:avLst/>
          </a:prstGeom>
          <a:solidFill>
            <a:srgbClr val="7FFF0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48" name="Oval 99"/>
          <p:cNvSpPr>
            <a:spLocks noChangeArrowheads="1"/>
          </p:cNvSpPr>
          <p:nvPr/>
        </p:nvSpPr>
        <p:spPr bwMode="auto">
          <a:xfrm>
            <a:off x="5748338" y="2641600"/>
            <a:ext cx="76200" cy="76200"/>
          </a:xfrm>
          <a:prstGeom prst="ellipse">
            <a:avLst/>
          </a:prstGeom>
          <a:solidFill>
            <a:srgbClr val="7FFF0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07949" name="Rectangle 100"/>
          <p:cNvSpPr>
            <a:spLocks noChangeArrowheads="1"/>
          </p:cNvSpPr>
          <p:nvPr/>
        </p:nvSpPr>
        <p:spPr bwMode="auto">
          <a:xfrm>
            <a:off x="6634163" y="969963"/>
            <a:ext cx="1581150" cy="33337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Excimer-Laser</a:t>
            </a:r>
            <a:endParaRPr lang="de-DE" altLang="pl-PL" sz="1600" b="1">
              <a:solidFill>
                <a:srgbClr val="FFFFFF"/>
              </a:solidFill>
              <a:latin typeface="Arial" panose="020B0604020202020204" pitchFamily="34" charset="0"/>
            </a:endParaRPr>
          </a:p>
        </p:txBody>
      </p:sp>
      <p:sp>
        <p:nvSpPr>
          <p:cNvPr id="207950" name="Line 101"/>
          <p:cNvSpPr>
            <a:spLocks noChangeShapeType="1"/>
          </p:cNvSpPr>
          <p:nvPr/>
        </p:nvSpPr>
        <p:spPr bwMode="auto">
          <a:xfrm>
            <a:off x="457200" y="6096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7951" name="Rectangle 102"/>
          <p:cNvSpPr>
            <a:spLocks noGrp="1" noChangeArrowheads="1"/>
          </p:cNvSpPr>
          <p:nvPr>
            <p:ph type="title"/>
          </p:nvPr>
        </p:nvSpPr>
        <p:spPr>
          <a:xfrm>
            <a:off x="457200" y="0"/>
            <a:ext cx="7772400" cy="685800"/>
          </a:xfrm>
        </p:spPr>
        <p:txBody>
          <a:bodyPr/>
          <a:lstStyle/>
          <a:p>
            <a:pPr defTabSz="762000" eaLnBrk="1" hangingPunct="1"/>
            <a:r>
              <a:rPr lang="pl-PL" altLang="pl-PL" sz="2800" b="1"/>
              <a:t>Zakres długości fal</a:t>
            </a:r>
            <a:endParaRPr lang="de-DE" altLang="pl-PL" sz="2800" b="1"/>
          </a:p>
        </p:txBody>
      </p:sp>
    </p:spTree>
  </p:cSld>
  <p:clrMapOvr>
    <a:masterClrMapping/>
  </p:clrMapOvr>
  <p:transition>
    <p:wipe dir="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ChangeArrowheads="1"/>
          </p:cNvSpPr>
          <p:nvPr/>
        </p:nvSpPr>
        <p:spPr bwMode="auto">
          <a:xfrm>
            <a:off x="534988" y="1220788"/>
            <a:ext cx="1597025" cy="3333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a:latin typeface="Arial" panose="020B0604020202020204" pitchFamily="34" charset="0"/>
              </a:rPr>
              <a:t>Zakres dł.fal</a:t>
            </a:r>
            <a:endParaRPr lang="de-DE" altLang="pl-PL" sz="1600" b="1">
              <a:latin typeface="Arial" panose="020B0604020202020204" pitchFamily="34" charset="0"/>
            </a:endParaRPr>
          </a:p>
        </p:txBody>
      </p:sp>
      <p:sp>
        <p:nvSpPr>
          <p:cNvPr id="208899" name="Rectangle 3"/>
          <p:cNvSpPr>
            <a:spLocks noChangeArrowheads="1"/>
          </p:cNvSpPr>
          <p:nvPr/>
        </p:nvSpPr>
        <p:spPr bwMode="auto">
          <a:xfrm>
            <a:off x="2592388" y="1220788"/>
            <a:ext cx="2654300" cy="3333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a:latin typeface="Arial" panose="020B0604020202020204" pitchFamily="34" charset="0"/>
              </a:rPr>
              <a:t>Oddziaływanie na oko</a:t>
            </a:r>
            <a:endParaRPr lang="de-DE" altLang="pl-PL" sz="1600" b="1">
              <a:solidFill>
                <a:srgbClr val="FFFFFF"/>
              </a:solidFill>
              <a:latin typeface="Arial" panose="020B0604020202020204" pitchFamily="34" charset="0"/>
            </a:endParaRPr>
          </a:p>
        </p:txBody>
      </p:sp>
      <p:sp>
        <p:nvSpPr>
          <p:cNvPr id="208900" name="Rectangle 4"/>
          <p:cNvSpPr>
            <a:spLocks noChangeArrowheads="1"/>
          </p:cNvSpPr>
          <p:nvPr/>
        </p:nvSpPr>
        <p:spPr bwMode="auto">
          <a:xfrm>
            <a:off x="5411788" y="1220788"/>
            <a:ext cx="2892425" cy="333375"/>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600" b="1">
                <a:latin typeface="Arial" panose="020B0604020202020204" pitchFamily="34" charset="0"/>
              </a:rPr>
              <a:t>Oddziaływanie na skórę</a:t>
            </a:r>
            <a:endParaRPr lang="de-DE" altLang="pl-PL" sz="1600" b="1">
              <a:latin typeface="Arial" panose="020B0604020202020204" pitchFamily="34" charset="0"/>
            </a:endParaRPr>
          </a:p>
        </p:txBody>
      </p:sp>
      <p:sp>
        <p:nvSpPr>
          <p:cNvPr id="208901" name="Rectangle 5"/>
          <p:cNvSpPr>
            <a:spLocks noChangeArrowheads="1"/>
          </p:cNvSpPr>
          <p:nvPr/>
        </p:nvSpPr>
        <p:spPr bwMode="auto">
          <a:xfrm>
            <a:off x="534988" y="2058988"/>
            <a:ext cx="15970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100-315 nm</a:t>
            </a:r>
            <a:endParaRPr lang="de-DE" altLang="pl-PL" sz="1200" b="1">
              <a:solidFill>
                <a:schemeClr val="bg1"/>
              </a:solidFill>
              <a:latin typeface="Arial" panose="020B0604020202020204" pitchFamily="34" charset="0"/>
            </a:endParaRPr>
          </a:p>
          <a:p>
            <a:pPr algn="ctr" latinLnBrk="1">
              <a:spcBef>
                <a:spcPct val="0"/>
              </a:spcBef>
              <a:buFontTx/>
              <a:buNone/>
            </a:pPr>
            <a:endParaRPr lang="de-DE" altLang="pl-PL" sz="1200" b="1">
              <a:solidFill>
                <a:schemeClr val="bg1"/>
              </a:solidFill>
              <a:latin typeface="Arial" panose="020B0604020202020204" pitchFamily="34" charset="0"/>
            </a:endParaRPr>
          </a:p>
        </p:txBody>
      </p:sp>
      <p:sp>
        <p:nvSpPr>
          <p:cNvPr id="208902" name="Rectangle 6"/>
          <p:cNvSpPr>
            <a:spLocks noChangeArrowheads="1"/>
          </p:cNvSpPr>
          <p:nvPr/>
        </p:nvSpPr>
        <p:spPr bwMode="auto">
          <a:xfrm>
            <a:off x="2592388" y="2058988"/>
            <a:ext cx="26638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Zapalenie rogówki</a:t>
            </a:r>
            <a:endParaRPr lang="de-DE" altLang="pl-PL" sz="1200" b="1">
              <a:solidFill>
                <a:schemeClr val="bg1"/>
              </a:solidFill>
              <a:latin typeface="Arial" panose="020B0604020202020204" pitchFamily="34" charset="0"/>
            </a:endParaRPr>
          </a:p>
          <a:p>
            <a:pPr latinLnBrk="1">
              <a:spcBef>
                <a:spcPct val="0"/>
              </a:spcBef>
              <a:buFontTx/>
              <a:buNone/>
            </a:pPr>
            <a:endParaRPr lang="de-DE" altLang="pl-PL" sz="1200" b="1">
              <a:solidFill>
                <a:schemeClr val="bg1"/>
              </a:solidFill>
              <a:latin typeface="Arial" panose="020B0604020202020204" pitchFamily="34" charset="0"/>
            </a:endParaRPr>
          </a:p>
        </p:txBody>
      </p:sp>
      <p:sp>
        <p:nvSpPr>
          <p:cNvPr id="208903" name="Rectangle 7"/>
          <p:cNvSpPr>
            <a:spLocks noChangeArrowheads="1"/>
          </p:cNvSpPr>
          <p:nvPr/>
        </p:nvSpPr>
        <p:spPr bwMode="auto">
          <a:xfrm>
            <a:off x="5411788" y="2058988"/>
            <a:ext cx="2039937"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Poparzenie</a:t>
            </a:r>
            <a:r>
              <a:rPr lang="de-DE" altLang="pl-PL" sz="1200" b="1">
                <a:latin typeface="Arial" panose="020B0604020202020204" pitchFamily="34" charset="0"/>
              </a:rPr>
              <a:t>, </a:t>
            </a:r>
            <a:r>
              <a:rPr lang="pl-PL" altLang="pl-PL" sz="1200" b="1">
                <a:latin typeface="Arial" panose="020B0604020202020204" pitchFamily="34" charset="0"/>
              </a:rPr>
              <a:t>przyspieszenie starzenia</a:t>
            </a:r>
            <a:endParaRPr lang="de-DE" altLang="pl-PL" sz="1200" b="1">
              <a:latin typeface="Arial" panose="020B0604020202020204" pitchFamily="34" charset="0"/>
            </a:endParaRPr>
          </a:p>
        </p:txBody>
      </p:sp>
      <p:sp>
        <p:nvSpPr>
          <p:cNvPr id="208904" name="Rectangle 8"/>
          <p:cNvSpPr>
            <a:spLocks noChangeArrowheads="1"/>
          </p:cNvSpPr>
          <p:nvPr/>
        </p:nvSpPr>
        <p:spPr bwMode="auto">
          <a:xfrm>
            <a:off x="534988" y="2622550"/>
            <a:ext cx="1597025" cy="27146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315-380 nm</a:t>
            </a:r>
            <a:endParaRPr lang="de-DE" altLang="pl-PL" sz="1200" b="1">
              <a:solidFill>
                <a:schemeClr val="bg1"/>
              </a:solidFill>
              <a:latin typeface="Arial" panose="020B0604020202020204" pitchFamily="34" charset="0"/>
            </a:endParaRPr>
          </a:p>
        </p:txBody>
      </p:sp>
      <p:sp>
        <p:nvSpPr>
          <p:cNvPr id="208905" name="Rectangle 9"/>
          <p:cNvSpPr>
            <a:spLocks noChangeArrowheads="1"/>
          </p:cNvSpPr>
          <p:nvPr/>
        </p:nvSpPr>
        <p:spPr bwMode="auto">
          <a:xfrm>
            <a:off x="2592388" y="2622550"/>
            <a:ext cx="2663825" cy="271463"/>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Mętnienie soczewki</a:t>
            </a:r>
            <a:endParaRPr lang="de-DE" altLang="pl-PL" sz="1200" b="1">
              <a:solidFill>
                <a:schemeClr val="bg1"/>
              </a:solidFill>
              <a:latin typeface="Arial" panose="020B0604020202020204" pitchFamily="34" charset="0"/>
            </a:endParaRPr>
          </a:p>
        </p:txBody>
      </p:sp>
      <p:sp>
        <p:nvSpPr>
          <p:cNvPr id="208906" name="Rectangle 10"/>
          <p:cNvSpPr>
            <a:spLocks noChangeArrowheads="1"/>
          </p:cNvSpPr>
          <p:nvPr/>
        </p:nvSpPr>
        <p:spPr bwMode="auto">
          <a:xfrm>
            <a:off x="5651500" y="3429000"/>
            <a:ext cx="2892425" cy="636588"/>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Ciemnienie</a:t>
            </a:r>
          </a:p>
          <a:p>
            <a:pPr>
              <a:spcBef>
                <a:spcPct val="0"/>
              </a:spcBef>
              <a:buFontTx/>
              <a:buNone/>
            </a:pPr>
            <a:r>
              <a:rPr lang="pl-PL" altLang="pl-PL" sz="1200" b="1">
                <a:latin typeface="Arial" panose="020B0604020202020204" pitchFamily="34" charset="0"/>
              </a:rPr>
              <a:t>pigmentu</a:t>
            </a:r>
            <a:r>
              <a:rPr lang="de-DE" altLang="pl-PL" sz="1200" b="1">
                <a:latin typeface="Arial" panose="020B0604020202020204" pitchFamily="34" charset="0"/>
              </a:rPr>
              <a:t>, </a:t>
            </a:r>
            <a:r>
              <a:rPr lang="pl-PL" altLang="pl-PL" sz="1200" b="1">
                <a:latin typeface="Arial" panose="020B0604020202020204" pitchFamily="34" charset="0"/>
              </a:rPr>
              <a:t>zapalenie</a:t>
            </a:r>
            <a:endParaRPr lang="de-DE" altLang="pl-PL" sz="1200" b="1">
              <a:latin typeface="Arial" panose="020B0604020202020204" pitchFamily="34" charset="0"/>
            </a:endParaRPr>
          </a:p>
          <a:p>
            <a:pPr latinLnBrk="1">
              <a:spcBef>
                <a:spcPct val="0"/>
              </a:spcBef>
              <a:buFontTx/>
              <a:buNone/>
            </a:pPr>
            <a:endParaRPr lang="de-DE" altLang="pl-PL" sz="1200" b="1">
              <a:solidFill>
                <a:schemeClr val="bg1"/>
              </a:solidFill>
              <a:latin typeface="Arial" panose="020B0604020202020204" pitchFamily="34" charset="0"/>
            </a:endParaRPr>
          </a:p>
        </p:txBody>
      </p:sp>
      <p:sp>
        <p:nvSpPr>
          <p:cNvPr id="208907" name="Rectangle 11"/>
          <p:cNvSpPr>
            <a:spLocks noChangeArrowheads="1"/>
          </p:cNvSpPr>
          <p:nvPr/>
        </p:nvSpPr>
        <p:spPr bwMode="auto">
          <a:xfrm>
            <a:off x="534988" y="3201988"/>
            <a:ext cx="15970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380-780 nm</a:t>
            </a:r>
            <a:endParaRPr lang="de-DE" altLang="pl-PL" sz="1200" b="1">
              <a:solidFill>
                <a:schemeClr val="bg1"/>
              </a:solidFill>
              <a:latin typeface="Arial" panose="020B0604020202020204" pitchFamily="34" charset="0"/>
            </a:endParaRPr>
          </a:p>
          <a:p>
            <a:pPr algn="ctr" latinLnBrk="1">
              <a:spcBef>
                <a:spcPct val="0"/>
              </a:spcBef>
              <a:buFontTx/>
              <a:buNone/>
            </a:pPr>
            <a:endParaRPr lang="de-DE" altLang="pl-PL" sz="1200" b="1">
              <a:solidFill>
                <a:schemeClr val="bg1"/>
              </a:solidFill>
              <a:latin typeface="Arial" panose="020B0604020202020204" pitchFamily="34" charset="0"/>
            </a:endParaRPr>
          </a:p>
        </p:txBody>
      </p:sp>
      <p:sp>
        <p:nvSpPr>
          <p:cNvPr id="208908" name="Rectangle 12"/>
          <p:cNvSpPr>
            <a:spLocks noChangeArrowheads="1"/>
          </p:cNvSpPr>
          <p:nvPr/>
        </p:nvSpPr>
        <p:spPr bwMode="auto">
          <a:xfrm>
            <a:off x="2592388" y="3201988"/>
            <a:ext cx="26638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Uszkodzenie siatkówki</a:t>
            </a:r>
            <a:endParaRPr lang="de-DE" altLang="pl-PL" sz="1200" b="1">
              <a:solidFill>
                <a:schemeClr val="bg1"/>
              </a:solidFill>
              <a:latin typeface="Arial" panose="020B0604020202020204" pitchFamily="34" charset="0"/>
            </a:endParaRPr>
          </a:p>
          <a:p>
            <a:pPr latinLnBrk="1">
              <a:spcBef>
                <a:spcPct val="0"/>
              </a:spcBef>
              <a:buFontTx/>
              <a:buNone/>
            </a:pPr>
            <a:endParaRPr lang="de-DE" altLang="pl-PL" sz="1200" b="1">
              <a:solidFill>
                <a:schemeClr val="bg1"/>
              </a:solidFill>
              <a:latin typeface="Arial" panose="020B0604020202020204" pitchFamily="34" charset="0"/>
            </a:endParaRPr>
          </a:p>
        </p:txBody>
      </p:sp>
      <p:sp>
        <p:nvSpPr>
          <p:cNvPr id="208909" name="Rectangle 13"/>
          <p:cNvSpPr>
            <a:spLocks noChangeArrowheads="1"/>
          </p:cNvSpPr>
          <p:nvPr/>
        </p:nvSpPr>
        <p:spPr bwMode="auto">
          <a:xfrm>
            <a:off x="534988" y="5030788"/>
            <a:ext cx="1597025" cy="271462"/>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3000-100000 nm</a:t>
            </a:r>
            <a:endParaRPr lang="de-DE" altLang="pl-PL" sz="1200" b="1">
              <a:solidFill>
                <a:schemeClr val="bg1"/>
              </a:solidFill>
              <a:latin typeface="Arial" panose="020B0604020202020204" pitchFamily="34" charset="0"/>
            </a:endParaRPr>
          </a:p>
        </p:txBody>
      </p:sp>
      <p:sp>
        <p:nvSpPr>
          <p:cNvPr id="208910" name="Rectangle 14"/>
          <p:cNvSpPr>
            <a:spLocks noChangeArrowheads="1"/>
          </p:cNvSpPr>
          <p:nvPr/>
        </p:nvSpPr>
        <p:spPr bwMode="auto">
          <a:xfrm>
            <a:off x="2592388" y="5030788"/>
            <a:ext cx="2663825" cy="271462"/>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Zapalenie rogówki</a:t>
            </a:r>
            <a:endParaRPr lang="de-DE" altLang="pl-PL" sz="1200" b="1">
              <a:solidFill>
                <a:schemeClr val="bg1"/>
              </a:solidFill>
              <a:latin typeface="Arial" panose="020B0604020202020204" pitchFamily="34" charset="0"/>
            </a:endParaRPr>
          </a:p>
        </p:txBody>
      </p:sp>
      <p:sp>
        <p:nvSpPr>
          <p:cNvPr id="208911" name="Rectangle 15"/>
          <p:cNvSpPr>
            <a:spLocks noChangeArrowheads="1"/>
          </p:cNvSpPr>
          <p:nvPr/>
        </p:nvSpPr>
        <p:spPr bwMode="auto">
          <a:xfrm>
            <a:off x="2592388" y="3963988"/>
            <a:ext cx="26638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Mętnienie soczewki</a:t>
            </a:r>
            <a:r>
              <a:rPr lang="de-DE" altLang="pl-PL" sz="1200" b="1">
                <a:latin typeface="Arial" panose="020B0604020202020204" pitchFamily="34" charset="0"/>
              </a:rPr>
              <a:t>, </a:t>
            </a:r>
            <a:r>
              <a:rPr lang="pl-PL" altLang="pl-PL" sz="1200" b="1">
                <a:latin typeface="Arial" panose="020B0604020202020204" pitchFamily="34" charset="0"/>
              </a:rPr>
              <a:t>uszkodzenie</a:t>
            </a:r>
          </a:p>
          <a:p>
            <a:pPr>
              <a:spcBef>
                <a:spcPct val="0"/>
              </a:spcBef>
              <a:buFontTx/>
              <a:buNone/>
            </a:pPr>
            <a:r>
              <a:rPr lang="pl-PL" altLang="pl-PL" sz="1200" b="1">
                <a:latin typeface="Arial" panose="020B0604020202020204" pitchFamily="34" charset="0"/>
              </a:rPr>
              <a:t>siatkówki</a:t>
            </a:r>
            <a:endParaRPr lang="de-DE" altLang="pl-PL" sz="1200" b="1">
              <a:latin typeface="Arial" panose="020B0604020202020204" pitchFamily="34" charset="0"/>
            </a:endParaRPr>
          </a:p>
        </p:txBody>
      </p:sp>
      <p:sp>
        <p:nvSpPr>
          <p:cNvPr id="208912" name="Rectangle 16"/>
          <p:cNvSpPr>
            <a:spLocks noChangeArrowheads="1"/>
          </p:cNvSpPr>
          <p:nvPr/>
        </p:nvSpPr>
        <p:spPr bwMode="auto">
          <a:xfrm>
            <a:off x="534988" y="3963988"/>
            <a:ext cx="15970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780-1400 nm</a:t>
            </a:r>
            <a:endParaRPr lang="de-DE" altLang="pl-PL" sz="1200" b="1">
              <a:solidFill>
                <a:schemeClr val="bg1"/>
              </a:solidFill>
              <a:latin typeface="Arial" panose="020B0604020202020204" pitchFamily="34" charset="0"/>
            </a:endParaRPr>
          </a:p>
          <a:p>
            <a:pPr algn="ctr" latinLnBrk="1">
              <a:spcBef>
                <a:spcPct val="0"/>
              </a:spcBef>
              <a:buFontTx/>
              <a:buNone/>
            </a:pPr>
            <a:endParaRPr lang="de-DE" altLang="pl-PL" sz="1200" b="1">
              <a:solidFill>
                <a:schemeClr val="bg1"/>
              </a:solidFill>
              <a:latin typeface="Arial" panose="020B0604020202020204" pitchFamily="34" charset="0"/>
            </a:endParaRPr>
          </a:p>
        </p:txBody>
      </p:sp>
      <p:sp>
        <p:nvSpPr>
          <p:cNvPr id="208913" name="Rectangle 17"/>
          <p:cNvSpPr>
            <a:spLocks noChangeArrowheads="1"/>
          </p:cNvSpPr>
          <p:nvPr/>
        </p:nvSpPr>
        <p:spPr bwMode="auto">
          <a:xfrm>
            <a:off x="534988" y="4497388"/>
            <a:ext cx="15970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200" b="1">
                <a:latin typeface="Arial" panose="020B0604020202020204" pitchFamily="34" charset="0"/>
              </a:rPr>
              <a:t>1400-3000 nm</a:t>
            </a:r>
            <a:endParaRPr lang="de-DE" altLang="pl-PL" sz="1200" b="1">
              <a:solidFill>
                <a:schemeClr val="bg1"/>
              </a:solidFill>
              <a:latin typeface="Arial" panose="020B0604020202020204" pitchFamily="34" charset="0"/>
            </a:endParaRPr>
          </a:p>
          <a:p>
            <a:pPr algn="ctr" latinLnBrk="1">
              <a:spcBef>
                <a:spcPct val="0"/>
              </a:spcBef>
              <a:buFontTx/>
              <a:buNone/>
            </a:pPr>
            <a:endParaRPr lang="de-DE" altLang="pl-PL" sz="1200" b="1">
              <a:solidFill>
                <a:schemeClr val="bg1"/>
              </a:solidFill>
              <a:latin typeface="Arial" panose="020B0604020202020204" pitchFamily="34" charset="0"/>
            </a:endParaRPr>
          </a:p>
        </p:txBody>
      </p:sp>
      <p:sp>
        <p:nvSpPr>
          <p:cNvPr id="208914" name="Rectangle 18"/>
          <p:cNvSpPr>
            <a:spLocks noChangeArrowheads="1"/>
          </p:cNvSpPr>
          <p:nvPr/>
        </p:nvSpPr>
        <p:spPr bwMode="auto">
          <a:xfrm>
            <a:off x="2592388" y="4497388"/>
            <a:ext cx="2663825" cy="454025"/>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Mętnienie soczewki</a:t>
            </a:r>
            <a:r>
              <a:rPr lang="de-DE" altLang="pl-PL" sz="1200" b="1">
                <a:latin typeface="Arial" panose="020B0604020202020204" pitchFamily="34" charset="0"/>
              </a:rPr>
              <a:t>, </a:t>
            </a:r>
            <a:r>
              <a:rPr lang="pl-PL" altLang="pl-PL" sz="1200" b="1">
                <a:latin typeface="Arial" panose="020B0604020202020204" pitchFamily="34" charset="0"/>
              </a:rPr>
              <a:t>zapalenie</a:t>
            </a:r>
          </a:p>
          <a:p>
            <a:pPr>
              <a:spcBef>
                <a:spcPct val="0"/>
              </a:spcBef>
              <a:buFontTx/>
              <a:buNone/>
            </a:pPr>
            <a:r>
              <a:rPr lang="pl-PL" altLang="pl-PL" sz="1200" b="1">
                <a:latin typeface="Arial" panose="020B0604020202020204" pitchFamily="34" charset="0"/>
              </a:rPr>
              <a:t>rogówki</a:t>
            </a:r>
            <a:endParaRPr lang="de-DE" altLang="pl-PL" sz="1200" b="1">
              <a:solidFill>
                <a:schemeClr val="bg1"/>
              </a:solidFill>
              <a:latin typeface="Arial" panose="020B0604020202020204" pitchFamily="34" charset="0"/>
            </a:endParaRPr>
          </a:p>
        </p:txBody>
      </p:sp>
      <p:sp>
        <p:nvSpPr>
          <p:cNvPr id="208915" name="Rectangle 19"/>
          <p:cNvSpPr>
            <a:spLocks noChangeArrowheads="1"/>
          </p:cNvSpPr>
          <p:nvPr/>
        </p:nvSpPr>
        <p:spPr bwMode="auto">
          <a:xfrm>
            <a:off x="5411788" y="3963988"/>
            <a:ext cx="2892425" cy="1366837"/>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de-DE" altLang="pl-PL" sz="1200" b="1">
              <a:solidFill>
                <a:schemeClr val="bg1"/>
              </a:solidFill>
              <a:latin typeface="Arial" panose="020B0604020202020204" pitchFamily="34" charset="0"/>
            </a:endParaRPr>
          </a:p>
          <a:p>
            <a:pPr>
              <a:spcBef>
                <a:spcPct val="0"/>
              </a:spcBef>
              <a:buFontTx/>
              <a:buNone/>
            </a:pPr>
            <a:endParaRPr lang="de-DE" altLang="pl-PL" sz="1200" b="1">
              <a:solidFill>
                <a:schemeClr val="bg1"/>
              </a:solidFill>
              <a:latin typeface="Arial" panose="020B0604020202020204" pitchFamily="34" charset="0"/>
            </a:endParaRPr>
          </a:p>
          <a:p>
            <a:pPr>
              <a:spcBef>
                <a:spcPct val="0"/>
              </a:spcBef>
              <a:buFontTx/>
              <a:buNone/>
            </a:pPr>
            <a:endParaRPr lang="de-DE" altLang="pl-PL" sz="1200" b="1">
              <a:solidFill>
                <a:schemeClr val="bg1"/>
              </a:solidFill>
              <a:latin typeface="Arial" panose="020B0604020202020204" pitchFamily="34" charset="0"/>
            </a:endParaRPr>
          </a:p>
          <a:p>
            <a:pPr>
              <a:spcBef>
                <a:spcPct val="0"/>
              </a:spcBef>
              <a:buFontTx/>
              <a:buNone/>
            </a:pPr>
            <a:r>
              <a:rPr lang="pl-PL" altLang="pl-PL" sz="1200" b="1">
                <a:latin typeface="Arial" panose="020B0604020202020204" pitchFamily="34" charset="0"/>
              </a:rPr>
              <a:t>Zapalenie</a:t>
            </a:r>
            <a:endParaRPr lang="de-DE" altLang="pl-PL" sz="1200" b="1">
              <a:solidFill>
                <a:schemeClr val="bg1"/>
              </a:solidFill>
              <a:latin typeface="Arial" panose="020B0604020202020204" pitchFamily="34" charset="0"/>
            </a:endParaRPr>
          </a:p>
          <a:p>
            <a:pPr>
              <a:spcBef>
                <a:spcPct val="0"/>
              </a:spcBef>
              <a:buFontTx/>
              <a:buNone/>
            </a:pPr>
            <a:endParaRPr lang="de-DE" altLang="pl-PL" sz="1200" b="1">
              <a:solidFill>
                <a:schemeClr val="bg1"/>
              </a:solidFill>
              <a:latin typeface="Arial" panose="020B0604020202020204" pitchFamily="34" charset="0"/>
            </a:endParaRPr>
          </a:p>
          <a:p>
            <a:pPr>
              <a:spcBef>
                <a:spcPct val="0"/>
              </a:spcBef>
              <a:buFontTx/>
              <a:buNone/>
            </a:pPr>
            <a:endParaRPr lang="de-DE" altLang="pl-PL" sz="1200" b="1">
              <a:solidFill>
                <a:schemeClr val="bg1"/>
              </a:solidFill>
              <a:latin typeface="Arial" panose="020B0604020202020204" pitchFamily="34" charset="0"/>
            </a:endParaRPr>
          </a:p>
          <a:p>
            <a:pPr latinLnBrk="1">
              <a:spcBef>
                <a:spcPct val="0"/>
              </a:spcBef>
              <a:buFontTx/>
              <a:buNone/>
            </a:pPr>
            <a:endParaRPr lang="de-DE" altLang="pl-PL" sz="1200" b="1">
              <a:solidFill>
                <a:schemeClr val="bg1"/>
              </a:solidFill>
              <a:latin typeface="Arial" panose="020B0604020202020204" pitchFamily="34" charset="0"/>
            </a:endParaRPr>
          </a:p>
        </p:txBody>
      </p:sp>
      <p:sp>
        <p:nvSpPr>
          <p:cNvPr id="208916" name="Rectangle 20"/>
          <p:cNvSpPr>
            <a:spLocks noChangeArrowheads="1"/>
          </p:cNvSpPr>
          <p:nvPr/>
        </p:nvSpPr>
        <p:spPr bwMode="auto">
          <a:xfrm>
            <a:off x="7700963" y="4916488"/>
            <a:ext cx="1042987" cy="30162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400" b="1">
                <a:latin typeface="Arial" panose="020B0604020202020204" pitchFamily="34" charset="0"/>
              </a:rPr>
              <a:t>CO</a:t>
            </a:r>
            <a:r>
              <a:rPr lang="de-DE" altLang="pl-PL" sz="1400" b="1" baseline="-25000">
                <a:latin typeface="Arial" panose="020B0604020202020204" pitchFamily="34" charset="0"/>
              </a:rPr>
              <a:t>2</a:t>
            </a:r>
            <a:r>
              <a:rPr lang="de-DE" altLang="pl-PL" sz="1400" b="1">
                <a:latin typeface="Arial" panose="020B0604020202020204" pitchFamily="34" charset="0"/>
              </a:rPr>
              <a:t>-Laser</a:t>
            </a:r>
          </a:p>
        </p:txBody>
      </p:sp>
      <p:sp>
        <p:nvSpPr>
          <p:cNvPr id="208917" name="Rectangle 21"/>
          <p:cNvSpPr>
            <a:spLocks noChangeArrowheads="1"/>
          </p:cNvSpPr>
          <p:nvPr/>
        </p:nvSpPr>
        <p:spPr bwMode="auto">
          <a:xfrm>
            <a:off x="7380288" y="3933825"/>
            <a:ext cx="1393825" cy="30162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400" b="1">
                <a:latin typeface="Arial" panose="020B0604020202020204" pitchFamily="34" charset="0"/>
              </a:rPr>
              <a:t>Nd-YAG-Laser</a:t>
            </a:r>
            <a:endParaRPr lang="de-DE" altLang="pl-PL" sz="1400" b="1">
              <a:solidFill>
                <a:srgbClr val="FFFFFF"/>
              </a:solidFill>
              <a:latin typeface="Arial" panose="020B0604020202020204" pitchFamily="34" charset="0"/>
            </a:endParaRPr>
          </a:p>
        </p:txBody>
      </p:sp>
      <p:sp>
        <p:nvSpPr>
          <p:cNvPr id="208918" name="Rectangle 22"/>
          <p:cNvSpPr>
            <a:spLocks noChangeArrowheads="1"/>
          </p:cNvSpPr>
          <p:nvPr/>
        </p:nvSpPr>
        <p:spPr bwMode="auto">
          <a:xfrm rot="-5400000">
            <a:off x="1862138" y="2405062"/>
            <a:ext cx="996950" cy="301625"/>
          </a:xfrm>
          <a:prstGeom prst="rect">
            <a:avLst/>
          </a:prstGeom>
          <a:solidFill>
            <a:srgbClr val="D49F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400" b="1" i="1">
                <a:latin typeface="Arial" panose="020B0604020202020204" pitchFamily="34" charset="0"/>
              </a:rPr>
              <a:t>UV</a:t>
            </a:r>
          </a:p>
        </p:txBody>
      </p:sp>
      <p:sp>
        <p:nvSpPr>
          <p:cNvPr id="208919" name="Rectangle 23"/>
          <p:cNvSpPr>
            <a:spLocks noChangeArrowheads="1"/>
          </p:cNvSpPr>
          <p:nvPr/>
        </p:nvSpPr>
        <p:spPr bwMode="auto">
          <a:xfrm rot="-5400000">
            <a:off x="1953419" y="3312319"/>
            <a:ext cx="817563" cy="301625"/>
          </a:xfrm>
          <a:prstGeom prst="rect">
            <a:avLst/>
          </a:prstGeom>
          <a:solidFill>
            <a:srgbClr val="FAFD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400" b="1" i="1">
                <a:latin typeface="Arial" panose="020B0604020202020204" pitchFamily="34" charset="0"/>
              </a:rPr>
              <a:t>Widz.</a:t>
            </a:r>
            <a:endParaRPr lang="de-DE" altLang="pl-PL" sz="1400" b="1" i="1">
              <a:latin typeface="Arial" panose="020B0604020202020204" pitchFamily="34" charset="0"/>
            </a:endParaRPr>
          </a:p>
        </p:txBody>
      </p:sp>
      <p:sp>
        <p:nvSpPr>
          <p:cNvPr id="208920" name="Rectangle 24"/>
          <p:cNvSpPr>
            <a:spLocks noChangeArrowheads="1"/>
          </p:cNvSpPr>
          <p:nvPr/>
        </p:nvSpPr>
        <p:spPr bwMode="auto">
          <a:xfrm rot="-5400000">
            <a:off x="1620044" y="4417219"/>
            <a:ext cx="1484313" cy="301625"/>
          </a:xfrm>
          <a:prstGeom prst="rect">
            <a:avLst/>
          </a:prstGeom>
          <a:solidFill>
            <a:srgbClr val="FCD1C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DE" altLang="pl-PL" sz="1400" b="1" i="1">
                <a:latin typeface="Arial" panose="020B0604020202020204" pitchFamily="34" charset="0"/>
              </a:rPr>
              <a:t>IR</a:t>
            </a:r>
          </a:p>
        </p:txBody>
      </p:sp>
      <p:sp>
        <p:nvSpPr>
          <p:cNvPr id="208921" name="Rectangle 25"/>
          <p:cNvSpPr>
            <a:spLocks noChangeArrowheads="1"/>
          </p:cNvSpPr>
          <p:nvPr/>
        </p:nvSpPr>
        <p:spPr bwMode="auto">
          <a:xfrm>
            <a:off x="7489825" y="2122488"/>
            <a:ext cx="1404938" cy="30162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400" b="1">
                <a:latin typeface="Arial" panose="020B0604020202020204" pitchFamily="34" charset="0"/>
              </a:rPr>
              <a:t>Excimer-Laser</a:t>
            </a:r>
            <a:endParaRPr lang="de-DE" altLang="pl-PL" sz="1400" b="1">
              <a:solidFill>
                <a:srgbClr val="FFFFFF"/>
              </a:solidFill>
              <a:latin typeface="Arial" panose="020B0604020202020204" pitchFamily="34" charset="0"/>
            </a:endParaRPr>
          </a:p>
        </p:txBody>
      </p:sp>
      <p:sp>
        <p:nvSpPr>
          <p:cNvPr id="208922" name="Rectangle 26"/>
          <p:cNvSpPr>
            <a:spLocks noChangeArrowheads="1"/>
          </p:cNvSpPr>
          <p:nvPr/>
        </p:nvSpPr>
        <p:spPr bwMode="auto">
          <a:xfrm>
            <a:off x="7372350" y="4237038"/>
            <a:ext cx="1382713" cy="514350"/>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400" b="1">
                <a:latin typeface="Arial" panose="020B0604020202020204" pitchFamily="34" charset="0"/>
              </a:rPr>
              <a:t>Diodowy l</a:t>
            </a:r>
            <a:r>
              <a:rPr lang="de-DE" altLang="pl-PL" sz="1400" b="1">
                <a:latin typeface="Arial" panose="020B0604020202020204" pitchFamily="34" charset="0"/>
              </a:rPr>
              <a:t>aser</a:t>
            </a:r>
            <a:endParaRPr lang="pl-PL" altLang="pl-PL" sz="1400" b="1">
              <a:latin typeface="Arial" panose="020B0604020202020204" pitchFamily="34" charset="0"/>
            </a:endParaRPr>
          </a:p>
          <a:p>
            <a:pPr>
              <a:spcBef>
                <a:spcPct val="0"/>
              </a:spcBef>
              <a:buFontTx/>
              <a:buNone/>
            </a:pPr>
            <a:r>
              <a:rPr lang="pl-PL" altLang="pl-PL" sz="1400" b="1">
                <a:latin typeface="Arial" panose="020B0604020202020204" pitchFamily="34" charset="0"/>
              </a:rPr>
              <a:t>dużej mocy</a:t>
            </a:r>
            <a:endParaRPr lang="de-DE" altLang="pl-PL" sz="1400" b="1">
              <a:solidFill>
                <a:srgbClr val="FFFFFF"/>
              </a:solidFill>
              <a:latin typeface="Arial" panose="020B0604020202020204" pitchFamily="34" charset="0"/>
            </a:endParaRPr>
          </a:p>
        </p:txBody>
      </p:sp>
      <p:sp>
        <p:nvSpPr>
          <p:cNvPr id="208923" name="Rectangle 27"/>
          <p:cNvSpPr>
            <a:spLocks noChangeArrowheads="1"/>
          </p:cNvSpPr>
          <p:nvPr/>
        </p:nvSpPr>
        <p:spPr bwMode="auto">
          <a:xfrm>
            <a:off x="5435600" y="2636838"/>
            <a:ext cx="2892425" cy="271462"/>
          </a:xfrm>
          <a:prstGeom prst="rect">
            <a:avLst/>
          </a:prstGeom>
          <a:solidFill>
            <a:srgbClr val="FCFEB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latin typeface="Arial" panose="020B0604020202020204" pitchFamily="34" charset="0"/>
              </a:rPr>
              <a:t>Wzmocnienie pigmentu</a:t>
            </a:r>
            <a:endParaRPr lang="de-DE" altLang="pl-PL" sz="1200" b="1">
              <a:solidFill>
                <a:schemeClr val="bg1"/>
              </a:solidFill>
              <a:latin typeface="Arial" panose="020B0604020202020204" pitchFamily="34" charset="0"/>
            </a:endParaRPr>
          </a:p>
        </p:txBody>
      </p:sp>
      <p:sp>
        <p:nvSpPr>
          <p:cNvPr id="208924" name="Rectangle 28"/>
          <p:cNvSpPr>
            <a:spLocks noChangeArrowheads="1"/>
          </p:cNvSpPr>
          <p:nvPr/>
        </p:nvSpPr>
        <p:spPr bwMode="auto">
          <a:xfrm>
            <a:off x="7502525" y="2646363"/>
            <a:ext cx="1225550" cy="301625"/>
          </a:xfrm>
          <a:prstGeom prst="rect">
            <a:avLst/>
          </a:prstGeom>
          <a:solidFill>
            <a:srgbClr val="DDDDDD"/>
          </a:solidFill>
          <a:ln>
            <a:noFill/>
          </a:ln>
          <a:effectLst/>
          <a:extLs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400" b="1">
                <a:latin typeface="Arial" panose="020B0604020202020204" pitchFamily="34" charset="0"/>
              </a:rPr>
              <a:t>He-Ne-Laser</a:t>
            </a:r>
            <a:endParaRPr lang="de-DE" altLang="pl-PL" sz="1400" b="1">
              <a:solidFill>
                <a:srgbClr val="FFFFFF"/>
              </a:solidFill>
              <a:latin typeface="Arial" panose="020B0604020202020204" pitchFamily="34" charset="0"/>
            </a:endParaRPr>
          </a:p>
        </p:txBody>
      </p:sp>
      <p:sp>
        <p:nvSpPr>
          <p:cNvPr id="208925" name="Line 29"/>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08926" name="Rectangle 30"/>
          <p:cNvSpPr>
            <a:spLocks noGrp="1" noChangeArrowheads="1"/>
          </p:cNvSpPr>
          <p:nvPr>
            <p:ph type="title"/>
          </p:nvPr>
        </p:nvSpPr>
        <p:spPr>
          <a:xfrm>
            <a:off x="757238" y="0"/>
            <a:ext cx="7772400" cy="1143000"/>
          </a:xfrm>
        </p:spPr>
        <p:txBody>
          <a:bodyPr/>
          <a:lstStyle/>
          <a:p>
            <a:pPr defTabSz="762000" eaLnBrk="1" hangingPunct="1"/>
            <a:r>
              <a:rPr lang="pl-PL" altLang="pl-PL" sz="2400"/>
              <a:t>Oddziaływanie promieniowania laserowego</a:t>
            </a:r>
            <a:endParaRPr lang="de-DE" altLang="pl-PL" sz="2400"/>
          </a:p>
        </p:txBody>
      </p:sp>
    </p:spTree>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Obraz 2" descr="http://www.eioba.org/files/user15597/a113444/oko_budow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692150"/>
            <a:ext cx="8135937" cy="568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ChangeArrowheads="1"/>
          </p:cNvSpPr>
          <p:nvPr/>
        </p:nvSpPr>
        <p:spPr bwMode="auto">
          <a:xfrm>
            <a:off x="376238" y="893763"/>
            <a:ext cx="8391525" cy="638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800" b="1">
                <a:latin typeface="Arial" panose="020B0604020202020204" pitchFamily="34" charset="0"/>
              </a:rPr>
              <a:t>Mechanizm niszczenia przy impulsach laserowych</a:t>
            </a:r>
            <a:endParaRPr lang="de-DE" altLang="pl-PL" sz="1800" b="1">
              <a:latin typeface="Arial" panose="020B0604020202020204" pitchFamily="34" charset="0"/>
            </a:endParaRPr>
          </a:p>
          <a:p>
            <a:pPr algn="ctr">
              <a:spcBef>
                <a:spcPct val="0"/>
              </a:spcBef>
              <a:buFontTx/>
              <a:buNone/>
            </a:pPr>
            <a:r>
              <a:rPr lang="pl-PL" altLang="pl-PL" sz="1800" b="1">
                <a:latin typeface="Arial" panose="020B0604020202020204" pitchFamily="34" charset="0"/>
              </a:rPr>
              <a:t>(wysokie energie i moce)</a:t>
            </a:r>
            <a:endParaRPr lang="de-DE" altLang="pl-PL" sz="1800" b="1">
              <a:latin typeface="Arial" panose="020B0604020202020204" pitchFamily="34" charset="0"/>
            </a:endParaRPr>
          </a:p>
        </p:txBody>
      </p:sp>
      <p:sp>
        <p:nvSpPr>
          <p:cNvPr id="210947" name="Rectangle 3"/>
          <p:cNvSpPr>
            <a:spLocks noChangeArrowheads="1"/>
          </p:cNvSpPr>
          <p:nvPr/>
        </p:nvSpPr>
        <p:spPr bwMode="auto">
          <a:xfrm>
            <a:off x="382588" y="1754188"/>
            <a:ext cx="2206625" cy="363537"/>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Czas oddziaływ.</a:t>
            </a:r>
            <a:endParaRPr lang="de-DE" altLang="pl-PL" sz="1800" b="1">
              <a:solidFill>
                <a:srgbClr val="FFFFFF"/>
              </a:solidFill>
              <a:latin typeface="Arial" panose="020B0604020202020204" pitchFamily="34" charset="0"/>
            </a:endParaRPr>
          </a:p>
        </p:txBody>
      </p:sp>
      <p:sp>
        <p:nvSpPr>
          <p:cNvPr id="210948" name="Rectangle 4"/>
          <p:cNvSpPr>
            <a:spLocks noChangeArrowheads="1"/>
          </p:cNvSpPr>
          <p:nvPr/>
        </p:nvSpPr>
        <p:spPr bwMode="auto">
          <a:xfrm>
            <a:off x="2820988" y="1754188"/>
            <a:ext cx="2587625" cy="363537"/>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Rodzaj impulsu</a:t>
            </a:r>
            <a:endParaRPr lang="de-DE" altLang="pl-PL" sz="1800" b="1">
              <a:solidFill>
                <a:srgbClr val="FFFFFF"/>
              </a:solidFill>
              <a:latin typeface="Arial" panose="020B0604020202020204" pitchFamily="34" charset="0"/>
            </a:endParaRPr>
          </a:p>
        </p:txBody>
      </p:sp>
      <p:sp>
        <p:nvSpPr>
          <p:cNvPr id="210949" name="Rectangle 5"/>
          <p:cNvSpPr>
            <a:spLocks noChangeArrowheads="1"/>
          </p:cNvSpPr>
          <p:nvPr/>
        </p:nvSpPr>
        <p:spPr bwMode="auto">
          <a:xfrm>
            <a:off x="5564188" y="1754188"/>
            <a:ext cx="3197225" cy="363537"/>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a:latin typeface="Arial" panose="020B0604020202020204" pitchFamily="34" charset="0"/>
              </a:rPr>
              <a:t>Mechanizm niszczenia</a:t>
            </a:r>
            <a:endParaRPr lang="de-DE" altLang="pl-PL" sz="1800" b="1">
              <a:solidFill>
                <a:srgbClr val="FFFFFF"/>
              </a:solidFill>
              <a:latin typeface="Arial" panose="020B0604020202020204" pitchFamily="34" charset="0"/>
            </a:endParaRPr>
          </a:p>
        </p:txBody>
      </p:sp>
      <p:sp>
        <p:nvSpPr>
          <p:cNvPr id="210950" name="Rectangle 6"/>
          <p:cNvSpPr>
            <a:spLocks noChangeArrowheads="1"/>
          </p:cNvSpPr>
          <p:nvPr/>
        </p:nvSpPr>
        <p:spPr bwMode="auto">
          <a:xfrm>
            <a:off x="382588" y="2287588"/>
            <a:ext cx="2206625" cy="33337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krótszy niż</a:t>
            </a:r>
            <a:r>
              <a:rPr lang="de-DE" altLang="pl-PL" sz="1600" b="1">
                <a:latin typeface="Arial" panose="020B0604020202020204" pitchFamily="34" charset="0"/>
              </a:rPr>
              <a:t> 10</a:t>
            </a:r>
            <a:r>
              <a:rPr lang="de-DE" altLang="pl-PL" sz="1600" b="1" baseline="30000">
                <a:latin typeface="Arial" panose="020B0604020202020204" pitchFamily="34" charset="0"/>
              </a:rPr>
              <a:t>-9 </a:t>
            </a:r>
            <a:r>
              <a:rPr lang="de-DE" altLang="pl-PL" sz="1600" b="1">
                <a:latin typeface="Arial" panose="020B0604020202020204" pitchFamily="34" charset="0"/>
              </a:rPr>
              <a:t>s</a:t>
            </a:r>
          </a:p>
        </p:txBody>
      </p:sp>
      <p:sp>
        <p:nvSpPr>
          <p:cNvPr id="210951" name="Rectangle 7"/>
          <p:cNvSpPr>
            <a:spLocks noChangeArrowheads="1"/>
          </p:cNvSpPr>
          <p:nvPr/>
        </p:nvSpPr>
        <p:spPr bwMode="auto">
          <a:xfrm>
            <a:off x="382588" y="2820988"/>
            <a:ext cx="2206625" cy="82232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10</a:t>
            </a:r>
            <a:r>
              <a:rPr lang="de-DE" altLang="pl-PL" sz="1600" b="1" baseline="30000">
                <a:latin typeface="Arial" panose="020B0604020202020204" pitchFamily="34" charset="0"/>
              </a:rPr>
              <a:t>-9 </a:t>
            </a:r>
            <a:r>
              <a:rPr lang="pl-PL" altLang="pl-PL" sz="1600" b="1">
                <a:latin typeface="Arial" panose="020B0604020202020204" pitchFamily="34" charset="0"/>
              </a:rPr>
              <a:t>do</a:t>
            </a:r>
            <a:r>
              <a:rPr lang="de-DE" altLang="pl-PL" sz="1600" b="1">
                <a:latin typeface="Arial" panose="020B0604020202020204" pitchFamily="34" charset="0"/>
              </a:rPr>
              <a:t> 10</a:t>
            </a:r>
            <a:r>
              <a:rPr lang="de-DE" altLang="pl-PL" sz="1600" b="1" baseline="30000">
                <a:latin typeface="Arial" panose="020B0604020202020204" pitchFamily="34" charset="0"/>
              </a:rPr>
              <a:t>-1 </a:t>
            </a:r>
            <a:r>
              <a:rPr lang="de-DE" altLang="pl-PL" sz="1600" b="1">
                <a:latin typeface="Arial" panose="020B0604020202020204" pitchFamily="34" charset="0"/>
              </a:rPr>
              <a:t>s</a:t>
            </a:r>
          </a:p>
          <a:p>
            <a:pPr>
              <a:spcBef>
                <a:spcPct val="0"/>
              </a:spcBef>
              <a:buFontTx/>
              <a:buNone/>
            </a:pPr>
            <a:endParaRPr lang="de-DE" altLang="pl-PL" sz="1600" b="1">
              <a:latin typeface="Arial" panose="020B0604020202020204" pitchFamily="34" charset="0"/>
            </a:endParaRPr>
          </a:p>
          <a:p>
            <a:pPr latinLnBrk="1">
              <a:spcBef>
                <a:spcPct val="0"/>
              </a:spcBef>
              <a:buFontTx/>
              <a:buNone/>
            </a:pPr>
            <a:endParaRPr lang="de-DE" altLang="pl-PL" sz="1600" b="1">
              <a:latin typeface="Arial" panose="020B0604020202020204" pitchFamily="34" charset="0"/>
            </a:endParaRPr>
          </a:p>
        </p:txBody>
      </p:sp>
      <p:sp>
        <p:nvSpPr>
          <p:cNvPr id="210952" name="Rectangle 8"/>
          <p:cNvSpPr>
            <a:spLocks noChangeArrowheads="1"/>
          </p:cNvSpPr>
          <p:nvPr/>
        </p:nvSpPr>
        <p:spPr bwMode="auto">
          <a:xfrm>
            <a:off x="382588" y="3854450"/>
            <a:ext cx="2206625" cy="82232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0,1 </a:t>
            </a:r>
            <a:r>
              <a:rPr lang="pl-PL" altLang="pl-PL" sz="1600" b="1">
                <a:latin typeface="Arial" panose="020B0604020202020204" pitchFamily="34" charset="0"/>
              </a:rPr>
              <a:t>do</a:t>
            </a:r>
            <a:r>
              <a:rPr lang="de-DE" altLang="pl-PL" sz="1600" b="1">
                <a:latin typeface="Arial" panose="020B0604020202020204" pitchFamily="34" charset="0"/>
              </a:rPr>
              <a:t> 10 s</a:t>
            </a:r>
          </a:p>
          <a:p>
            <a:pPr>
              <a:spcBef>
                <a:spcPct val="0"/>
              </a:spcBef>
              <a:buFontTx/>
              <a:buNone/>
            </a:pPr>
            <a:endParaRPr lang="de-DE" altLang="pl-PL" sz="1600" b="1">
              <a:latin typeface="Arial" panose="020B0604020202020204" pitchFamily="34" charset="0"/>
            </a:endParaRPr>
          </a:p>
          <a:p>
            <a:pPr latinLnBrk="1">
              <a:spcBef>
                <a:spcPct val="0"/>
              </a:spcBef>
              <a:buFontTx/>
              <a:buNone/>
            </a:pPr>
            <a:endParaRPr lang="de-DE" altLang="pl-PL" sz="1600" b="1">
              <a:latin typeface="Arial" panose="020B0604020202020204" pitchFamily="34" charset="0"/>
            </a:endParaRPr>
          </a:p>
        </p:txBody>
      </p:sp>
      <p:sp>
        <p:nvSpPr>
          <p:cNvPr id="210953" name="Rectangle 9"/>
          <p:cNvSpPr>
            <a:spLocks noChangeArrowheads="1"/>
          </p:cNvSpPr>
          <p:nvPr/>
        </p:nvSpPr>
        <p:spPr bwMode="auto">
          <a:xfrm>
            <a:off x="382588" y="4883150"/>
            <a:ext cx="2206625" cy="577850"/>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dłuższy</a:t>
            </a:r>
            <a:r>
              <a:rPr lang="de-DE" altLang="pl-PL" sz="1600" b="1">
                <a:latin typeface="Arial" panose="020B0604020202020204" pitchFamily="34" charset="0"/>
              </a:rPr>
              <a:t> </a:t>
            </a:r>
            <a:r>
              <a:rPr lang="pl-PL" altLang="pl-PL" sz="1600" b="1">
                <a:latin typeface="Arial" panose="020B0604020202020204" pitchFamily="34" charset="0"/>
              </a:rPr>
              <a:t>niż</a:t>
            </a:r>
            <a:r>
              <a:rPr lang="de-DE" altLang="pl-PL" sz="1600" b="1">
                <a:latin typeface="Arial" panose="020B0604020202020204" pitchFamily="34" charset="0"/>
              </a:rPr>
              <a:t> 10 s</a:t>
            </a:r>
          </a:p>
          <a:p>
            <a:pPr latinLnBrk="1">
              <a:spcBef>
                <a:spcPct val="0"/>
              </a:spcBef>
              <a:buFontTx/>
              <a:buNone/>
            </a:pPr>
            <a:endParaRPr lang="de-DE" altLang="pl-PL" sz="1600" b="1">
              <a:latin typeface="Arial" panose="020B0604020202020204" pitchFamily="34" charset="0"/>
            </a:endParaRPr>
          </a:p>
        </p:txBody>
      </p:sp>
      <p:sp>
        <p:nvSpPr>
          <p:cNvPr id="210954" name="Rectangle 10"/>
          <p:cNvSpPr>
            <a:spLocks noChangeArrowheads="1"/>
          </p:cNvSpPr>
          <p:nvPr/>
        </p:nvSpPr>
        <p:spPr bwMode="auto">
          <a:xfrm>
            <a:off x="2820988" y="2287588"/>
            <a:ext cx="2587625" cy="33337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Mo</a:t>
            </a:r>
            <a:r>
              <a:rPr lang="pl-PL" altLang="pl-PL" sz="1600" b="1">
                <a:latin typeface="Arial" panose="020B0604020202020204" pitchFamily="34" charset="0"/>
              </a:rPr>
              <a:t>dy sprzężone</a:t>
            </a:r>
            <a:endParaRPr lang="de-DE" altLang="pl-PL" sz="1600" b="1">
              <a:latin typeface="Arial" panose="020B0604020202020204" pitchFamily="34" charset="0"/>
            </a:endParaRPr>
          </a:p>
        </p:txBody>
      </p:sp>
      <p:sp>
        <p:nvSpPr>
          <p:cNvPr id="210955" name="Rectangle 11"/>
          <p:cNvSpPr>
            <a:spLocks noChangeArrowheads="1"/>
          </p:cNvSpPr>
          <p:nvPr/>
        </p:nvSpPr>
        <p:spPr bwMode="auto">
          <a:xfrm>
            <a:off x="2820988" y="2820988"/>
            <a:ext cx="2587625" cy="577850"/>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Impulsy gigantyczne</a:t>
            </a:r>
            <a:endParaRPr lang="de-DE" altLang="pl-PL" sz="1600" b="1">
              <a:latin typeface="Arial" panose="020B0604020202020204" pitchFamily="34" charset="0"/>
            </a:endParaRPr>
          </a:p>
          <a:p>
            <a:pPr latinLnBrk="1">
              <a:spcBef>
                <a:spcPct val="0"/>
              </a:spcBef>
              <a:buFontTx/>
              <a:buNone/>
            </a:pPr>
            <a:endParaRPr lang="de-DE" altLang="pl-PL" sz="1600" b="1">
              <a:latin typeface="Arial" panose="020B0604020202020204" pitchFamily="34" charset="0"/>
            </a:endParaRPr>
          </a:p>
        </p:txBody>
      </p:sp>
      <p:sp>
        <p:nvSpPr>
          <p:cNvPr id="210956" name="Rectangle 12"/>
          <p:cNvSpPr>
            <a:spLocks noChangeArrowheads="1"/>
          </p:cNvSpPr>
          <p:nvPr/>
        </p:nvSpPr>
        <p:spPr bwMode="auto">
          <a:xfrm>
            <a:off x="2820988" y="3854450"/>
            <a:ext cx="2587625" cy="82232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Laser</a:t>
            </a:r>
            <a:r>
              <a:rPr lang="pl-PL" altLang="pl-PL" sz="1600" b="1">
                <a:latin typeface="Arial" panose="020B0604020202020204" pitchFamily="34" charset="0"/>
              </a:rPr>
              <a:t> impulsowy,</a:t>
            </a:r>
            <a:r>
              <a:rPr lang="de-DE" altLang="pl-PL" sz="1600" b="1">
                <a:latin typeface="Arial" panose="020B0604020202020204" pitchFamily="34" charset="0"/>
              </a:rPr>
              <a:t> </a:t>
            </a:r>
          </a:p>
          <a:p>
            <a:pPr>
              <a:spcBef>
                <a:spcPct val="0"/>
              </a:spcBef>
              <a:buFontTx/>
              <a:buNone/>
            </a:pPr>
            <a:r>
              <a:rPr lang="pl-PL" altLang="pl-PL" sz="1600" b="1">
                <a:latin typeface="Arial" panose="020B0604020202020204" pitchFamily="34" charset="0"/>
              </a:rPr>
              <a:t>powyżej</a:t>
            </a:r>
            <a:r>
              <a:rPr lang="de-DE" altLang="pl-PL" sz="1600" b="1">
                <a:latin typeface="Arial" panose="020B0604020202020204" pitchFamily="34" charset="0"/>
              </a:rPr>
              <a:t> 0,25 s </a:t>
            </a:r>
          </a:p>
          <a:p>
            <a:pPr>
              <a:spcBef>
                <a:spcPct val="0"/>
              </a:spcBef>
              <a:buFontTx/>
              <a:buNone/>
            </a:pPr>
            <a:r>
              <a:rPr lang="pl-PL" altLang="pl-PL" sz="1600" b="1">
                <a:latin typeface="Arial" panose="020B0604020202020204" pitchFamily="34" charset="0"/>
              </a:rPr>
              <a:t>laser liniowy</a:t>
            </a:r>
            <a:endParaRPr lang="de-DE" altLang="pl-PL" sz="1600" b="1">
              <a:latin typeface="Arial" panose="020B0604020202020204" pitchFamily="34" charset="0"/>
            </a:endParaRPr>
          </a:p>
        </p:txBody>
      </p:sp>
      <p:sp>
        <p:nvSpPr>
          <p:cNvPr id="210957" name="Rectangle 13"/>
          <p:cNvSpPr>
            <a:spLocks noChangeArrowheads="1"/>
          </p:cNvSpPr>
          <p:nvPr/>
        </p:nvSpPr>
        <p:spPr bwMode="auto">
          <a:xfrm>
            <a:off x="2820988" y="4883150"/>
            <a:ext cx="2587625" cy="577850"/>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Laser liniowy</a:t>
            </a:r>
            <a:endParaRPr lang="de-DE" altLang="pl-PL" sz="1600" b="1">
              <a:latin typeface="Arial" panose="020B0604020202020204" pitchFamily="34" charset="0"/>
            </a:endParaRPr>
          </a:p>
          <a:p>
            <a:pPr latinLnBrk="1">
              <a:spcBef>
                <a:spcPct val="0"/>
              </a:spcBef>
              <a:buFontTx/>
              <a:buNone/>
            </a:pPr>
            <a:endParaRPr lang="de-DE" altLang="pl-PL" sz="1600" b="1">
              <a:latin typeface="Arial" panose="020B0604020202020204" pitchFamily="34" charset="0"/>
            </a:endParaRPr>
          </a:p>
        </p:txBody>
      </p:sp>
      <p:sp>
        <p:nvSpPr>
          <p:cNvPr id="210958" name="Rectangle 14"/>
          <p:cNvSpPr>
            <a:spLocks noChangeArrowheads="1"/>
          </p:cNvSpPr>
          <p:nvPr/>
        </p:nvSpPr>
        <p:spPr bwMode="auto">
          <a:xfrm>
            <a:off x="5564188" y="2287588"/>
            <a:ext cx="3197225" cy="33337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Przebicie elektryczne</a:t>
            </a:r>
            <a:endParaRPr lang="de-DE" altLang="pl-PL" sz="1600" b="1">
              <a:latin typeface="Arial" panose="020B0604020202020204" pitchFamily="34" charset="0"/>
            </a:endParaRPr>
          </a:p>
        </p:txBody>
      </p:sp>
      <p:sp>
        <p:nvSpPr>
          <p:cNvPr id="210959" name="Rectangle 15"/>
          <p:cNvSpPr>
            <a:spLocks noChangeArrowheads="1"/>
          </p:cNvSpPr>
          <p:nvPr/>
        </p:nvSpPr>
        <p:spPr bwMode="auto">
          <a:xfrm>
            <a:off x="5564188" y="2820988"/>
            <a:ext cx="3197225" cy="82232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DE" altLang="pl-PL" sz="1600" b="1">
                <a:latin typeface="Arial" panose="020B0604020202020204" pitchFamily="34" charset="0"/>
              </a:rPr>
              <a:t>Aku</a:t>
            </a:r>
            <a:r>
              <a:rPr lang="pl-PL" altLang="pl-PL" sz="1600" b="1">
                <a:latin typeface="Arial" panose="020B0604020202020204" pitchFamily="34" charset="0"/>
              </a:rPr>
              <a:t>styczna fala uderzeniowa,</a:t>
            </a:r>
            <a:endParaRPr lang="de-DE" altLang="pl-PL" sz="1600" b="1">
              <a:latin typeface="Arial" panose="020B0604020202020204" pitchFamily="34" charset="0"/>
            </a:endParaRPr>
          </a:p>
          <a:p>
            <a:pPr>
              <a:spcBef>
                <a:spcPct val="0"/>
              </a:spcBef>
              <a:buFontTx/>
              <a:buNone/>
            </a:pPr>
            <a:r>
              <a:rPr lang="pl-PL" altLang="pl-PL" sz="1600" b="1">
                <a:latin typeface="Arial" panose="020B0604020202020204" pitchFamily="34" charset="0"/>
              </a:rPr>
              <a:t>Odparowanie,</a:t>
            </a:r>
            <a:endParaRPr lang="de-DE" altLang="pl-PL" sz="1600" b="1">
              <a:latin typeface="Arial" panose="020B0604020202020204" pitchFamily="34" charset="0"/>
            </a:endParaRPr>
          </a:p>
          <a:p>
            <a:pPr>
              <a:spcBef>
                <a:spcPct val="0"/>
              </a:spcBef>
              <a:buFontTx/>
              <a:buNone/>
            </a:pPr>
            <a:r>
              <a:rPr lang="pl-PL" altLang="pl-PL" sz="1600" b="1">
                <a:latin typeface="Arial" panose="020B0604020202020204" pitchFamily="34" charset="0"/>
              </a:rPr>
              <a:t>Procesy termiczne</a:t>
            </a:r>
            <a:endParaRPr lang="de-DE" altLang="pl-PL" sz="1600" b="1">
              <a:latin typeface="Arial" panose="020B0604020202020204" pitchFamily="34" charset="0"/>
            </a:endParaRPr>
          </a:p>
        </p:txBody>
      </p:sp>
      <p:sp>
        <p:nvSpPr>
          <p:cNvPr id="210960" name="Rectangle 16"/>
          <p:cNvSpPr>
            <a:spLocks noChangeArrowheads="1"/>
          </p:cNvSpPr>
          <p:nvPr/>
        </p:nvSpPr>
        <p:spPr bwMode="auto">
          <a:xfrm>
            <a:off x="5564188" y="3854450"/>
            <a:ext cx="3197225" cy="822325"/>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Procesy termiczne</a:t>
            </a:r>
            <a:endParaRPr lang="de-DE" altLang="pl-PL" sz="1600" b="1">
              <a:latin typeface="Arial" panose="020B0604020202020204" pitchFamily="34" charset="0"/>
            </a:endParaRPr>
          </a:p>
          <a:p>
            <a:pPr>
              <a:spcBef>
                <a:spcPct val="0"/>
              </a:spcBef>
              <a:buFontTx/>
              <a:buNone/>
            </a:pPr>
            <a:endParaRPr lang="de-DE" altLang="pl-PL" sz="1600" b="1">
              <a:latin typeface="Arial" panose="020B0604020202020204" pitchFamily="34" charset="0"/>
            </a:endParaRPr>
          </a:p>
          <a:p>
            <a:pPr latinLnBrk="1">
              <a:spcBef>
                <a:spcPct val="0"/>
              </a:spcBef>
              <a:buFontTx/>
              <a:buNone/>
            </a:pPr>
            <a:endParaRPr lang="de-DE" altLang="pl-PL" sz="1600" b="1">
              <a:latin typeface="Arial" panose="020B0604020202020204" pitchFamily="34" charset="0"/>
            </a:endParaRPr>
          </a:p>
        </p:txBody>
      </p:sp>
      <p:sp>
        <p:nvSpPr>
          <p:cNvPr id="210961" name="Rectangle 17"/>
          <p:cNvSpPr>
            <a:spLocks noChangeArrowheads="1"/>
          </p:cNvSpPr>
          <p:nvPr/>
        </p:nvSpPr>
        <p:spPr bwMode="auto">
          <a:xfrm>
            <a:off x="5564188" y="4883150"/>
            <a:ext cx="3186112" cy="577850"/>
          </a:xfrm>
          <a:prstGeom prst="rect">
            <a:avLst/>
          </a:prstGeom>
          <a:solidFill>
            <a:srgbClr val="A2FFA3"/>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FCFEB9"/>
                  </a:outerShdw>
                </a:effectLst>
              </a14:hiddenEffects>
            </a:ext>
          </a:extLst>
        </p:spPr>
        <p:txBody>
          <a:bodyPr lIns="90488" tIns="44450" rIns="90488" bIns="44450">
            <a:spAutoFit/>
          </a:bodyPr>
          <a:lstStyle>
            <a:lvl1pPr defTabSz="762000">
              <a:spcBef>
                <a:spcPct val="20000"/>
              </a:spcBef>
              <a:buChar char="•"/>
              <a:defRPr sz="3200">
                <a:solidFill>
                  <a:schemeClr val="tx1"/>
                </a:solidFill>
                <a:latin typeface="Times New Roman" panose="02020603050405020304" pitchFamily="18" charset="0"/>
              </a:defRPr>
            </a:lvl1pPr>
            <a:lvl2pPr marL="57150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714500" indent="-228600" defTabSz="762000">
              <a:spcBef>
                <a:spcPct val="20000"/>
              </a:spcBef>
              <a:buChar char="–"/>
              <a:defRPr sz="2000">
                <a:solidFill>
                  <a:schemeClr val="tx1"/>
                </a:solidFill>
                <a:latin typeface="Times New Roman" panose="02020603050405020304" pitchFamily="18" charset="0"/>
              </a:defRPr>
            </a:lvl4pPr>
            <a:lvl5pPr marL="2286000" indent="-228600" defTabSz="762000">
              <a:spcBef>
                <a:spcPct val="20000"/>
              </a:spcBef>
              <a:buChar char="»"/>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600" b="1">
                <a:latin typeface="Arial" panose="020B0604020202020204" pitchFamily="34" charset="0"/>
              </a:rPr>
              <a:t>Procesy termiczne,</a:t>
            </a:r>
            <a:endParaRPr lang="de-DE" altLang="pl-PL" sz="1600" b="1">
              <a:latin typeface="Arial" panose="020B0604020202020204" pitchFamily="34" charset="0"/>
            </a:endParaRPr>
          </a:p>
          <a:p>
            <a:pPr>
              <a:spcBef>
                <a:spcPct val="0"/>
              </a:spcBef>
              <a:buFontTx/>
              <a:buNone/>
            </a:pPr>
            <a:r>
              <a:rPr lang="pl-PL" altLang="pl-PL" sz="1600" b="1">
                <a:latin typeface="Arial" panose="020B0604020202020204" pitchFamily="34" charset="0"/>
              </a:rPr>
              <a:t>Procesy fotochemiczne</a:t>
            </a:r>
            <a:endParaRPr lang="de-DE" altLang="pl-PL" sz="1600" b="1">
              <a:latin typeface="Arial" panose="020B0604020202020204" pitchFamily="34" charset="0"/>
            </a:endParaRPr>
          </a:p>
        </p:txBody>
      </p:sp>
      <p:sp>
        <p:nvSpPr>
          <p:cNvPr id="210962" name="Line 18"/>
          <p:cNvSpPr>
            <a:spLocks noChangeShapeType="1"/>
          </p:cNvSpPr>
          <p:nvPr/>
        </p:nvSpPr>
        <p:spPr bwMode="auto">
          <a:xfrm>
            <a:off x="457200" y="838200"/>
            <a:ext cx="8204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10963" name="Rectangle 19"/>
          <p:cNvSpPr>
            <a:spLocks noGrp="1" noChangeArrowheads="1"/>
          </p:cNvSpPr>
          <p:nvPr>
            <p:ph type="title"/>
          </p:nvPr>
        </p:nvSpPr>
        <p:spPr>
          <a:xfrm>
            <a:off x="757238" y="0"/>
            <a:ext cx="7772400" cy="1143000"/>
          </a:xfrm>
        </p:spPr>
        <p:txBody>
          <a:bodyPr/>
          <a:lstStyle/>
          <a:p>
            <a:pPr defTabSz="762000" eaLnBrk="1" hangingPunct="1"/>
            <a:r>
              <a:rPr lang="pl-PL" altLang="pl-PL" sz="2400"/>
              <a:t>Oddziaływanie impulsów  laserowych</a:t>
            </a:r>
            <a:endParaRPr lang="de-DE" altLang="pl-PL" sz="2400"/>
          </a:p>
        </p:txBody>
      </p:sp>
    </p:spTree>
  </p:cSld>
  <p:clrMapOvr>
    <a:masterClrMapping/>
  </p:clrMapOvr>
  <p:transition>
    <p:wipe dir="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395288" y="609600"/>
            <a:ext cx="8280400" cy="731838"/>
          </a:xfrm>
        </p:spPr>
        <p:txBody>
          <a:bodyPr/>
          <a:lstStyle/>
          <a:p>
            <a:pPr eaLnBrk="1" hangingPunct="1"/>
            <a:r>
              <a:rPr lang="pl-PL" altLang="pl-PL" sz="2800" b="1"/>
              <a:t>10. Oddziaływanie wiązki laserowej z powierzchnią</a:t>
            </a:r>
            <a:br>
              <a:rPr lang="pl-PL" altLang="pl-PL" sz="2400" b="1"/>
            </a:br>
            <a:endParaRPr lang="pl-PL" altLang="pl-PL" sz="2400" b="1"/>
          </a:p>
        </p:txBody>
      </p:sp>
      <p:sp>
        <p:nvSpPr>
          <p:cNvPr id="211971" name="Rectangle 3"/>
          <p:cNvSpPr>
            <a:spLocks noGrp="1" noChangeArrowheads="1"/>
          </p:cNvSpPr>
          <p:nvPr>
            <p:ph type="body" idx="1"/>
          </p:nvPr>
        </p:nvSpPr>
        <p:spPr>
          <a:xfrm>
            <a:off x="685800" y="1125538"/>
            <a:ext cx="7772400" cy="4751387"/>
          </a:xfrm>
        </p:spPr>
        <p:txBody>
          <a:bodyPr/>
          <a:lstStyle/>
          <a:p>
            <a:pPr eaLnBrk="1" hangingPunct="1">
              <a:buFontTx/>
              <a:buNone/>
            </a:pPr>
            <a:endParaRPr lang="pl-PL" altLang="pl-PL" sz="2400"/>
          </a:p>
          <a:p>
            <a:pPr eaLnBrk="1" hangingPunct="1">
              <a:buFontTx/>
              <a:buNone/>
            </a:pPr>
            <a:r>
              <a:rPr lang="pl-PL" altLang="pl-PL" sz="2400"/>
              <a:t>Zastosowanie laserów w inżynierii materiałowej:</a:t>
            </a:r>
          </a:p>
          <a:p>
            <a:pPr eaLnBrk="1" hangingPunct="1"/>
            <a:r>
              <a:rPr lang="pl-PL" altLang="pl-PL" sz="2400"/>
              <a:t>Cięcie</a:t>
            </a:r>
          </a:p>
          <a:p>
            <a:pPr eaLnBrk="1" hangingPunct="1"/>
            <a:r>
              <a:rPr lang="pl-PL" altLang="pl-PL" sz="2400"/>
              <a:t>Spawanie</a:t>
            </a:r>
          </a:p>
          <a:p>
            <a:pPr eaLnBrk="1" hangingPunct="1"/>
            <a:r>
              <a:rPr lang="pl-PL" altLang="pl-PL" sz="2400"/>
              <a:t>Nagrzewanie powierzchniowe i hartowanie</a:t>
            </a:r>
          </a:p>
          <a:p>
            <a:pPr eaLnBrk="1" hangingPunct="1"/>
            <a:r>
              <a:rPr lang="pl-PL" altLang="pl-PL" sz="2400"/>
              <a:t>Drążenie</a:t>
            </a:r>
          </a:p>
          <a:p>
            <a:pPr eaLnBrk="1" hangingPunct="1"/>
            <a:r>
              <a:rPr lang="pl-PL" altLang="pl-PL" sz="2400"/>
              <a:t>Przetapianie powierzchniowe</a:t>
            </a:r>
          </a:p>
          <a:p>
            <a:pPr eaLnBrk="1" hangingPunct="1"/>
            <a:r>
              <a:rPr lang="pl-PL" altLang="pl-PL" sz="2400"/>
              <a:t>Natapianie – szybkie laserowe prototypowanie</a:t>
            </a:r>
          </a:p>
          <a:p>
            <a:pPr eaLnBrk="1" hangingPunct="1"/>
            <a:r>
              <a:rPr lang="pl-PL" altLang="pl-PL" sz="2400"/>
              <a:t>Ablacja i osadzanie laserem impulsowym</a:t>
            </a:r>
          </a:p>
          <a:p>
            <a:pPr eaLnBrk="1" hangingPunct="1">
              <a:buFontTx/>
              <a:buNone/>
            </a:pPr>
            <a:endParaRPr lang="pl-PL" altLang="pl-PL" sz="2400"/>
          </a:p>
          <a:p>
            <a:pPr eaLnBrk="1" hangingPunct="1">
              <a:buFontTx/>
              <a:buNone/>
            </a:pPr>
            <a:endParaRPr lang="pl-PL" altLang="pl-PL" sz="2400"/>
          </a:p>
        </p:txBody>
      </p:sp>
    </p:spTree>
  </p:cSld>
  <p:clrMapOvr>
    <a:masterClrMapping/>
  </p:clrMapOvr>
  <p:transition>
    <p:wipe dir="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ChangeArrowheads="1"/>
          </p:cNvSpPr>
          <p:nvPr>
            <p:ph type="title"/>
          </p:nvPr>
        </p:nvSpPr>
        <p:spPr>
          <a:xfrm>
            <a:off x="685800" y="609600"/>
            <a:ext cx="7772400" cy="731838"/>
          </a:xfrm>
        </p:spPr>
        <p:txBody>
          <a:bodyPr/>
          <a:lstStyle/>
          <a:p>
            <a:pPr eaLnBrk="1" hangingPunct="1"/>
            <a:r>
              <a:rPr lang="pl-PL" altLang="pl-PL" sz="2400"/>
              <a:t>Absorpcja światła laserowego</a:t>
            </a:r>
          </a:p>
        </p:txBody>
      </p:sp>
      <p:sp>
        <p:nvSpPr>
          <p:cNvPr id="212995" name="Rectangle 3"/>
          <p:cNvSpPr>
            <a:spLocks noGrp="1" noChangeArrowheads="1"/>
          </p:cNvSpPr>
          <p:nvPr>
            <p:ph type="body" idx="1"/>
          </p:nvPr>
        </p:nvSpPr>
        <p:spPr>
          <a:xfrm>
            <a:off x="757238" y="1371600"/>
            <a:ext cx="7772400" cy="5153025"/>
          </a:xfrm>
        </p:spPr>
        <p:txBody>
          <a:bodyPr/>
          <a:lstStyle/>
          <a:p>
            <a:pPr eaLnBrk="1" hangingPunct="1">
              <a:lnSpc>
                <a:spcPct val="90000"/>
              </a:lnSpc>
              <a:buFontTx/>
              <a:buNone/>
            </a:pPr>
            <a:r>
              <a:rPr lang="pl-PL" altLang="pl-PL" sz="2000"/>
              <a:t>Promieniowanie laserowe rozprzestrzeniając się w różnych ośrodkach podlega prawom odbicia, załamania, polaryzacji i pochłaniania</a:t>
            </a:r>
          </a:p>
          <a:p>
            <a:pPr eaLnBrk="1" hangingPunct="1">
              <a:lnSpc>
                <a:spcPct val="90000"/>
              </a:lnSpc>
              <a:buFontTx/>
              <a:buNone/>
            </a:pPr>
            <a:endParaRPr lang="pl-PL" altLang="pl-PL" sz="2000"/>
          </a:p>
          <a:p>
            <a:pPr eaLnBrk="1" hangingPunct="1">
              <a:lnSpc>
                <a:spcPct val="90000"/>
              </a:lnSpc>
              <a:buFontTx/>
              <a:buNone/>
            </a:pPr>
            <a:r>
              <a:rPr lang="pl-PL" altLang="pl-PL" sz="2000"/>
              <a:t>Gdy promieniowanie monochromatyczne, tworzące równoległą wiązkę przechodzi przez ośrodek pochłaniający, jego natężenie maleje w miarę przenikania promieniowania wgłąb, a zmianę natężenia promieniowania opisuje prawo Lamberta</a:t>
            </a:r>
          </a:p>
          <a:p>
            <a:pPr eaLnBrk="1" hangingPunct="1">
              <a:lnSpc>
                <a:spcPct val="90000"/>
              </a:lnSpc>
              <a:buFontTx/>
              <a:buNone/>
            </a:pPr>
            <a:endParaRPr lang="pl-PL" altLang="pl-PL" sz="2000"/>
          </a:p>
          <a:p>
            <a:pPr algn="ctr" eaLnBrk="1" hangingPunct="1">
              <a:lnSpc>
                <a:spcPct val="90000"/>
              </a:lnSpc>
              <a:buFontTx/>
              <a:buNone/>
            </a:pPr>
            <a:r>
              <a:rPr lang="pl-PL" altLang="pl-PL"/>
              <a:t>I = I</a:t>
            </a:r>
            <a:r>
              <a:rPr lang="pl-PL" altLang="pl-PL" baseline="-25000"/>
              <a:t>0</a:t>
            </a:r>
            <a:r>
              <a:rPr lang="pl-PL" altLang="pl-PL"/>
              <a:t> e </a:t>
            </a:r>
            <a:r>
              <a:rPr lang="pl-PL" altLang="pl-PL" baseline="30000"/>
              <a:t>–</a:t>
            </a:r>
            <a:r>
              <a:rPr lang="el-GR" altLang="pl-PL" baseline="30000">
                <a:cs typeface="Times New Roman" panose="02020603050405020304" pitchFamily="18" charset="0"/>
              </a:rPr>
              <a:t>α</a:t>
            </a:r>
            <a:r>
              <a:rPr lang="pl-PL" altLang="pl-PL" baseline="30000">
                <a:cs typeface="Times New Roman" panose="02020603050405020304" pitchFamily="18" charset="0"/>
              </a:rPr>
              <a:t>x</a:t>
            </a:r>
            <a:endParaRPr lang="pl-PL" altLang="pl-PL">
              <a:cs typeface="Times New Roman" panose="02020603050405020304" pitchFamily="18" charset="0"/>
            </a:endParaRPr>
          </a:p>
          <a:p>
            <a:pPr eaLnBrk="1" hangingPunct="1">
              <a:lnSpc>
                <a:spcPct val="90000"/>
              </a:lnSpc>
              <a:buFontTx/>
              <a:buNone/>
            </a:pPr>
            <a:r>
              <a:rPr lang="pl-PL" altLang="pl-PL" sz="2000">
                <a:cs typeface="Times New Roman" panose="02020603050405020304" pitchFamily="18" charset="0"/>
              </a:rPr>
              <a:t>I</a:t>
            </a:r>
            <a:r>
              <a:rPr lang="pl-PL" altLang="pl-PL" sz="2000" baseline="-25000">
                <a:cs typeface="Times New Roman" panose="02020603050405020304" pitchFamily="18" charset="0"/>
              </a:rPr>
              <a:t>0 </a:t>
            </a:r>
            <a:r>
              <a:rPr lang="pl-PL" altLang="pl-PL" sz="2000">
                <a:cs typeface="Times New Roman" panose="02020603050405020304" pitchFamily="18" charset="0"/>
              </a:rPr>
              <a:t>, I – natężenia początkowe i po przebyciu warstwy o grubości x</a:t>
            </a:r>
          </a:p>
          <a:p>
            <a:pPr eaLnBrk="1" hangingPunct="1">
              <a:lnSpc>
                <a:spcPct val="90000"/>
              </a:lnSpc>
              <a:buFontTx/>
              <a:buNone/>
            </a:pPr>
            <a:r>
              <a:rPr lang="pl-PL" altLang="pl-PL" sz="2000">
                <a:cs typeface="Times New Roman" panose="02020603050405020304" pitchFamily="18" charset="0"/>
              </a:rPr>
              <a:t>  </a:t>
            </a:r>
            <a:r>
              <a:rPr lang="el-GR" altLang="pl-PL" sz="2000">
                <a:cs typeface="Times New Roman" panose="02020603050405020304" pitchFamily="18" charset="0"/>
              </a:rPr>
              <a:t>α</a:t>
            </a:r>
            <a:r>
              <a:rPr lang="pl-PL" altLang="pl-PL" sz="2000">
                <a:cs typeface="Times New Roman" panose="02020603050405020304" pitchFamily="18" charset="0"/>
              </a:rPr>
              <a:t>  - współczynnik absorpcji promieniowania w ośrodku zależny od długości fali</a:t>
            </a:r>
            <a:endParaRPr lang="el-GR" altLang="pl-PL" sz="2000">
              <a:cs typeface="Times New Roman" panose="02020603050405020304" pitchFamily="18" charset="0"/>
            </a:endParaRPr>
          </a:p>
          <a:p>
            <a:pPr eaLnBrk="1" hangingPunct="1">
              <a:lnSpc>
                <a:spcPct val="90000"/>
              </a:lnSpc>
              <a:buFontTx/>
              <a:buNone/>
            </a:pPr>
            <a:r>
              <a:rPr lang="pl-PL" altLang="pl-PL" sz="2000">
                <a:cs typeface="Times New Roman" panose="02020603050405020304" pitchFamily="18" charset="0"/>
              </a:rPr>
              <a:t>W wyniku absorpcji, energia elektromagnetyczna wiazki laserowej przekształca się w energię elektryczną, cieplna, chemiczną i mechaniczną</a:t>
            </a:r>
            <a:endParaRPr lang="el-GR" altLang="pl-PL" sz="2000">
              <a:cs typeface="Times New Roman" panose="02020603050405020304" pitchFamily="18" charset="0"/>
            </a:endParaRPr>
          </a:p>
        </p:txBody>
      </p:sp>
    </p:spTree>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a:xfrm>
            <a:off x="757238" y="260350"/>
            <a:ext cx="7772400" cy="1143000"/>
          </a:xfrm>
        </p:spPr>
        <p:txBody>
          <a:bodyPr/>
          <a:lstStyle/>
          <a:p>
            <a:pPr eaLnBrk="1" hangingPunct="1"/>
            <a:r>
              <a:rPr lang="pl-PL" altLang="pl-PL" sz="2400"/>
              <a:t>Mechanizmy absorpcji promieniowania laserowego</a:t>
            </a:r>
          </a:p>
        </p:txBody>
      </p:sp>
      <p:sp>
        <p:nvSpPr>
          <p:cNvPr id="214019" name="Rectangle 3"/>
          <p:cNvSpPr>
            <a:spLocks noGrp="1" noChangeArrowheads="1"/>
          </p:cNvSpPr>
          <p:nvPr>
            <p:ph type="body" idx="1"/>
          </p:nvPr>
        </p:nvSpPr>
        <p:spPr>
          <a:xfrm>
            <a:off x="757238" y="1341438"/>
            <a:ext cx="7772400" cy="5040312"/>
          </a:xfrm>
        </p:spPr>
        <p:txBody>
          <a:bodyPr/>
          <a:lstStyle/>
          <a:p>
            <a:pPr eaLnBrk="1" hangingPunct="1"/>
            <a:r>
              <a:rPr lang="pl-PL" altLang="pl-PL" sz="2400" b="1">
                <a:solidFill>
                  <a:schemeClr val="accent2"/>
                </a:solidFill>
              </a:rPr>
              <a:t>Mechanizm klasyczny</a:t>
            </a:r>
            <a:r>
              <a:rPr lang="pl-PL" altLang="pl-PL" sz="2000"/>
              <a:t> </a:t>
            </a:r>
          </a:p>
          <a:p>
            <a:pPr eaLnBrk="1" hangingPunct="1">
              <a:buFontTx/>
              <a:buNone/>
            </a:pPr>
            <a:r>
              <a:rPr lang="pl-PL" altLang="pl-PL" sz="2000"/>
              <a:t>	od długości fali </a:t>
            </a:r>
            <a:r>
              <a:rPr lang="el-GR" altLang="pl-PL" sz="2000">
                <a:cs typeface="Times New Roman" panose="02020603050405020304" pitchFamily="18" charset="0"/>
              </a:rPr>
              <a:t>λ</a:t>
            </a:r>
            <a:r>
              <a:rPr lang="pl-PL" altLang="pl-PL" sz="2000">
                <a:cs typeface="Times New Roman" panose="02020603050405020304" pitchFamily="18" charset="0"/>
              </a:rPr>
              <a:t> = 10,06 </a:t>
            </a:r>
            <a:r>
              <a:rPr lang="el-GR" altLang="pl-PL" sz="2000">
                <a:cs typeface="Times New Roman" panose="02020603050405020304" pitchFamily="18" charset="0"/>
              </a:rPr>
              <a:t>μ</a:t>
            </a:r>
            <a:r>
              <a:rPr lang="pl-PL" altLang="pl-PL" sz="2000">
                <a:cs typeface="Times New Roman" panose="02020603050405020304" pitchFamily="18" charset="0"/>
              </a:rPr>
              <a:t>m do </a:t>
            </a:r>
            <a:r>
              <a:rPr lang="el-GR" altLang="pl-PL" sz="2000">
                <a:cs typeface="Times New Roman" panose="02020603050405020304" pitchFamily="18" charset="0"/>
              </a:rPr>
              <a:t>λ</a:t>
            </a:r>
            <a:r>
              <a:rPr lang="pl-PL" altLang="pl-PL" sz="2000">
                <a:cs typeface="Times New Roman" panose="02020603050405020304" pitchFamily="18" charset="0"/>
              </a:rPr>
              <a:t> = 0,53 </a:t>
            </a:r>
            <a:r>
              <a:rPr lang="el-GR" altLang="pl-PL" sz="2000">
                <a:cs typeface="Times New Roman" panose="02020603050405020304" pitchFamily="18" charset="0"/>
              </a:rPr>
              <a:t>μ</a:t>
            </a:r>
            <a:r>
              <a:rPr lang="pl-PL" altLang="pl-PL" sz="2000">
                <a:cs typeface="Times New Roman" panose="02020603050405020304" pitchFamily="18" charset="0"/>
              </a:rPr>
              <a:t>m /druga harmoniczna lasera Nd:YAG/</a:t>
            </a:r>
          </a:p>
          <a:p>
            <a:pPr eaLnBrk="1" hangingPunct="1">
              <a:buFontTx/>
              <a:buNone/>
            </a:pPr>
            <a:r>
              <a:rPr lang="pl-PL" altLang="pl-PL" sz="2000">
                <a:cs typeface="Times New Roman" panose="02020603050405020304" pitchFamily="18" charset="0"/>
              </a:rPr>
              <a:t>Zwany „inversebremsstrahlung” – proces odwrotny do procesu hamowania elektronów</a:t>
            </a:r>
          </a:p>
          <a:p>
            <a:pPr eaLnBrk="1" hangingPunct="1">
              <a:buFontTx/>
              <a:buNone/>
            </a:pPr>
            <a:r>
              <a:rPr lang="pl-PL" altLang="pl-PL" sz="1800" i="1">
                <a:cs typeface="Times New Roman" panose="02020603050405020304" pitchFamily="18" charset="0"/>
              </a:rPr>
              <a:t>/promieniowanie hamowania - w wyniku hamowania elektronu w polu jądra atomowego elektron generuje promieniowanie elektromagnetyczne EM/</a:t>
            </a:r>
          </a:p>
          <a:p>
            <a:pPr eaLnBrk="1" hangingPunct="1">
              <a:buFontTx/>
              <a:buNone/>
            </a:pPr>
            <a:r>
              <a:rPr lang="pl-PL" altLang="pl-PL" sz="1800">
                <a:cs typeface="Times New Roman" panose="02020603050405020304" pitchFamily="18" charset="0"/>
              </a:rPr>
              <a:t>Klasyczny mechanizm absorpcji powoduje przyśpieszenie elektronów w polu EM fali promieniowania laserowego, elektrony zderzają się z atomami jonizując je, a następnie uciekają z obszaru plazmy tworząc pole elektryczne przyśpieszające podążające za elektronami jony; występuje grzanie peryferyjnych obszarów ogniska plazmowego do stosunkowo wysokich temperatur, w wyniku czego następuje topienie i parowanie dużej ilości materiału</a:t>
            </a:r>
          </a:p>
          <a:p>
            <a:pPr eaLnBrk="1" hangingPunct="1">
              <a:buFontTx/>
              <a:buNone/>
            </a:pPr>
            <a:r>
              <a:rPr lang="pl-PL" altLang="pl-PL" sz="1800">
                <a:cs typeface="Times New Roman" panose="02020603050405020304" pitchFamily="18" charset="0"/>
              </a:rPr>
              <a:t>Aby zapoczątkować klasyczny mechanizm absorpcji, potrzebne są swobodne elektrony; muszą zostać one uwolnione w procesie absorpcji wielofotonowej</a:t>
            </a:r>
            <a:endParaRPr lang="el-GR" altLang="pl-PL" sz="1800">
              <a:cs typeface="Times New Roman" panose="02020603050405020304" pitchFamily="18" charset="0"/>
            </a:endParaRPr>
          </a:p>
        </p:txBody>
      </p:sp>
    </p:spTree>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3"/>
          <p:cNvSpPr>
            <a:spLocks noGrp="1" noChangeArrowheads="1"/>
          </p:cNvSpPr>
          <p:nvPr>
            <p:ph type="body" idx="1"/>
          </p:nvPr>
        </p:nvSpPr>
        <p:spPr>
          <a:xfrm>
            <a:off x="685800" y="260350"/>
            <a:ext cx="7772400" cy="5835650"/>
          </a:xfrm>
        </p:spPr>
        <p:txBody>
          <a:bodyPr/>
          <a:lstStyle/>
          <a:p>
            <a:pPr eaLnBrk="1" hangingPunct="1">
              <a:lnSpc>
                <a:spcPct val="90000"/>
              </a:lnSpc>
            </a:pPr>
            <a:r>
              <a:rPr lang="pl-PL" altLang="pl-PL" sz="2400" b="1">
                <a:solidFill>
                  <a:schemeClr val="accent2"/>
                </a:solidFill>
              </a:rPr>
              <a:t>Absorpcja wielofotonowa</a:t>
            </a:r>
          </a:p>
          <a:p>
            <a:pPr eaLnBrk="1" hangingPunct="1">
              <a:lnSpc>
                <a:spcPct val="90000"/>
              </a:lnSpc>
              <a:buFontTx/>
              <a:buNone/>
            </a:pPr>
            <a:r>
              <a:rPr lang="pl-PL" altLang="pl-PL" sz="2000"/>
              <a:t>dla  małych długości fali np. lasery ekscymerowe:</a:t>
            </a:r>
          </a:p>
          <a:p>
            <a:pPr eaLnBrk="1" hangingPunct="1">
              <a:lnSpc>
                <a:spcPct val="90000"/>
              </a:lnSpc>
              <a:buFontTx/>
              <a:buNone/>
            </a:pPr>
            <a:r>
              <a:rPr lang="el-GR" altLang="pl-PL" sz="2000">
                <a:cs typeface="Times New Roman" panose="02020603050405020304" pitchFamily="18" charset="0"/>
              </a:rPr>
              <a:t>λ</a:t>
            </a:r>
            <a:r>
              <a:rPr lang="pl-PL" altLang="pl-PL" sz="2000">
                <a:cs typeface="Times New Roman" panose="02020603050405020304" pitchFamily="18" charset="0"/>
              </a:rPr>
              <a:t> = 248 nm (KrF) ; </a:t>
            </a:r>
          </a:p>
          <a:p>
            <a:pPr eaLnBrk="1" hangingPunct="1">
              <a:lnSpc>
                <a:spcPct val="90000"/>
              </a:lnSpc>
              <a:buFontTx/>
              <a:buNone/>
            </a:pPr>
            <a:r>
              <a:rPr lang="el-GR" altLang="pl-PL" sz="2000">
                <a:cs typeface="Times New Roman" panose="02020603050405020304" pitchFamily="18" charset="0"/>
              </a:rPr>
              <a:t>λ</a:t>
            </a:r>
            <a:r>
              <a:rPr lang="pl-PL" altLang="pl-PL" sz="2000">
                <a:cs typeface="Times New Roman" panose="02020603050405020304" pitchFamily="18" charset="0"/>
              </a:rPr>
              <a:t> = 193 nm (ArF); </a:t>
            </a:r>
          </a:p>
          <a:p>
            <a:pPr eaLnBrk="1" hangingPunct="1">
              <a:lnSpc>
                <a:spcPct val="90000"/>
              </a:lnSpc>
              <a:buFontTx/>
              <a:buNone/>
            </a:pPr>
            <a:r>
              <a:rPr lang="el-GR" altLang="pl-PL" sz="2000">
                <a:cs typeface="Times New Roman" panose="02020603050405020304" pitchFamily="18" charset="0"/>
              </a:rPr>
              <a:t>λ</a:t>
            </a:r>
            <a:r>
              <a:rPr lang="pl-PL" altLang="pl-PL" sz="2000">
                <a:cs typeface="Times New Roman" panose="02020603050405020304" pitchFamily="18" charset="0"/>
              </a:rPr>
              <a:t> = 157 nm (F</a:t>
            </a:r>
            <a:r>
              <a:rPr lang="pl-PL" altLang="pl-PL" sz="2000" baseline="-25000">
                <a:cs typeface="Times New Roman" panose="02020603050405020304" pitchFamily="18" charset="0"/>
              </a:rPr>
              <a:t>2</a:t>
            </a:r>
            <a:r>
              <a:rPr lang="pl-PL" altLang="pl-PL" sz="2000">
                <a:cs typeface="Times New Roman" panose="02020603050405020304" pitchFamily="18" charset="0"/>
              </a:rPr>
              <a:t>) </a:t>
            </a:r>
          </a:p>
          <a:p>
            <a:pPr eaLnBrk="1" hangingPunct="1">
              <a:lnSpc>
                <a:spcPct val="90000"/>
              </a:lnSpc>
              <a:buFontTx/>
              <a:buNone/>
            </a:pPr>
            <a:r>
              <a:rPr lang="pl-PL" altLang="pl-PL" sz="2000">
                <a:cs typeface="Times New Roman" panose="02020603050405020304" pitchFamily="18" charset="0"/>
              </a:rPr>
              <a:t>dla laserów pracujących z krótkimi nanosekundowymi (10</a:t>
            </a:r>
            <a:r>
              <a:rPr lang="pl-PL" altLang="pl-PL" sz="2000" baseline="30000">
                <a:cs typeface="Times New Roman" panose="02020603050405020304" pitchFamily="18" charset="0"/>
              </a:rPr>
              <a:t>-9</a:t>
            </a:r>
            <a:r>
              <a:rPr lang="pl-PL" altLang="pl-PL" sz="2000">
                <a:cs typeface="Times New Roman" panose="02020603050405020304" pitchFamily="18" charset="0"/>
              </a:rPr>
              <a:t>s), pikosekundowymi (10</a:t>
            </a:r>
            <a:r>
              <a:rPr lang="pl-PL" altLang="pl-PL" sz="2000" baseline="30000">
                <a:cs typeface="Times New Roman" panose="02020603050405020304" pitchFamily="18" charset="0"/>
              </a:rPr>
              <a:t>-12</a:t>
            </a:r>
            <a:r>
              <a:rPr lang="pl-PL" altLang="pl-PL" sz="2000">
                <a:cs typeface="Times New Roman" panose="02020603050405020304" pitchFamily="18" charset="0"/>
              </a:rPr>
              <a:t>s) lub femtosekundowymi (10</a:t>
            </a:r>
            <a:r>
              <a:rPr lang="pl-PL" altLang="pl-PL" sz="2000" baseline="30000">
                <a:cs typeface="Times New Roman" panose="02020603050405020304" pitchFamily="18" charset="0"/>
              </a:rPr>
              <a:t>-15</a:t>
            </a:r>
            <a:r>
              <a:rPr lang="pl-PL" altLang="pl-PL" sz="2000">
                <a:cs typeface="Times New Roman" panose="02020603050405020304" pitchFamily="18" charset="0"/>
              </a:rPr>
              <a:t>)  impulsami </a:t>
            </a:r>
            <a:endParaRPr lang="pl-PL" altLang="pl-PL" sz="2000" b="1"/>
          </a:p>
          <a:p>
            <a:pPr eaLnBrk="1" hangingPunct="1">
              <a:lnSpc>
                <a:spcPct val="90000"/>
              </a:lnSpc>
              <a:buFontTx/>
              <a:buNone/>
            </a:pPr>
            <a:r>
              <a:rPr lang="pl-PL" altLang="pl-PL" sz="2000" i="1"/>
              <a:t>(lasery ekscymerowe lub CO</a:t>
            </a:r>
            <a:r>
              <a:rPr lang="pl-PL" altLang="pl-PL" sz="2000" i="1" baseline="-25000"/>
              <a:t>2</a:t>
            </a:r>
            <a:r>
              <a:rPr lang="pl-PL" altLang="pl-PL" sz="2000" i="1"/>
              <a:t> i Nd:YAG z modulatorem dobroci Q-switch)</a:t>
            </a:r>
          </a:p>
          <a:p>
            <a:pPr eaLnBrk="1" hangingPunct="1">
              <a:lnSpc>
                <a:spcPct val="90000"/>
              </a:lnSpc>
              <a:buFontTx/>
              <a:buNone/>
            </a:pPr>
            <a:r>
              <a:rPr lang="pl-PL" altLang="pl-PL" sz="2000"/>
              <a:t>Występuje gdy energia kwantów promieniowania laserowego jest duża – </a:t>
            </a:r>
            <a:r>
              <a:rPr lang="pl-PL" altLang="pl-PL" sz="2000" u="sng"/>
              <a:t>ablacja laserowa</a:t>
            </a:r>
          </a:p>
          <a:p>
            <a:pPr eaLnBrk="1" hangingPunct="1">
              <a:lnSpc>
                <a:spcPct val="90000"/>
              </a:lnSpc>
              <a:buFontTx/>
              <a:buNone/>
            </a:pPr>
            <a:r>
              <a:rPr lang="pl-PL" altLang="pl-PL" sz="2000"/>
              <a:t>proces jest atermiczny – temperatura wytworzonej plazmy jest niższa niż w przypadku laserów długofalowych – pozwala osadzać na podłożach termicznie czułych</a:t>
            </a:r>
          </a:p>
          <a:p>
            <a:pPr eaLnBrk="1" hangingPunct="1">
              <a:lnSpc>
                <a:spcPct val="90000"/>
              </a:lnSpc>
              <a:buFontTx/>
              <a:buNone/>
            </a:pPr>
            <a:endParaRPr lang="pl-PL" altLang="pl-PL" sz="2000"/>
          </a:p>
          <a:p>
            <a:pPr eaLnBrk="1" hangingPunct="1">
              <a:lnSpc>
                <a:spcPct val="90000"/>
              </a:lnSpc>
              <a:buFontTx/>
              <a:buNone/>
            </a:pPr>
            <a:r>
              <a:rPr lang="pl-PL" altLang="pl-PL" sz="2000" b="1">
                <a:solidFill>
                  <a:srgbClr val="FFFF00"/>
                </a:solidFill>
              </a:rPr>
              <a:t>Ablacja </a:t>
            </a:r>
            <a:r>
              <a:rPr lang="pl-PL" altLang="pl-PL" sz="2000">
                <a:solidFill>
                  <a:srgbClr val="FFFF00"/>
                </a:solidFill>
              </a:rPr>
              <a:t>– proces, w którym wysokoenergetyczne kwanty promieniowania laserowego wywołują obniżenie energii wiązań pomiędzy cząstkami, co umożliwia zdejmowanie warstw atomowych jedna po drugiej</a:t>
            </a:r>
          </a:p>
        </p:txBody>
      </p:sp>
    </p:spTree>
  </p:cSld>
  <p:clrMapOvr>
    <a:masterClrMapping/>
  </p:clrMapOvr>
  <p:transition>
    <p:wipe dir="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3"/>
          <p:cNvSpPr>
            <a:spLocks noGrp="1" noChangeArrowheads="1"/>
          </p:cNvSpPr>
          <p:nvPr>
            <p:ph type="body" idx="1"/>
          </p:nvPr>
        </p:nvSpPr>
        <p:spPr>
          <a:xfrm>
            <a:off x="685800" y="333375"/>
            <a:ext cx="7772400" cy="6119813"/>
          </a:xfrm>
        </p:spPr>
        <p:txBody>
          <a:bodyPr/>
          <a:lstStyle/>
          <a:p>
            <a:pPr algn="ctr" eaLnBrk="1" hangingPunct="1">
              <a:buFontTx/>
              <a:buNone/>
            </a:pPr>
            <a:r>
              <a:rPr lang="pl-PL" altLang="pl-PL" sz="2400" u="sng"/>
              <a:t>Klasyfikacja powierzchniowej obróbki laserowej</a:t>
            </a:r>
          </a:p>
          <a:p>
            <a:pPr algn="ctr" eaLnBrk="1" hangingPunct="1">
              <a:buFontTx/>
              <a:buNone/>
            </a:pPr>
            <a:endParaRPr lang="pl-PL" altLang="pl-PL" sz="2400" u="sng"/>
          </a:p>
          <a:p>
            <a:pPr eaLnBrk="1" hangingPunct="1">
              <a:buFontTx/>
              <a:buNone/>
            </a:pPr>
            <a:r>
              <a:rPr lang="pl-PL" altLang="pl-PL" sz="2400" b="1">
                <a:solidFill>
                  <a:srgbClr val="660033"/>
                </a:solidFill>
              </a:rPr>
              <a:t>nagrzewanie</a:t>
            </a:r>
            <a:r>
              <a:rPr lang="pl-PL" altLang="pl-PL" sz="2400">
                <a:solidFill>
                  <a:srgbClr val="660033"/>
                </a:solidFill>
              </a:rPr>
              <a:t>		</a:t>
            </a:r>
            <a:r>
              <a:rPr lang="pl-PL" altLang="pl-PL" sz="2400" b="1">
                <a:solidFill>
                  <a:srgbClr val="FF3300"/>
                </a:solidFill>
              </a:rPr>
              <a:t>przetapianie</a:t>
            </a:r>
            <a:r>
              <a:rPr lang="pl-PL" altLang="pl-PL" sz="2400">
                <a:solidFill>
                  <a:srgbClr val="660033"/>
                </a:solidFill>
              </a:rPr>
              <a:t>		</a:t>
            </a:r>
            <a:r>
              <a:rPr lang="pl-PL" altLang="pl-PL" sz="2400" b="1">
                <a:solidFill>
                  <a:srgbClr val="FFFF00"/>
                </a:solidFill>
              </a:rPr>
              <a:t>szok termiczny</a:t>
            </a:r>
          </a:p>
          <a:p>
            <a:pPr eaLnBrk="1" hangingPunct="1">
              <a:buFontTx/>
              <a:buNone/>
            </a:pPr>
            <a:r>
              <a:rPr lang="pl-PL" altLang="pl-PL" sz="2000">
                <a:solidFill>
                  <a:srgbClr val="660033"/>
                </a:solidFill>
              </a:rPr>
              <a:t>	   </a:t>
            </a:r>
            <a:r>
              <a:rPr lang="pl-PL" altLang="pl-PL" sz="2000">
                <a:solidFill>
                  <a:srgbClr val="660033"/>
                </a:solidFill>
                <a:cs typeface="Times New Roman" panose="02020603050405020304" pitchFamily="18" charset="0"/>
              </a:rPr>
              <a:t>↓			         ↓			           ↓</a:t>
            </a:r>
          </a:p>
          <a:p>
            <a:pPr eaLnBrk="1" hangingPunct="1">
              <a:buFontTx/>
              <a:buNone/>
            </a:pPr>
            <a:r>
              <a:rPr lang="pl-PL" altLang="pl-PL" sz="2000">
                <a:solidFill>
                  <a:srgbClr val="660033"/>
                </a:solidFill>
              </a:rPr>
              <a:t>wyżarzanie</a:t>
            </a:r>
            <a:r>
              <a:rPr lang="pl-PL" altLang="pl-PL" sz="2000"/>
              <a:t>	</a:t>
            </a:r>
            <a:r>
              <a:rPr lang="pl-PL" altLang="pl-PL" sz="2000">
                <a:solidFill>
                  <a:srgbClr val="FF3300"/>
                </a:solidFill>
              </a:rPr>
              <a:t>wzbogacanie 	platerowanie</a:t>
            </a:r>
            <a:r>
              <a:rPr lang="pl-PL" altLang="pl-PL" sz="2000"/>
              <a:t>	</a:t>
            </a:r>
            <a:r>
              <a:rPr lang="pl-PL" altLang="pl-PL" sz="2000">
                <a:solidFill>
                  <a:srgbClr val="FFFF00"/>
                </a:solidFill>
              </a:rPr>
              <a:t>utwardzanie </a:t>
            </a:r>
          </a:p>
          <a:p>
            <a:pPr eaLnBrk="1" hangingPunct="1">
              <a:buFontTx/>
              <a:buNone/>
            </a:pPr>
            <a:r>
              <a:rPr lang="pl-PL" altLang="pl-PL" sz="2000">
                <a:solidFill>
                  <a:srgbClr val="660033"/>
                </a:solidFill>
              </a:rPr>
              <a:t>hartowanie</a:t>
            </a:r>
            <a:r>
              <a:rPr lang="pl-PL" altLang="pl-PL" sz="2000"/>
              <a:t>	</a:t>
            </a:r>
            <a:r>
              <a:rPr lang="pl-PL" altLang="pl-PL" sz="2000">
                <a:solidFill>
                  <a:srgbClr val="FF3300"/>
                </a:solidFill>
              </a:rPr>
              <a:t>powierzchniowe</a:t>
            </a:r>
            <a:r>
              <a:rPr lang="pl-PL" altLang="pl-PL" sz="2000"/>
              <a:t>			</a:t>
            </a:r>
            <a:r>
              <a:rPr lang="pl-PL" altLang="pl-PL" sz="2000">
                <a:solidFill>
                  <a:srgbClr val="FFFF00"/>
                </a:solidFill>
              </a:rPr>
              <a:t>udarowe</a:t>
            </a:r>
          </a:p>
          <a:p>
            <a:pPr eaLnBrk="1" hangingPunct="1">
              <a:buFontTx/>
              <a:buNone/>
            </a:pPr>
            <a:endParaRPr lang="pl-PL" altLang="pl-PL" sz="2000">
              <a:solidFill>
                <a:srgbClr val="FFFF00"/>
              </a:solidFill>
            </a:endParaRPr>
          </a:p>
          <a:p>
            <a:pPr eaLnBrk="1" hangingPunct="1">
              <a:buFontTx/>
              <a:buNone/>
            </a:pPr>
            <a:r>
              <a:rPr lang="pl-PL" altLang="pl-PL" sz="2000"/>
              <a:t>			</a:t>
            </a:r>
            <a:r>
              <a:rPr lang="pl-PL" altLang="pl-PL" sz="2000">
                <a:solidFill>
                  <a:srgbClr val="FF3300"/>
                </a:solidFill>
              </a:rPr>
              <a:t>warstwy		hartowanie</a:t>
            </a:r>
          </a:p>
          <a:p>
            <a:pPr eaLnBrk="1" hangingPunct="1">
              <a:buFontTx/>
              <a:buNone/>
            </a:pPr>
            <a:r>
              <a:rPr lang="pl-PL" altLang="pl-PL" sz="2000"/>
              <a:t>			</a:t>
            </a:r>
            <a:r>
              <a:rPr lang="pl-PL" altLang="pl-PL" sz="2000">
                <a:solidFill>
                  <a:srgbClr val="FF3300"/>
                </a:solidFill>
              </a:rPr>
              <a:t>szkliste		przetopieniowe</a:t>
            </a:r>
          </a:p>
          <a:p>
            <a:pPr eaLnBrk="1" hangingPunct="1">
              <a:buFontTx/>
              <a:buNone/>
            </a:pPr>
            <a:r>
              <a:rPr lang="pl-PL" altLang="pl-PL" sz="2000"/>
              <a:t>			</a:t>
            </a:r>
          </a:p>
        </p:txBody>
      </p:sp>
    </p:spTree>
  </p:cSld>
  <p:clrMapOvr>
    <a:masterClrMapping/>
  </p:clrMapOvr>
  <p:transition>
    <p:wipe dir="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3"/>
          <p:cNvSpPr>
            <a:spLocks noGrp="1" noChangeArrowheads="1"/>
          </p:cNvSpPr>
          <p:nvPr>
            <p:ph type="body" idx="1"/>
          </p:nvPr>
        </p:nvSpPr>
        <p:spPr>
          <a:xfrm>
            <a:off x="685800" y="115888"/>
            <a:ext cx="7772400" cy="5691187"/>
          </a:xfrm>
        </p:spPr>
        <p:txBody>
          <a:bodyPr/>
          <a:lstStyle/>
          <a:p>
            <a:pPr eaLnBrk="1" hangingPunct="1"/>
            <a:r>
              <a:rPr lang="pl-PL" altLang="pl-PL" sz="2400"/>
              <a:t>Nagrzewanie materiałów za pomocą promieniowania laserowego (Kus.2.1)</a:t>
            </a:r>
          </a:p>
          <a:p>
            <a:pPr eaLnBrk="1" hangingPunct="1"/>
            <a:endParaRPr lang="pl-PL" altLang="pl-PL" sz="2400"/>
          </a:p>
          <a:p>
            <a:pPr eaLnBrk="1" hangingPunct="1"/>
            <a:endParaRPr lang="pl-PL" altLang="pl-PL" sz="2400"/>
          </a:p>
          <a:p>
            <a:pPr eaLnBrk="1" hangingPunct="1"/>
            <a:endParaRPr lang="pl-PL" altLang="pl-PL" sz="2400"/>
          </a:p>
          <a:p>
            <a:pPr eaLnBrk="1" hangingPunct="1">
              <a:buFontTx/>
              <a:buNone/>
            </a:pPr>
            <a:endParaRPr lang="pl-PL" altLang="pl-PL" sz="2400"/>
          </a:p>
          <a:p>
            <a:pPr eaLnBrk="1" hangingPunct="1">
              <a:buFontTx/>
              <a:buNone/>
            </a:pPr>
            <a:endParaRPr lang="pl-PL" altLang="pl-PL" sz="2400"/>
          </a:p>
          <a:p>
            <a:pPr eaLnBrk="1" hangingPunct="1">
              <a:buFontTx/>
              <a:buNone/>
            </a:pPr>
            <a:endParaRPr lang="pl-PL" altLang="pl-PL" sz="2400"/>
          </a:p>
          <a:p>
            <a:pPr eaLnBrk="1" hangingPunct="1">
              <a:buFontTx/>
              <a:buNone/>
            </a:pPr>
            <a:endParaRPr lang="pl-PL" altLang="pl-PL" sz="2400"/>
          </a:p>
          <a:p>
            <a:pPr eaLnBrk="1" hangingPunct="1"/>
            <a:r>
              <a:rPr lang="pl-PL" altLang="pl-PL" sz="2400"/>
              <a:t>Laserowa obróbka cieplna (Kus.2.2 , 2.3)</a:t>
            </a:r>
          </a:p>
        </p:txBody>
      </p:sp>
      <p:pic>
        <p:nvPicPr>
          <p:cNvPr id="217091" name="Picture 4" descr="2-1"/>
          <p:cNvPicPr>
            <a:picLocks noChangeAspect="1" noChangeArrowheads="1"/>
          </p:cNvPicPr>
          <p:nvPr/>
        </p:nvPicPr>
        <p:blipFill>
          <a:blip r:embed="rId2">
            <a:lum bright="-24000" contrast="42000"/>
            <a:extLst>
              <a:ext uri="{28A0092B-C50C-407E-A947-70E740481C1C}">
                <a14:useLocalDpi xmlns:a14="http://schemas.microsoft.com/office/drawing/2010/main" val="0"/>
              </a:ext>
            </a:extLst>
          </a:blip>
          <a:srcRect/>
          <a:stretch>
            <a:fillRect/>
          </a:stretch>
        </p:blipFill>
        <p:spPr bwMode="auto">
          <a:xfrm>
            <a:off x="2771775" y="908050"/>
            <a:ext cx="3673475" cy="291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7092" name="Picture 7" descr="2-2"/>
          <p:cNvPicPr>
            <a:picLocks noChangeAspect="1" noChangeArrowheads="1"/>
          </p:cNvPicPr>
          <p:nvPr/>
        </p:nvPicPr>
        <p:blipFill>
          <a:blip r:embed="rId3">
            <a:lum bright="-24000" contrast="42000"/>
            <a:extLst>
              <a:ext uri="{28A0092B-C50C-407E-A947-70E740481C1C}">
                <a14:useLocalDpi xmlns:a14="http://schemas.microsoft.com/office/drawing/2010/main" val="0"/>
              </a:ext>
            </a:extLst>
          </a:blip>
          <a:srcRect/>
          <a:stretch>
            <a:fillRect/>
          </a:stretch>
        </p:blipFill>
        <p:spPr bwMode="auto">
          <a:xfrm>
            <a:off x="1403350" y="4497388"/>
            <a:ext cx="3024188"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7093" name="Picture 10" descr="2-3"/>
          <p:cNvPicPr>
            <a:picLocks noChangeAspect="1" noChangeArrowheads="1"/>
          </p:cNvPicPr>
          <p:nvPr/>
        </p:nvPicPr>
        <p:blipFill>
          <a:blip r:embed="rId4">
            <a:lum bright="-18000" contrast="30000"/>
            <a:extLst>
              <a:ext uri="{28A0092B-C50C-407E-A947-70E740481C1C}">
                <a14:useLocalDpi xmlns:a14="http://schemas.microsoft.com/office/drawing/2010/main" val="0"/>
              </a:ext>
            </a:extLst>
          </a:blip>
          <a:srcRect/>
          <a:stretch>
            <a:fillRect/>
          </a:stretch>
        </p:blipFill>
        <p:spPr bwMode="auto">
          <a:xfrm>
            <a:off x="4829175" y="4475163"/>
            <a:ext cx="3343275"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ChangeArrowheads="1"/>
          </p:cNvSpPr>
          <p:nvPr>
            <p:ph type="title"/>
          </p:nvPr>
        </p:nvSpPr>
        <p:spPr>
          <a:xfrm>
            <a:off x="757238" y="188913"/>
            <a:ext cx="7772400" cy="1152525"/>
          </a:xfrm>
        </p:spPr>
        <p:txBody>
          <a:bodyPr/>
          <a:lstStyle/>
          <a:p>
            <a:pPr eaLnBrk="1" hangingPunct="1"/>
            <a:r>
              <a:rPr lang="pl-PL" altLang="pl-PL" sz="2800" b="1"/>
              <a:t>11. Wyładowanie magnetronowe w procesach plazmowych</a:t>
            </a:r>
            <a:br>
              <a:rPr lang="pl-PL" altLang="pl-PL" sz="2400" b="1"/>
            </a:br>
            <a:endParaRPr lang="pl-PL" altLang="pl-PL" sz="2400" b="1"/>
          </a:p>
        </p:txBody>
      </p:sp>
      <p:sp>
        <p:nvSpPr>
          <p:cNvPr id="218115" name="Rectangle 3"/>
          <p:cNvSpPr>
            <a:spLocks noGrp="1" noChangeArrowheads="1"/>
          </p:cNvSpPr>
          <p:nvPr>
            <p:ph type="body" idx="1"/>
          </p:nvPr>
        </p:nvSpPr>
        <p:spPr>
          <a:xfrm>
            <a:off x="757238" y="1371600"/>
            <a:ext cx="7772400" cy="4114800"/>
          </a:xfrm>
        </p:spPr>
        <p:txBody>
          <a:bodyPr/>
          <a:lstStyle/>
          <a:p>
            <a:pPr eaLnBrk="1" hangingPunct="1">
              <a:buFontTx/>
              <a:buNone/>
            </a:pPr>
            <a:r>
              <a:rPr lang="pl-PL" altLang="pl-PL" sz="2000"/>
              <a:t>Źródła rozpylania</a:t>
            </a:r>
          </a:p>
          <a:p>
            <a:pPr eaLnBrk="1" hangingPunct="1"/>
            <a:r>
              <a:rPr lang="pl-PL" altLang="pl-PL" sz="2000"/>
              <a:t>System rozpylania diodowego</a:t>
            </a:r>
          </a:p>
          <a:p>
            <a:pPr eaLnBrk="1" hangingPunct="1"/>
            <a:r>
              <a:rPr lang="pl-PL" altLang="pl-PL" sz="2000"/>
              <a:t>Konwencjonalny magnetron</a:t>
            </a:r>
          </a:p>
          <a:p>
            <a:pPr eaLnBrk="1" hangingPunct="1"/>
            <a:r>
              <a:rPr lang="pl-PL" altLang="pl-PL" sz="2000"/>
              <a:t>Niezbalansowany magnetron</a:t>
            </a:r>
          </a:p>
          <a:p>
            <a:pPr eaLnBrk="1" hangingPunct="1"/>
            <a:r>
              <a:rPr lang="pl-PL" altLang="pl-PL" sz="2000"/>
              <a:t>Nisko-ciśnieniowy magnetron</a:t>
            </a:r>
          </a:p>
          <a:p>
            <a:pPr eaLnBrk="1" hangingPunct="1"/>
            <a:r>
              <a:rPr lang="pl-PL" altLang="pl-PL" sz="2000"/>
              <a:t>Magnetron ze wspomaganiem jonizacyjnym z użyciem wiązki elektronów, rf lub wyładowania mikrofalowego</a:t>
            </a:r>
          </a:p>
          <a:p>
            <a:pPr eaLnBrk="1" hangingPunct="1"/>
            <a:r>
              <a:rPr lang="pl-PL" altLang="pl-PL" sz="2000"/>
              <a:t>Magnetron  jonizujący</a:t>
            </a:r>
          </a:p>
          <a:p>
            <a:pPr eaLnBrk="1" hangingPunct="1"/>
            <a:r>
              <a:rPr lang="pl-PL" altLang="pl-PL" sz="2000"/>
              <a:t>Wysokiej mocy, szybki magnetron</a:t>
            </a:r>
          </a:p>
          <a:p>
            <a:pPr eaLnBrk="1" hangingPunct="1"/>
            <a:r>
              <a:rPr lang="pl-PL" altLang="pl-PL" sz="2000"/>
              <a:t>System rozpylania z magnetronem o zamkniętym polu</a:t>
            </a:r>
          </a:p>
          <a:p>
            <a:pPr eaLnBrk="1" hangingPunct="1"/>
            <a:r>
              <a:rPr lang="pl-PL" altLang="pl-PL" sz="2000"/>
              <a:t>Magnetron podwójny</a:t>
            </a:r>
          </a:p>
          <a:p>
            <a:pPr eaLnBrk="1" hangingPunct="1"/>
            <a:endParaRPr lang="pl-PL" altLang="pl-PL" sz="2000"/>
          </a:p>
        </p:txBody>
      </p:sp>
    </p:spTree>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3"/>
          <p:cNvSpPr>
            <a:spLocks noGrp="1" noChangeArrowheads="1"/>
          </p:cNvSpPr>
          <p:nvPr>
            <p:ph type="body" idx="1"/>
          </p:nvPr>
        </p:nvSpPr>
        <p:spPr>
          <a:xfrm>
            <a:off x="685800" y="333375"/>
            <a:ext cx="7772400" cy="6191250"/>
          </a:xfrm>
        </p:spPr>
        <p:txBody>
          <a:bodyPr/>
          <a:lstStyle/>
          <a:p>
            <a:pPr eaLnBrk="1" hangingPunct="1"/>
            <a:r>
              <a:rPr lang="pl-PL" altLang="pl-PL" sz="2400"/>
              <a:t>System rozpylania diodowego</a:t>
            </a:r>
          </a:p>
          <a:p>
            <a:pPr eaLnBrk="1" hangingPunct="1">
              <a:buFontTx/>
              <a:buNone/>
            </a:pPr>
            <a:r>
              <a:rPr lang="pl-PL" altLang="pl-PL" sz="2000"/>
              <a:t>Podłoże leży na anodzie  zanurzone w plaźmie</a:t>
            </a:r>
          </a:p>
          <a:p>
            <a:pPr eaLnBrk="1" hangingPunct="1"/>
            <a:r>
              <a:rPr lang="pl-PL" altLang="pl-PL" sz="2400"/>
              <a:t>Konwencjonalny magnetron</a:t>
            </a:r>
          </a:p>
          <a:p>
            <a:pPr eaLnBrk="1" hangingPunct="1">
              <a:buFontTx/>
              <a:buNone/>
            </a:pPr>
            <a:r>
              <a:rPr lang="pl-PL" altLang="pl-PL" sz="2000"/>
              <a:t>Pole magnetyczne jest zastosowane aby utrzymać wyładowanie jarzeniowe w pobliżu rozpylanej katody (tarczy); obwód magnetyczny zlokalizowany jest poza rozpylaną katodą tworząc ponad nią  półeliptyczny kanał pola magnetycznego</a:t>
            </a:r>
          </a:p>
          <a:p>
            <a:pPr eaLnBrk="1" hangingPunct="1"/>
            <a:r>
              <a:rPr lang="pl-PL" altLang="pl-PL" sz="2400"/>
              <a:t>Niezbalansowany magnetron</a:t>
            </a:r>
          </a:p>
          <a:p>
            <a:pPr eaLnBrk="1" hangingPunct="1">
              <a:buFontTx/>
              <a:buNone/>
            </a:pPr>
            <a:r>
              <a:rPr lang="pl-PL" altLang="pl-PL" sz="2000"/>
              <a:t>Ze względu na bardzo istotne uwięzienie plazmy w pobliżu tarczy, podłoże znajduje się w plaźmie o niskiej gęstości; uzyskuje się ten system poprzez zastosowanie dodatkowego zewnętrznego obwodu magnetycznego; zaletą jest: możliwość ciągłej kontroli pola ponad tarcza (i) oraz utrzymania stałego napięcia wyładowania jarzeniowego podczas pracy tarczy (ii)    </a:t>
            </a:r>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p:txBody>
      </p:sp>
    </p:spTree>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3"/>
          <p:cNvSpPr>
            <a:spLocks noGrp="1" noChangeArrowheads="1"/>
          </p:cNvSpPr>
          <p:nvPr>
            <p:ph type="body" idx="1"/>
          </p:nvPr>
        </p:nvSpPr>
        <p:spPr>
          <a:xfrm>
            <a:off x="468313" y="333375"/>
            <a:ext cx="7772400" cy="6191250"/>
          </a:xfrm>
        </p:spPr>
        <p:txBody>
          <a:bodyPr/>
          <a:lstStyle/>
          <a:p>
            <a:pPr eaLnBrk="1" hangingPunct="1">
              <a:buFontTx/>
              <a:buNone/>
            </a:pPr>
            <a:r>
              <a:rPr lang="pl-PL" altLang="pl-PL" sz="2000"/>
              <a:t>Schematy</a:t>
            </a:r>
            <a:r>
              <a:rPr lang="pl-PL" altLang="pl-PL" sz="2000">
                <a:sym typeface="Wingdings" panose="05000000000000000000" pitchFamily="2" charset="2"/>
              </a:rPr>
              <a:t> (Pau 3.1)</a:t>
            </a:r>
            <a:endParaRPr lang="pl-PL" altLang="pl-PL" sz="2000"/>
          </a:p>
          <a:p>
            <a:pPr eaLnBrk="1" hangingPunct="1">
              <a:buFontTx/>
              <a:buNone/>
            </a:pPr>
            <a:r>
              <a:rPr lang="pl-PL" altLang="pl-PL" sz="2000"/>
              <a:t>(a) Systemu rozpylania diodowego</a:t>
            </a:r>
          </a:p>
          <a:p>
            <a:pPr eaLnBrk="1" hangingPunct="1">
              <a:buFontTx/>
              <a:buNone/>
            </a:pPr>
            <a:r>
              <a:rPr lang="pl-PL" altLang="pl-PL" sz="2000"/>
              <a:t>(b) Konwencjonalnego magnetronu</a:t>
            </a:r>
          </a:p>
          <a:p>
            <a:pPr eaLnBrk="1" hangingPunct="1">
              <a:buFontTx/>
              <a:buNone/>
            </a:pPr>
            <a:r>
              <a:rPr lang="pl-PL" altLang="pl-PL" sz="2000"/>
              <a:t>(c) Niezbalansowanego magnetronu</a:t>
            </a:r>
          </a:p>
        </p:txBody>
      </p:sp>
      <p:pic>
        <p:nvPicPr>
          <p:cNvPr id="220163" name="Picture 4" descr="3-1"/>
          <p:cNvPicPr>
            <a:picLocks noChangeAspect="1" noChangeArrowheads="1"/>
          </p:cNvPicPr>
          <p:nvPr/>
        </p:nvPicPr>
        <p:blipFill>
          <a:blip r:embed="rId2">
            <a:lum bright="-24000" contrast="42000"/>
            <a:extLst>
              <a:ext uri="{28A0092B-C50C-407E-A947-70E740481C1C}">
                <a14:useLocalDpi xmlns:a14="http://schemas.microsoft.com/office/drawing/2010/main" val="0"/>
              </a:ext>
            </a:extLst>
          </a:blip>
          <a:srcRect/>
          <a:stretch>
            <a:fillRect/>
          </a:stretch>
        </p:blipFill>
        <p:spPr bwMode="auto">
          <a:xfrm>
            <a:off x="0" y="2060575"/>
            <a:ext cx="9144000"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ext Box 2"/>
          <p:cNvSpPr txBox="1">
            <a:spLocks noChangeArrowheads="1"/>
          </p:cNvSpPr>
          <p:nvPr/>
        </p:nvSpPr>
        <p:spPr bwMode="auto">
          <a:xfrm>
            <a:off x="136525" y="193675"/>
            <a:ext cx="8855075"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cs typeface="Times New Roman" panose="02020603050405020304" pitchFamily="18" charset="0"/>
              </a:rPr>
              <a:t>Rozpylanie w polu magnetycznym , czyli tzw. rozpylanie magnetronowe, zapewnia wydłużenie drogi swobodnej elektronów, dzięki czemu można</a:t>
            </a:r>
            <a:r>
              <a:rPr lang="pl-PL" altLang="pl-PL" sz="2400"/>
              <a:t> </a:t>
            </a:r>
            <a:r>
              <a:rPr lang="pl-PL" altLang="pl-PL" sz="2400">
                <a:cs typeface="Times New Roman" panose="02020603050405020304" pitchFamily="18" charset="0"/>
              </a:rPr>
              <a:t>uzyskać gęstość prądu jonowego 10 – l</a:t>
            </a:r>
            <a:r>
              <a:rPr lang="pl-PL" altLang="pl-PL" sz="2400"/>
              <a:t>00</a:t>
            </a:r>
            <a:r>
              <a:rPr lang="pl-PL" altLang="pl-PL" sz="2400">
                <a:cs typeface="Times New Roman" panose="02020603050405020304" pitchFamily="18" charset="0"/>
              </a:rPr>
              <a:t> razy większą niż przy prostym rozpylaniu, z jednoczesnym obniżeniem ciśnienia w środowisku reakcji (komorze). Schemat układu do osadzania pokryć z wykorzystaniem rozpylania magnetronowego przedstawia </a:t>
            </a:r>
            <a:r>
              <a:rPr lang="pl-PL" altLang="pl-PL" sz="2400"/>
              <a:t>poniższy rysunek.</a:t>
            </a:r>
          </a:p>
        </p:txBody>
      </p:sp>
      <p:sp>
        <p:nvSpPr>
          <p:cNvPr id="221187" name="Rectangle 3"/>
          <p:cNvSpPr>
            <a:spLocks noChangeArrowheads="1"/>
          </p:cNvSpPr>
          <p:nvPr/>
        </p:nvSpPr>
        <p:spPr bwMode="auto">
          <a:xfrm>
            <a:off x="1738313" y="24003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7715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3048000"/>
            <a:ext cx="6172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7157" name="Text Box 5"/>
          <p:cNvSpPr txBox="1">
            <a:spLocks noChangeArrowheads="1"/>
          </p:cNvSpPr>
          <p:nvPr/>
        </p:nvSpPr>
        <p:spPr bwMode="auto">
          <a:xfrm>
            <a:off x="914400" y="6096000"/>
            <a:ext cx="71262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pl-PL" altLang="pl-PL" sz="2800" b="1">
                <a:solidFill>
                  <a:srgbClr val="66FF33"/>
                </a:solidFill>
                <a:effectLst>
                  <a:outerShdw blurRad="38100" dist="38100" dir="2700000" algn="tl">
                    <a:srgbClr val="000000"/>
                  </a:outerShdw>
                </a:effectLst>
                <a:cs typeface="Times New Roman" panose="02020603050405020304" pitchFamily="18" charset="0"/>
              </a:rPr>
              <a:t>Schemat ideowy rozpylania magnetronowego</a:t>
            </a:r>
            <a:r>
              <a:rPr lang="pl-PL" altLang="pl-PL">
                <a:solidFill>
                  <a:srgbClr val="000000"/>
                </a:solidFill>
                <a:cs typeface="Times New Roman" panose="02020603050405020304" pitchFamily="18" charset="0"/>
              </a:rPr>
              <a:t>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77154"/>
                                        </p:tgtEl>
                                        <p:attrNameLst>
                                          <p:attrName>style.visibility</p:attrName>
                                        </p:attrNameLst>
                                      </p:cBhvr>
                                      <p:to>
                                        <p:strVal val="visible"/>
                                      </p:to>
                                    </p:set>
                                    <p:animEffect transition="in" filter="blinds(horizontal)">
                                      <p:cBhvr>
                                        <p:cTn id="7" dur="500"/>
                                        <p:tgtEl>
                                          <p:spTgt spid="177154"/>
                                        </p:tgtEl>
                                      </p:cBhvr>
                                    </p:animEffect>
                                  </p:childTnLst>
                                </p:cTn>
                              </p:par>
                            </p:childTnLst>
                          </p:cTn>
                        </p:par>
                        <p:par>
                          <p:cTn id="8" fill="hold" nodeType="afterGroup">
                            <p:stCondLst>
                              <p:cond delay="500"/>
                            </p:stCondLst>
                            <p:childTnLst>
                              <p:par>
                                <p:cTn id="9" presetID="3" presetClass="entr" presetSubtype="10" fill="hold" nodeType="afterEffect">
                                  <p:stCondLst>
                                    <p:cond delay="0"/>
                                  </p:stCondLst>
                                  <p:childTnLst>
                                    <p:set>
                                      <p:cBhvr>
                                        <p:cTn id="10" dur="1" fill="hold">
                                          <p:stCondLst>
                                            <p:cond delay="0"/>
                                          </p:stCondLst>
                                        </p:cTn>
                                        <p:tgtEl>
                                          <p:spTgt spid="177156"/>
                                        </p:tgtEl>
                                        <p:attrNameLst>
                                          <p:attrName>style.visibility</p:attrName>
                                        </p:attrNameLst>
                                      </p:cBhvr>
                                      <p:to>
                                        <p:strVal val="visible"/>
                                      </p:to>
                                    </p:set>
                                    <p:animEffect transition="in" filter="blinds(horizontal)">
                                      <p:cBhvr>
                                        <p:cTn id="11" dur="500"/>
                                        <p:tgtEl>
                                          <p:spTgt spid="177156"/>
                                        </p:tgtEl>
                                      </p:cBhvr>
                                    </p:animEffect>
                                  </p:childTnLst>
                                </p:cTn>
                              </p:par>
                            </p:childTnLst>
                          </p:cTn>
                        </p:par>
                        <p:par>
                          <p:cTn id="12" fill="hold" nodeType="afterGroup">
                            <p:stCondLst>
                              <p:cond delay="1000"/>
                            </p:stCondLst>
                            <p:childTnLst>
                              <p:par>
                                <p:cTn id="13" presetID="3" presetClass="entr" presetSubtype="10" fill="hold" grpId="0" nodeType="afterEffect">
                                  <p:stCondLst>
                                    <p:cond delay="0"/>
                                  </p:stCondLst>
                                  <p:childTnLst>
                                    <p:set>
                                      <p:cBhvr>
                                        <p:cTn id="14" dur="1" fill="hold">
                                          <p:stCondLst>
                                            <p:cond delay="0"/>
                                          </p:stCondLst>
                                        </p:cTn>
                                        <p:tgtEl>
                                          <p:spTgt spid="177157"/>
                                        </p:tgtEl>
                                        <p:attrNameLst>
                                          <p:attrName>style.visibility</p:attrName>
                                        </p:attrNameLst>
                                      </p:cBhvr>
                                      <p:to>
                                        <p:strVal val="visible"/>
                                      </p:to>
                                    </p:set>
                                    <p:animEffect transition="in" filter="blinds(horizontal)">
                                      <p:cBhvr>
                                        <p:cTn id="15" dur="500"/>
                                        <p:tgtEl>
                                          <p:spTgt spid="177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54" grpId="0" autoUpdateAnimBg="0"/>
      <p:bldP spid="177157" grpId="0" autoUpdateAnimBg="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210" name="Picture 2" descr="19"/>
          <p:cNvPicPr>
            <a:picLocks noChangeAspect="1" noChangeArrowheads="1"/>
          </p:cNvPicPr>
          <p:nvPr/>
        </p:nvPicPr>
        <p:blipFill>
          <a:blip r:embed="rId2" cstate="print">
            <a:lum bright="-12000" contrast="12000"/>
            <a:extLst>
              <a:ext uri="{28A0092B-C50C-407E-A947-70E740481C1C}">
                <a14:useLocalDpi xmlns:a14="http://schemas.microsoft.com/office/drawing/2010/main" val="0"/>
              </a:ext>
            </a:extLst>
          </a:blip>
          <a:srcRect r="20528" b="12772"/>
          <a:stretch>
            <a:fillRect/>
          </a:stretch>
        </p:blipFill>
        <p:spPr bwMode="auto">
          <a:xfrm>
            <a:off x="969963" y="260350"/>
            <a:ext cx="7202487" cy="631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304800"/>
            <a:ext cx="6400800" cy="324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3" name="Text Box 3"/>
          <p:cNvSpPr txBox="1">
            <a:spLocks noChangeArrowheads="1"/>
          </p:cNvSpPr>
          <p:nvPr/>
        </p:nvSpPr>
        <p:spPr bwMode="auto">
          <a:xfrm>
            <a:off x="1219200" y="3657600"/>
            <a:ext cx="6721475"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b="1">
                <a:solidFill>
                  <a:srgbClr val="66FF33"/>
                </a:solidFill>
                <a:effectLst>
                  <a:outerShdw blurRad="38100" dist="38100" dir="2700000" algn="tl">
                    <a:srgbClr val="000000"/>
                  </a:outerShdw>
                </a:effectLst>
                <a:cs typeface="Times New Roman" panose="02020603050405020304" pitchFamily="18" charset="0"/>
              </a:rPr>
              <a:t>Schemat źródła magnetronowego (przekrój) i </a:t>
            </a:r>
            <a:r>
              <a:rPr lang="pl-PL" altLang="pl-PL" b="1">
                <a:solidFill>
                  <a:srgbClr val="66FF33"/>
                </a:solidFill>
                <a:effectLst>
                  <a:outerShdw blurRad="38100" dist="38100" dir="2700000" algn="tl">
                    <a:srgbClr val="000000"/>
                  </a:outerShdw>
                </a:effectLst>
              </a:rPr>
              <a:t>  </a:t>
            </a:r>
            <a:r>
              <a:rPr lang="pl-PL" altLang="pl-PL" b="1">
                <a:solidFill>
                  <a:srgbClr val="66FF33"/>
                </a:solidFill>
                <a:effectLst>
                  <a:outerShdw blurRad="38100" dist="38100" dir="2700000" algn="tl">
                    <a:srgbClr val="000000"/>
                  </a:outerShdw>
                </a:effectLst>
                <a:cs typeface="Times New Roman" panose="02020603050405020304" pitchFamily="18" charset="0"/>
              </a:rPr>
              <a:t>magnesu stałego</a:t>
            </a:r>
            <a:r>
              <a:rPr lang="pl-PL" altLang="pl-PL" b="1">
                <a:solidFill>
                  <a:srgbClr val="66FF33"/>
                </a:solidFill>
                <a:effectLst>
                  <a:outerShdw blurRad="38100" dist="38100" dir="2700000" algn="tl">
                    <a:srgbClr val="000000"/>
                  </a:outerShdw>
                </a:effectLst>
              </a:rPr>
              <a:t> </a:t>
            </a:r>
          </a:p>
        </p:txBody>
      </p:sp>
      <p:sp>
        <p:nvSpPr>
          <p:cNvPr id="179204" name="Text Box 4"/>
          <p:cNvSpPr txBox="1">
            <a:spLocks noChangeArrowheads="1"/>
          </p:cNvSpPr>
          <p:nvPr/>
        </p:nvSpPr>
        <p:spPr bwMode="auto">
          <a:xfrm>
            <a:off x="212725" y="4765675"/>
            <a:ext cx="7196138"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cs typeface="Times New Roman" panose="02020603050405020304" pitchFamily="18" charset="0"/>
              </a:rPr>
              <a:t>1  - target-katoda </a:t>
            </a:r>
            <a:r>
              <a:rPr lang="pl-PL" altLang="pl-PL" sz="2400"/>
              <a:t>,  </a:t>
            </a:r>
            <a:r>
              <a:rPr lang="pl-PL" altLang="pl-PL" sz="2400">
                <a:cs typeface="Times New Roman" panose="02020603050405020304" pitchFamily="18" charset="0"/>
              </a:rPr>
              <a:t>2  - anoda</a:t>
            </a:r>
          </a:p>
          <a:p>
            <a:pPr eaLnBrk="1" hangingPunct="1">
              <a:spcBef>
                <a:spcPct val="0"/>
              </a:spcBef>
              <a:buFontTx/>
              <a:buNone/>
            </a:pPr>
            <a:r>
              <a:rPr lang="pl-PL" altLang="pl-PL" sz="2400">
                <a:cs typeface="Times New Roman" panose="02020603050405020304" pitchFamily="18" charset="0"/>
              </a:rPr>
              <a:t>3  - nabiegunniki</a:t>
            </a:r>
            <a:r>
              <a:rPr lang="pl-PL" altLang="pl-PL" sz="2400"/>
              <a:t>,  </a:t>
            </a:r>
            <a:r>
              <a:rPr lang="pl-PL" altLang="pl-PL" sz="2400">
                <a:cs typeface="Times New Roman" panose="02020603050405020304" pitchFamily="18" charset="0"/>
              </a:rPr>
              <a:t>4  - przestrzeń środkowa</a:t>
            </a:r>
          </a:p>
          <a:p>
            <a:pPr eaLnBrk="1" hangingPunct="1">
              <a:spcBef>
                <a:spcPct val="0"/>
              </a:spcBef>
              <a:buFontTx/>
              <a:buNone/>
            </a:pPr>
            <a:r>
              <a:rPr lang="pl-PL" altLang="pl-PL" sz="2400">
                <a:cs typeface="Times New Roman" panose="02020603050405020304" pitchFamily="18" charset="0"/>
              </a:rPr>
              <a:t>5  - przestrzeń erozyjna</a:t>
            </a:r>
            <a:r>
              <a:rPr lang="pl-PL" altLang="pl-PL" sz="2400"/>
              <a:t>,  </a:t>
            </a:r>
            <a:r>
              <a:rPr lang="pl-PL" altLang="pl-PL" sz="2400">
                <a:cs typeface="Times New Roman" panose="02020603050405020304" pitchFamily="18" charset="0"/>
              </a:rPr>
              <a:t>6  - pobocze z warstwą ustronną</a:t>
            </a:r>
          </a:p>
          <a:p>
            <a:pP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4" fill="hold" nodeType="afterEffect">
                                  <p:stCondLst>
                                    <p:cond delay="0"/>
                                  </p:stCondLst>
                                  <p:childTnLst>
                                    <p:set>
                                      <p:cBhvr>
                                        <p:cTn id="6" dur="1" fill="hold">
                                          <p:stCondLst>
                                            <p:cond delay="0"/>
                                          </p:stCondLst>
                                        </p:cTn>
                                        <p:tgtEl>
                                          <p:spTgt spid="179202"/>
                                        </p:tgtEl>
                                        <p:attrNameLst>
                                          <p:attrName>style.visibility</p:attrName>
                                        </p:attrNameLst>
                                      </p:cBhvr>
                                      <p:to>
                                        <p:strVal val="visible"/>
                                      </p:to>
                                    </p:set>
                                    <p:animEffect transition="in" filter="slide(fromBottom)">
                                      <p:cBhvr>
                                        <p:cTn id="7" dur="500"/>
                                        <p:tgtEl>
                                          <p:spTgt spid="179202"/>
                                        </p:tgtEl>
                                      </p:cBhvr>
                                    </p:animEffect>
                                  </p:childTnLst>
                                </p:cTn>
                              </p:par>
                            </p:childTnLst>
                          </p:cTn>
                        </p:par>
                        <p:par>
                          <p:cTn id="8" fill="hold" nodeType="afterGroup">
                            <p:stCondLst>
                              <p:cond delay="500"/>
                            </p:stCondLst>
                            <p:childTnLst>
                              <p:par>
                                <p:cTn id="9" presetID="12" presetClass="entr" presetSubtype="8" fill="hold" grpId="0" nodeType="afterEffect">
                                  <p:stCondLst>
                                    <p:cond delay="0"/>
                                  </p:stCondLst>
                                  <p:childTnLst>
                                    <p:set>
                                      <p:cBhvr>
                                        <p:cTn id="10" dur="1" fill="hold">
                                          <p:stCondLst>
                                            <p:cond delay="0"/>
                                          </p:stCondLst>
                                        </p:cTn>
                                        <p:tgtEl>
                                          <p:spTgt spid="179203"/>
                                        </p:tgtEl>
                                        <p:attrNameLst>
                                          <p:attrName>style.visibility</p:attrName>
                                        </p:attrNameLst>
                                      </p:cBhvr>
                                      <p:to>
                                        <p:strVal val="visible"/>
                                      </p:to>
                                    </p:set>
                                    <p:animEffect transition="in" filter="slide(fromLeft)">
                                      <p:cBhvr>
                                        <p:cTn id="11" dur="500"/>
                                        <p:tgtEl>
                                          <p:spTgt spid="179203"/>
                                        </p:tgtEl>
                                      </p:cBhvr>
                                    </p:animEffect>
                                  </p:childTnLst>
                                </p:cTn>
                              </p:par>
                            </p:childTnLst>
                          </p:cTn>
                        </p:par>
                        <p:par>
                          <p:cTn id="12" fill="hold" nodeType="afterGroup">
                            <p:stCondLst>
                              <p:cond delay="1000"/>
                            </p:stCondLst>
                            <p:childTnLst>
                              <p:par>
                                <p:cTn id="13" presetID="12" presetClass="entr" presetSubtype="2" fill="hold" grpId="0" nodeType="afterEffect">
                                  <p:stCondLst>
                                    <p:cond delay="0"/>
                                  </p:stCondLst>
                                  <p:childTnLst>
                                    <p:set>
                                      <p:cBhvr>
                                        <p:cTn id="14" dur="1" fill="hold">
                                          <p:stCondLst>
                                            <p:cond delay="0"/>
                                          </p:stCondLst>
                                        </p:cTn>
                                        <p:tgtEl>
                                          <p:spTgt spid="179204"/>
                                        </p:tgtEl>
                                        <p:attrNameLst>
                                          <p:attrName>style.visibility</p:attrName>
                                        </p:attrNameLst>
                                      </p:cBhvr>
                                      <p:to>
                                        <p:strVal val="visible"/>
                                      </p:to>
                                    </p:set>
                                    <p:animEffect transition="in" filter="slide(fromRight)">
                                      <p:cBhvr>
                                        <p:cTn id="15" dur="500"/>
                                        <p:tgtEl>
                                          <p:spTgt spid="179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autoUpdateAnimBg="0"/>
      <p:bldP spid="179204" grpId="0" autoUpdateAnimBg="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Text Box 2"/>
          <p:cNvSpPr txBox="1">
            <a:spLocks noChangeArrowheads="1"/>
          </p:cNvSpPr>
          <p:nvPr/>
        </p:nvSpPr>
        <p:spPr bwMode="auto">
          <a:xfrm>
            <a:off x="136525" y="117475"/>
            <a:ext cx="8855075"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cs typeface="Times New Roman" panose="02020603050405020304" pitchFamily="18" charset="0"/>
              </a:rPr>
              <a:t>Niejednorodne pole magnetyczne magnesu trwałego zakrzywia tor elektronu, wybitego z powierzchni targetu w wyniku bombardowania jonowego i prowadzi go stycznie wzdłuż linii sił pola przy powierzchni. Spiralny ruch elektronu zwiększa prawdopodobieństwo zderzeń a tym samym wzmocnienie jonizacji. Wzmocnienie to przynosi wzrost szybkości rozpylania.</a:t>
            </a:r>
          </a:p>
          <a:p>
            <a:pPr eaLnBrk="1" hangingPunct="1">
              <a:spcBef>
                <a:spcPct val="0"/>
              </a:spcBef>
              <a:buFontTx/>
              <a:buNone/>
            </a:pPr>
            <a:endParaRPr lang="pl-PL" altLang="pl-PL" sz="2400"/>
          </a:p>
        </p:txBody>
      </p:sp>
      <p:sp>
        <p:nvSpPr>
          <p:cNvPr id="224259" name="Rectangle 3"/>
          <p:cNvSpPr>
            <a:spLocks noChangeArrowheads="1"/>
          </p:cNvSpPr>
          <p:nvPr/>
        </p:nvSpPr>
        <p:spPr bwMode="auto">
          <a:xfrm>
            <a:off x="23813" y="-315913"/>
            <a:ext cx="0" cy="169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802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514600"/>
            <a:ext cx="412432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4261" name="Rectangle 5"/>
          <p:cNvSpPr>
            <a:spLocks noChangeArrowheads="1"/>
          </p:cNvSpPr>
          <p:nvPr/>
        </p:nvSpPr>
        <p:spPr bwMode="auto">
          <a:xfrm>
            <a:off x="0" y="1377950"/>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br>
              <a:rPr lang="en-US" altLang="pl-PL" sz="2400"/>
            </a:br>
            <a:endParaRPr lang="en-US" altLang="pl-PL" sz="2400"/>
          </a:p>
        </p:txBody>
      </p:sp>
      <p:sp>
        <p:nvSpPr>
          <p:cNvPr id="180230" name="Text Box 6"/>
          <p:cNvSpPr txBox="1">
            <a:spLocks noChangeArrowheads="1"/>
          </p:cNvSpPr>
          <p:nvPr/>
        </p:nvSpPr>
        <p:spPr bwMode="auto">
          <a:xfrm>
            <a:off x="4648200" y="2895600"/>
            <a:ext cx="413067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b="1">
                <a:solidFill>
                  <a:srgbClr val="66FF33"/>
                </a:solidFill>
                <a:effectLst>
                  <a:outerShdw blurRad="38100" dist="38100" dir="2700000" algn="tl">
                    <a:srgbClr val="000000"/>
                  </a:outerShdw>
                </a:effectLst>
                <a:cs typeface="Times New Roman" panose="02020603050405020304" pitchFamily="18" charset="0"/>
              </a:rPr>
              <a:t>Ruch elektronu w polu magnetycznym magnetronu</a:t>
            </a:r>
          </a:p>
          <a:p>
            <a:pPr eaLnBrk="1" hangingPunct="1">
              <a:defRPr/>
            </a:pPr>
            <a:endParaRPr lang="pl-PL" alt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80226"/>
                                        </p:tgtEl>
                                        <p:attrNameLst>
                                          <p:attrName>style.visibility</p:attrName>
                                        </p:attrNameLst>
                                      </p:cBhvr>
                                      <p:to>
                                        <p:strVal val="visible"/>
                                      </p:to>
                                    </p:set>
                                    <p:animEffect transition="in" filter="blinds(horizontal)">
                                      <p:cBhvr>
                                        <p:cTn id="7" dur="500"/>
                                        <p:tgtEl>
                                          <p:spTgt spid="180226"/>
                                        </p:tgtEl>
                                      </p:cBhvr>
                                    </p:animEffect>
                                  </p:childTnLst>
                                </p:cTn>
                              </p:par>
                            </p:childTnLst>
                          </p:cTn>
                        </p:par>
                        <p:par>
                          <p:cTn id="8" fill="hold" nodeType="afterGroup">
                            <p:stCondLst>
                              <p:cond delay="500"/>
                            </p:stCondLst>
                            <p:childTnLst>
                              <p:par>
                                <p:cTn id="9" presetID="12" presetClass="entr" presetSubtype="8" fill="hold" nodeType="afterEffect">
                                  <p:stCondLst>
                                    <p:cond delay="0"/>
                                  </p:stCondLst>
                                  <p:childTnLst>
                                    <p:set>
                                      <p:cBhvr>
                                        <p:cTn id="10" dur="1" fill="hold">
                                          <p:stCondLst>
                                            <p:cond delay="0"/>
                                          </p:stCondLst>
                                        </p:cTn>
                                        <p:tgtEl>
                                          <p:spTgt spid="180228"/>
                                        </p:tgtEl>
                                        <p:attrNameLst>
                                          <p:attrName>style.visibility</p:attrName>
                                        </p:attrNameLst>
                                      </p:cBhvr>
                                      <p:to>
                                        <p:strVal val="visible"/>
                                      </p:to>
                                    </p:set>
                                    <p:animEffect transition="in" filter="slide(fromLeft)">
                                      <p:cBhvr>
                                        <p:cTn id="11" dur="500"/>
                                        <p:tgtEl>
                                          <p:spTgt spid="180228"/>
                                        </p:tgtEl>
                                      </p:cBhvr>
                                    </p:animEffect>
                                  </p:childTnLst>
                                </p:cTn>
                              </p:par>
                            </p:childTnLst>
                          </p:cTn>
                        </p:par>
                        <p:par>
                          <p:cTn id="12" fill="hold" nodeType="afterGroup">
                            <p:stCondLst>
                              <p:cond delay="1000"/>
                            </p:stCondLst>
                            <p:childTnLst>
                              <p:par>
                                <p:cTn id="13" presetID="12" presetClass="entr" presetSubtype="2" fill="hold" grpId="0" nodeType="afterEffect">
                                  <p:stCondLst>
                                    <p:cond delay="0"/>
                                  </p:stCondLst>
                                  <p:childTnLst>
                                    <p:set>
                                      <p:cBhvr>
                                        <p:cTn id="14" dur="1" fill="hold">
                                          <p:stCondLst>
                                            <p:cond delay="0"/>
                                          </p:stCondLst>
                                        </p:cTn>
                                        <p:tgtEl>
                                          <p:spTgt spid="180230"/>
                                        </p:tgtEl>
                                        <p:attrNameLst>
                                          <p:attrName>style.visibility</p:attrName>
                                        </p:attrNameLst>
                                      </p:cBhvr>
                                      <p:to>
                                        <p:strVal val="visible"/>
                                      </p:to>
                                    </p:set>
                                    <p:animEffect transition="in" filter="slide(fromRight)">
                                      <p:cBhvr>
                                        <p:cTn id="15" dur="500"/>
                                        <p:tgtEl>
                                          <p:spTgt spid="180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226" grpId="0" autoUpdateAnimBg="0"/>
      <p:bldP spid="180230" grpId="0" autoUpdateAnimBg="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ChangeArrowheads="1"/>
          </p:cNvSpPr>
          <p:nvPr/>
        </p:nvSpPr>
        <p:spPr bwMode="auto">
          <a:xfrm>
            <a:off x="5638800" y="449263"/>
            <a:ext cx="3505200"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b="1">
                <a:solidFill>
                  <a:srgbClr val="66FF33"/>
                </a:solidFill>
                <a:effectLst>
                  <a:outerShdw blurRad="38100" dist="38100" dir="2700000" algn="tl">
                    <a:srgbClr val="000000"/>
                  </a:outerShdw>
                </a:effectLst>
                <a:cs typeface="Times New Roman" panose="02020603050405020304" pitchFamily="18" charset="0"/>
              </a:rPr>
              <a:t>Rozwiązania konfiguracji układów magnetycznych do różnych typów magnetronów</a:t>
            </a:r>
          </a:p>
          <a:p>
            <a:pPr eaLnBrk="1" hangingPunct="1">
              <a:defRPr/>
            </a:pPr>
            <a:endParaRPr lang="pl-PL" altLang="pl-PL"/>
          </a:p>
        </p:txBody>
      </p:sp>
      <p:sp>
        <p:nvSpPr>
          <p:cNvPr id="225283" name="Rectangle 3"/>
          <p:cNvSpPr>
            <a:spLocks noChangeArrowheads="1"/>
          </p:cNvSpPr>
          <p:nvPr/>
        </p:nvSpPr>
        <p:spPr bwMode="auto">
          <a:xfrm>
            <a:off x="6400800" y="-7839075"/>
            <a:ext cx="0" cy="5095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1812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054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285" name="Rectangle 5"/>
          <p:cNvSpPr>
            <a:spLocks noChangeArrowheads="1"/>
          </p:cNvSpPr>
          <p:nvPr/>
        </p:nvSpPr>
        <p:spPr bwMode="auto">
          <a:xfrm>
            <a:off x="0" y="-2743200"/>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br>
              <a:rPr lang="en-US" altLang="pl-PL" sz="2400"/>
            </a:br>
            <a:endParaRPr lang="en-US"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181252"/>
                                        </p:tgtEl>
                                        <p:attrNameLst>
                                          <p:attrName>style.visibility</p:attrName>
                                        </p:attrNameLst>
                                      </p:cBhvr>
                                      <p:to>
                                        <p:strVal val="visible"/>
                                      </p:to>
                                    </p:set>
                                    <p:animEffect transition="in" filter="blinds(horizontal)">
                                      <p:cBhvr>
                                        <p:cTn id="7" dur="500"/>
                                        <p:tgtEl>
                                          <p:spTgt spid="181252"/>
                                        </p:tgtEl>
                                      </p:cBhvr>
                                    </p:animEffect>
                                  </p:childTnLst>
                                </p:cTn>
                              </p:par>
                            </p:childTnLst>
                          </p:cTn>
                        </p:par>
                        <p:par>
                          <p:cTn id="8" fill="hold" nodeType="afterGroup">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81250"/>
                                        </p:tgtEl>
                                        <p:attrNameLst>
                                          <p:attrName>style.visibility</p:attrName>
                                        </p:attrNameLst>
                                      </p:cBhvr>
                                      <p:to>
                                        <p:strVal val="visible"/>
                                      </p:to>
                                    </p:set>
                                    <p:animEffect transition="in" filter="slide(fromRight)">
                                      <p:cBhvr>
                                        <p:cTn id="11" dur="500"/>
                                        <p:tgtEl>
                                          <p:spTgt spid="181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autoUpdateAnimBg="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3"/>
          <p:cNvSpPr>
            <a:spLocks noGrp="1" noChangeArrowheads="1"/>
          </p:cNvSpPr>
          <p:nvPr>
            <p:ph type="body" idx="1"/>
          </p:nvPr>
        </p:nvSpPr>
        <p:spPr>
          <a:xfrm>
            <a:off x="539750" y="333375"/>
            <a:ext cx="7772400" cy="6119813"/>
          </a:xfrm>
        </p:spPr>
        <p:txBody>
          <a:bodyPr/>
          <a:lstStyle/>
          <a:p>
            <a:pPr eaLnBrk="1" hangingPunct="1"/>
            <a:r>
              <a:rPr lang="pl-PL" altLang="pl-PL" sz="2000" b="1"/>
              <a:t>Nisko-ciśnieniowy magnetron</a:t>
            </a:r>
          </a:p>
          <a:p>
            <a:pPr eaLnBrk="1" hangingPunct="1">
              <a:buFontTx/>
              <a:buNone/>
            </a:pPr>
            <a:r>
              <a:rPr lang="pl-PL" altLang="pl-PL" sz="2000"/>
              <a:t>Głównym problemem przy rozpylaniu przy niskim ciśnieniu jest eliminacja utraty naładowanych cząstek pochodzących z wyładowania; stosuje się poprawę uwięziania plazmy lub/i zastosowanie dodatkowej jonizacji rozpylonego gazu</a:t>
            </a:r>
          </a:p>
          <a:p>
            <a:pPr eaLnBrk="1" hangingPunct="1">
              <a:buFontTx/>
              <a:buNone/>
            </a:pPr>
            <a:r>
              <a:rPr lang="pl-PL" altLang="pl-PL" sz="2400"/>
              <a:t> </a:t>
            </a:r>
            <a:r>
              <a:rPr lang="pl-PL" altLang="pl-PL" sz="2000"/>
              <a:t>Zasada rozpylania nisko-ciśnieniowego: (Pau 3.2)</a:t>
            </a:r>
          </a:p>
          <a:p>
            <a:pPr eaLnBrk="1" hangingPunct="1">
              <a:buFontTx/>
              <a:buNone/>
            </a:pPr>
            <a:r>
              <a:rPr lang="pl-PL" altLang="pl-PL" sz="2000"/>
              <a:t>(a) Poprawa uwięziania; (b) dodatkowa jonizacja  </a:t>
            </a:r>
          </a:p>
          <a:p>
            <a:pPr eaLnBrk="1" hangingPunct="1">
              <a:buFontTx/>
              <a:buNone/>
            </a:pPr>
            <a:endParaRPr lang="pl-PL" altLang="pl-PL"/>
          </a:p>
        </p:txBody>
      </p:sp>
      <p:pic>
        <p:nvPicPr>
          <p:cNvPr id="226307" name="Picture 4" descr="3-2"/>
          <p:cNvPicPr>
            <a:picLocks noChangeAspect="1" noChangeArrowheads="1"/>
          </p:cNvPicPr>
          <p:nvPr/>
        </p:nvPicPr>
        <p:blipFill>
          <a:blip r:embed="rId2">
            <a:lum bright="-36000" contrast="54000"/>
            <a:extLst>
              <a:ext uri="{28A0092B-C50C-407E-A947-70E740481C1C}">
                <a14:useLocalDpi xmlns:a14="http://schemas.microsoft.com/office/drawing/2010/main" val="0"/>
              </a:ext>
            </a:extLst>
          </a:blip>
          <a:srcRect/>
          <a:stretch>
            <a:fillRect/>
          </a:stretch>
        </p:blipFill>
        <p:spPr bwMode="auto">
          <a:xfrm>
            <a:off x="611188" y="2884488"/>
            <a:ext cx="8064500" cy="364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3"/>
          <p:cNvSpPr>
            <a:spLocks noGrp="1" noChangeArrowheads="1"/>
          </p:cNvSpPr>
          <p:nvPr>
            <p:ph type="body" idx="1"/>
          </p:nvPr>
        </p:nvSpPr>
        <p:spPr>
          <a:xfrm>
            <a:off x="757238" y="188913"/>
            <a:ext cx="7772400" cy="6335712"/>
          </a:xfrm>
        </p:spPr>
        <p:txBody>
          <a:bodyPr/>
          <a:lstStyle/>
          <a:p>
            <a:pPr marL="609600" indent="-609600" eaLnBrk="1" hangingPunct="1"/>
            <a:r>
              <a:rPr lang="pl-PL" altLang="pl-PL" sz="2400"/>
              <a:t>Magnetron ze wspomaganiem jonizacyjnym z użyciem wiązki elektronów, rf lub wyładowania mikrofalowego</a:t>
            </a:r>
          </a:p>
          <a:p>
            <a:pPr marL="609600" indent="-609600" eaLnBrk="1" hangingPunct="1">
              <a:buFontTx/>
              <a:buNone/>
            </a:pPr>
            <a:r>
              <a:rPr lang="pl-PL" altLang="pl-PL" sz="2000"/>
              <a:t>Utrata naładowanych cząstek może być kompensowana poprzez dodatkową jonizację rozpylonego gazu</a:t>
            </a:r>
          </a:p>
          <a:p>
            <a:pPr marL="609600" indent="-609600" eaLnBrk="1" hangingPunct="1">
              <a:buFontTx/>
              <a:buNone/>
            </a:pPr>
            <a:endParaRPr lang="pl-PL" altLang="pl-PL" sz="2000"/>
          </a:p>
          <a:p>
            <a:pPr marL="609600" indent="-609600" eaLnBrk="1" hangingPunct="1">
              <a:buFontTx/>
              <a:buNone/>
            </a:pPr>
            <a:r>
              <a:rPr lang="pl-PL" altLang="pl-PL" sz="2000"/>
              <a:t>Magnetron z dodatkową jonizacją gazu: (Pau 3.4)</a:t>
            </a:r>
          </a:p>
          <a:p>
            <a:pPr marL="609600" indent="-609600" eaLnBrk="1" hangingPunct="1">
              <a:buFontTx/>
              <a:buAutoNum type="alphaLcParenBoth"/>
            </a:pPr>
            <a:r>
              <a:rPr lang="pl-PL" altLang="pl-PL" sz="2000"/>
              <a:t>Magnetron konwencjonalny z wiązką elektronów z gorącej katody</a:t>
            </a:r>
          </a:p>
          <a:p>
            <a:pPr marL="609600" indent="-609600" eaLnBrk="1" hangingPunct="1">
              <a:buFontTx/>
              <a:buAutoNum type="alphaLcParenBoth"/>
            </a:pPr>
            <a:r>
              <a:rPr lang="pl-PL" altLang="pl-PL" sz="2000"/>
              <a:t>Magnetron konwencjonalny ze źródłem  łukowej katody wydrążonej </a:t>
            </a:r>
          </a:p>
        </p:txBody>
      </p:sp>
      <p:pic>
        <p:nvPicPr>
          <p:cNvPr id="227331" name="Picture 4" descr="3-4"/>
          <p:cNvPicPr>
            <a:picLocks noChangeAspect="1" noChangeArrowheads="1"/>
          </p:cNvPicPr>
          <p:nvPr/>
        </p:nvPicPr>
        <p:blipFill>
          <a:blip r:embed="rId2">
            <a:lum bright="-30000" contrast="48000"/>
            <a:extLst>
              <a:ext uri="{28A0092B-C50C-407E-A947-70E740481C1C}">
                <a14:useLocalDpi xmlns:a14="http://schemas.microsoft.com/office/drawing/2010/main" val="0"/>
              </a:ext>
            </a:extLst>
          </a:blip>
          <a:srcRect/>
          <a:stretch>
            <a:fillRect/>
          </a:stretch>
        </p:blipFill>
        <p:spPr bwMode="auto">
          <a:xfrm>
            <a:off x="1366838" y="3429000"/>
            <a:ext cx="6553200"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3"/>
          <p:cNvSpPr>
            <a:spLocks noGrp="1" noChangeArrowheads="1"/>
          </p:cNvSpPr>
          <p:nvPr>
            <p:ph type="body" idx="1"/>
          </p:nvPr>
        </p:nvSpPr>
        <p:spPr>
          <a:xfrm>
            <a:off x="757238" y="260350"/>
            <a:ext cx="7772400" cy="6264275"/>
          </a:xfrm>
        </p:spPr>
        <p:txBody>
          <a:bodyPr/>
          <a:lstStyle/>
          <a:p>
            <a:pPr eaLnBrk="1" hangingPunct="1"/>
            <a:r>
              <a:rPr lang="pl-PL" altLang="pl-PL" sz="2400"/>
              <a:t>Magnetron  jonizujący</a:t>
            </a:r>
          </a:p>
          <a:p>
            <a:pPr eaLnBrk="1" hangingPunct="1">
              <a:buFontTx/>
              <a:buNone/>
            </a:pPr>
            <a:endParaRPr lang="pl-PL" altLang="pl-PL" sz="2000"/>
          </a:p>
          <a:p>
            <a:pPr eaLnBrk="1" hangingPunct="1">
              <a:buFontTx/>
              <a:buNone/>
            </a:pPr>
            <a:r>
              <a:rPr lang="pl-PL" altLang="pl-PL" sz="2000"/>
              <a:t>Podczas wyładowania w magnetronie obecne są głównie jony Ar</a:t>
            </a:r>
            <a:r>
              <a:rPr lang="pl-PL" altLang="pl-PL" sz="2000" baseline="30000"/>
              <a:t>+</a:t>
            </a:r>
            <a:r>
              <a:rPr lang="pl-PL" altLang="pl-PL" sz="2000"/>
              <a:t>, jonizacja rozpylonych atomów jest mała ok..1% lub mniej ale bardzo ważna ze względu na zastosowania (poprawia jednorodność osadzania w wąskich szczelinach); stosuje się cewki pomiędzy magnetronem a podłożem</a:t>
            </a:r>
          </a:p>
          <a:p>
            <a:pPr eaLnBrk="1" hangingPunct="1">
              <a:buFontTx/>
              <a:buNone/>
            </a:pPr>
            <a:r>
              <a:rPr lang="pl-PL" altLang="pl-PL" sz="2000"/>
              <a:t>Zasada magnetronu jonizującego (Pau 3.5)</a:t>
            </a:r>
          </a:p>
          <a:p>
            <a:pPr eaLnBrk="1" hangingPunct="1">
              <a:buFontTx/>
              <a:buNone/>
            </a:pPr>
            <a:endParaRPr lang="pl-PL" altLang="pl-PL"/>
          </a:p>
        </p:txBody>
      </p:sp>
      <p:pic>
        <p:nvPicPr>
          <p:cNvPr id="228355" name="Picture 4" descr="3-5"/>
          <p:cNvPicPr>
            <a:picLocks noChangeAspect="1" noChangeArrowheads="1"/>
          </p:cNvPicPr>
          <p:nvPr/>
        </p:nvPicPr>
        <p:blipFill>
          <a:blip r:embed="rId2">
            <a:lum bright="-12000" contrast="18000"/>
            <a:extLst>
              <a:ext uri="{28A0092B-C50C-407E-A947-70E740481C1C}">
                <a14:useLocalDpi xmlns:a14="http://schemas.microsoft.com/office/drawing/2010/main" val="0"/>
              </a:ext>
            </a:extLst>
          </a:blip>
          <a:srcRect t="9610" b="7832"/>
          <a:stretch>
            <a:fillRect/>
          </a:stretch>
        </p:blipFill>
        <p:spPr bwMode="auto">
          <a:xfrm>
            <a:off x="1979613" y="3127375"/>
            <a:ext cx="5329237"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3"/>
          <p:cNvSpPr>
            <a:spLocks noGrp="1" noChangeArrowheads="1"/>
          </p:cNvSpPr>
          <p:nvPr>
            <p:ph type="body" idx="1"/>
          </p:nvPr>
        </p:nvSpPr>
        <p:spPr>
          <a:xfrm>
            <a:off x="539750" y="404813"/>
            <a:ext cx="7772400" cy="6192837"/>
          </a:xfrm>
        </p:spPr>
        <p:txBody>
          <a:bodyPr/>
          <a:lstStyle/>
          <a:p>
            <a:pPr eaLnBrk="1" hangingPunct="1"/>
            <a:r>
              <a:rPr lang="pl-PL" altLang="pl-PL" sz="2400"/>
              <a:t>System rozpylania z magnetronem o zamkniętym polu</a:t>
            </a:r>
          </a:p>
          <a:p>
            <a:pPr eaLnBrk="1" hangingPunct="1"/>
            <a:r>
              <a:rPr lang="pl-PL" altLang="pl-PL" sz="2400"/>
              <a:t>Magnetron podwójny</a:t>
            </a:r>
          </a:p>
          <a:p>
            <a:pPr eaLnBrk="1" hangingPunct="1">
              <a:buFontTx/>
              <a:buNone/>
            </a:pPr>
            <a:r>
              <a:rPr lang="pl-PL" altLang="pl-PL" sz="2000"/>
              <a:t>Doskonałe uwięzienie plazmy podczas wyładowania magnetronowego jest podstawowym założeniem dla optymalizacji w zaawansowanych procesach magnetronowych; stosuje się układy z jednym lub kilkoma magnetronami pracującymi w zamkniętej konfiguracji</a:t>
            </a:r>
          </a:p>
          <a:p>
            <a:pPr eaLnBrk="1" hangingPunct="1">
              <a:buFontTx/>
              <a:buNone/>
            </a:pPr>
            <a:r>
              <a:rPr lang="pl-PL" altLang="pl-PL" sz="2000"/>
              <a:t>Schemat systemu z czterema magnetronami w konfiguracji zamkniętej (Pau 3.7)</a:t>
            </a:r>
          </a:p>
          <a:p>
            <a:pPr eaLnBrk="1" hangingPunct="1">
              <a:buFontTx/>
              <a:buNone/>
            </a:pPr>
            <a:endParaRPr lang="pl-PL" altLang="pl-PL" sz="2000"/>
          </a:p>
          <a:p>
            <a:pPr eaLnBrk="1" hangingPunct="1">
              <a:buFontTx/>
              <a:buNone/>
            </a:pPr>
            <a:endParaRPr lang="pl-PL" altLang="pl-PL"/>
          </a:p>
        </p:txBody>
      </p:sp>
      <p:pic>
        <p:nvPicPr>
          <p:cNvPr id="229379" name="Picture 4" descr="3-7"/>
          <p:cNvPicPr>
            <a:picLocks noChangeAspect="1" noChangeArrowheads="1"/>
          </p:cNvPicPr>
          <p:nvPr/>
        </p:nvPicPr>
        <p:blipFill>
          <a:blip r:embed="rId2">
            <a:lum bright="-24000" contrast="42000"/>
            <a:extLst>
              <a:ext uri="{28A0092B-C50C-407E-A947-70E740481C1C}">
                <a14:useLocalDpi xmlns:a14="http://schemas.microsoft.com/office/drawing/2010/main" val="0"/>
              </a:ext>
            </a:extLst>
          </a:blip>
          <a:srcRect/>
          <a:stretch>
            <a:fillRect/>
          </a:stretch>
        </p:blipFill>
        <p:spPr bwMode="auto">
          <a:xfrm>
            <a:off x="2124075" y="3141663"/>
            <a:ext cx="5016500" cy="339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3"/>
          <p:cNvSpPr>
            <a:spLocks noGrp="1" noChangeArrowheads="1"/>
          </p:cNvSpPr>
          <p:nvPr>
            <p:ph type="body" idx="1"/>
          </p:nvPr>
        </p:nvSpPr>
        <p:spPr>
          <a:xfrm>
            <a:off x="757238" y="260350"/>
            <a:ext cx="7772400" cy="4392613"/>
          </a:xfrm>
        </p:spPr>
        <p:txBody>
          <a:bodyPr/>
          <a:lstStyle/>
          <a:p>
            <a:pPr marL="609600" indent="-609600" eaLnBrk="1" hangingPunct="1">
              <a:lnSpc>
                <a:spcPct val="80000"/>
              </a:lnSpc>
              <a:buFontTx/>
              <a:buNone/>
            </a:pPr>
            <a:r>
              <a:rPr lang="pl-PL" altLang="pl-PL" sz="1800" b="1"/>
              <a:t>W zależności od parametrów procesu rozpylania wyróżnia się:</a:t>
            </a:r>
          </a:p>
          <a:p>
            <a:pPr marL="609600" indent="-609600" eaLnBrk="1" hangingPunct="1">
              <a:lnSpc>
                <a:spcPct val="80000"/>
              </a:lnSpc>
              <a:buFontTx/>
              <a:buAutoNum type="arabicPeriod"/>
            </a:pPr>
            <a:r>
              <a:rPr lang="pl-PL" altLang="pl-PL" sz="1800" b="1"/>
              <a:t>Niereaktywne rozpylanie przy stałym prądzie (dc) lub częstotliwości (rf)</a:t>
            </a:r>
          </a:p>
          <a:p>
            <a:pPr marL="609600" indent="-609600" eaLnBrk="1" hangingPunct="1">
              <a:lnSpc>
                <a:spcPct val="80000"/>
              </a:lnSpc>
              <a:buFontTx/>
              <a:buAutoNum type="arabicPeriod"/>
            </a:pPr>
            <a:r>
              <a:rPr lang="pl-PL" altLang="pl-PL" sz="1800" b="1"/>
              <a:t>Rozpylanie reaktywne</a:t>
            </a:r>
          </a:p>
          <a:p>
            <a:pPr marL="609600" indent="-609600" eaLnBrk="1" hangingPunct="1">
              <a:lnSpc>
                <a:spcPct val="80000"/>
              </a:lnSpc>
              <a:buFontTx/>
              <a:buAutoNum type="arabicPeriod"/>
            </a:pPr>
            <a:r>
              <a:rPr lang="pl-PL" altLang="pl-PL" sz="1800" b="1"/>
              <a:t>Rozpylanie wspomagane jonami argonu</a:t>
            </a:r>
          </a:p>
          <a:p>
            <a:pPr marL="609600" indent="-609600" eaLnBrk="1" hangingPunct="1">
              <a:lnSpc>
                <a:spcPct val="80000"/>
              </a:lnSpc>
              <a:buFontTx/>
              <a:buAutoNum type="arabicPeriod"/>
            </a:pPr>
            <a:r>
              <a:rPr lang="pl-PL" altLang="pl-PL" sz="1800" b="1"/>
              <a:t>Nisko-ciśnieniowe rozpylanie</a:t>
            </a:r>
          </a:p>
          <a:p>
            <a:pPr marL="609600" indent="-609600" eaLnBrk="1" hangingPunct="1">
              <a:lnSpc>
                <a:spcPct val="80000"/>
              </a:lnSpc>
              <a:buFontTx/>
              <a:buAutoNum type="arabicPeriod"/>
            </a:pPr>
            <a:r>
              <a:rPr lang="pl-PL" altLang="pl-PL" sz="1800" b="1"/>
              <a:t>Impulsowe rozpylanie dc lub rf </a:t>
            </a:r>
          </a:p>
          <a:p>
            <a:pPr marL="609600" indent="-609600" eaLnBrk="1" hangingPunct="1">
              <a:lnSpc>
                <a:spcPct val="80000"/>
              </a:lnSpc>
              <a:buFontTx/>
              <a:buAutoNum type="arabicPeriod"/>
            </a:pPr>
            <a:r>
              <a:rPr lang="pl-PL" altLang="pl-PL" sz="1800" b="1"/>
              <a:t>Szybkie rozpylanie</a:t>
            </a:r>
          </a:p>
          <a:p>
            <a:pPr marL="609600" indent="-609600" eaLnBrk="1" hangingPunct="1">
              <a:lnSpc>
                <a:spcPct val="80000"/>
              </a:lnSpc>
              <a:buFontTx/>
              <a:buAutoNum type="arabicPeriod"/>
            </a:pPr>
            <a:r>
              <a:rPr lang="pl-PL" altLang="pl-PL" sz="1800" b="1"/>
              <a:t>Samo-rozpylanie</a:t>
            </a:r>
          </a:p>
          <a:p>
            <a:pPr marL="609600" indent="-609600" eaLnBrk="1" hangingPunct="1">
              <a:lnSpc>
                <a:spcPct val="80000"/>
              </a:lnSpc>
              <a:buFontTx/>
              <a:buAutoNum type="arabicPeriod"/>
            </a:pPr>
            <a:r>
              <a:rPr lang="pl-PL" altLang="pl-PL" sz="1800" b="1"/>
              <a:t>Rozpylanie wspomagane jonami rozpylonego materiału</a:t>
            </a:r>
          </a:p>
          <a:p>
            <a:pPr marL="609600" indent="-609600" eaLnBrk="1" hangingPunct="1">
              <a:lnSpc>
                <a:spcPct val="80000"/>
              </a:lnSpc>
              <a:buFontTx/>
              <a:buAutoNum type="arabicPeriod"/>
            </a:pPr>
            <a:r>
              <a:rPr lang="pl-PL" altLang="pl-PL" sz="1800" b="1"/>
              <a:t>Impulsowe rozpylanie z napięciem bazy (bias)</a:t>
            </a:r>
          </a:p>
          <a:p>
            <a:pPr marL="609600" indent="-609600" eaLnBrk="1" hangingPunct="1">
              <a:lnSpc>
                <a:spcPct val="80000"/>
              </a:lnSpc>
              <a:buFontTx/>
              <a:buAutoNum type="arabicPeriod"/>
            </a:pPr>
            <a:r>
              <a:rPr lang="pl-PL" altLang="pl-PL" sz="1800" b="1"/>
              <a:t>Nisko-energetyczne rozpylanie z bias</a:t>
            </a:r>
          </a:p>
          <a:p>
            <a:pPr marL="609600" indent="-609600" eaLnBrk="1" hangingPunct="1">
              <a:lnSpc>
                <a:spcPct val="80000"/>
              </a:lnSpc>
              <a:buFontTx/>
              <a:buAutoNum type="arabicPeriod"/>
            </a:pPr>
            <a:endParaRPr lang="pl-PL" altLang="pl-PL" sz="1800" b="1"/>
          </a:p>
          <a:p>
            <a:pPr marL="609600" indent="-609600" eaLnBrk="1" hangingPunct="1">
              <a:lnSpc>
                <a:spcPct val="80000"/>
              </a:lnSpc>
              <a:buFontTx/>
              <a:buNone/>
            </a:pPr>
            <a:r>
              <a:rPr lang="pl-PL" altLang="pl-PL" sz="1800" b="1"/>
              <a:t>Procesy 1-4 są stosowane</a:t>
            </a:r>
          </a:p>
          <a:p>
            <a:pPr marL="609600" indent="-609600" eaLnBrk="1" hangingPunct="1">
              <a:lnSpc>
                <a:spcPct val="80000"/>
              </a:lnSpc>
              <a:buFontTx/>
              <a:buNone/>
            </a:pPr>
            <a:r>
              <a:rPr lang="pl-PL" altLang="pl-PL" sz="1800" b="1"/>
              <a:t>Procesy 5-10 są w przygotowaniu do wdrożenia</a:t>
            </a:r>
          </a:p>
          <a:p>
            <a:pPr marL="609600" indent="-609600" eaLnBrk="1" hangingPunct="1">
              <a:lnSpc>
                <a:spcPct val="80000"/>
              </a:lnSpc>
              <a:buFontTx/>
              <a:buNone/>
            </a:pPr>
            <a:endParaRPr lang="pl-PL" altLang="pl-PL" sz="1800" b="1"/>
          </a:p>
          <a:p>
            <a:pPr marL="609600" indent="-609600" eaLnBrk="1" hangingPunct="1">
              <a:lnSpc>
                <a:spcPct val="80000"/>
              </a:lnSpc>
              <a:buFontTx/>
              <a:buAutoNum type="arabicPeriod"/>
            </a:pPr>
            <a:endParaRPr lang="pl-PL" altLang="pl-PL" sz="1800" b="1"/>
          </a:p>
        </p:txBody>
      </p:sp>
    </p:spTree>
  </p:cSld>
  <p:clrMapOvr>
    <a:masterClrMapping/>
  </p:clrMapOvr>
  <p:transition>
    <p:wipe dir="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3"/>
          <p:cNvSpPr>
            <a:spLocks noGrp="1" noChangeArrowheads="1"/>
          </p:cNvSpPr>
          <p:nvPr>
            <p:ph type="body" idx="1"/>
          </p:nvPr>
        </p:nvSpPr>
        <p:spPr>
          <a:xfrm>
            <a:off x="539750" y="404813"/>
            <a:ext cx="7772400" cy="6192837"/>
          </a:xfrm>
        </p:spPr>
        <p:txBody>
          <a:bodyPr/>
          <a:lstStyle/>
          <a:p>
            <a:pPr eaLnBrk="1" hangingPunct="1"/>
            <a:r>
              <a:rPr lang="pl-PL" altLang="pl-PL" sz="2000" b="1"/>
              <a:t>Wysokiej mocy, szybki magnetron</a:t>
            </a:r>
          </a:p>
          <a:p>
            <a:pPr eaLnBrk="1" hangingPunct="1">
              <a:buFontTx/>
              <a:buNone/>
            </a:pPr>
            <a:r>
              <a:rPr lang="pl-PL" altLang="pl-PL" sz="2000"/>
              <a:t>Typowe magnetrony posiadają moce w zakresie od kilku Wcm</a:t>
            </a:r>
            <a:r>
              <a:rPr lang="pl-PL" altLang="pl-PL" sz="2000" baseline="30000"/>
              <a:t>-2</a:t>
            </a:r>
            <a:r>
              <a:rPr lang="pl-PL" altLang="pl-PL" sz="2000"/>
              <a:t> do </a:t>
            </a:r>
          </a:p>
          <a:p>
            <a:pPr eaLnBrk="1" hangingPunct="1">
              <a:buFontTx/>
              <a:buNone/>
            </a:pPr>
            <a:r>
              <a:rPr lang="pl-PL" altLang="pl-PL" sz="2000"/>
              <a:t>10 Wcm</a:t>
            </a:r>
            <a:r>
              <a:rPr lang="pl-PL" altLang="pl-PL" sz="2000" baseline="30000"/>
              <a:t>-2</a:t>
            </a:r>
            <a:r>
              <a:rPr lang="pl-PL" altLang="pl-PL" sz="2000"/>
              <a:t>, powodem rozwoju magnetronów dużej mocy jest</a:t>
            </a:r>
            <a:r>
              <a:rPr lang="pl-PL" altLang="pl-PL" sz="2400"/>
              <a:t>:</a:t>
            </a:r>
          </a:p>
          <a:p>
            <a:pPr eaLnBrk="1" hangingPunct="1">
              <a:buFontTx/>
              <a:buChar char="-"/>
            </a:pPr>
            <a:r>
              <a:rPr lang="pl-PL" altLang="pl-PL" sz="2000"/>
              <a:t>Wzrost szybkości osadzania i skrócenie czasu procesu</a:t>
            </a:r>
          </a:p>
          <a:p>
            <a:pPr eaLnBrk="1" hangingPunct="1">
              <a:buFontTx/>
              <a:buChar char="-"/>
            </a:pPr>
            <a:r>
              <a:rPr lang="pl-PL" altLang="pl-PL" sz="2000"/>
              <a:t>Alternatywna technologia mogąca zastąpić szybkie ale nieekologiczne metody galwaniczne</a:t>
            </a:r>
          </a:p>
          <a:p>
            <a:pPr eaLnBrk="1" hangingPunct="1">
              <a:buFontTx/>
              <a:buChar char="-"/>
            </a:pPr>
            <a:r>
              <a:rPr lang="pl-PL" altLang="pl-PL" sz="2000"/>
              <a:t>Poprawy jonizacji rozpylanego materiału</a:t>
            </a:r>
          </a:p>
          <a:p>
            <a:pPr eaLnBrk="1" hangingPunct="1">
              <a:buFontTx/>
              <a:buChar char="-"/>
            </a:pPr>
            <a:r>
              <a:rPr lang="pl-PL" altLang="pl-PL" sz="2000"/>
              <a:t>Eliminacji gazu tworzącego się w procesie rozpylania</a:t>
            </a:r>
          </a:p>
          <a:p>
            <a:pPr eaLnBrk="1" hangingPunct="1">
              <a:buFontTx/>
              <a:buNone/>
            </a:pPr>
            <a:r>
              <a:rPr lang="pl-PL" altLang="pl-PL" sz="2000"/>
              <a:t>Argon stosuje się zazwyczaj jako gaz w rozpylaniu</a:t>
            </a:r>
          </a:p>
          <a:p>
            <a:pPr eaLnBrk="1" hangingPunct="1">
              <a:buFontTx/>
              <a:buNone/>
            </a:pPr>
            <a:r>
              <a:rPr lang="pl-PL" altLang="pl-PL" sz="2000"/>
              <a:t>Ze względu na poziom ciśnienia gazu p</a:t>
            </a:r>
            <a:r>
              <a:rPr lang="pl-PL" altLang="pl-PL" sz="2000" baseline="-25000"/>
              <a:t>Ar</a:t>
            </a:r>
            <a:r>
              <a:rPr lang="pl-PL" altLang="pl-PL" sz="2000" baseline="30000"/>
              <a:t> </a:t>
            </a:r>
            <a:r>
              <a:rPr lang="pl-PL" altLang="pl-PL" sz="2000"/>
              <a:t>magnetrony dzieli się na cztery grupy:</a:t>
            </a:r>
          </a:p>
          <a:p>
            <a:pPr eaLnBrk="1" hangingPunct="1">
              <a:buFontTx/>
              <a:buNone/>
            </a:pPr>
            <a:r>
              <a:rPr lang="pl-PL" altLang="pl-PL" sz="2000"/>
              <a:t>1. konwencjonalne rozpylanie p</a:t>
            </a:r>
            <a:r>
              <a:rPr lang="pl-PL" altLang="pl-PL" sz="2000" baseline="-25000"/>
              <a:t>Ar</a:t>
            </a:r>
            <a:r>
              <a:rPr lang="pl-PL" altLang="pl-PL" sz="2000"/>
              <a:t> </a:t>
            </a:r>
            <a:r>
              <a:rPr lang="pl-PL" altLang="pl-PL" sz="2000">
                <a:cs typeface="Times New Roman" panose="02020603050405020304" pitchFamily="18" charset="0"/>
              </a:rPr>
              <a:t>≥0.1 Pa</a:t>
            </a:r>
          </a:p>
          <a:p>
            <a:pPr eaLnBrk="1" hangingPunct="1">
              <a:buFontTx/>
              <a:buNone/>
            </a:pPr>
            <a:r>
              <a:rPr lang="pl-PL" altLang="pl-PL" sz="2000">
                <a:cs typeface="Times New Roman" panose="02020603050405020304" pitchFamily="18" charset="0"/>
              </a:rPr>
              <a:t>2. nisko-ciśnieniowe rozpylanie </a:t>
            </a:r>
            <a:r>
              <a:rPr lang="pl-PL" altLang="pl-PL" sz="2000"/>
              <a:t>p</a:t>
            </a:r>
            <a:r>
              <a:rPr lang="pl-PL" altLang="pl-PL" sz="2000" baseline="-25000"/>
              <a:t>Ar </a:t>
            </a:r>
            <a:r>
              <a:rPr lang="pl-PL" altLang="pl-PL" sz="2000">
                <a:cs typeface="Times New Roman" panose="02020603050405020304" pitchFamily="18" charset="0"/>
              </a:rPr>
              <a:t>≤0.1 Pa</a:t>
            </a:r>
          </a:p>
          <a:p>
            <a:pPr eaLnBrk="1" hangingPunct="1">
              <a:buFontTx/>
              <a:buNone/>
            </a:pPr>
            <a:r>
              <a:rPr lang="pl-PL" altLang="pl-PL" sz="2000">
                <a:cs typeface="Times New Roman" panose="02020603050405020304" pitchFamily="18" charset="0"/>
              </a:rPr>
              <a:t>3. Szybkie rozpylanie przy </a:t>
            </a:r>
            <a:r>
              <a:rPr lang="pl-PL" altLang="pl-PL" sz="2000"/>
              <a:t>p</a:t>
            </a:r>
            <a:r>
              <a:rPr lang="pl-PL" altLang="pl-PL" sz="2000" baseline="-25000"/>
              <a:t>Ar</a:t>
            </a:r>
            <a:r>
              <a:rPr lang="pl-PL" altLang="pl-PL" sz="2000"/>
              <a:t> &gt; p</a:t>
            </a:r>
            <a:r>
              <a:rPr lang="pl-PL" altLang="pl-PL" sz="2000" baseline="-25000"/>
              <a:t>0</a:t>
            </a:r>
            <a:r>
              <a:rPr lang="pl-PL" altLang="pl-PL" sz="2000"/>
              <a:t> </a:t>
            </a:r>
            <a:r>
              <a:rPr lang="pl-PL" altLang="pl-PL" sz="2000">
                <a:cs typeface="Times New Roman" panose="02020603050405020304" pitchFamily="18" charset="0"/>
              </a:rPr>
              <a:t>≈10</a:t>
            </a:r>
            <a:r>
              <a:rPr lang="pl-PL" altLang="pl-PL" sz="2000" baseline="30000">
                <a:cs typeface="Times New Roman" panose="02020603050405020304" pitchFamily="18" charset="0"/>
              </a:rPr>
              <a:t>-3</a:t>
            </a:r>
            <a:r>
              <a:rPr lang="pl-PL" altLang="pl-PL" sz="2000">
                <a:cs typeface="Times New Roman" panose="02020603050405020304" pitchFamily="18" charset="0"/>
              </a:rPr>
              <a:t> Pa</a:t>
            </a:r>
          </a:p>
          <a:p>
            <a:pPr eaLnBrk="1" hangingPunct="1">
              <a:buFontTx/>
              <a:buNone/>
            </a:pPr>
            <a:r>
              <a:rPr lang="pl-PL" altLang="pl-PL" sz="2000">
                <a:cs typeface="Times New Roman" panose="02020603050405020304" pitchFamily="18" charset="0"/>
              </a:rPr>
              <a:t>4. samo-rozpylanie przy </a:t>
            </a:r>
            <a:r>
              <a:rPr lang="pl-PL" altLang="pl-PL" sz="2000"/>
              <a:t>p</a:t>
            </a:r>
            <a:r>
              <a:rPr lang="pl-PL" altLang="pl-PL" sz="2000" baseline="-25000"/>
              <a:t>Ar</a:t>
            </a:r>
            <a:r>
              <a:rPr lang="pl-PL" altLang="pl-PL" sz="2000"/>
              <a:t> = 0</a:t>
            </a:r>
            <a:endParaRPr lang="pl-PL" altLang="pl-PL" sz="2000">
              <a:cs typeface="Times New Roman" panose="02020603050405020304" pitchFamily="18" charset="0"/>
            </a:endParaRPr>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a:p>
        </p:txBody>
      </p:sp>
    </p:spTree>
  </p:cSld>
  <p:clrMapOvr>
    <a:masterClrMapping/>
  </p:clrMapOvr>
  <p:transition>
    <p:wipe dir="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p:txBody>
          <a:bodyPr/>
          <a:lstStyle/>
          <a:p>
            <a:pPr eaLnBrk="1" hangingPunct="1"/>
            <a:r>
              <a:rPr lang="pl-PL" altLang="pl-PL" sz="2800" b="1"/>
              <a:t>12. Modyfikacja powierzchni poprzez oddziaływanie jonów</a:t>
            </a:r>
          </a:p>
        </p:txBody>
      </p:sp>
      <p:sp>
        <p:nvSpPr>
          <p:cNvPr id="232451" name="Rectangle 3"/>
          <p:cNvSpPr>
            <a:spLocks noGrp="1" noChangeArrowheads="1"/>
          </p:cNvSpPr>
          <p:nvPr>
            <p:ph type="body" idx="1"/>
          </p:nvPr>
        </p:nvSpPr>
        <p:spPr/>
        <p:txBody>
          <a:bodyPr/>
          <a:lstStyle/>
          <a:p>
            <a:pPr eaLnBrk="1" hangingPunct="1"/>
            <a:r>
              <a:rPr lang="pl-PL" altLang="pl-PL" sz="2400"/>
              <a:t>Modyfikacja powierzchni materiałów poprzez zanurzenie w plaźmie i implantację jonów </a:t>
            </a:r>
            <a:r>
              <a:rPr lang="pl-PL" altLang="pl-PL" sz="2000"/>
              <a:t>(Plasma Immersion Ion Implantation PIII)</a:t>
            </a:r>
            <a:endParaRPr lang="pl-PL" altLang="pl-PL" sz="2400"/>
          </a:p>
          <a:p>
            <a:pPr eaLnBrk="1" hangingPunct="1"/>
            <a:r>
              <a:rPr lang="pl-PL" altLang="pl-PL" sz="2400"/>
              <a:t>Oddziaływanie jonów na powierzchnię materiałów</a:t>
            </a:r>
          </a:p>
          <a:p>
            <a:pPr eaLnBrk="1" hangingPunct="1">
              <a:buFontTx/>
              <a:buNone/>
            </a:pPr>
            <a:endParaRPr lang="pl-PL" altLang="pl-PL" sz="2400"/>
          </a:p>
          <a:p>
            <a:pPr eaLnBrk="1" hangingPunct="1">
              <a:buFontTx/>
              <a:buNone/>
            </a:pPr>
            <a:r>
              <a:rPr lang="pl-PL" altLang="pl-PL" sz="2000"/>
              <a:t>PIII – stosuje się do modyfikacji powierzchni półprzewodników, metali, izolatorów; materiał zanurzony jest w plaźmie przy danym potencjale (ujemny potencjał – impulsowy)</a:t>
            </a:r>
          </a:p>
          <a:p>
            <a:pPr eaLnBrk="1" hangingPunct="1">
              <a:buFontTx/>
              <a:buNone/>
            </a:pPr>
            <a:r>
              <a:rPr lang="pl-PL" altLang="pl-PL" sz="2000"/>
              <a:t>W zależności od źródła plazmy: </a:t>
            </a:r>
          </a:p>
          <a:p>
            <a:pPr eaLnBrk="1" hangingPunct="1">
              <a:buFontTx/>
              <a:buNone/>
            </a:pPr>
            <a:r>
              <a:rPr lang="pl-PL" altLang="pl-PL" sz="2000"/>
              <a:t>	gazowe (GPIII),  </a:t>
            </a:r>
          </a:p>
          <a:p>
            <a:pPr eaLnBrk="1" hangingPunct="1">
              <a:buFontTx/>
              <a:buNone/>
            </a:pPr>
            <a:r>
              <a:rPr lang="pl-PL" altLang="pl-PL" sz="2000"/>
              <a:t>	ciało stałe – metal (MPIII) – proces katodowy lub rozpylanie</a:t>
            </a:r>
          </a:p>
        </p:txBody>
      </p:sp>
    </p:spTree>
  </p:cSld>
  <p:clrMapOvr>
    <a:masterClrMapping/>
  </p:clrMapOvr>
  <p:transition>
    <p:wipe dir="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3"/>
          <p:cNvSpPr>
            <a:spLocks noGrp="1" noChangeArrowheads="1"/>
          </p:cNvSpPr>
          <p:nvPr>
            <p:ph type="body" idx="1"/>
          </p:nvPr>
        </p:nvSpPr>
        <p:spPr>
          <a:xfrm>
            <a:off x="757238" y="188913"/>
            <a:ext cx="7772400" cy="6408737"/>
          </a:xfrm>
        </p:spPr>
        <p:txBody>
          <a:bodyPr/>
          <a:lstStyle/>
          <a:p>
            <a:pPr eaLnBrk="1" hangingPunct="1">
              <a:buFontTx/>
              <a:buNone/>
            </a:pPr>
            <a:r>
              <a:rPr lang="pl-PL" altLang="pl-PL" sz="2000"/>
              <a:t>Schemat gazowego systemu GPIII (Pal 4.1)</a:t>
            </a:r>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r>
              <a:rPr lang="pl-PL" altLang="pl-PL" sz="2000"/>
              <a:t>Schemat systemu wspomaganego poprzez rozpylanie MPIII (Pal 4.5)</a:t>
            </a:r>
          </a:p>
        </p:txBody>
      </p:sp>
      <p:pic>
        <p:nvPicPr>
          <p:cNvPr id="233475" name="Picture 4" descr="4-1"/>
          <p:cNvPicPr>
            <a:picLocks noChangeAspect="1" noChangeArrowheads="1"/>
          </p:cNvPicPr>
          <p:nvPr/>
        </p:nvPicPr>
        <p:blipFill>
          <a:blip r:embed="rId2">
            <a:lum bright="-12000" contrast="18000"/>
            <a:extLst>
              <a:ext uri="{28A0092B-C50C-407E-A947-70E740481C1C}">
                <a14:useLocalDpi xmlns:a14="http://schemas.microsoft.com/office/drawing/2010/main" val="0"/>
              </a:ext>
            </a:extLst>
          </a:blip>
          <a:srcRect/>
          <a:stretch>
            <a:fillRect/>
          </a:stretch>
        </p:blipFill>
        <p:spPr bwMode="auto">
          <a:xfrm>
            <a:off x="2744788" y="590550"/>
            <a:ext cx="3721100" cy="260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3476" name="Picture 7" descr="4-5"/>
          <p:cNvPicPr>
            <a:picLocks noChangeAspect="1" noChangeArrowheads="1"/>
          </p:cNvPicPr>
          <p:nvPr/>
        </p:nvPicPr>
        <p:blipFill>
          <a:blip r:embed="rId3">
            <a:lum bright="-36000" contrast="54000"/>
            <a:extLst>
              <a:ext uri="{28A0092B-C50C-407E-A947-70E740481C1C}">
                <a14:useLocalDpi xmlns:a14="http://schemas.microsoft.com/office/drawing/2010/main" val="0"/>
              </a:ext>
            </a:extLst>
          </a:blip>
          <a:srcRect/>
          <a:stretch>
            <a:fillRect/>
          </a:stretch>
        </p:blipFill>
        <p:spPr bwMode="auto">
          <a:xfrm>
            <a:off x="2916238" y="3530600"/>
            <a:ext cx="3322637" cy="321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3"/>
          <p:cNvSpPr>
            <a:spLocks noGrp="1" noChangeArrowheads="1"/>
          </p:cNvSpPr>
          <p:nvPr>
            <p:ph type="body" idx="1"/>
          </p:nvPr>
        </p:nvSpPr>
        <p:spPr>
          <a:xfrm>
            <a:off x="757238" y="260350"/>
            <a:ext cx="7772400" cy="6192838"/>
          </a:xfrm>
        </p:spPr>
        <p:txBody>
          <a:bodyPr/>
          <a:lstStyle/>
          <a:p>
            <a:pPr eaLnBrk="1" hangingPunct="1">
              <a:buFontTx/>
              <a:buNone/>
            </a:pPr>
            <a:r>
              <a:rPr lang="pl-PL" altLang="pl-PL" sz="2000"/>
              <a:t>Różnica do zanurzenia w plaźmie (PIII) – wyższa energia; wystąpienie łuku elektrycznego  kontroluje maksymalną energię</a:t>
            </a:r>
          </a:p>
          <a:p>
            <a:pPr eaLnBrk="1" hangingPunct="1">
              <a:buFontTx/>
              <a:buNone/>
            </a:pPr>
            <a:endParaRPr lang="pl-PL" altLang="pl-PL" sz="2000"/>
          </a:p>
          <a:p>
            <a:pPr eaLnBrk="1" hangingPunct="1">
              <a:buFontTx/>
              <a:buNone/>
            </a:pPr>
            <a:r>
              <a:rPr lang="pl-PL" altLang="pl-PL" sz="2000"/>
              <a:t>Źródło energii do implantacji jonów – </a:t>
            </a:r>
          </a:p>
          <a:p>
            <a:pPr eaLnBrk="1" hangingPunct="1">
              <a:buFontTx/>
              <a:buNone/>
            </a:pPr>
            <a:r>
              <a:rPr lang="pl-PL" altLang="pl-PL" sz="2000"/>
              <a:t>	konieczność jonizacji gazu lub pary stosując elektrony o energii 100-200 eV (redukcja ciśnienia)</a:t>
            </a:r>
          </a:p>
          <a:p>
            <a:pPr eaLnBrk="1" hangingPunct="1">
              <a:buFontTx/>
              <a:buNone/>
            </a:pPr>
            <a:endParaRPr lang="pl-PL" altLang="pl-PL" sz="2000"/>
          </a:p>
          <a:p>
            <a:pPr eaLnBrk="1" hangingPunct="1">
              <a:buFontTx/>
              <a:buNone/>
            </a:pPr>
            <a:r>
              <a:rPr lang="pl-PL" altLang="pl-PL" sz="2000"/>
              <a:t>Zasada procesu:</a:t>
            </a:r>
          </a:p>
          <a:p>
            <a:pPr eaLnBrk="1" hangingPunct="1">
              <a:buFontTx/>
              <a:buNone/>
            </a:pPr>
            <a:r>
              <a:rPr lang="pl-PL" altLang="pl-PL" sz="2000"/>
              <a:t>jony przyśpieszone elektrycznie do dużych szybkości uderzają w powierzchnię (są implantowane), a celem jest podwyższenie właściwości: elektrycznych, tribologicznych, korozyjnych itp.</a:t>
            </a:r>
          </a:p>
          <a:p>
            <a:pPr eaLnBrk="1" hangingPunct="1">
              <a:buFontTx/>
              <a:buNone/>
            </a:pPr>
            <a:endParaRPr lang="pl-PL" altLang="pl-PL" sz="2000"/>
          </a:p>
          <a:p>
            <a:pPr eaLnBrk="1" hangingPunct="1">
              <a:buFontTx/>
              <a:buNone/>
            </a:pPr>
            <a:r>
              <a:rPr lang="pl-PL" altLang="pl-PL" sz="2000"/>
              <a:t>System składa się:</a:t>
            </a:r>
          </a:p>
          <a:p>
            <a:pPr eaLnBrk="1" hangingPunct="1">
              <a:buFontTx/>
              <a:buNone/>
            </a:pPr>
            <a:r>
              <a:rPr lang="pl-PL" altLang="pl-PL" sz="2000"/>
              <a:t>	ze źródła jonów</a:t>
            </a:r>
          </a:p>
          <a:p>
            <a:pPr eaLnBrk="1" hangingPunct="1">
              <a:buFontTx/>
              <a:buNone/>
            </a:pPr>
            <a:r>
              <a:rPr lang="pl-PL" altLang="pl-PL" sz="2000"/>
              <a:t>	ze źródła wysokiego napięcia      </a:t>
            </a:r>
          </a:p>
          <a:p>
            <a:pPr eaLnBrk="1" hangingPunct="1">
              <a:buFontTx/>
              <a:buNone/>
            </a:pPr>
            <a:r>
              <a:rPr lang="pl-PL" altLang="pl-PL" sz="2000"/>
              <a:t>Zastosowanie: do metali i stopów (głównie implantacja jonów azotu),</a:t>
            </a:r>
          </a:p>
          <a:p>
            <a:pPr eaLnBrk="1" hangingPunct="1">
              <a:buFontTx/>
              <a:buNone/>
            </a:pPr>
            <a:r>
              <a:rPr lang="pl-PL" altLang="pl-PL" sz="2000"/>
              <a:t>ceramiki, polimerów  </a:t>
            </a:r>
          </a:p>
        </p:txBody>
      </p:sp>
    </p:spTree>
  </p:cSld>
  <p:clrMapOvr>
    <a:masterClrMapping/>
  </p:clrMapOvr>
  <p:transition>
    <p:wipe dir="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p:txBody>
          <a:bodyPr/>
          <a:lstStyle/>
          <a:p>
            <a:pPr eaLnBrk="1" hangingPunct="1"/>
            <a:r>
              <a:rPr lang="pl-PL" altLang="pl-PL" sz="2400" b="1"/>
              <a:t>Oddziaływanie jonów z powierzchnią</a:t>
            </a:r>
          </a:p>
        </p:txBody>
      </p:sp>
      <p:sp>
        <p:nvSpPr>
          <p:cNvPr id="235523" name="Rectangle 3"/>
          <p:cNvSpPr>
            <a:spLocks noGrp="1" noChangeArrowheads="1"/>
          </p:cNvSpPr>
          <p:nvPr>
            <p:ph type="body" sz="half" idx="1"/>
          </p:nvPr>
        </p:nvSpPr>
        <p:spPr/>
        <p:txBody>
          <a:bodyPr/>
          <a:lstStyle/>
          <a:p>
            <a:pPr eaLnBrk="1" hangingPunct="1">
              <a:buFontTx/>
              <a:buNone/>
            </a:pPr>
            <a:r>
              <a:rPr lang="pl-PL" altLang="pl-PL" sz="2000"/>
              <a:t>W wyniku oddziaływania  energetycznych cząstek lub jonów z atomami tarczy zachodzi szereg procesów (Pau 10.1)</a:t>
            </a:r>
          </a:p>
          <a:p>
            <a:pPr eaLnBrk="1" hangingPunct="1">
              <a:buFontTx/>
              <a:buNone/>
            </a:pPr>
            <a:endParaRPr lang="pl-PL" altLang="pl-PL" sz="2000"/>
          </a:p>
        </p:txBody>
      </p:sp>
      <p:pic>
        <p:nvPicPr>
          <p:cNvPr id="235524" name="Picture 4" descr="10-1"/>
          <p:cNvPicPr>
            <a:picLocks noGrp="1" noChangeAspect="1" noChangeArrowheads="1"/>
          </p:cNvPicPr>
          <p:nvPr>
            <p:ph sz="half" idx="2"/>
          </p:nvPr>
        </p:nvPicPr>
        <p:blipFill>
          <a:blip r:embed="rId2">
            <a:lum bright="-18000" contrast="30000"/>
            <a:extLst>
              <a:ext uri="{28A0092B-C50C-407E-A947-70E740481C1C}">
                <a14:useLocalDpi xmlns:a14="http://schemas.microsoft.com/office/drawing/2010/main" val="0"/>
              </a:ext>
            </a:extLst>
          </a:blip>
          <a:srcRect/>
          <a:stretch>
            <a:fillRect/>
          </a:stretch>
        </p:blipFill>
        <p:spPr>
          <a:xfrm>
            <a:off x="2019300" y="3357563"/>
            <a:ext cx="5145088" cy="33766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539750" y="260350"/>
            <a:ext cx="7772400" cy="6337300"/>
          </a:xfrm>
        </p:spPr>
        <p:txBody>
          <a:bodyPr/>
          <a:lstStyle/>
          <a:p>
            <a:pPr eaLnBrk="1" hangingPunct="1">
              <a:buFontTx/>
              <a:buNone/>
            </a:pPr>
            <a:r>
              <a:rPr lang="pl-PL" altLang="pl-PL" sz="2400"/>
              <a:t>Uporządkowanie efektów oddziaływania cząstek energetycznych w zależności od energii (Pau 10.2)</a:t>
            </a:r>
          </a:p>
        </p:txBody>
      </p:sp>
      <p:pic>
        <p:nvPicPr>
          <p:cNvPr id="236547" name="Picture 4" descr="10-2"/>
          <p:cNvPicPr>
            <a:picLocks noChangeAspect="1" noChangeArrowheads="1"/>
          </p:cNvPicPr>
          <p:nvPr/>
        </p:nvPicPr>
        <p:blipFill>
          <a:blip r:embed="rId2">
            <a:lum bright="-24000" contrast="42000"/>
            <a:extLst>
              <a:ext uri="{28A0092B-C50C-407E-A947-70E740481C1C}">
                <a14:useLocalDpi xmlns:a14="http://schemas.microsoft.com/office/drawing/2010/main" val="0"/>
              </a:ext>
            </a:extLst>
          </a:blip>
          <a:srcRect/>
          <a:stretch>
            <a:fillRect/>
          </a:stretch>
        </p:blipFill>
        <p:spPr bwMode="auto">
          <a:xfrm>
            <a:off x="325438" y="1425575"/>
            <a:ext cx="8639175" cy="481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ChangeArrowheads="1"/>
          </p:cNvSpPr>
          <p:nvPr>
            <p:ph type="title"/>
          </p:nvPr>
        </p:nvSpPr>
        <p:spPr/>
        <p:txBody>
          <a:bodyPr/>
          <a:lstStyle/>
          <a:p>
            <a:pPr eaLnBrk="1" hangingPunct="1"/>
            <a:r>
              <a:rPr lang="pl-PL" altLang="pl-PL" sz="2800" b="1"/>
              <a:t>13. Modyfikacja powierzchni poprzez plazmową implantację jonów</a:t>
            </a:r>
          </a:p>
        </p:txBody>
      </p:sp>
      <p:sp>
        <p:nvSpPr>
          <p:cNvPr id="237571" name="Rectangle 3"/>
          <p:cNvSpPr>
            <a:spLocks noGrp="1" noChangeArrowheads="1"/>
          </p:cNvSpPr>
          <p:nvPr>
            <p:ph type="body" idx="1"/>
          </p:nvPr>
        </p:nvSpPr>
        <p:spPr/>
        <p:txBody>
          <a:bodyPr/>
          <a:lstStyle/>
          <a:p>
            <a:pPr eaLnBrk="1" hangingPunct="1">
              <a:buFontTx/>
              <a:buNone/>
            </a:pPr>
            <a:r>
              <a:rPr lang="pl-PL" altLang="pl-PL" sz="2400"/>
              <a:t>Wybrane jony są przyśpieszane elektrycznie do dużych prędkości i wbijane lub implantowane do obrabianego materiału celem podwyższenia właściwości (elektrycznych, tribologicznych, antykorozyjnych)</a:t>
            </a:r>
          </a:p>
          <a:p>
            <a:pPr eaLnBrk="1" hangingPunct="1">
              <a:buFontTx/>
              <a:buNone/>
            </a:pPr>
            <a:r>
              <a:rPr lang="pl-PL" altLang="pl-PL" sz="2400"/>
              <a:t>System do implantacji powinien posiadać:</a:t>
            </a:r>
          </a:p>
          <a:p>
            <a:pPr eaLnBrk="1" hangingPunct="1"/>
            <a:r>
              <a:rPr lang="pl-PL" altLang="pl-PL" sz="2400"/>
              <a:t>Żródło jonów</a:t>
            </a:r>
          </a:p>
          <a:p>
            <a:pPr eaLnBrk="1" hangingPunct="1"/>
            <a:r>
              <a:rPr lang="pl-PL" altLang="pl-PL" sz="2400"/>
              <a:t>System wysokiego napięcia</a:t>
            </a:r>
          </a:p>
          <a:p>
            <a:pPr eaLnBrk="1" hangingPunct="1"/>
            <a:r>
              <a:rPr lang="pl-PL" altLang="pl-PL" sz="2400"/>
              <a:t>Komorę zabezpieczającą przed przebiciem elektrycznym</a:t>
            </a:r>
          </a:p>
          <a:p>
            <a:pPr eaLnBrk="1" hangingPunct="1">
              <a:buFontTx/>
              <a:buNone/>
            </a:pPr>
            <a:r>
              <a:rPr lang="pl-PL" altLang="pl-PL" sz="2000"/>
              <a:t>ponadto: system separatora jonów, próżniowy (10</a:t>
            </a:r>
            <a:r>
              <a:rPr lang="pl-PL" altLang="pl-PL" sz="2000" baseline="30000"/>
              <a:t>-6</a:t>
            </a:r>
            <a:r>
              <a:rPr lang="pl-PL" altLang="pl-PL" sz="2000"/>
              <a:t>  mbara), kontroli próżni</a:t>
            </a:r>
          </a:p>
        </p:txBody>
      </p:sp>
    </p:spTree>
  </p:cSld>
  <p:clrMapOvr>
    <a:masterClrMapping/>
  </p:clrMapOvr>
  <p:transition>
    <p:wipe dir="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ChangeArrowheads="1"/>
          </p:cNvSpPr>
          <p:nvPr>
            <p:ph type="title"/>
          </p:nvPr>
        </p:nvSpPr>
        <p:spPr/>
        <p:txBody>
          <a:bodyPr/>
          <a:lstStyle/>
          <a:p>
            <a:pPr eaLnBrk="1" hangingPunct="1"/>
            <a:r>
              <a:rPr lang="pl-PL" altLang="pl-PL" sz="2800" b="1"/>
              <a:t>14. Modyfikacja powierzchni nisko-energetyczną i wysoko-prądową wiązką elektronów</a:t>
            </a:r>
          </a:p>
        </p:txBody>
      </p:sp>
      <p:sp>
        <p:nvSpPr>
          <p:cNvPr id="238595" name="Rectangle 3"/>
          <p:cNvSpPr>
            <a:spLocks noGrp="1" noChangeArrowheads="1"/>
          </p:cNvSpPr>
          <p:nvPr>
            <p:ph type="body" idx="1"/>
          </p:nvPr>
        </p:nvSpPr>
        <p:spPr/>
        <p:txBody>
          <a:bodyPr/>
          <a:lstStyle/>
          <a:p>
            <a:pPr eaLnBrk="1" hangingPunct="1"/>
            <a:r>
              <a:rPr lang="pl-PL" altLang="pl-PL" sz="2400"/>
              <a:t>Źródła o szerokiej aperturze  </a:t>
            </a:r>
            <a:r>
              <a:rPr lang="pl-PL" altLang="pl-PL" sz="2400">
                <a:cs typeface="Times New Roman" panose="02020603050405020304" pitchFamily="18" charset="0"/>
              </a:rPr>
              <a:t>≥50cm</a:t>
            </a:r>
            <a:r>
              <a:rPr lang="pl-PL" altLang="pl-PL" sz="2400" baseline="30000">
                <a:cs typeface="Times New Roman" panose="02020603050405020304" pitchFamily="18" charset="0"/>
              </a:rPr>
              <a:t>2</a:t>
            </a:r>
            <a:endParaRPr lang="pl-PL" altLang="pl-PL" sz="2400">
              <a:cs typeface="Times New Roman" panose="02020603050405020304" pitchFamily="18" charset="0"/>
            </a:endParaRPr>
          </a:p>
          <a:p>
            <a:pPr eaLnBrk="1" hangingPunct="1"/>
            <a:r>
              <a:rPr lang="pl-PL" altLang="pl-PL" sz="2400">
                <a:cs typeface="Times New Roman" panose="02020603050405020304" pitchFamily="18" charset="0"/>
              </a:rPr>
              <a:t>Niskiej energii do około 40eV</a:t>
            </a:r>
          </a:p>
          <a:p>
            <a:pPr eaLnBrk="1" hangingPunct="1"/>
            <a:r>
              <a:rPr lang="pl-PL" altLang="pl-PL" sz="2400">
                <a:cs typeface="Times New Roman" panose="02020603050405020304" pitchFamily="18" charset="0"/>
              </a:rPr>
              <a:t>Dużym prądzie do koło 50kA</a:t>
            </a:r>
          </a:p>
          <a:p>
            <a:pPr eaLnBrk="1" hangingPunct="1">
              <a:buFontTx/>
              <a:buNone/>
            </a:pPr>
            <a:r>
              <a:rPr lang="pl-PL" altLang="pl-PL" sz="2400">
                <a:cs typeface="Times New Roman" panose="02020603050405020304" pitchFamily="18" charset="0"/>
              </a:rPr>
              <a:t>przy mikrosekundowym oddziaływaniu wiązki elektronów na materię</a:t>
            </a:r>
          </a:p>
          <a:p>
            <a:pPr eaLnBrk="1" hangingPunct="1">
              <a:buFontTx/>
              <a:buNone/>
            </a:pPr>
            <a:r>
              <a:rPr lang="pl-PL" altLang="pl-PL" sz="2400">
                <a:cs typeface="Times New Roman" panose="02020603050405020304" pitchFamily="18" charset="0"/>
              </a:rPr>
              <a:t>Efekty wywołane transferem ciepła:</a:t>
            </a:r>
          </a:p>
          <a:p>
            <a:pPr eaLnBrk="1" hangingPunct="1">
              <a:buFontTx/>
              <a:buNone/>
            </a:pPr>
            <a:r>
              <a:rPr lang="pl-PL" altLang="pl-PL" sz="2400">
                <a:cs typeface="Times New Roman" panose="02020603050405020304" pitchFamily="18" charset="0"/>
              </a:rPr>
              <a:t>-resolidification</a:t>
            </a:r>
          </a:p>
          <a:p>
            <a:pPr eaLnBrk="1" hangingPunct="1">
              <a:buFontTx/>
              <a:buNone/>
            </a:pPr>
            <a:r>
              <a:rPr lang="pl-PL" altLang="pl-PL" sz="2400">
                <a:cs typeface="Times New Roman" panose="02020603050405020304" pitchFamily="18" charset="0"/>
              </a:rPr>
              <a:t>-kontrolowane odparowanie</a:t>
            </a:r>
          </a:p>
          <a:p>
            <a:pPr eaLnBrk="1" hangingPunct="1">
              <a:buFontTx/>
              <a:buNone/>
            </a:pPr>
            <a:r>
              <a:rPr lang="pl-PL" altLang="pl-PL" sz="2400">
                <a:cs typeface="Times New Roman" panose="02020603050405020304" pitchFamily="18" charset="0"/>
              </a:rPr>
              <a:t>-czyszczenie powierzchni</a:t>
            </a:r>
          </a:p>
          <a:p>
            <a:pPr eaLnBrk="1" hangingPunct="1">
              <a:buFontTx/>
              <a:buNone/>
            </a:pPr>
            <a:r>
              <a:rPr lang="pl-PL" altLang="pl-PL" sz="2400">
                <a:cs typeface="Times New Roman" panose="02020603050405020304" pitchFamily="18" charset="0"/>
              </a:rPr>
              <a:t>-stopowanie w warunkach nierównowagowych</a:t>
            </a:r>
          </a:p>
          <a:p>
            <a:pPr eaLnBrk="1" hangingPunct="1">
              <a:buFontTx/>
              <a:buNone/>
            </a:pPr>
            <a:endParaRPr lang="pl-PL" altLang="pl-PL" sz="2400">
              <a:cs typeface="Times New Roman" panose="02020603050405020304" pitchFamily="18" charset="0"/>
            </a:endParaRPr>
          </a:p>
          <a:p>
            <a:pPr eaLnBrk="1" hangingPunct="1">
              <a:buFontTx/>
              <a:buNone/>
            </a:pPr>
            <a:endParaRPr lang="pl-PL" altLang="pl-PL" sz="2400">
              <a:cs typeface="Times New Roman" panose="02020603050405020304" pitchFamily="18" charset="0"/>
            </a:endParaRPr>
          </a:p>
        </p:txBody>
      </p:sp>
    </p:spTree>
  </p:cSld>
  <p:clrMapOvr>
    <a:masterClrMapping/>
  </p:clrMapOvr>
  <p:transition>
    <p:wipe dir="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p:cNvSpPr>
            <a:spLocks noGrp="1" noChangeArrowheads="1"/>
          </p:cNvSpPr>
          <p:nvPr>
            <p:ph type="title"/>
          </p:nvPr>
        </p:nvSpPr>
        <p:spPr/>
        <p:txBody>
          <a:bodyPr/>
          <a:lstStyle/>
          <a:p>
            <a:pPr eaLnBrk="1" hangingPunct="1"/>
            <a:r>
              <a:rPr lang="pl-PL" altLang="pl-PL" sz="2800" b="1"/>
              <a:t>15. Laserowa modyfikacja powierzchni poprzez przetopienie</a:t>
            </a:r>
            <a:br>
              <a:rPr lang="pl-PL" altLang="pl-PL" sz="4000" b="1"/>
            </a:br>
            <a:endParaRPr lang="pl-PL" altLang="pl-PL" sz="4000" b="1"/>
          </a:p>
        </p:txBody>
      </p:sp>
      <p:sp>
        <p:nvSpPr>
          <p:cNvPr id="239619" name="Rectangle 3"/>
          <p:cNvSpPr>
            <a:spLocks noGrp="1" noChangeArrowheads="1"/>
          </p:cNvSpPr>
          <p:nvPr>
            <p:ph type="body" idx="1"/>
          </p:nvPr>
        </p:nvSpPr>
        <p:spPr/>
        <p:txBody>
          <a:bodyPr/>
          <a:lstStyle/>
          <a:p>
            <a:pPr eaLnBrk="1" hangingPunct="1">
              <a:buFontTx/>
              <a:buNone/>
            </a:pPr>
            <a:r>
              <a:rPr lang="pl-PL" altLang="pl-PL" sz="2400" b="1"/>
              <a:t>Szybka krystalizacja </a:t>
            </a:r>
            <a:r>
              <a:rPr lang="pl-PL" altLang="pl-PL" sz="2400" b="1">
                <a:cs typeface="Times New Roman" panose="02020603050405020304" pitchFamily="18" charset="0"/>
              </a:rPr>
              <a:t>→</a:t>
            </a:r>
            <a:r>
              <a:rPr lang="pl-PL" altLang="pl-PL" sz="2400" b="1"/>
              <a:t> mikrostruktura</a:t>
            </a:r>
          </a:p>
          <a:p>
            <a:pPr eaLnBrk="1" hangingPunct="1">
              <a:buFontTx/>
              <a:buNone/>
            </a:pPr>
            <a:endParaRPr lang="pl-PL" altLang="pl-PL" sz="2400"/>
          </a:p>
          <a:p>
            <a:pPr eaLnBrk="1" hangingPunct="1"/>
            <a:r>
              <a:rPr lang="pl-PL" altLang="pl-PL" sz="2400"/>
              <a:t>Lokalizacja dyfuzji w obszarze ziaren i szerokości granic</a:t>
            </a:r>
          </a:p>
          <a:p>
            <a:pPr eaLnBrk="1" hangingPunct="1"/>
            <a:r>
              <a:rPr lang="pl-PL" altLang="pl-PL" sz="2400"/>
              <a:t>Ograniczony zakres kolizji pomiędzy atomami</a:t>
            </a:r>
          </a:p>
          <a:p>
            <a:pPr eaLnBrk="1" hangingPunct="1">
              <a:buFontTx/>
              <a:buNone/>
            </a:pPr>
            <a:endParaRPr lang="pl-PL" altLang="pl-PL" sz="2400"/>
          </a:p>
        </p:txBody>
      </p:sp>
    </p:spTree>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ChangeArrowheads="1"/>
          </p:cNvSpPr>
          <p:nvPr/>
        </p:nvSpPr>
        <p:spPr bwMode="auto">
          <a:xfrm>
            <a:off x="1042988" y="3716338"/>
            <a:ext cx="7777162" cy="720725"/>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0643" name="Rectangle 3"/>
          <p:cNvSpPr>
            <a:spLocks noChangeArrowheads="1"/>
          </p:cNvSpPr>
          <p:nvPr/>
        </p:nvSpPr>
        <p:spPr bwMode="auto">
          <a:xfrm>
            <a:off x="4191000" y="914400"/>
            <a:ext cx="1600200" cy="2819400"/>
          </a:xfrm>
          <a:prstGeom prst="rect">
            <a:avLst/>
          </a:prstGeom>
          <a:noFill/>
          <a:ln w="38100">
            <a:solidFill>
              <a:schemeClr val="accent2"/>
            </a:solidFill>
            <a:prstDash val="dash"/>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0644" name="Line 4"/>
          <p:cNvSpPr>
            <a:spLocks noChangeShapeType="1"/>
          </p:cNvSpPr>
          <p:nvPr/>
        </p:nvSpPr>
        <p:spPr bwMode="auto">
          <a:xfrm flipV="1">
            <a:off x="4191000" y="304800"/>
            <a:ext cx="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45" name="Line 5"/>
          <p:cNvSpPr>
            <a:spLocks noChangeShapeType="1"/>
          </p:cNvSpPr>
          <p:nvPr/>
        </p:nvSpPr>
        <p:spPr bwMode="auto">
          <a:xfrm flipV="1">
            <a:off x="8458200" y="285750"/>
            <a:ext cx="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46" name="Line 6"/>
          <p:cNvSpPr>
            <a:spLocks noChangeShapeType="1"/>
          </p:cNvSpPr>
          <p:nvPr/>
        </p:nvSpPr>
        <p:spPr bwMode="auto">
          <a:xfrm>
            <a:off x="7772400" y="533400"/>
            <a:ext cx="533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47" name="Line 7"/>
          <p:cNvSpPr>
            <a:spLocks noChangeShapeType="1"/>
          </p:cNvSpPr>
          <p:nvPr/>
        </p:nvSpPr>
        <p:spPr bwMode="auto">
          <a:xfrm flipH="1">
            <a:off x="4572000" y="533400"/>
            <a:ext cx="533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48" name="Text Box 8"/>
          <p:cNvSpPr txBox="1">
            <a:spLocks noChangeArrowheads="1"/>
          </p:cNvSpPr>
          <p:nvPr/>
        </p:nvSpPr>
        <p:spPr bwMode="auto">
          <a:xfrm>
            <a:off x="1219200" y="3962400"/>
            <a:ext cx="762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t>10</a:t>
            </a:r>
            <a:r>
              <a:rPr lang="pl-PL" altLang="pl-PL" sz="2400" baseline="30000"/>
              <a:t>-5</a:t>
            </a:r>
            <a:endParaRPr lang="pl-PL" altLang="pl-PL" sz="2400"/>
          </a:p>
        </p:txBody>
      </p:sp>
      <p:sp>
        <p:nvSpPr>
          <p:cNvPr id="240649" name="Line 9"/>
          <p:cNvSpPr>
            <a:spLocks noChangeShapeType="1"/>
          </p:cNvSpPr>
          <p:nvPr/>
        </p:nvSpPr>
        <p:spPr bwMode="auto">
          <a:xfrm flipV="1">
            <a:off x="2419350" y="35814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0" name="Line 10"/>
          <p:cNvSpPr>
            <a:spLocks noChangeShapeType="1"/>
          </p:cNvSpPr>
          <p:nvPr/>
        </p:nvSpPr>
        <p:spPr bwMode="auto">
          <a:xfrm flipV="1">
            <a:off x="3333750" y="35814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1" name="Text Box 11"/>
          <p:cNvSpPr txBox="1">
            <a:spLocks noChangeArrowheads="1"/>
          </p:cNvSpPr>
          <p:nvPr/>
        </p:nvSpPr>
        <p:spPr bwMode="auto">
          <a:xfrm>
            <a:off x="2990850" y="3962400"/>
            <a:ext cx="762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t>10</a:t>
            </a:r>
            <a:r>
              <a:rPr lang="pl-PL" altLang="pl-PL" sz="2400" baseline="30000"/>
              <a:t>-3</a:t>
            </a:r>
            <a:endParaRPr lang="pl-PL" altLang="pl-PL" sz="2400"/>
          </a:p>
        </p:txBody>
      </p:sp>
      <p:sp>
        <p:nvSpPr>
          <p:cNvPr id="240652" name="Line 12"/>
          <p:cNvSpPr>
            <a:spLocks noChangeShapeType="1"/>
          </p:cNvSpPr>
          <p:nvPr/>
        </p:nvSpPr>
        <p:spPr bwMode="auto">
          <a:xfrm flipV="1">
            <a:off x="4191000" y="35814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3" name="Line 13"/>
          <p:cNvSpPr>
            <a:spLocks noChangeShapeType="1"/>
          </p:cNvSpPr>
          <p:nvPr/>
        </p:nvSpPr>
        <p:spPr bwMode="auto">
          <a:xfrm flipV="1">
            <a:off x="5029200" y="3600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4" name="Text Box 14"/>
          <p:cNvSpPr txBox="1">
            <a:spLocks noChangeArrowheads="1"/>
          </p:cNvSpPr>
          <p:nvPr/>
        </p:nvSpPr>
        <p:spPr bwMode="auto">
          <a:xfrm>
            <a:off x="4686300" y="3943350"/>
            <a:ext cx="762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t>10</a:t>
            </a:r>
            <a:r>
              <a:rPr lang="pl-PL" altLang="pl-PL" sz="2400" baseline="30000"/>
              <a:t>-1</a:t>
            </a:r>
            <a:endParaRPr lang="pl-PL" altLang="pl-PL" sz="2400"/>
          </a:p>
        </p:txBody>
      </p:sp>
      <p:sp>
        <p:nvSpPr>
          <p:cNvPr id="240655" name="Line 15"/>
          <p:cNvSpPr>
            <a:spLocks noChangeShapeType="1"/>
          </p:cNvSpPr>
          <p:nvPr/>
        </p:nvSpPr>
        <p:spPr bwMode="auto">
          <a:xfrm flipV="1">
            <a:off x="5867400" y="36195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6" name="Line 16"/>
          <p:cNvSpPr>
            <a:spLocks noChangeShapeType="1"/>
          </p:cNvSpPr>
          <p:nvPr/>
        </p:nvSpPr>
        <p:spPr bwMode="auto">
          <a:xfrm flipV="1">
            <a:off x="6686550" y="36195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7" name="Text Box 17"/>
          <p:cNvSpPr txBox="1">
            <a:spLocks noChangeArrowheads="1"/>
          </p:cNvSpPr>
          <p:nvPr/>
        </p:nvSpPr>
        <p:spPr bwMode="auto">
          <a:xfrm>
            <a:off x="6343650" y="3943350"/>
            <a:ext cx="762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t>10</a:t>
            </a:r>
            <a:r>
              <a:rPr lang="pl-PL" altLang="pl-PL" sz="2400" baseline="30000"/>
              <a:t>1</a:t>
            </a:r>
            <a:endParaRPr lang="pl-PL" altLang="pl-PL" sz="2400"/>
          </a:p>
        </p:txBody>
      </p:sp>
      <p:sp>
        <p:nvSpPr>
          <p:cNvPr id="240658" name="Line 18"/>
          <p:cNvSpPr>
            <a:spLocks noChangeShapeType="1"/>
          </p:cNvSpPr>
          <p:nvPr/>
        </p:nvSpPr>
        <p:spPr bwMode="auto">
          <a:xfrm flipV="1">
            <a:off x="7600950" y="36195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59" name="Line 19"/>
          <p:cNvSpPr>
            <a:spLocks noChangeShapeType="1"/>
          </p:cNvSpPr>
          <p:nvPr/>
        </p:nvSpPr>
        <p:spPr bwMode="auto">
          <a:xfrm flipV="1">
            <a:off x="8458200" y="3600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60" name="Text Box 20"/>
          <p:cNvSpPr txBox="1">
            <a:spLocks noChangeArrowheads="1"/>
          </p:cNvSpPr>
          <p:nvPr/>
        </p:nvSpPr>
        <p:spPr bwMode="auto">
          <a:xfrm>
            <a:off x="8134350" y="3924300"/>
            <a:ext cx="762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t>10</a:t>
            </a:r>
            <a:r>
              <a:rPr lang="pl-PL" altLang="pl-PL" sz="2400" baseline="30000"/>
              <a:t>3</a:t>
            </a:r>
            <a:endParaRPr lang="pl-PL" altLang="pl-PL" sz="2400"/>
          </a:p>
        </p:txBody>
      </p:sp>
      <p:sp>
        <p:nvSpPr>
          <p:cNvPr id="240661" name="Line 21"/>
          <p:cNvSpPr>
            <a:spLocks noChangeShapeType="1"/>
          </p:cNvSpPr>
          <p:nvPr/>
        </p:nvSpPr>
        <p:spPr bwMode="auto">
          <a:xfrm>
            <a:off x="0" y="4876800"/>
            <a:ext cx="9144000" cy="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0662" name="AutoShape 22"/>
          <p:cNvSpPr>
            <a:spLocks/>
          </p:cNvSpPr>
          <p:nvPr/>
        </p:nvSpPr>
        <p:spPr bwMode="auto">
          <a:xfrm>
            <a:off x="6934200" y="5029200"/>
            <a:ext cx="152400" cy="838200"/>
          </a:xfrm>
          <a:prstGeom prst="leftBrace">
            <a:avLst>
              <a:gd name="adj1" fmla="val 45833"/>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0663" name="Line 23"/>
          <p:cNvSpPr>
            <a:spLocks noChangeShapeType="1"/>
          </p:cNvSpPr>
          <p:nvPr/>
        </p:nvSpPr>
        <p:spPr bwMode="auto">
          <a:xfrm flipH="1">
            <a:off x="5791200" y="5334000"/>
            <a:ext cx="106680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240664" name="Group 24"/>
          <p:cNvGrpSpPr>
            <a:grpSpLocks/>
          </p:cNvGrpSpPr>
          <p:nvPr/>
        </p:nvGrpSpPr>
        <p:grpSpPr bwMode="auto">
          <a:xfrm>
            <a:off x="0" y="-76200"/>
            <a:ext cx="8991600" cy="6313488"/>
            <a:chOff x="0" y="-48"/>
            <a:chExt cx="5664" cy="3977"/>
          </a:xfrm>
        </p:grpSpPr>
        <p:grpSp>
          <p:nvGrpSpPr>
            <p:cNvPr id="240665" name="Group 25"/>
            <p:cNvGrpSpPr>
              <a:grpSpLocks/>
            </p:cNvGrpSpPr>
            <p:nvPr/>
          </p:nvGrpSpPr>
          <p:grpSpPr bwMode="auto">
            <a:xfrm>
              <a:off x="0" y="-48"/>
              <a:ext cx="5664" cy="3977"/>
              <a:chOff x="0" y="-48"/>
              <a:chExt cx="5664" cy="3977"/>
            </a:xfrm>
          </p:grpSpPr>
          <p:sp>
            <p:nvSpPr>
              <p:cNvPr id="240667" name="Rectangle 26"/>
              <p:cNvSpPr>
                <a:spLocks noChangeArrowheads="1"/>
              </p:cNvSpPr>
              <p:nvPr/>
            </p:nvSpPr>
            <p:spPr bwMode="auto">
              <a:xfrm>
                <a:off x="960" y="576"/>
                <a:ext cx="4368" cy="1776"/>
              </a:xfrm>
              <a:prstGeom prst="rect">
                <a:avLst/>
              </a:prstGeom>
              <a:noFill/>
              <a:ln w="381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0668" name="Text Box 27"/>
              <p:cNvSpPr txBox="1">
                <a:spLocks noChangeArrowheads="1"/>
              </p:cNvSpPr>
              <p:nvPr/>
            </p:nvSpPr>
            <p:spPr bwMode="auto">
              <a:xfrm>
                <a:off x="912" y="-48"/>
                <a:ext cx="1632" cy="63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chemeClr val="bg1"/>
                    </a:solidFill>
                    <a:latin typeface="Arial" panose="020B0604020202020204" pitchFamily="34" charset="0"/>
                  </a:rPr>
                  <a:t>Normal </a:t>
                </a:r>
              </a:p>
              <a:p>
                <a:pPr>
                  <a:spcBef>
                    <a:spcPct val="50000"/>
                  </a:spcBef>
                  <a:buFontTx/>
                  <a:buNone/>
                </a:pPr>
                <a:r>
                  <a:rPr lang="pl-PL" altLang="pl-PL" sz="2400" b="1">
                    <a:solidFill>
                      <a:schemeClr val="bg1"/>
                    </a:solidFill>
                    <a:latin typeface="Arial" panose="020B0604020202020204" pitchFamily="34" charset="0"/>
                  </a:rPr>
                  <a:t>solidification</a:t>
                </a:r>
                <a:endParaRPr lang="pl-PL" altLang="pl-PL" sz="2400">
                  <a:solidFill>
                    <a:schemeClr val="bg1"/>
                  </a:solidFill>
                  <a:latin typeface="Arial" panose="020B0604020202020204" pitchFamily="34" charset="0"/>
                </a:endParaRPr>
              </a:p>
            </p:txBody>
          </p:sp>
          <p:sp>
            <p:nvSpPr>
              <p:cNvPr id="240669" name="Text Box 28"/>
              <p:cNvSpPr txBox="1">
                <a:spLocks noChangeArrowheads="1"/>
              </p:cNvSpPr>
              <p:nvPr/>
            </p:nvSpPr>
            <p:spPr bwMode="auto">
              <a:xfrm>
                <a:off x="3216" y="192"/>
                <a:ext cx="1968"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chemeClr val="bg1"/>
                    </a:solidFill>
                    <a:latin typeface="Arial" panose="020B0604020202020204" pitchFamily="34" charset="0"/>
                  </a:rPr>
                  <a:t>Rapid solidification</a:t>
                </a:r>
                <a:endParaRPr lang="pl-PL" altLang="pl-PL" sz="2400">
                  <a:solidFill>
                    <a:schemeClr val="bg1"/>
                  </a:solidFill>
                  <a:latin typeface="Arial" panose="020B0604020202020204" pitchFamily="34" charset="0"/>
                </a:endParaRPr>
              </a:p>
            </p:txBody>
          </p:sp>
          <p:sp>
            <p:nvSpPr>
              <p:cNvPr id="240670" name="Text Box 29"/>
              <p:cNvSpPr txBox="1">
                <a:spLocks noChangeArrowheads="1"/>
              </p:cNvSpPr>
              <p:nvPr/>
            </p:nvSpPr>
            <p:spPr bwMode="auto">
              <a:xfrm>
                <a:off x="1056" y="1200"/>
                <a:ext cx="1392" cy="32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800" b="1">
                    <a:solidFill>
                      <a:schemeClr val="bg1"/>
                    </a:solidFill>
                    <a:latin typeface="Symbol" panose="05050102010706020507" pitchFamily="18" charset="2"/>
                  </a:rPr>
                  <a:t>l</a:t>
                </a:r>
                <a:r>
                  <a:rPr lang="pl-PL" altLang="pl-PL" sz="2800" b="1" baseline="30000">
                    <a:solidFill>
                      <a:schemeClr val="bg1"/>
                    </a:solidFill>
                    <a:latin typeface="Symbol" panose="05050102010706020507" pitchFamily="18" charset="2"/>
                  </a:rPr>
                  <a:t>2</a:t>
                </a:r>
                <a:r>
                  <a:rPr lang="pl-PL" altLang="pl-PL" sz="2800" b="1">
                    <a:solidFill>
                      <a:schemeClr val="bg1"/>
                    </a:solidFill>
                  </a:rPr>
                  <a:t>V= const.</a:t>
                </a:r>
                <a:endParaRPr lang="pl-PL" altLang="pl-PL" sz="2400">
                  <a:solidFill>
                    <a:schemeClr val="bg1"/>
                  </a:solidFill>
                  <a:latin typeface="Symbol" panose="05050102010706020507" pitchFamily="18" charset="2"/>
                </a:endParaRPr>
              </a:p>
            </p:txBody>
          </p:sp>
          <p:sp>
            <p:nvSpPr>
              <p:cNvPr id="240671" name="Text Box 30"/>
              <p:cNvSpPr txBox="1">
                <a:spLocks noChangeArrowheads="1"/>
              </p:cNvSpPr>
              <p:nvPr/>
            </p:nvSpPr>
            <p:spPr bwMode="auto">
              <a:xfrm>
                <a:off x="2640" y="1920"/>
                <a:ext cx="2688" cy="250"/>
              </a:xfrm>
              <a:prstGeom prst="rect">
                <a:avLst/>
              </a:prstGeom>
              <a:solidFill>
                <a:srgbClr val="FFCC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latin typeface="Arial" panose="020B0604020202020204" pitchFamily="34" charset="0"/>
                  </a:rPr>
                  <a:t>LOCALISATION OF DIFFUSION</a:t>
                </a:r>
                <a:endParaRPr lang="pl-PL" altLang="pl-PL" sz="2400">
                  <a:latin typeface="Arial" panose="020B0604020202020204" pitchFamily="34" charset="0"/>
                </a:endParaRPr>
              </a:p>
            </p:txBody>
          </p:sp>
          <p:sp>
            <p:nvSpPr>
              <p:cNvPr id="240672" name="Text Box 31"/>
              <p:cNvSpPr txBox="1">
                <a:spLocks noChangeArrowheads="1"/>
              </p:cNvSpPr>
              <p:nvPr/>
            </p:nvSpPr>
            <p:spPr bwMode="auto">
              <a:xfrm>
                <a:off x="3744" y="1008"/>
                <a:ext cx="1488" cy="63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400" b="1">
                    <a:solidFill>
                      <a:schemeClr val="bg1"/>
                    </a:solidFill>
                    <a:latin typeface="Arial" panose="020B0604020202020204" pitchFamily="34" charset="0"/>
                  </a:rPr>
                  <a:t>SOLUTE </a:t>
                </a:r>
              </a:p>
              <a:p>
                <a:pPr algn="ctr">
                  <a:spcBef>
                    <a:spcPct val="50000"/>
                  </a:spcBef>
                  <a:buFontTx/>
                  <a:buNone/>
                </a:pPr>
                <a:r>
                  <a:rPr lang="pl-PL" altLang="pl-PL" sz="2400" b="1">
                    <a:solidFill>
                      <a:schemeClr val="bg1"/>
                    </a:solidFill>
                    <a:latin typeface="Arial" panose="020B0604020202020204" pitchFamily="34" charset="0"/>
                  </a:rPr>
                  <a:t>TRAPPING</a:t>
                </a:r>
                <a:endParaRPr lang="pl-PL" altLang="pl-PL" sz="2400">
                  <a:solidFill>
                    <a:schemeClr val="bg1"/>
                  </a:solidFill>
                  <a:latin typeface="Arial" panose="020B0604020202020204" pitchFamily="34" charset="0"/>
                </a:endParaRPr>
              </a:p>
            </p:txBody>
          </p:sp>
          <p:sp>
            <p:nvSpPr>
              <p:cNvPr id="240673" name="Text Box 32"/>
              <p:cNvSpPr txBox="1">
                <a:spLocks noChangeArrowheads="1"/>
              </p:cNvSpPr>
              <p:nvPr/>
            </p:nvSpPr>
            <p:spPr bwMode="auto">
              <a:xfrm>
                <a:off x="5280" y="576"/>
                <a:ext cx="384"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chemeClr val="bg1"/>
                    </a:solidFill>
                  </a:rPr>
                  <a:t>V</a:t>
                </a:r>
                <a:r>
                  <a:rPr lang="pl-PL" altLang="pl-PL" sz="2400" b="1" baseline="-25000">
                    <a:solidFill>
                      <a:schemeClr val="bg1"/>
                    </a:solidFill>
                  </a:rPr>
                  <a:t>O</a:t>
                </a:r>
                <a:endParaRPr lang="pl-PL" altLang="pl-PL" sz="2400">
                  <a:solidFill>
                    <a:schemeClr val="bg1"/>
                  </a:solidFill>
                </a:endParaRPr>
              </a:p>
            </p:txBody>
          </p:sp>
          <p:sp>
            <p:nvSpPr>
              <p:cNvPr id="240674" name="Text Box 33"/>
              <p:cNvSpPr txBox="1">
                <a:spLocks noChangeArrowheads="1"/>
              </p:cNvSpPr>
              <p:nvPr/>
            </p:nvSpPr>
            <p:spPr bwMode="auto">
              <a:xfrm>
                <a:off x="2592" y="2736"/>
                <a:ext cx="1200"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solidFill>
                      <a:schemeClr val="bg1"/>
                    </a:solidFill>
                  </a:rPr>
                  <a:t>V [m/s]</a:t>
                </a:r>
              </a:p>
            </p:txBody>
          </p:sp>
          <p:sp>
            <p:nvSpPr>
              <p:cNvPr id="240675" name="Text Box 34"/>
              <p:cNvSpPr txBox="1">
                <a:spLocks noChangeArrowheads="1"/>
              </p:cNvSpPr>
              <p:nvPr/>
            </p:nvSpPr>
            <p:spPr bwMode="auto">
              <a:xfrm>
                <a:off x="0" y="2784"/>
                <a:ext cx="1791" cy="29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FFFF00"/>
                    </a:solidFill>
                  </a:rPr>
                  <a:t>d</a:t>
                </a:r>
                <a:r>
                  <a:rPr lang="pl-PL" altLang="pl-PL" sz="2400" b="1" baseline="30000">
                    <a:solidFill>
                      <a:srgbClr val="FFFF00"/>
                    </a:solidFill>
                  </a:rPr>
                  <a:t>2</a:t>
                </a:r>
                <a:r>
                  <a:rPr lang="pl-PL" altLang="pl-PL" sz="2400" b="1">
                    <a:solidFill>
                      <a:srgbClr val="FFFF00"/>
                    </a:solidFill>
                  </a:rPr>
                  <a:t>V= </a:t>
                </a:r>
                <a:r>
                  <a:rPr lang="pl-PL" altLang="pl-PL" sz="2400" b="1">
                    <a:solidFill>
                      <a:srgbClr val="FFFF00"/>
                    </a:solidFill>
                    <a:latin typeface="Arial" panose="020B0604020202020204" pitchFamily="34" charset="0"/>
                  </a:rPr>
                  <a:t>const.</a:t>
                </a:r>
                <a:endParaRPr lang="pl-PL" altLang="pl-PL" sz="2400">
                  <a:solidFill>
                    <a:srgbClr val="FFFF00"/>
                  </a:solidFill>
                  <a:latin typeface="Arial" panose="020B0604020202020204" pitchFamily="34" charset="0"/>
                </a:endParaRPr>
              </a:p>
            </p:txBody>
          </p:sp>
          <p:sp>
            <p:nvSpPr>
              <p:cNvPr id="240676" name="Text Box 35"/>
              <p:cNvSpPr txBox="1">
                <a:spLocks noChangeArrowheads="1"/>
              </p:cNvSpPr>
              <p:nvPr/>
            </p:nvSpPr>
            <p:spPr bwMode="auto">
              <a:xfrm>
                <a:off x="0" y="3120"/>
                <a:ext cx="2016" cy="44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u="sng">
                    <a:solidFill>
                      <a:srgbClr val="FFFF00"/>
                    </a:solidFill>
                    <a:latin typeface="Arial" panose="020B0604020202020204" pitchFamily="34" charset="0"/>
                  </a:rPr>
                  <a:t>d- length of microstructure</a:t>
                </a:r>
                <a:endParaRPr lang="pl-PL" altLang="pl-PL" sz="2400">
                  <a:solidFill>
                    <a:srgbClr val="FFFF00"/>
                  </a:solidFill>
                  <a:latin typeface="Arial" panose="020B0604020202020204" pitchFamily="34" charset="0"/>
                </a:endParaRPr>
              </a:p>
            </p:txBody>
          </p:sp>
          <p:sp>
            <p:nvSpPr>
              <p:cNvPr id="240677" name="Text Box 36"/>
              <p:cNvSpPr txBox="1">
                <a:spLocks noChangeArrowheads="1"/>
              </p:cNvSpPr>
              <p:nvPr/>
            </p:nvSpPr>
            <p:spPr bwMode="auto">
              <a:xfrm>
                <a:off x="2688" y="3264"/>
                <a:ext cx="1152"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solidFill>
                      <a:schemeClr val="bg1"/>
                    </a:solidFill>
                  </a:rPr>
                  <a:t>d represents</a:t>
                </a:r>
              </a:p>
            </p:txBody>
          </p:sp>
          <p:sp>
            <p:nvSpPr>
              <p:cNvPr id="240678" name="Text Box 37"/>
              <p:cNvSpPr txBox="1">
                <a:spLocks noChangeArrowheads="1"/>
              </p:cNvSpPr>
              <p:nvPr/>
            </p:nvSpPr>
            <p:spPr bwMode="auto">
              <a:xfrm>
                <a:off x="3648" y="3120"/>
                <a:ext cx="768"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solidFill>
                      <a:schemeClr val="bg1"/>
                    </a:solidFill>
                  </a:rPr>
                  <a:t>either  </a:t>
                </a:r>
                <a:r>
                  <a:rPr lang="pl-PL" altLang="pl-PL" sz="2400">
                    <a:solidFill>
                      <a:schemeClr val="bg1"/>
                    </a:solidFill>
                    <a:latin typeface="Symbol" panose="05050102010706020507" pitchFamily="18" charset="2"/>
                  </a:rPr>
                  <a:t>l</a:t>
                </a:r>
                <a:endParaRPr lang="pl-PL" altLang="pl-PL" sz="2400">
                  <a:solidFill>
                    <a:schemeClr val="bg1"/>
                  </a:solidFill>
                </a:endParaRPr>
              </a:p>
            </p:txBody>
          </p:sp>
          <p:sp>
            <p:nvSpPr>
              <p:cNvPr id="240679" name="Text Box 38"/>
              <p:cNvSpPr txBox="1">
                <a:spLocks noChangeArrowheads="1"/>
              </p:cNvSpPr>
              <p:nvPr/>
            </p:nvSpPr>
            <p:spPr bwMode="auto">
              <a:xfrm>
                <a:off x="3840" y="3456"/>
                <a:ext cx="528"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a:solidFill>
                      <a:schemeClr val="bg1"/>
                    </a:solidFill>
                  </a:rPr>
                  <a:t>or R</a:t>
                </a:r>
              </a:p>
            </p:txBody>
          </p:sp>
          <p:sp>
            <p:nvSpPr>
              <p:cNvPr id="240680" name="Text Box 39"/>
              <p:cNvSpPr txBox="1">
                <a:spLocks noChangeArrowheads="1"/>
              </p:cNvSpPr>
              <p:nvPr/>
            </p:nvSpPr>
            <p:spPr bwMode="auto">
              <a:xfrm>
                <a:off x="4512" y="3120"/>
                <a:ext cx="1104" cy="21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600">
                    <a:solidFill>
                      <a:schemeClr val="bg1"/>
                    </a:solidFill>
                    <a:latin typeface="Symbol" panose="05050102010706020507" pitchFamily="18" charset="2"/>
                  </a:rPr>
                  <a:t>l-</a:t>
                </a:r>
                <a:r>
                  <a:rPr lang="pl-PL" altLang="pl-PL" sz="1600">
                    <a:solidFill>
                      <a:schemeClr val="bg1"/>
                    </a:solidFill>
                  </a:rPr>
                  <a:t>eutectic spacing</a:t>
                </a:r>
                <a:endParaRPr lang="pl-PL" altLang="pl-PL" sz="2400">
                  <a:solidFill>
                    <a:schemeClr val="bg1"/>
                  </a:solidFill>
                  <a:latin typeface="Symbol" panose="05050102010706020507" pitchFamily="18" charset="2"/>
                </a:endParaRPr>
              </a:p>
            </p:txBody>
          </p:sp>
          <p:sp>
            <p:nvSpPr>
              <p:cNvPr id="240681" name="Text Box 40"/>
              <p:cNvSpPr txBox="1">
                <a:spLocks noChangeArrowheads="1"/>
              </p:cNvSpPr>
              <p:nvPr/>
            </p:nvSpPr>
            <p:spPr bwMode="auto">
              <a:xfrm>
                <a:off x="4560" y="3408"/>
                <a:ext cx="960" cy="3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600">
                    <a:solidFill>
                      <a:schemeClr val="bg1"/>
                    </a:solidFill>
                  </a:rPr>
                  <a:t>R- dendrite tip radius</a:t>
                </a:r>
              </a:p>
            </p:txBody>
          </p:sp>
          <p:sp>
            <p:nvSpPr>
              <p:cNvPr id="240682" name="Text Box 41"/>
              <p:cNvSpPr txBox="1">
                <a:spLocks noChangeArrowheads="1"/>
              </p:cNvSpPr>
              <p:nvPr/>
            </p:nvSpPr>
            <p:spPr bwMode="auto">
              <a:xfrm>
                <a:off x="0" y="3641"/>
                <a:ext cx="2016"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u="sng">
                    <a:solidFill>
                      <a:srgbClr val="FFFF00"/>
                    </a:solidFill>
                  </a:rPr>
                  <a:t>V- </a:t>
                </a:r>
                <a:r>
                  <a:rPr lang="pl-PL" altLang="pl-PL" sz="2400" b="1" u="sng">
                    <a:solidFill>
                      <a:srgbClr val="FFFF00"/>
                    </a:solidFill>
                    <a:latin typeface="Arial" panose="020B0604020202020204" pitchFamily="34" charset="0"/>
                  </a:rPr>
                  <a:t>growth velocity</a:t>
                </a:r>
              </a:p>
            </p:txBody>
          </p:sp>
        </p:grpSp>
        <p:sp>
          <p:nvSpPr>
            <p:cNvPr id="240666" name="Line 42"/>
            <p:cNvSpPr>
              <a:spLocks noChangeShapeType="1"/>
            </p:cNvSpPr>
            <p:nvPr/>
          </p:nvSpPr>
          <p:spPr bwMode="auto">
            <a:xfrm flipV="1">
              <a:off x="3696" y="3385"/>
              <a:ext cx="681" cy="227"/>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Tree>
  </p:cSld>
  <p:clrMapOvr>
    <a:masterClrMapping/>
  </p:clrMapOvr>
  <p:transition spd="med">
    <p:blinds/>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666" name="Picture 2" descr="fig3"/>
          <p:cNvPicPr>
            <a:picLocks noGrp="1" noChangeAspect="1" noChangeArrowheads="1"/>
          </p:cNvPicPr>
          <p:nvPr>
            <p:ph type="title"/>
          </p:nvPr>
        </p:nvPicPr>
        <p:blipFill>
          <a:blip r:embed="rId2" cstate="print">
            <a:lum bright="-18000" contrast="30000"/>
            <a:extLst>
              <a:ext uri="{28A0092B-C50C-407E-A947-70E740481C1C}">
                <a14:useLocalDpi xmlns:a14="http://schemas.microsoft.com/office/drawing/2010/main" val="0"/>
              </a:ext>
            </a:extLst>
          </a:blip>
          <a:srcRect t="5577" r="8385"/>
          <a:stretch>
            <a:fillRect/>
          </a:stretch>
        </p:blipFill>
        <p:spPr>
          <a:xfrm>
            <a:off x="0" y="-41275"/>
            <a:ext cx="4284663" cy="6899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1667" name="Picture 3" descr="fig6"/>
          <p:cNvPicPr>
            <a:picLocks noGrp="1" noChangeAspect="1" noChangeArrowheads="1"/>
          </p:cNvPicPr>
          <p:nvPr>
            <p:ph idx="1"/>
          </p:nvPr>
        </p:nvPicPr>
        <p:blipFill>
          <a:blip r:embed="rId3">
            <a:lum bright="-18000" contrast="36000"/>
            <a:extLst>
              <a:ext uri="{28A0092B-C50C-407E-A947-70E740481C1C}">
                <a14:useLocalDpi xmlns:a14="http://schemas.microsoft.com/office/drawing/2010/main" val="0"/>
              </a:ext>
            </a:extLst>
          </a:blip>
          <a:srcRect t="17883"/>
          <a:stretch>
            <a:fillRect/>
          </a:stretch>
        </p:blipFill>
        <p:spPr>
          <a:xfrm>
            <a:off x="5148263" y="838200"/>
            <a:ext cx="3779837" cy="3260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1668" name="Text Box 4"/>
          <p:cNvSpPr txBox="1">
            <a:spLocks noChangeArrowheads="1"/>
          </p:cNvSpPr>
          <p:nvPr/>
        </p:nvSpPr>
        <p:spPr bwMode="auto">
          <a:xfrm>
            <a:off x="4356100" y="4292600"/>
            <a:ext cx="4787900" cy="66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i="1">
                <a:solidFill>
                  <a:schemeClr val="bg1"/>
                </a:solidFill>
                <a:latin typeface="Arial" panose="020B0604020202020204" pitchFamily="34" charset="0"/>
              </a:rPr>
              <a:t>W. Kurz, D. J. Fisher, Fundamentals of Solidification; TRANS. TECH. PUBL. </a:t>
            </a:r>
            <a:r>
              <a:rPr lang="pl-PL" altLang="pl-PL" sz="1400">
                <a:solidFill>
                  <a:schemeClr val="bg1"/>
                </a:solidFill>
                <a:latin typeface="Arial" panose="020B0604020202020204" pitchFamily="34" charset="0"/>
              </a:rPr>
              <a:t>1992</a:t>
            </a:r>
            <a:r>
              <a:rPr lang="pl-PL" altLang="pl-PL" sz="2400" i="1">
                <a:solidFill>
                  <a:schemeClr val="bg1"/>
                </a:solidFill>
                <a:latin typeface="Arial" panose="020B0604020202020204" pitchFamily="34" charset="0"/>
              </a:rPr>
              <a:t> </a:t>
            </a:r>
          </a:p>
        </p:txBody>
      </p:sp>
    </p:spTree>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ChangeArrowheads="1"/>
          </p:cNvSpPr>
          <p:nvPr>
            <p:ph type="body" idx="1"/>
          </p:nvPr>
        </p:nvSpPr>
        <p:spPr>
          <a:xfrm>
            <a:off x="757238" y="0"/>
            <a:ext cx="7772400" cy="4005263"/>
          </a:xfrm>
        </p:spPr>
        <p:txBody>
          <a:bodyPr/>
          <a:lstStyle/>
          <a:p>
            <a:pPr marL="609600" indent="-609600" eaLnBrk="1" hangingPunct="1">
              <a:buFontTx/>
              <a:buNone/>
            </a:pPr>
            <a:endParaRPr lang="pl-PL" altLang="pl-PL" sz="2000"/>
          </a:p>
          <a:p>
            <a:pPr marL="609600" indent="-609600" eaLnBrk="1" hangingPunct="1">
              <a:buFontTx/>
              <a:buNone/>
            </a:pPr>
            <a:endParaRPr lang="pl-PL" altLang="pl-PL" sz="2000"/>
          </a:p>
          <a:p>
            <a:pPr marL="609600" indent="-609600" eaLnBrk="1" hangingPunct="1">
              <a:buFontTx/>
              <a:buNone/>
            </a:pPr>
            <a:endParaRPr lang="pl-PL" altLang="pl-PL" sz="2000"/>
          </a:p>
          <a:p>
            <a:pPr marL="609600" indent="-609600" eaLnBrk="1" hangingPunct="1">
              <a:buFontTx/>
              <a:buNone/>
            </a:pPr>
            <a:r>
              <a:rPr lang="pl-PL" altLang="pl-PL" sz="2800" b="1"/>
              <a:t>Rodzaje szybkiej krystalizacji</a:t>
            </a:r>
            <a:r>
              <a:rPr lang="pl-PL" altLang="pl-PL" sz="2800"/>
              <a:t> </a:t>
            </a:r>
            <a:r>
              <a:rPr lang="pl-PL" altLang="pl-PL" sz="2800">
                <a:solidFill>
                  <a:schemeClr val="accent2"/>
                </a:solidFill>
              </a:rPr>
              <a:t> </a:t>
            </a:r>
          </a:p>
          <a:p>
            <a:pPr marL="609600" indent="-609600" eaLnBrk="1" hangingPunct="1">
              <a:buFontTx/>
              <a:buAutoNum type="alphaLcPeriod"/>
            </a:pPr>
            <a:r>
              <a:rPr lang="pl-PL" altLang="pl-PL" sz="2800">
                <a:solidFill>
                  <a:srgbClr val="990033"/>
                </a:solidFill>
              </a:rPr>
              <a:t>Laserowe przetapianie powierzchni</a:t>
            </a:r>
          </a:p>
          <a:p>
            <a:pPr marL="609600" indent="-609600" eaLnBrk="1" hangingPunct="1">
              <a:buFontTx/>
              <a:buAutoNum type="alphaLcPeriod"/>
            </a:pPr>
            <a:r>
              <a:rPr lang="pl-PL" altLang="pl-PL" sz="2800"/>
              <a:t>Odlewanie na wirujący walec</a:t>
            </a:r>
          </a:p>
          <a:p>
            <a:pPr marL="609600" indent="-609600" eaLnBrk="1" hangingPunct="1">
              <a:buFontTx/>
              <a:buAutoNum type="alphaLcPeriod"/>
            </a:pPr>
            <a:r>
              <a:rPr lang="pl-PL" altLang="pl-PL" sz="2800"/>
              <a:t>Atomizacja</a:t>
            </a:r>
          </a:p>
        </p:txBody>
      </p:sp>
    </p:spTree>
  </p:cSld>
  <p:clrMapOvr>
    <a:masterClrMapping/>
  </p:clrMapOvr>
  <p:transition>
    <p:wipe dir="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Text Box 2"/>
          <p:cNvSpPr txBox="1">
            <a:spLocks noChangeArrowheads="1"/>
          </p:cNvSpPr>
          <p:nvPr/>
        </p:nvSpPr>
        <p:spPr bwMode="auto">
          <a:xfrm>
            <a:off x="3276600" y="304800"/>
            <a:ext cx="2286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chemeClr val="bg1"/>
                </a:solidFill>
                <a:latin typeface="Arial" panose="020B0604020202020204" pitchFamily="34" charset="0"/>
              </a:rPr>
              <a:t>melt spinning</a:t>
            </a:r>
            <a:endParaRPr lang="pl-PL" altLang="pl-PL" sz="2000">
              <a:solidFill>
                <a:schemeClr val="bg1"/>
              </a:solidFill>
              <a:latin typeface="Arial" panose="020B0604020202020204" pitchFamily="34" charset="0"/>
            </a:endParaRPr>
          </a:p>
        </p:txBody>
      </p:sp>
      <p:sp>
        <p:nvSpPr>
          <p:cNvPr id="243715" name="Rectangle 3"/>
          <p:cNvSpPr>
            <a:spLocks noChangeArrowheads="1"/>
          </p:cNvSpPr>
          <p:nvPr/>
        </p:nvSpPr>
        <p:spPr bwMode="auto">
          <a:xfrm>
            <a:off x="6019800" y="762000"/>
            <a:ext cx="1295400" cy="1524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3716" name="Rectangle 4"/>
          <p:cNvSpPr>
            <a:spLocks noChangeArrowheads="1"/>
          </p:cNvSpPr>
          <p:nvPr/>
        </p:nvSpPr>
        <p:spPr bwMode="auto">
          <a:xfrm>
            <a:off x="3752850" y="2438400"/>
            <a:ext cx="1143000" cy="3429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3717" name="Rectangle 5"/>
          <p:cNvSpPr>
            <a:spLocks noChangeArrowheads="1"/>
          </p:cNvSpPr>
          <p:nvPr/>
        </p:nvSpPr>
        <p:spPr bwMode="auto">
          <a:xfrm>
            <a:off x="3695700" y="762000"/>
            <a:ext cx="1295400" cy="1524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3718" name="Rectangle 6"/>
          <p:cNvSpPr>
            <a:spLocks noChangeArrowheads="1"/>
          </p:cNvSpPr>
          <p:nvPr/>
        </p:nvSpPr>
        <p:spPr bwMode="auto">
          <a:xfrm>
            <a:off x="1524000" y="2438400"/>
            <a:ext cx="1143000" cy="3429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3719" name="Text Box 7"/>
          <p:cNvSpPr txBox="1">
            <a:spLocks noChangeArrowheads="1"/>
          </p:cNvSpPr>
          <p:nvPr/>
        </p:nvSpPr>
        <p:spPr bwMode="auto">
          <a:xfrm>
            <a:off x="685800" y="304800"/>
            <a:ext cx="2362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endParaRPr lang="pl-PL" altLang="pl-PL" sz="2000">
              <a:solidFill>
                <a:schemeClr val="bg1"/>
              </a:solidFill>
              <a:latin typeface="Arial" panose="020B0604020202020204" pitchFamily="34" charset="0"/>
            </a:endParaRPr>
          </a:p>
        </p:txBody>
      </p:sp>
      <p:graphicFrame>
        <p:nvGraphicFramePr>
          <p:cNvPr id="243720" name="AutoShape 8"/>
          <p:cNvGraphicFramePr>
            <a:graphicFrameLocks noChangeAspect="1"/>
          </p:cNvGraphicFramePr>
          <p:nvPr/>
        </p:nvGraphicFramePr>
        <p:xfrm>
          <a:off x="1524000" y="1397000"/>
          <a:ext cx="6096000" cy="4064000"/>
        </p:xfrm>
        <a:graphic>
          <a:graphicData uri="http://schemas.openxmlformats.org/presentationml/2006/ole">
            <mc:AlternateContent xmlns:mc="http://schemas.openxmlformats.org/markup-compatibility/2006">
              <mc:Choice xmlns:v="urn:schemas-microsoft-com:vml" Requires="v">
                <p:oleObj spid="_x0000_s243795" name="CorelDRAW" r:id="rId3" imgW="0" imgH="0" progId="CorelDRAW.Graphic.11">
                  <p:embed/>
                </p:oleObj>
              </mc:Choice>
              <mc:Fallback>
                <p:oleObj name="CorelDRAW" r:id="rId3" imgW="0" imgH="0" progId="CorelDRAW.Graphic.11">
                  <p:embed/>
                  <p:pic>
                    <p:nvPicPr>
                      <p:cNvPr id="0" name="AutoShape 8"/>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524000" y="1397000"/>
                        <a:ext cx="6096000" cy="40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43721" name="AutoShape 9"/>
          <p:cNvGraphicFramePr>
            <a:graphicFrameLocks noChangeAspect="1"/>
          </p:cNvGraphicFramePr>
          <p:nvPr/>
        </p:nvGraphicFramePr>
        <p:xfrm>
          <a:off x="1524000" y="1397000"/>
          <a:ext cx="6096000" cy="4064000"/>
        </p:xfrm>
        <a:graphic>
          <a:graphicData uri="http://schemas.openxmlformats.org/presentationml/2006/ole">
            <mc:AlternateContent xmlns:mc="http://schemas.openxmlformats.org/markup-compatibility/2006">
              <mc:Choice xmlns:v="urn:schemas-microsoft-com:vml" Requires="v">
                <p:oleObj spid="_x0000_s243796" name="CorelDRAW" r:id="rId4" imgW="0" imgH="0" progId="CorelDRAW.Graphic.11">
                  <p:embed/>
                </p:oleObj>
              </mc:Choice>
              <mc:Fallback>
                <p:oleObj name="CorelDRAW" r:id="rId4" imgW="0" imgH="0" progId="CorelDRAW.Graphic.11">
                  <p:embed/>
                  <p:pic>
                    <p:nvPicPr>
                      <p:cNvPr id="0" name="AutoShape 9"/>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524000" y="1397000"/>
                        <a:ext cx="6096000" cy="40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243722"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762000"/>
            <a:ext cx="1423988" cy="15621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3723" name="Line 11"/>
          <p:cNvSpPr>
            <a:spLocks noChangeShapeType="1"/>
          </p:cNvSpPr>
          <p:nvPr/>
        </p:nvSpPr>
        <p:spPr bwMode="auto">
          <a:xfrm>
            <a:off x="1657350" y="129540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3724" name="Line 12"/>
          <p:cNvSpPr>
            <a:spLocks noChangeShapeType="1"/>
          </p:cNvSpPr>
          <p:nvPr/>
        </p:nvSpPr>
        <p:spPr bwMode="auto">
          <a:xfrm>
            <a:off x="2305050" y="7620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pic>
        <p:nvPicPr>
          <p:cNvPr id="243725" name="Picture 13" descr="FOL2b"/>
          <p:cNvPicPr>
            <a:picLocks noChangeAspect="1" noChangeArrowheads="1"/>
          </p:cNvPicPr>
          <p:nvPr/>
        </p:nvPicPr>
        <p:blipFill>
          <a:blip r:embed="rId6">
            <a:lum bright="-30000" contrast="72000"/>
            <a:extLst>
              <a:ext uri="{28A0092B-C50C-407E-A947-70E740481C1C}">
                <a14:useLocalDpi xmlns:a14="http://schemas.microsoft.com/office/drawing/2010/main" val="0"/>
              </a:ext>
            </a:extLst>
          </a:blip>
          <a:srcRect/>
          <a:stretch>
            <a:fillRect/>
          </a:stretch>
        </p:blipFill>
        <p:spPr bwMode="auto">
          <a:xfrm>
            <a:off x="1600200" y="2514600"/>
            <a:ext cx="985838"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26" name="Picture 14"/>
          <p:cNvPicPr>
            <a:picLocks noChangeAspect="1" noChangeArrowheads="1"/>
          </p:cNvPicPr>
          <p:nvPr/>
        </p:nvPicPr>
        <p:blipFill>
          <a:blip r:embed="rId7">
            <a:lum bright="-12000" contrast="24000"/>
            <a:extLst>
              <a:ext uri="{28A0092B-C50C-407E-A947-70E740481C1C}">
                <a14:useLocalDpi xmlns:a14="http://schemas.microsoft.com/office/drawing/2010/main" val="0"/>
              </a:ext>
            </a:extLst>
          </a:blip>
          <a:srcRect/>
          <a:stretch>
            <a:fillRect/>
          </a:stretch>
        </p:blipFill>
        <p:spPr bwMode="auto">
          <a:xfrm>
            <a:off x="3722688" y="762000"/>
            <a:ext cx="1306512"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3727" name="Picture 15" descr="FOL2d"/>
          <p:cNvPicPr>
            <a:picLocks noChangeAspect="1" noChangeArrowheads="1"/>
          </p:cNvPicPr>
          <p:nvPr/>
        </p:nvPicPr>
        <p:blipFill>
          <a:blip r:embed="rId8">
            <a:lum bright="-24000" contrast="60000"/>
            <a:extLst>
              <a:ext uri="{28A0092B-C50C-407E-A947-70E740481C1C}">
                <a14:useLocalDpi xmlns:a14="http://schemas.microsoft.com/office/drawing/2010/main" val="0"/>
              </a:ext>
            </a:extLst>
          </a:blip>
          <a:srcRect/>
          <a:stretch>
            <a:fillRect/>
          </a:stretch>
        </p:blipFill>
        <p:spPr bwMode="auto">
          <a:xfrm>
            <a:off x="3810000" y="2514600"/>
            <a:ext cx="10414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3728" name="Line 16"/>
          <p:cNvSpPr>
            <a:spLocks noChangeShapeType="1"/>
          </p:cNvSpPr>
          <p:nvPr/>
        </p:nvSpPr>
        <p:spPr bwMode="auto">
          <a:xfrm>
            <a:off x="4038600" y="4933950"/>
            <a:ext cx="0" cy="762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3729" name="Line 17"/>
          <p:cNvSpPr>
            <a:spLocks noChangeShapeType="1"/>
          </p:cNvSpPr>
          <p:nvPr/>
        </p:nvSpPr>
        <p:spPr bwMode="auto">
          <a:xfrm>
            <a:off x="4038600" y="5695950"/>
            <a:ext cx="53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3730" name="Line 18"/>
          <p:cNvSpPr>
            <a:spLocks noChangeShapeType="1"/>
          </p:cNvSpPr>
          <p:nvPr/>
        </p:nvSpPr>
        <p:spPr bwMode="auto">
          <a:xfrm>
            <a:off x="4038600" y="4800600"/>
            <a:ext cx="53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3731" name="Line 19"/>
          <p:cNvSpPr>
            <a:spLocks noChangeShapeType="1"/>
          </p:cNvSpPr>
          <p:nvPr/>
        </p:nvSpPr>
        <p:spPr bwMode="auto">
          <a:xfrm>
            <a:off x="4038600" y="5334000"/>
            <a:ext cx="53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pic>
        <p:nvPicPr>
          <p:cNvPr id="243732" name="Picture 20" descr="FOL2e"/>
          <p:cNvPicPr>
            <a:picLocks noChangeAspect="1" noChangeArrowheads="1"/>
          </p:cNvPicPr>
          <p:nvPr/>
        </p:nvPicPr>
        <p:blipFill>
          <a:blip r:embed="rId9">
            <a:lum bright="-30000" contrast="72000"/>
            <a:extLst>
              <a:ext uri="{28A0092B-C50C-407E-A947-70E740481C1C}">
                <a14:useLocalDpi xmlns:a14="http://schemas.microsoft.com/office/drawing/2010/main" val="0"/>
              </a:ext>
            </a:extLst>
          </a:blip>
          <a:srcRect/>
          <a:stretch>
            <a:fillRect/>
          </a:stretch>
        </p:blipFill>
        <p:spPr bwMode="auto">
          <a:xfrm>
            <a:off x="6057900" y="819150"/>
            <a:ext cx="126365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3733" name="Rectangle 21"/>
          <p:cNvSpPr>
            <a:spLocks noChangeArrowheads="1"/>
          </p:cNvSpPr>
          <p:nvPr/>
        </p:nvSpPr>
        <p:spPr bwMode="auto">
          <a:xfrm>
            <a:off x="6096000" y="2438400"/>
            <a:ext cx="1143000" cy="3429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243734" name="Picture 22" descr="FOL2f"/>
          <p:cNvPicPr>
            <a:picLocks noChangeAspect="1" noChangeArrowheads="1"/>
          </p:cNvPicPr>
          <p:nvPr/>
        </p:nvPicPr>
        <p:blipFill>
          <a:blip r:embed="rId10">
            <a:lum bright="-30000" contrast="54000"/>
            <a:extLst>
              <a:ext uri="{28A0092B-C50C-407E-A947-70E740481C1C}">
                <a14:useLocalDpi xmlns:a14="http://schemas.microsoft.com/office/drawing/2010/main" val="0"/>
              </a:ext>
            </a:extLst>
          </a:blip>
          <a:srcRect/>
          <a:stretch>
            <a:fillRect/>
          </a:stretch>
        </p:blipFill>
        <p:spPr bwMode="auto">
          <a:xfrm>
            <a:off x="6153150" y="2514600"/>
            <a:ext cx="1030288" cy="325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3735" name="Line 23"/>
          <p:cNvSpPr>
            <a:spLocks noChangeShapeType="1"/>
          </p:cNvSpPr>
          <p:nvPr/>
        </p:nvSpPr>
        <p:spPr bwMode="auto">
          <a:xfrm>
            <a:off x="6477000" y="4895850"/>
            <a:ext cx="53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3736" name="Text Box 24"/>
          <p:cNvSpPr txBox="1">
            <a:spLocks noChangeArrowheads="1"/>
          </p:cNvSpPr>
          <p:nvPr/>
        </p:nvSpPr>
        <p:spPr bwMode="auto">
          <a:xfrm>
            <a:off x="904875" y="304800"/>
            <a:ext cx="2514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chemeClr val="bg1"/>
                </a:solidFill>
                <a:latin typeface="Arial" panose="020B0604020202020204" pitchFamily="34" charset="0"/>
              </a:rPr>
              <a:t>laser treatment</a:t>
            </a:r>
            <a:endParaRPr lang="pl-PL" altLang="pl-PL" sz="2000">
              <a:solidFill>
                <a:schemeClr val="bg1"/>
              </a:solidFill>
              <a:latin typeface="Arial" panose="020B0604020202020204" pitchFamily="34" charset="0"/>
            </a:endParaRPr>
          </a:p>
        </p:txBody>
      </p:sp>
      <p:sp>
        <p:nvSpPr>
          <p:cNvPr id="243737" name="Text Box 25"/>
          <p:cNvSpPr txBox="1">
            <a:spLocks noChangeArrowheads="1"/>
          </p:cNvSpPr>
          <p:nvPr/>
        </p:nvSpPr>
        <p:spPr bwMode="auto">
          <a:xfrm>
            <a:off x="5772150" y="304800"/>
            <a:ext cx="20764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chemeClr val="bg1"/>
                </a:solidFill>
                <a:latin typeface="Arial" panose="020B0604020202020204" pitchFamily="34" charset="0"/>
              </a:rPr>
              <a:t>atomization</a:t>
            </a:r>
            <a:endParaRPr lang="pl-PL" altLang="pl-PL" sz="2000">
              <a:solidFill>
                <a:schemeClr val="bg1"/>
              </a:solidFill>
              <a:latin typeface="Arial" panose="020B0604020202020204" pitchFamily="34" charset="0"/>
            </a:endParaRPr>
          </a:p>
        </p:txBody>
      </p:sp>
      <p:sp>
        <p:nvSpPr>
          <p:cNvPr id="243738" name="Text Box 26"/>
          <p:cNvSpPr txBox="1">
            <a:spLocks noChangeArrowheads="1"/>
          </p:cNvSpPr>
          <p:nvPr/>
        </p:nvSpPr>
        <p:spPr bwMode="auto">
          <a:xfrm>
            <a:off x="7315200" y="2514600"/>
            <a:ext cx="1600200" cy="406400"/>
          </a:xfrm>
          <a:prstGeom prst="rect">
            <a:avLst/>
          </a:prstGeom>
          <a:noFill/>
          <a:ln w="9525">
            <a:solidFill>
              <a:srgbClr val="FF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rgbClr val="FFFF00"/>
                </a:solidFill>
                <a:latin typeface="Arial" panose="020B0604020202020204" pitchFamily="34" charset="0"/>
              </a:rPr>
              <a:t>velocity (V)</a:t>
            </a:r>
          </a:p>
        </p:txBody>
      </p:sp>
      <p:sp>
        <p:nvSpPr>
          <p:cNvPr id="243739" name="Text Box 27"/>
          <p:cNvSpPr txBox="1">
            <a:spLocks noChangeArrowheads="1"/>
          </p:cNvSpPr>
          <p:nvPr/>
        </p:nvSpPr>
        <p:spPr bwMode="auto">
          <a:xfrm>
            <a:off x="7315200" y="3249613"/>
            <a:ext cx="1600200" cy="788987"/>
          </a:xfrm>
          <a:prstGeom prst="rect">
            <a:avLst/>
          </a:prstGeom>
          <a:noFill/>
          <a:ln w="9525">
            <a:solidFill>
              <a:srgbClr val="FF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800" b="1">
                <a:solidFill>
                  <a:srgbClr val="FFFF00"/>
                </a:solidFill>
                <a:latin typeface="Arial" panose="020B0604020202020204" pitchFamily="34" charset="0"/>
              </a:rPr>
              <a:t>temperature</a:t>
            </a:r>
          </a:p>
          <a:p>
            <a:pPr>
              <a:spcBef>
                <a:spcPct val="50000"/>
              </a:spcBef>
              <a:buFontTx/>
              <a:buNone/>
            </a:pPr>
            <a:r>
              <a:rPr lang="pl-PL" altLang="pl-PL" sz="1800" b="1">
                <a:solidFill>
                  <a:srgbClr val="FFFF00"/>
                </a:solidFill>
                <a:latin typeface="Arial" panose="020B0604020202020204" pitchFamily="34" charset="0"/>
              </a:rPr>
              <a:t>gradient (G)</a:t>
            </a:r>
            <a:endParaRPr lang="pl-PL" altLang="pl-PL" sz="2000" b="1">
              <a:solidFill>
                <a:srgbClr val="FFFF00"/>
              </a:solidFill>
              <a:latin typeface="Arial" panose="020B0604020202020204" pitchFamily="34" charset="0"/>
            </a:endParaRPr>
          </a:p>
        </p:txBody>
      </p:sp>
      <p:sp>
        <p:nvSpPr>
          <p:cNvPr id="243740" name="Text Box 28"/>
          <p:cNvSpPr txBox="1">
            <a:spLocks noChangeArrowheads="1"/>
          </p:cNvSpPr>
          <p:nvPr/>
        </p:nvSpPr>
        <p:spPr bwMode="auto">
          <a:xfrm>
            <a:off x="7315200" y="4114800"/>
            <a:ext cx="1447800" cy="788988"/>
          </a:xfrm>
          <a:prstGeom prst="rect">
            <a:avLst/>
          </a:prstGeom>
          <a:noFill/>
          <a:ln w="9525">
            <a:solidFill>
              <a:srgbClr val="FF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800" b="1">
                <a:solidFill>
                  <a:srgbClr val="FFFF00"/>
                </a:solidFill>
                <a:latin typeface="Arial" panose="020B0604020202020204" pitchFamily="34" charset="0"/>
              </a:rPr>
              <a:t>cooling</a:t>
            </a:r>
          </a:p>
          <a:p>
            <a:pPr>
              <a:spcBef>
                <a:spcPct val="50000"/>
              </a:spcBef>
              <a:buFontTx/>
              <a:buNone/>
            </a:pPr>
            <a:r>
              <a:rPr lang="pl-PL" altLang="pl-PL" sz="1800" b="1">
                <a:solidFill>
                  <a:srgbClr val="FFFF00"/>
                </a:solidFill>
                <a:latin typeface="Arial" panose="020B0604020202020204" pitchFamily="34" charset="0"/>
              </a:rPr>
              <a:t>rate (T)</a:t>
            </a:r>
            <a:endParaRPr lang="pl-PL" altLang="pl-PL" sz="2000" b="1">
              <a:solidFill>
                <a:srgbClr val="FFFF00"/>
              </a:solidFill>
              <a:latin typeface="Arial" panose="020B0604020202020204" pitchFamily="34" charset="0"/>
            </a:endParaRPr>
          </a:p>
        </p:txBody>
      </p:sp>
      <p:sp>
        <p:nvSpPr>
          <p:cNvPr id="243741" name="AutoShape 29"/>
          <p:cNvSpPr>
            <a:spLocks noChangeArrowheads="1"/>
          </p:cNvSpPr>
          <p:nvPr/>
        </p:nvSpPr>
        <p:spPr bwMode="auto">
          <a:xfrm>
            <a:off x="7962900" y="4495800"/>
            <a:ext cx="76200" cy="76200"/>
          </a:xfrm>
          <a:prstGeom prst="flowChartConnector">
            <a:avLst/>
          </a:prstGeom>
          <a:noFill/>
          <a:ln w="9525">
            <a:solidFill>
              <a:schemeClr val="tx1"/>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43742" name="Text Box 30"/>
          <p:cNvSpPr txBox="1">
            <a:spLocks noChangeArrowheads="1"/>
          </p:cNvSpPr>
          <p:nvPr/>
        </p:nvSpPr>
        <p:spPr bwMode="auto">
          <a:xfrm>
            <a:off x="7315200" y="5165725"/>
            <a:ext cx="1447800" cy="376238"/>
          </a:xfrm>
          <a:prstGeom prst="rect">
            <a:avLst/>
          </a:prstGeom>
          <a:noFill/>
          <a:ln w="9525">
            <a:solidFill>
              <a:srgbClr val="FF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800" b="1">
                <a:solidFill>
                  <a:srgbClr val="FFFF00"/>
                </a:solidFill>
                <a:latin typeface="Arial" panose="020B0604020202020204" pitchFamily="34" charset="0"/>
              </a:rPr>
              <a:t>G/V ratio</a:t>
            </a:r>
            <a:endParaRPr lang="pl-PL" altLang="pl-PL" sz="2000" b="1">
              <a:solidFill>
                <a:srgbClr val="FFFF00"/>
              </a:solidFill>
              <a:latin typeface="Arial" panose="020B0604020202020204" pitchFamily="34" charset="0"/>
            </a:endParaRPr>
          </a:p>
        </p:txBody>
      </p:sp>
      <p:grpSp>
        <p:nvGrpSpPr>
          <p:cNvPr id="243743" name="Group 31"/>
          <p:cNvGrpSpPr>
            <a:grpSpLocks/>
          </p:cNvGrpSpPr>
          <p:nvPr/>
        </p:nvGrpSpPr>
        <p:grpSpPr bwMode="auto">
          <a:xfrm>
            <a:off x="0" y="6021388"/>
            <a:ext cx="971550" cy="836612"/>
            <a:chOff x="0" y="3793"/>
            <a:chExt cx="612" cy="527"/>
          </a:xfrm>
        </p:grpSpPr>
        <p:sp>
          <p:nvSpPr>
            <p:cNvPr id="243744" name="Rectangle 32"/>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43745" name="Group 33"/>
            <p:cNvGrpSpPr>
              <a:grpSpLocks/>
            </p:cNvGrpSpPr>
            <p:nvPr/>
          </p:nvGrpSpPr>
          <p:grpSpPr bwMode="auto">
            <a:xfrm>
              <a:off x="88" y="3864"/>
              <a:ext cx="441" cy="194"/>
              <a:chOff x="-1" y="0"/>
              <a:chExt cx="20001" cy="19999"/>
            </a:xfrm>
          </p:grpSpPr>
          <p:sp>
            <p:nvSpPr>
              <p:cNvPr id="243756" name="Freeform 34"/>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7" name="Freeform 35"/>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8" name="Freeform 36"/>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9" name="Freeform 37"/>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60" name="Freeform 38"/>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61" name="Freeform 39"/>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62" name="Freeform 40"/>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63" name="Freeform 41"/>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64" name="Freeform 42"/>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43746" name="Group 43"/>
            <p:cNvGrpSpPr>
              <a:grpSpLocks/>
            </p:cNvGrpSpPr>
            <p:nvPr/>
          </p:nvGrpSpPr>
          <p:grpSpPr bwMode="auto">
            <a:xfrm>
              <a:off x="88" y="4046"/>
              <a:ext cx="441" cy="194"/>
              <a:chOff x="0" y="0"/>
              <a:chExt cx="20000" cy="19999"/>
            </a:xfrm>
          </p:grpSpPr>
          <p:sp>
            <p:nvSpPr>
              <p:cNvPr id="243747" name="Freeform 44"/>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48" name="Freeform 45"/>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49" name="Freeform 46"/>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0" name="Freeform 47"/>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1" name="Freeform 48"/>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2" name="Freeform 49"/>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3" name="Freeform 50"/>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4" name="Freeform 51"/>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3755" name="Freeform 52"/>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7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893763"/>
            <a:ext cx="3124200" cy="2687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4739" name="Line 3"/>
          <p:cNvSpPr>
            <a:spLocks noChangeShapeType="1"/>
          </p:cNvSpPr>
          <p:nvPr/>
        </p:nvSpPr>
        <p:spPr bwMode="auto">
          <a:xfrm>
            <a:off x="4500563" y="692150"/>
            <a:ext cx="4343400" cy="0"/>
          </a:xfrm>
          <a:prstGeom prst="line">
            <a:avLst/>
          </a:prstGeom>
          <a:noFill/>
          <a:ln w="57150" cmpd="thinThick">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44740" name="Text Box 4"/>
          <p:cNvSpPr txBox="1">
            <a:spLocks noChangeArrowheads="1"/>
          </p:cNvSpPr>
          <p:nvPr/>
        </p:nvSpPr>
        <p:spPr bwMode="auto">
          <a:xfrm>
            <a:off x="838200" y="1843088"/>
            <a:ext cx="2981325" cy="15525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pPr>
            <a:r>
              <a:rPr lang="pl-PL" altLang="pl-PL" sz="2400" b="1">
                <a:solidFill>
                  <a:schemeClr val="bg1"/>
                </a:solidFill>
                <a:latin typeface="Arial" panose="020B0604020202020204" pitchFamily="34" charset="0"/>
              </a:rPr>
              <a:t>Laser Modification</a:t>
            </a:r>
            <a:endParaRPr lang="pl-PL" altLang="pl-PL" sz="2400">
              <a:solidFill>
                <a:schemeClr val="bg1"/>
              </a:solidFill>
              <a:latin typeface="Arial" panose="020B0604020202020204" pitchFamily="34" charset="0"/>
            </a:endParaRPr>
          </a:p>
          <a:p>
            <a:pPr lvl="1">
              <a:spcBef>
                <a:spcPct val="0"/>
              </a:spcBef>
              <a:buFontTx/>
              <a:buChar char="•"/>
            </a:pPr>
            <a:r>
              <a:rPr lang="pl-PL" altLang="pl-PL" sz="2400">
                <a:solidFill>
                  <a:schemeClr val="bg1"/>
                </a:solidFill>
                <a:latin typeface="Arial" panose="020B0604020202020204" pitchFamily="34" charset="0"/>
              </a:rPr>
              <a:t>Nd:YAG</a:t>
            </a:r>
          </a:p>
          <a:p>
            <a:pPr lvl="1">
              <a:spcBef>
                <a:spcPct val="0"/>
              </a:spcBef>
              <a:buFontTx/>
              <a:buChar char="•"/>
            </a:pPr>
            <a:r>
              <a:rPr lang="pl-PL" altLang="pl-PL" sz="2400">
                <a:solidFill>
                  <a:schemeClr val="bg1"/>
                </a:solidFill>
                <a:latin typeface="Arial" panose="020B0604020202020204" pitchFamily="34" charset="0"/>
              </a:rPr>
              <a:t>CO</a:t>
            </a:r>
            <a:r>
              <a:rPr lang="pl-PL" altLang="pl-PL" sz="2400" baseline="-25000">
                <a:solidFill>
                  <a:schemeClr val="bg1"/>
                </a:solidFill>
                <a:latin typeface="Arial" panose="020B0604020202020204" pitchFamily="34" charset="0"/>
              </a:rPr>
              <a:t>2</a:t>
            </a:r>
            <a:endParaRPr lang="pl-PL" altLang="pl-PL" sz="2400">
              <a:solidFill>
                <a:schemeClr val="bg1"/>
              </a:solidFill>
              <a:latin typeface="Arial" panose="020B0604020202020204" pitchFamily="34" charset="0"/>
            </a:endParaRPr>
          </a:p>
          <a:p>
            <a:pPr lvl="1">
              <a:spcBef>
                <a:spcPct val="0"/>
              </a:spcBef>
              <a:buFontTx/>
              <a:buChar char="•"/>
            </a:pPr>
            <a:r>
              <a:rPr lang="pl-PL" altLang="pl-PL" sz="2400">
                <a:solidFill>
                  <a:schemeClr val="bg1"/>
                </a:solidFill>
                <a:latin typeface="Arial" panose="020B0604020202020204" pitchFamily="34" charset="0"/>
              </a:rPr>
              <a:t>Diode laser</a:t>
            </a:r>
          </a:p>
        </p:txBody>
      </p:sp>
      <p:sp>
        <p:nvSpPr>
          <p:cNvPr id="244741" name="Line 7"/>
          <p:cNvSpPr>
            <a:spLocks noChangeShapeType="1"/>
          </p:cNvSpPr>
          <p:nvPr/>
        </p:nvSpPr>
        <p:spPr bwMode="auto">
          <a:xfrm>
            <a:off x="4572000" y="3860800"/>
            <a:ext cx="4343400" cy="0"/>
          </a:xfrm>
          <a:prstGeom prst="line">
            <a:avLst/>
          </a:prstGeom>
          <a:noFill/>
          <a:ln w="57150" cmpd="thinThick">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244742" name="Group 8"/>
          <p:cNvGrpSpPr>
            <a:grpSpLocks/>
          </p:cNvGrpSpPr>
          <p:nvPr/>
        </p:nvGrpSpPr>
        <p:grpSpPr bwMode="auto">
          <a:xfrm>
            <a:off x="0" y="6021388"/>
            <a:ext cx="971550" cy="836612"/>
            <a:chOff x="0" y="3793"/>
            <a:chExt cx="612" cy="527"/>
          </a:xfrm>
        </p:grpSpPr>
        <p:sp>
          <p:nvSpPr>
            <p:cNvPr id="244743" name="Rectangle 9"/>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44744" name="Group 10"/>
            <p:cNvGrpSpPr>
              <a:grpSpLocks/>
            </p:cNvGrpSpPr>
            <p:nvPr/>
          </p:nvGrpSpPr>
          <p:grpSpPr bwMode="auto">
            <a:xfrm>
              <a:off x="88" y="3864"/>
              <a:ext cx="441" cy="194"/>
              <a:chOff x="-1" y="0"/>
              <a:chExt cx="20001" cy="19999"/>
            </a:xfrm>
          </p:grpSpPr>
          <p:sp>
            <p:nvSpPr>
              <p:cNvPr id="244755" name="Freeform 11"/>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6" name="Freeform 12"/>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7" name="Freeform 13"/>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8" name="Freeform 14"/>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9" name="Freeform 15"/>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60" name="Freeform 16"/>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61" name="Freeform 17"/>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62" name="Freeform 18"/>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63" name="Freeform 19"/>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44745" name="Group 20"/>
            <p:cNvGrpSpPr>
              <a:grpSpLocks/>
            </p:cNvGrpSpPr>
            <p:nvPr/>
          </p:nvGrpSpPr>
          <p:grpSpPr bwMode="auto">
            <a:xfrm>
              <a:off x="88" y="4046"/>
              <a:ext cx="441" cy="194"/>
              <a:chOff x="0" y="0"/>
              <a:chExt cx="20000" cy="19999"/>
            </a:xfrm>
          </p:grpSpPr>
          <p:sp>
            <p:nvSpPr>
              <p:cNvPr id="244746" name="Freeform 21"/>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47" name="Freeform 22"/>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48" name="Freeform 23"/>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49" name="Freeform 24"/>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0" name="Freeform 25"/>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1" name="Freeform 26"/>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2" name="Freeform 27"/>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3" name="Freeform 28"/>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4754" name="Freeform 29"/>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ChangeArrowheads="1"/>
          </p:cNvSpPr>
          <p:nvPr>
            <p:ph type="body" sz="half" idx="1"/>
          </p:nvPr>
        </p:nvSpPr>
        <p:spPr/>
        <p:txBody>
          <a:bodyPr/>
          <a:lstStyle/>
          <a:p>
            <a:pPr eaLnBrk="1" hangingPunct="1">
              <a:buFontTx/>
              <a:buNone/>
            </a:pPr>
            <a:r>
              <a:rPr lang="pl-PL" altLang="pl-PL" sz="1800"/>
              <a:t>Przekrój poprzeczny strefy nadtopionej laserem (Pau 7.5)</a:t>
            </a:r>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a:p>
            <a:pPr eaLnBrk="1" hangingPunct="1">
              <a:buFontTx/>
              <a:buNone/>
            </a:pPr>
            <a:endParaRPr lang="pl-PL" altLang="pl-PL" sz="1800"/>
          </a:p>
          <a:p>
            <a:pPr eaLnBrk="1" hangingPunct="1">
              <a:buFontTx/>
              <a:buNone/>
            </a:pPr>
            <a:r>
              <a:rPr lang="pl-PL" altLang="pl-PL" sz="1800"/>
              <a:t>Zakresy zmiany morfologii stabilnej (płaskiej) granicy międzyfazowej (Pau 7.6)</a:t>
            </a:r>
          </a:p>
          <a:p>
            <a:pPr eaLnBrk="1" hangingPunct="1">
              <a:buFontTx/>
              <a:buNone/>
            </a:pPr>
            <a:endParaRPr lang="pl-PL" altLang="pl-PL" sz="1800"/>
          </a:p>
          <a:p>
            <a:pPr eaLnBrk="1" hangingPunct="1">
              <a:buFontTx/>
              <a:buNone/>
            </a:pPr>
            <a:endParaRPr lang="pl-PL" altLang="pl-PL" sz="1800"/>
          </a:p>
        </p:txBody>
      </p:sp>
      <p:pic>
        <p:nvPicPr>
          <p:cNvPr id="245763" name="Picture 3" descr="fig6"/>
          <p:cNvPicPr>
            <a:picLocks noGrp="1" noChangeAspect="1" noChangeArrowheads="1"/>
          </p:cNvPicPr>
          <p:nvPr>
            <p:ph sz="half" idx="2"/>
          </p:nvPr>
        </p:nvPicPr>
        <p:blipFill>
          <a:blip r:embed="rId2">
            <a:lum bright="-18000" contrast="36000"/>
            <a:extLst>
              <a:ext uri="{28A0092B-C50C-407E-A947-70E740481C1C}">
                <a14:useLocalDpi xmlns:a14="http://schemas.microsoft.com/office/drawing/2010/main" val="0"/>
              </a:ext>
            </a:extLst>
          </a:blip>
          <a:srcRect t="17883"/>
          <a:stretch>
            <a:fillRect/>
          </a:stretch>
        </p:blipFill>
        <p:spPr>
          <a:xfrm>
            <a:off x="4859338" y="3789363"/>
            <a:ext cx="3179762" cy="2743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5764" name="Picture 6" descr="7-5"/>
          <p:cNvPicPr>
            <a:picLocks noChangeAspect="1" noChangeArrowheads="1"/>
          </p:cNvPicPr>
          <p:nvPr/>
        </p:nvPicPr>
        <p:blipFill>
          <a:blip r:embed="rId3">
            <a:lum bright="-24000" contrast="42000"/>
            <a:extLst>
              <a:ext uri="{28A0092B-C50C-407E-A947-70E740481C1C}">
                <a14:useLocalDpi xmlns:a14="http://schemas.microsoft.com/office/drawing/2010/main" val="0"/>
              </a:ext>
            </a:extLst>
          </a:blip>
          <a:srcRect/>
          <a:stretch>
            <a:fillRect/>
          </a:stretch>
        </p:blipFill>
        <p:spPr bwMode="auto">
          <a:xfrm>
            <a:off x="4643438" y="549275"/>
            <a:ext cx="4211637" cy="234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ChangeArrowheads="1"/>
          </p:cNvSpPr>
          <p:nvPr>
            <p:ph type="body" idx="1"/>
          </p:nvPr>
        </p:nvSpPr>
        <p:spPr>
          <a:xfrm>
            <a:off x="539750" y="0"/>
            <a:ext cx="7772400" cy="6597650"/>
          </a:xfrm>
        </p:spPr>
        <p:txBody>
          <a:bodyPr/>
          <a:lstStyle/>
          <a:p>
            <a:pPr eaLnBrk="1" hangingPunct="1">
              <a:buFontTx/>
              <a:buNone/>
            </a:pPr>
            <a:r>
              <a:rPr lang="pl-PL" altLang="pl-PL" sz="2000" b="1" u="sng"/>
              <a:t>Przechłodzenie stężeniowe</a:t>
            </a:r>
            <a:r>
              <a:rPr lang="pl-PL" altLang="pl-PL" sz="2000"/>
              <a:t>   (Pau 7.7)</a:t>
            </a:r>
          </a:p>
          <a:p>
            <a:pPr eaLnBrk="1" hangingPunct="1">
              <a:buFontTx/>
              <a:buNone/>
            </a:pPr>
            <a:r>
              <a:rPr lang="pl-PL" altLang="pl-PL" sz="2000"/>
              <a:t>Lokalna równowagowa temperatura krystalizacji:</a:t>
            </a:r>
          </a:p>
          <a:p>
            <a:pPr eaLnBrk="1" hangingPunct="1">
              <a:buFontTx/>
              <a:buNone/>
            </a:pPr>
            <a:r>
              <a:rPr lang="pl-PL" altLang="pl-PL" sz="2000"/>
              <a:t>T</a:t>
            </a:r>
            <a:r>
              <a:rPr lang="pl-PL" altLang="pl-PL" sz="2000" baseline="-25000"/>
              <a:t>1</a:t>
            </a:r>
            <a:r>
              <a:rPr lang="pl-PL" altLang="pl-PL" sz="2000"/>
              <a:t> (C</a:t>
            </a:r>
            <a:r>
              <a:rPr lang="pl-PL" altLang="pl-PL" sz="2000" baseline="-25000"/>
              <a:t>0</a:t>
            </a:r>
            <a:r>
              <a:rPr lang="pl-PL" altLang="pl-PL" sz="2000"/>
              <a:t>) – T</a:t>
            </a:r>
            <a:r>
              <a:rPr lang="pl-PL" altLang="pl-PL" sz="2000" baseline="-25000"/>
              <a:t>1</a:t>
            </a:r>
            <a:r>
              <a:rPr lang="pl-PL" altLang="pl-PL" sz="2000"/>
              <a:t> = m (C</a:t>
            </a:r>
            <a:r>
              <a:rPr lang="pl-PL" altLang="pl-PL" sz="2000" baseline="-25000"/>
              <a:t>0 </a:t>
            </a:r>
            <a:r>
              <a:rPr lang="pl-PL" altLang="pl-PL" sz="2000"/>
              <a:t>– C</a:t>
            </a:r>
            <a:r>
              <a:rPr lang="pl-PL" altLang="pl-PL" sz="2000" baseline="-25000"/>
              <a:t>1</a:t>
            </a:r>
            <a:r>
              <a:rPr lang="pl-PL" altLang="pl-PL" sz="2000"/>
              <a:t> )</a:t>
            </a:r>
          </a:p>
          <a:p>
            <a:pPr eaLnBrk="1" hangingPunct="1">
              <a:buFontTx/>
              <a:buNone/>
            </a:pPr>
            <a:r>
              <a:rPr lang="pl-PL" altLang="pl-PL" sz="2000"/>
              <a:t>gdzie: T</a:t>
            </a:r>
            <a:r>
              <a:rPr lang="pl-PL" altLang="pl-PL" sz="2000" baseline="-25000"/>
              <a:t>1</a:t>
            </a:r>
            <a:r>
              <a:rPr lang="pl-PL" altLang="pl-PL" sz="2000"/>
              <a:t> (C</a:t>
            </a:r>
            <a:r>
              <a:rPr lang="pl-PL" altLang="pl-PL" sz="2000" baseline="-25000"/>
              <a:t>0</a:t>
            </a:r>
            <a:r>
              <a:rPr lang="pl-PL" altLang="pl-PL" sz="2000"/>
              <a:t>) temperatura likwidus dla składu wyjściowego</a:t>
            </a:r>
          </a:p>
          <a:p>
            <a:pPr eaLnBrk="1" hangingPunct="1">
              <a:buFontTx/>
              <a:buNone/>
            </a:pPr>
            <a:r>
              <a:rPr lang="pl-PL" altLang="pl-PL" sz="2000"/>
              <a:t>Gradient temperatury:</a:t>
            </a:r>
          </a:p>
          <a:p>
            <a:pPr eaLnBrk="1" hangingPunct="1">
              <a:buFontTx/>
              <a:buNone/>
            </a:pPr>
            <a:r>
              <a:rPr lang="pl-PL" altLang="pl-PL" sz="2000"/>
              <a:t>G = (dT</a:t>
            </a:r>
            <a:r>
              <a:rPr lang="pl-PL" altLang="pl-PL" sz="2000" baseline="-25000"/>
              <a:t>q</a:t>
            </a:r>
            <a:r>
              <a:rPr lang="pl-PL" altLang="pl-PL" sz="2000"/>
              <a:t>/dz)</a:t>
            </a:r>
            <a:r>
              <a:rPr lang="pl-PL" altLang="pl-PL" sz="2000" baseline="-25000"/>
              <a:t>z=0   </a:t>
            </a:r>
          </a:p>
          <a:p>
            <a:pPr eaLnBrk="1" hangingPunct="1">
              <a:buFontTx/>
              <a:buNone/>
            </a:pPr>
            <a:endParaRPr lang="pl-PL" altLang="pl-PL" sz="2000"/>
          </a:p>
          <a:p>
            <a:pPr eaLnBrk="1" hangingPunct="1">
              <a:buFontTx/>
              <a:buNone/>
            </a:pPr>
            <a:r>
              <a:rPr lang="pl-PL" altLang="pl-PL" sz="2000"/>
              <a:t> </a:t>
            </a:r>
          </a:p>
        </p:txBody>
      </p:sp>
      <p:pic>
        <p:nvPicPr>
          <p:cNvPr id="246787" name="Picture 3" descr="fig7"/>
          <p:cNvPicPr>
            <a:picLocks noGrp="1" noChangeAspect="1" noChangeArrowheads="1"/>
          </p:cNvPicPr>
          <p:nvPr>
            <p:ph type="title"/>
          </p:nvPr>
        </p:nvPicPr>
        <p:blipFill>
          <a:blip r:embed="rId2">
            <a:lum bright="-12000" contrast="24000"/>
            <a:extLst>
              <a:ext uri="{28A0092B-C50C-407E-A947-70E740481C1C}">
                <a14:useLocalDpi xmlns:a14="http://schemas.microsoft.com/office/drawing/2010/main" val="0"/>
              </a:ext>
            </a:extLst>
          </a:blip>
          <a:srcRect t="13113" b="4860"/>
          <a:stretch>
            <a:fillRect/>
          </a:stretch>
        </p:blipFill>
        <p:spPr>
          <a:xfrm>
            <a:off x="3348038" y="1700213"/>
            <a:ext cx="4776787" cy="479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2" descr="fig7"/>
          <p:cNvPicPr>
            <a:picLocks noGrp="1" noChangeAspect="1" noChangeArrowheads="1"/>
          </p:cNvPicPr>
          <p:nvPr>
            <p:ph type="title"/>
          </p:nvPr>
        </p:nvPicPr>
        <p:blipFill>
          <a:blip r:embed="rId2">
            <a:lum bright="-12000" contrast="24000"/>
            <a:extLst>
              <a:ext uri="{28A0092B-C50C-407E-A947-70E740481C1C}">
                <a14:useLocalDpi xmlns:a14="http://schemas.microsoft.com/office/drawing/2010/main" val="0"/>
              </a:ext>
            </a:extLst>
          </a:blip>
          <a:srcRect t="13113" b="4860"/>
          <a:stretch>
            <a:fillRect/>
          </a:stretch>
        </p:blipFill>
        <p:spPr>
          <a:xfrm>
            <a:off x="5681663" y="0"/>
            <a:ext cx="2697162" cy="2708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7811" name="Picture 3" descr="rys2b"/>
          <p:cNvPicPr>
            <a:picLocks noGrp="1" noChangeAspect="1" noChangeArrowheads="1"/>
          </p:cNvPicPr>
          <p:nvPr>
            <p:ph sz="half" idx="1"/>
          </p:nvPr>
        </p:nvPicPr>
        <p:blipFill>
          <a:blip r:embed="rId3" cstate="print">
            <a:lum bright="-18000" contrast="42000"/>
            <a:extLst>
              <a:ext uri="{28A0092B-C50C-407E-A947-70E740481C1C}">
                <a14:useLocalDpi xmlns:a14="http://schemas.microsoft.com/office/drawing/2010/main" val="0"/>
              </a:ext>
            </a:extLst>
          </a:blip>
          <a:srcRect/>
          <a:stretch>
            <a:fillRect/>
          </a:stretch>
        </p:blipFill>
        <p:spPr>
          <a:xfrm>
            <a:off x="395288" y="0"/>
            <a:ext cx="4697412" cy="6524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7812" name="Picture 4" descr="1"/>
          <p:cNvPicPr>
            <a:picLocks noGrp="1" noChangeAspect="1" noChangeArrowheads="1"/>
          </p:cNvPicPr>
          <p:nvPr>
            <p:ph sz="quarter" idx="2"/>
          </p:nvPr>
        </p:nvPicPr>
        <p:blipFill>
          <a:blip r:embed="rId4">
            <a:lum bright="-24000" contrast="48000"/>
            <a:extLst>
              <a:ext uri="{28A0092B-C50C-407E-A947-70E740481C1C}">
                <a14:useLocalDpi xmlns:a14="http://schemas.microsoft.com/office/drawing/2010/main" val="0"/>
              </a:ext>
            </a:extLst>
          </a:blip>
          <a:srcRect/>
          <a:stretch>
            <a:fillRect/>
          </a:stretch>
        </p:blipFill>
        <p:spPr>
          <a:xfrm>
            <a:off x="5292725" y="2608263"/>
            <a:ext cx="3541713" cy="19446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7813" name="Picture 5" descr="2"/>
          <p:cNvPicPr>
            <a:picLocks noGrp="1" noChangeAspect="1" noChangeArrowheads="1"/>
          </p:cNvPicPr>
          <p:nvPr>
            <p:ph sz="quarter" idx="3"/>
          </p:nvPr>
        </p:nvPicPr>
        <p:blipFill>
          <a:blip r:embed="rId5">
            <a:lum bright="-24000" contrast="42000"/>
            <a:extLst>
              <a:ext uri="{28A0092B-C50C-407E-A947-70E740481C1C}">
                <a14:useLocalDpi xmlns:a14="http://schemas.microsoft.com/office/drawing/2010/main" val="0"/>
              </a:ext>
            </a:extLst>
          </a:blip>
          <a:srcRect/>
          <a:stretch>
            <a:fillRect/>
          </a:stretch>
        </p:blipFill>
        <p:spPr>
          <a:xfrm>
            <a:off x="5724525" y="4581525"/>
            <a:ext cx="2620963" cy="198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7814" name="Text Box 6"/>
          <p:cNvSpPr txBox="1">
            <a:spLocks noChangeArrowheads="1"/>
          </p:cNvSpPr>
          <p:nvPr/>
        </p:nvSpPr>
        <p:spPr bwMode="auto">
          <a:xfrm>
            <a:off x="447675" y="5681663"/>
            <a:ext cx="1316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pl-PL" altLang="pl-PL" sz="2400"/>
          </a:p>
        </p:txBody>
      </p:sp>
      <p:sp>
        <p:nvSpPr>
          <p:cNvPr id="247815" name="Text Box 7"/>
          <p:cNvSpPr txBox="1">
            <a:spLocks noChangeArrowheads="1"/>
          </p:cNvSpPr>
          <p:nvPr/>
        </p:nvSpPr>
        <p:spPr bwMode="auto">
          <a:xfrm>
            <a:off x="376238" y="5753100"/>
            <a:ext cx="11318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400"/>
              <a:t>Al30Zn</a:t>
            </a:r>
          </a:p>
        </p:txBody>
      </p:sp>
    </p:spTree>
  </p:cSld>
  <p:clrMapOvr>
    <a:masterClrMapping/>
  </p:clrMapOvr>
  <p:transition>
    <p:wipe dir="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ChangeArrowheads="1"/>
          </p:cNvSpPr>
          <p:nvPr>
            <p:ph type="title"/>
          </p:nvPr>
        </p:nvSpPr>
        <p:spPr/>
        <p:txBody>
          <a:bodyPr/>
          <a:lstStyle/>
          <a:p>
            <a:pPr eaLnBrk="1" hangingPunct="1"/>
            <a:r>
              <a:rPr lang="pl-PL" altLang="pl-PL" sz="2800" b="1">
                <a:solidFill>
                  <a:schemeClr val="tx1"/>
                </a:solidFill>
              </a:rPr>
              <a:t>16. Szybkie laserowe protypowanie</a:t>
            </a:r>
            <a:br>
              <a:rPr lang="pl-PL" altLang="pl-PL" sz="2800" b="1">
                <a:solidFill>
                  <a:schemeClr val="tx1"/>
                </a:solidFill>
              </a:rPr>
            </a:br>
            <a:r>
              <a:rPr lang="pl-PL" altLang="pl-PL" sz="2400" b="1">
                <a:solidFill>
                  <a:srgbClr val="FFFF00"/>
                </a:solidFill>
              </a:rPr>
              <a:t>Laser prototyping</a:t>
            </a:r>
            <a:endParaRPr lang="pl-PL" altLang="pl-PL" sz="2800" b="1">
              <a:solidFill>
                <a:srgbClr val="FFFF00"/>
              </a:solidFill>
            </a:endParaRPr>
          </a:p>
        </p:txBody>
      </p:sp>
      <p:sp>
        <p:nvSpPr>
          <p:cNvPr id="248835" name="Rectangle 3"/>
          <p:cNvSpPr>
            <a:spLocks noGrp="1" noChangeArrowheads="1"/>
          </p:cNvSpPr>
          <p:nvPr>
            <p:ph type="body" idx="1"/>
          </p:nvPr>
        </p:nvSpPr>
        <p:spPr/>
        <p:txBody>
          <a:bodyPr/>
          <a:lstStyle/>
          <a:p>
            <a:pPr eaLnBrk="1" hangingPunct="1">
              <a:buFontTx/>
              <a:buNone/>
            </a:pPr>
            <a:endParaRPr lang="pl-PL" altLang="pl-PL">
              <a:solidFill>
                <a:srgbClr val="FFFF00"/>
              </a:solidFill>
              <a:latin typeface="Arial" panose="020B0604020202020204" pitchFamily="34" charset="0"/>
            </a:endParaRPr>
          </a:p>
          <a:p>
            <a:pPr eaLnBrk="1" hangingPunct="1"/>
            <a:r>
              <a:rPr lang="pl-PL" altLang="pl-PL" sz="2800" b="1"/>
              <a:t>Proces hybrydowy</a:t>
            </a:r>
          </a:p>
          <a:p>
            <a:pPr eaLnBrk="1" hangingPunct="1">
              <a:buFontTx/>
              <a:buNone/>
            </a:pPr>
            <a:r>
              <a:rPr lang="pl-PL" altLang="pl-PL" sz="2400" b="1"/>
              <a:t>Laserowe natapianie + szybka obróbka nagniataniem</a:t>
            </a:r>
          </a:p>
          <a:p>
            <a:pPr eaLnBrk="1" hangingPunct="1">
              <a:buFontTx/>
              <a:buNone/>
            </a:pPr>
            <a:r>
              <a:rPr lang="pl-PL" altLang="pl-PL" sz="2400" b="1">
                <a:solidFill>
                  <a:srgbClr val="FFFF00"/>
                </a:solidFill>
              </a:rPr>
              <a:t>Hybrid manufacturing process</a:t>
            </a:r>
          </a:p>
          <a:p>
            <a:pPr eaLnBrk="1" hangingPunct="1">
              <a:buFontTx/>
              <a:buNone/>
            </a:pPr>
            <a:r>
              <a:rPr lang="pl-PL" altLang="pl-PL" sz="2400" b="1">
                <a:solidFill>
                  <a:srgbClr val="FFFF00"/>
                </a:solidFill>
              </a:rPr>
              <a:t>Laser cladding + high speed milling</a:t>
            </a:r>
          </a:p>
        </p:txBody>
      </p:sp>
      <p:grpSp>
        <p:nvGrpSpPr>
          <p:cNvPr id="248836" name="Group 4"/>
          <p:cNvGrpSpPr>
            <a:grpSpLocks/>
          </p:cNvGrpSpPr>
          <p:nvPr/>
        </p:nvGrpSpPr>
        <p:grpSpPr bwMode="auto">
          <a:xfrm>
            <a:off x="0" y="6021388"/>
            <a:ext cx="971550" cy="836612"/>
            <a:chOff x="0" y="3793"/>
            <a:chExt cx="612" cy="527"/>
          </a:xfrm>
        </p:grpSpPr>
        <p:sp>
          <p:nvSpPr>
            <p:cNvPr id="248837" name="Rectangle 5"/>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48838" name="Group 6"/>
            <p:cNvGrpSpPr>
              <a:grpSpLocks/>
            </p:cNvGrpSpPr>
            <p:nvPr/>
          </p:nvGrpSpPr>
          <p:grpSpPr bwMode="auto">
            <a:xfrm>
              <a:off x="88" y="3864"/>
              <a:ext cx="441" cy="194"/>
              <a:chOff x="-1" y="0"/>
              <a:chExt cx="20001" cy="19999"/>
            </a:xfrm>
          </p:grpSpPr>
          <p:sp>
            <p:nvSpPr>
              <p:cNvPr id="248849" name="Freeform 7"/>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0" name="Freeform 8"/>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1" name="Freeform 9"/>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2" name="Freeform 1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3" name="Freeform 1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4" name="Freeform 12"/>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5" name="Freeform 1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6" name="Freeform 1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57" name="Freeform 15"/>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48839" name="Group 16"/>
            <p:cNvGrpSpPr>
              <a:grpSpLocks/>
            </p:cNvGrpSpPr>
            <p:nvPr/>
          </p:nvGrpSpPr>
          <p:grpSpPr bwMode="auto">
            <a:xfrm>
              <a:off x="88" y="4046"/>
              <a:ext cx="441" cy="194"/>
              <a:chOff x="0" y="0"/>
              <a:chExt cx="20000" cy="19999"/>
            </a:xfrm>
          </p:grpSpPr>
          <p:sp>
            <p:nvSpPr>
              <p:cNvPr id="248840" name="Freeform 17"/>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1" name="Freeform 18"/>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2" name="Freeform 19"/>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3" name="Freeform 2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4" name="Freeform 2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5" name="Freeform 22"/>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6" name="Freeform 2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7" name="Freeform 2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8848" name="Freeform 25"/>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858" name="Picture 2"/>
          <p:cNvPicPr>
            <a:picLocks noChangeAspect="1" noChangeArrowheads="1"/>
          </p:cNvPicPr>
          <p:nvPr/>
        </p:nvPicPr>
        <p:blipFill>
          <a:blip r:embed="rId2">
            <a:extLst>
              <a:ext uri="{28A0092B-C50C-407E-A947-70E740481C1C}">
                <a14:useLocalDpi xmlns:a14="http://schemas.microsoft.com/office/drawing/2010/main" val="0"/>
              </a:ext>
            </a:extLst>
          </a:blip>
          <a:srcRect l="2597" t="2739" r="2597" b="3603"/>
          <a:stretch>
            <a:fillRect/>
          </a:stretch>
        </p:blipFill>
        <p:spPr bwMode="auto">
          <a:xfrm>
            <a:off x="1752600" y="1447800"/>
            <a:ext cx="55626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9859" name="Text Box 3"/>
          <p:cNvSpPr txBox="1">
            <a:spLocks noChangeArrowheads="1"/>
          </p:cNvSpPr>
          <p:nvPr/>
        </p:nvSpPr>
        <p:spPr bwMode="auto">
          <a:xfrm>
            <a:off x="1020763" y="552450"/>
            <a:ext cx="7102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66"/>
                </a:solidFill>
                <a:latin typeface="Arial" panose="020B0604020202020204" pitchFamily="34" charset="0"/>
              </a:rPr>
              <a:t>Combination of different metals within one part.</a:t>
            </a:r>
          </a:p>
        </p:txBody>
      </p:sp>
      <p:sp>
        <p:nvSpPr>
          <p:cNvPr id="249860" name="Text Box 4"/>
          <p:cNvSpPr txBox="1">
            <a:spLocks noChangeArrowheads="1"/>
          </p:cNvSpPr>
          <p:nvPr/>
        </p:nvSpPr>
        <p:spPr bwMode="auto">
          <a:xfrm>
            <a:off x="212725" y="-34925"/>
            <a:ext cx="2738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i="1">
                <a:solidFill>
                  <a:schemeClr val="bg1"/>
                </a:solidFill>
              </a:rPr>
              <a:t>The Hybrid Concept</a:t>
            </a:r>
            <a:endParaRPr lang="pl-PL" altLang="pl-PL" sz="2400" i="1">
              <a:solidFill>
                <a:schemeClr val="bg1"/>
              </a:solidFill>
            </a:endParaRPr>
          </a:p>
        </p:txBody>
      </p:sp>
      <p:grpSp>
        <p:nvGrpSpPr>
          <p:cNvPr id="249861" name="Group 5"/>
          <p:cNvGrpSpPr>
            <a:grpSpLocks/>
          </p:cNvGrpSpPr>
          <p:nvPr/>
        </p:nvGrpSpPr>
        <p:grpSpPr bwMode="auto">
          <a:xfrm>
            <a:off x="0" y="6021388"/>
            <a:ext cx="971550" cy="836612"/>
            <a:chOff x="0" y="3793"/>
            <a:chExt cx="612" cy="527"/>
          </a:xfrm>
        </p:grpSpPr>
        <p:sp>
          <p:nvSpPr>
            <p:cNvPr id="249862" name="Rectangle 6"/>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49863" name="Group 7"/>
            <p:cNvGrpSpPr>
              <a:grpSpLocks/>
            </p:cNvGrpSpPr>
            <p:nvPr/>
          </p:nvGrpSpPr>
          <p:grpSpPr bwMode="auto">
            <a:xfrm>
              <a:off x="88" y="3864"/>
              <a:ext cx="441" cy="194"/>
              <a:chOff x="-1" y="0"/>
              <a:chExt cx="20001" cy="19999"/>
            </a:xfrm>
          </p:grpSpPr>
          <p:sp>
            <p:nvSpPr>
              <p:cNvPr id="249874" name="Freeform 8"/>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5" name="Freeform 9"/>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6" name="Freeform 10"/>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7" name="Freeform 1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8" name="Freeform 1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9" name="Freeform 13"/>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80" name="Freeform 1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81" name="Freeform 1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82" name="Freeform 16"/>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49864" name="Group 17"/>
            <p:cNvGrpSpPr>
              <a:grpSpLocks/>
            </p:cNvGrpSpPr>
            <p:nvPr/>
          </p:nvGrpSpPr>
          <p:grpSpPr bwMode="auto">
            <a:xfrm>
              <a:off x="88" y="4046"/>
              <a:ext cx="441" cy="194"/>
              <a:chOff x="0" y="0"/>
              <a:chExt cx="20000" cy="19999"/>
            </a:xfrm>
          </p:grpSpPr>
          <p:sp>
            <p:nvSpPr>
              <p:cNvPr id="249865" name="Freeform 18"/>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66" name="Freeform 19"/>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67" name="Freeform 20"/>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68" name="Freeform 2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69" name="Freeform 2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0" name="Freeform 23"/>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1" name="Freeform 2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2" name="Freeform 2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49873" name="Freeform 26"/>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9700" y="1374775"/>
            <a:ext cx="6324600" cy="456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0883" name="Text Box 3"/>
          <p:cNvSpPr txBox="1">
            <a:spLocks noChangeArrowheads="1"/>
          </p:cNvSpPr>
          <p:nvPr/>
        </p:nvSpPr>
        <p:spPr bwMode="auto">
          <a:xfrm>
            <a:off x="457200" y="531813"/>
            <a:ext cx="8294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66"/>
                </a:solidFill>
                <a:latin typeface="Arial" panose="020B0604020202020204" pitchFamily="34" charset="0"/>
              </a:rPr>
              <a:t>Schematic representation of the laser cladding process </a:t>
            </a:r>
          </a:p>
        </p:txBody>
      </p:sp>
      <p:sp>
        <p:nvSpPr>
          <p:cNvPr id="250884" name="Text Box 4"/>
          <p:cNvSpPr txBox="1">
            <a:spLocks noChangeArrowheads="1"/>
          </p:cNvSpPr>
          <p:nvPr/>
        </p:nvSpPr>
        <p:spPr bwMode="auto">
          <a:xfrm>
            <a:off x="517525" y="117475"/>
            <a:ext cx="17764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i="1">
                <a:solidFill>
                  <a:schemeClr val="bg1"/>
                </a:solidFill>
              </a:rPr>
              <a:t>Introduction</a:t>
            </a:r>
            <a:endParaRPr lang="pl-PL" altLang="pl-PL" sz="2400" i="1">
              <a:solidFill>
                <a:schemeClr val="bg1"/>
              </a:solidFill>
            </a:endParaRPr>
          </a:p>
        </p:txBody>
      </p:sp>
      <p:grpSp>
        <p:nvGrpSpPr>
          <p:cNvPr id="250885" name="Group 5"/>
          <p:cNvGrpSpPr>
            <a:grpSpLocks/>
          </p:cNvGrpSpPr>
          <p:nvPr/>
        </p:nvGrpSpPr>
        <p:grpSpPr bwMode="auto">
          <a:xfrm>
            <a:off x="0" y="6021388"/>
            <a:ext cx="971550" cy="836612"/>
            <a:chOff x="0" y="3793"/>
            <a:chExt cx="612" cy="527"/>
          </a:xfrm>
        </p:grpSpPr>
        <p:sp>
          <p:nvSpPr>
            <p:cNvPr id="250886" name="Rectangle 6"/>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50887" name="Group 7"/>
            <p:cNvGrpSpPr>
              <a:grpSpLocks/>
            </p:cNvGrpSpPr>
            <p:nvPr/>
          </p:nvGrpSpPr>
          <p:grpSpPr bwMode="auto">
            <a:xfrm>
              <a:off x="88" y="3864"/>
              <a:ext cx="441" cy="194"/>
              <a:chOff x="-1" y="0"/>
              <a:chExt cx="20001" cy="19999"/>
            </a:xfrm>
          </p:grpSpPr>
          <p:sp>
            <p:nvSpPr>
              <p:cNvPr id="250898" name="Freeform 8"/>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9" name="Freeform 9"/>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0" name="Freeform 10"/>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1" name="Freeform 1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2" name="Freeform 1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3" name="Freeform 13"/>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4" name="Freeform 1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5" name="Freeform 1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906" name="Freeform 16"/>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50888" name="Group 17"/>
            <p:cNvGrpSpPr>
              <a:grpSpLocks/>
            </p:cNvGrpSpPr>
            <p:nvPr/>
          </p:nvGrpSpPr>
          <p:grpSpPr bwMode="auto">
            <a:xfrm>
              <a:off x="88" y="4046"/>
              <a:ext cx="441" cy="194"/>
              <a:chOff x="0" y="0"/>
              <a:chExt cx="20000" cy="19999"/>
            </a:xfrm>
          </p:grpSpPr>
          <p:sp>
            <p:nvSpPr>
              <p:cNvPr id="250889" name="Freeform 18"/>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0" name="Freeform 19"/>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1" name="Freeform 20"/>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2" name="Freeform 2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3" name="Freeform 2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4" name="Freeform 23"/>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5" name="Freeform 2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6" name="Freeform 2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0897" name="Freeform 26"/>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Picture 2"/>
          <p:cNvPicPr>
            <a:picLocks noChangeAspect="1" noChangeArrowheads="1"/>
          </p:cNvPicPr>
          <p:nvPr/>
        </p:nvPicPr>
        <p:blipFill>
          <a:blip r:embed="rId2">
            <a:extLst>
              <a:ext uri="{28A0092B-C50C-407E-A947-70E740481C1C}">
                <a14:useLocalDpi xmlns:a14="http://schemas.microsoft.com/office/drawing/2010/main" val="0"/>
              </a:ext>
            </a:extLst>
          </a:blip>
          <a:srcRect l="2293" r="2293"/>
          <a:stretch>
            <a:fillRect/>
          </a:stretch>
        </p:blipFill>
        <p:spPr bwMode="auto">
          <a:xfrm>
            <a:off x="2590800" y="1447800"/>
            <a:ext cx="3810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1907" name="Text Box 3"/>
          <p:cNvSpPr txBox="1">
            <a:spLocks noChangeArrowheads="1"/>
          </p:cNvSpPr>
          <p:nvPr/>
        </p:nvSpPr>
        <p:spPr bwMode="auto">
          <a:xfrm>
            <a:off x="1143000" y="587375"/>
            <a:ext cx="6934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66"/>
                </a:solidFill>
                <a:latin typeface="Arial" panose="020B0604020202020204" pitchFamily="34" charset="0"/>
              </a:rPr>
              <a:t>HSC milling machine combined with a Nd:YAG</a:t>
            </a:r>
          </a:p>
          <a:p>
            <a:pPr algn="ctr" eaLnBrk="1" hangingPunct="1">
              <a:spcBef>
                <a:spcPct val="0"/>
              </a:spcBef>
              <a:buFontTx/>
              <a:buNone/>
            </a:pPr>
            <a:r>
              <a:rPr lang="pl-PL" altLang="pl-PL" sz="2400" b="1">
                <a:solidFill>
                  <a:srgbClr val="FFFF66"/>
                </a:solidFill>
                <a:latin typeface="Arial" panose="020B0604020202020204" pitchFamily="34" charset="0"/>
              </a:rPr>
              <a:t> laser cladding nozzle. </a:t>
            </a:r>
          </a:p>
        </p:txBody>
      </p:sp>
      <p:grpSp>
        <p:nvGrpSpPr>
          <p:cNvPr id="251908" name="Group 4"/>
          <p:cNvGrpSpPr>
            <a:grpSpLocks/>
          </p:cNvGrpSpPr>
          <p:nvPr/>
        </p:nvGrpSpPr>
        <p:grpSpPr bwMode="auto">
          <a:xfrm>
            <a:off x="0" y="6021388"/>
            <a:ext cx="971550" cy="836612"/>
            <a:chOff x="0" y="3793"/>
            <a:chExt cx="612" cy="527"/>
          </a:xfrm>
        </p:grpSpPr>
        <p:sp>
          <p:nvSpPr>
            <p:cNvPr id="251909" name="Rectangle 5"/>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51910" name="Group 6"/>
            <p:cNvGrpSpPr>
              <a:grpSpLocks/>
            </p:cNvGrpSpPr>
            <p:nvPr/>
          </p:nvGrpSpPr>
          <p:grpSpPr bwMode="auto">
            <a:xfrm>
              <a:off x="88" y="3864"/>
              <a:ext cx="441" cy="194"/>
              <a:chOff x="-1" y="0"/>
              <a:chExt cx="20001" cy="19999"/>
            </a:xfrm>
          </p:grpSpPr>
          <p:sp>
            <p:nvSpPr>
              <p:cNvPr id="251921" name="Freeform 7"/>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2" name="Freeform 8"/>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3" name="Freeform 9"/>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4" name="Freeform 1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5" name="Freeform 1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6" name="Freeform 12"/>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7" name="Freeform 1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8" name="Freeform 1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9" name="Freeform 15"/>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51911" name="Group 16"/>
            <p:cNvGrpSpPr>
              <a:grpSpLocks/>
            </p:cNvGrpSpPr>
            <p:nvPr/>
          </p:nvGrpSpPr>
          <p:grpSpPr bwMode="auto">
            <a:xfrm>
              <a:off x="88" y="4046"/>
              <a:ext cx="441" cy="194"/>
              <a:chOff x="0" y="0"/>
              <a:chExt cx="20000" cy="19999"/>
            </a:xfrm>
          </p:grpSpPr>
          <p:sp>
            <p:nvSpPr>
              <p:cNvPr id="251912" name="Freeform 17"/>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3" name="Freeform 18"/>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4" name="Freeform 19"/>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5" name="Freeform 2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6" name="Freeform 2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7" name="Freeform 22"/>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8" name="Freeform 2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19" name="Freeform 2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1920" name="Freeform 25"/>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930" name="Picture 2"/>
          <p:cNvPicPr>
            <a:picLocks noChangeAspect="1" noChangeArrowheads="1"/>
          </p:cNvPicPr>
          <p:nvPr/>
        </p:nvPicPr>
        <p:blipFill>
          <a:blip r:embed="rId2">
            <a:lum bright="-18000" contrast="6000"/>
            <a:extLst>
              <a:ext uri="{28A0092B-C50C-407E-A947-70E740481C1C}">
                <a14:useLocalDpi xmlns:a14="http://schemas.microsoft.com/office/drawing/2010/main" val="0"/>
              </a:ext>
            </a:extLst>
          </a:blip>
          <a:srcRect l="1086" t="1378" r="1086" b="1495"/>
          <a:stretch>
            <a:fillRect/>
          </a:stretch>
        </p:blipFill>
        <p:spPr bwMode="auto">
          <a:xfrm>
            <a:off x="990600" y="914400"/>
            <a:ext cx="6858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2931" name="Text Box 3"/>
          <p:cNvSpPr txBox="1">
            <a:spLocks noChangeArrowheads="1"/>
          </p:cNvSpPr>
          <p:nvPr/>
        </p:nvSpPr>
        <p:spPr bwMode="auto">
          <a:xfrm>
            <a:off x="2133600" y="552450"/>
            <a:ext cx="4832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66"/>
                </a:solidFill>
                <a:latin typeface="Arial" panose="020B0604020202020204" pitchFamily="34" charset="0"/>
              </a:rPr>
              <a:t>Tool path generation for milling </a:t>
            </a:r>
          </a:p>
        </p:txBody>
      </p:sp>
      <p:grpSp>
        <p:nvGrpSpPr>
          <p:cNvPr id="252932" name="Group 4"/>
          <p:cNvGrpSpPr>
            <a:grpSpLocks/>
          </p:cNvGrpSpPr>
          <p:nvPr/>
        </p:nvGrpSpPr>
        <p:grpSpPr bwMode="auto">
          <a:xfrm>
            <a:off x="0" y="6021388"/>
            <a:ext cx="971550" cy="836612"/>
            <a:chOff x="0" y="3793"/>
            <a:chExt cx="612" cy="527"/>
          </a:xfrm>
        </p:grpSpPr>
        <p:sp>
          <p:nvSpPr>
            <p:cNvPr id="252933" name="Rectangle 5"/>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52934" name="Group 6"/>
            <p:cNvGrpSpPr>
              <a:grpSpLocks/>
            </p:cNvGrpSpPr>
            <p:nvPr/>
          </p:nvGrpSpPr>
          <p:grpSpPr bwMode="auto">
            <a:xfrm>
              <a:off x="88" y="3864"/>
              <a:ext cx="441" cy="194"/>
              <a:chOff x="-1" y="0"/>
              <a:chExt cx="20001" cy="19999"/>
            </a:xfrm>
          </p:grpSpPr>
          <p:sp>
            <p:nvSpPr>
              <p:cNvPr id="252945" name="Freeform 7"/>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6" name="Freeform 8"/>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7" name="Freeform 9"/>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8" name="Freeform 1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9" name="Freeform 1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50" name="Freeform 12"/>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51" name="Freeform 1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52" name="Freeform 1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53" name="Freeform 15"/>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52935" name="Group 16"/>
            <p:cNvGrpSpPr>
              <a:grpSpLocks/>
            </p:cNvGrpSpPr>
            <p:nvPr/>
          </p:nvGrpSpPr>
          <p:grpSpPr bwMode="auto">
            <a:xfrm>
              <a:off x="88" y="4046"/>
              <a:ext cx="441" cy="194"/>
              <a:chOff x="0" y="0"/>
              <a:chExt cx="20000" cy="19999"/>
            </a:xfrm>
          </p:grpSpPr>
          <p:sp>
            <p:nvSpPr>
              <p:cNvPr id="252936" name="Freeform 17"/>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37" name="Freeform 18"/>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38" name="Freeform 19"/>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39" name="Freeform 2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0" name="Freeform 2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1" name="Freeform 22"/>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2" name="Freeform 2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3" name="Freeform 2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2944" name="Freeform 25"/>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069975"/>
            <a:ext cx="6248400" cy="586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3955" name="Text Box 3"/>
          <p:cNvSpPr txBox="1">
            <a:spLocks noChangeArrowheads="1"/>
          </p:cNvSpPr>
          <p:nvPr/>
        </p:nvSpPr>
        <p:spPr bwMode="auto">
          <a:xfrm>
            <a:off x="2530475" y="571500"/>
            <a:ext cx="41751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66"/>
                </a:solidFill>
                <a:latin typeface="Arial" panose="020B0604020202020204" pitchFamily="34" charset="0"/>
              </a:rPr>
              <a:t>Tool path generation for LC</a:t>
            </a:r>
          </a:p>
        </p:txBody>
      </p:sp>
      <p:grpSp>
        <p:nvGrpSpPr>
          <p:cNvPr id="253956" name="Group 4"/>
          <p:cNvGrpSpPr>
            <a:grpSpLocks/>
          </p:cNvGrpSpPr>
          <p:nvPr/>
        </p:nvGrpSpPr>
        <p:grpSpPr bwMode="auto">
          <a:xfrm>
            <a:off x="0" y="6021388"/>
            <a:ext cx="971550" cy="836612"/>
            <a:chOff x="0" y="3793"/>
            <a:chExt cx="612" cy="527"/>
          </a:xfrm>
        </p:grpSpPr>
        <p:sp>
          <p:nvSpPr>
            <p:cNvPr id="253957" name="Rectangle 5"/>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53958" name="Group 6"/>
            <p:cNvGrpSpPr>
              <a:grpSpLocks/>
            </p:cNvGrpSpPr>
            <p:nvPr/>
          </p:nvGrpSpPr>
          <p:grpSpPr bwMode="auto">
            <a:xfrm>
              <a:off x="88" y="3864"/>
              <a:ext cx="441" cy="194"/>
              <a:chOff x="-1" y="0"/>
              <a:chExt cx="20001" cy="19999"/>
            </a:xfrm>
          </p:grpSpPr>
          <p:sp>
            <p:nvSpPr>
              <p:cNvPr id="253969" name="Freeform 7"/>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0" name="Freeform 8"/>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1" name="Freeform 9"/>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2" name="Freeform 1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3" name="Freeform 1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4" name="Freeform 12"/>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5" name="Freeform 1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6" name="Freeform 1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77" name="Freeform 15"/>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53959" name="Group 16"/>
            <p:cNvGrpSpPr>
              <a:grpSpLocks/>
            </p:cNvGrpSpPr>
            <p:nvPr/>
          </p:nvGrpSpPr>
          <p:grpSpPr bwMode="auto">
            <a:xfrm>
              <a:off x="88" y="4046"/>
              <a:ext cx="441" cy="194"/>
              <a:chOff x="0" y="0"/>
              <a:chExt cx="20000" cy="19999"/>
            </a:xfrm>
          </p:grpSpPr>
          <p:sp>
            <p:nvSpPr>
              <p:cNvPr id="253960" name="Freeform 17"/>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1" name="Freeform 18"/>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2" name="Freeform 19"/>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3" name="Freeform 20"/>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4" name="Freeform 21"/>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5" name="Freeform 22"/>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6" name="Freeform 23"/>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7" name="Freeform 24"/>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3968" name="Freeform 25"/>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978" name="Picture 2"/>
          <p:cNvPicPr>
            <a:picLocks noChangeAspect="1" noChangeArrowheads="1"/>
          </p:cNvPicPr>
          <p:nvPr/>
        </p:nvPicPr>
        <p:blipFill>
          <a:blip r:embed="rId2">
            <a:extLst>
              <a:ext uri="{28A0092B-C50C-407E-A947-70E740481C1C}">
                <a14:useLocalDpi xmlns:a14="http://schemas.microsoft.com/office/drawing/2010/main" val="0"/>
              </a:ext>
            </a:extLst>
          </a:blip>
          <a:srcRect l="1781" t="2592" b="1111"/>
          <a:stretch>
            <a:fillRect/>
          </a:stretch>
        </p:blipFill>
        <p:spPr bwMode="auto">
          <a:xfrm>
            <a:off x="2895600" y="1524000"/>
            <a:ext cx="3414713"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4979" name="Text Box 3"/>
          <p:cNvSpPr txBox="1">
            <a:spLocks noChangeArrowheads="1"/>
          </p:cNvSpPr>
          <p:nvPr/>
        </p:nvSpPr>
        <p:spPr bwMode="auto">
          <a:xfrm>
            <a:off x="1981200" y="552450"/>
            <a:ext cx="5111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66"/>
                </a:solidFill>
                <a:latin typeface="Arial" panose="020B0604020202020204" pitchFamily="34" charset="0"/>
              </a:rPr>
              <a:t>Wineglass fabricated by 5-axis LC</a:t>
            </a:r>
          </a:p>
        </p:txBody>
      </p:sp>
      <p:sp>
        <p:nvSpPr>
          <p:cNvPr id="254980" name="Text Box 4"/>
          <p:cNvSpPr txBox="1">
            <a:spLocks noChangeArrowheads="1"/>
          </p:cNvSpPr>
          <p:nvPr/>
        </p:nvSpPr>
        <p:spPr bwMode="auto">
          <a:xfrm>
            <a:off x="288925" y="41275"/>
            <a:ext cx="34115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1000"/>
              </a:spcAft>
              <a:buFontTx/>
              <a:buNone/>
            </a:pPr>
            <a:r>
              <a:rPr lang="pl-PL" altLang="pl-PL" sz="2400" b="1" i="1">
                <a:solidFill>
                  <a:schemeClr val="bg1"/>
                </a:solidFill>
              </a:rPr>
              <a:t>Results And Conclusions </a:t>
            </a:r>
            <a:endParaRPr lang="pl-PL" altLang="pl-PL" sz="2400" i="1">
              <a:solidFill>
                <a:schemeClr val="bg1"/>
              </a:solidFill>
            </a:endParaRPr>
          </a:p>
        </p:txBody>
      </p:sp>
      <p:grpSp>
        <p:nvGrpSpPr>
          <p:cNvPr id="254981" name="Group 5"/>
          <p:cNvGrpSpPr>
            <a:grpSpLocks/>
          </p:cNvGrpSpPr>
          <p:nvPr/>
        </p:nvGrpSpPr>
        <p:grpSpPr bwMode="auto">
          <a:xfrm>
            <a:off x="0" y="6021388"/>
            <a:ext cx="971550" cy="836612"/>
            <a:chOff x="0" y="3793"/>
            <a:chExt cx="612" cy="527"/>
          </a:xfrm>
        </p:grpSpPr>
        <p:sp>
          <p:nvSpPr>
            <p:cNvPr id="254982" name="Rectangle 6"/>
            <p:cNvSpPr>
              <a:spLocks noChangeArrowheads="1"/>
            </p:cNvSpPr>
            <p:nvPr/>
          </p:nvSpPr>
          <p:spPr bwMode="auto">
            <a:xfrm>
              <a:off x="0" y="3793"/>
              <a:ext cx="612" cy="52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54983" name="Group 7"/>
            <p:cNvGrpSpPr>
              <a:grpSpLocks/>
            </p:cNvGrpSpPr>
            <p:nvPr/>
          </p:nvGrpSpPr>
          <p:grpSpPr bwMode="auto">
            <a:xfrm>
              <a:off x="88" y="3864"/>
              <a:ext cx="441" cy="194"/>
              <a:chOff x="-1" y="0"/>
              <a:chExt cx="20001" cy="19999"/>
            </a:xfrm>
          </p:grpSpPr>
          <p:sp>
            <p:nvSpPr>
              <p:cNvPr id="254994" name="Freeform 8"/>
              <p:cNvSpPr>
                <a:spLocks/>
              </p:cNvSpPr>
              <p:nvPr/>
            </p:nvSpPr>
            <p:spPr bwMode="auto">
              <a:xfrm>
                <a:off x="2195"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5" name="Freeform 9"/>
              <p:cNvSpPr>
                <a:spLocks/>
              </p:cNvSpPr>
              <p:nvPr/>
            </p:nvSpPr>
            <p:spPr bwMode="auto">
              <a:xfrm>
                <a:off x="27"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6" name="Freeform 10"/>
              <p:cNvSpPr>
                <a:spLocks/>
              </p:cNvSpPr>
              <p:nvPr/>
            </p:nvSpPr>
            <p:spPr bwMode="auto">
              <a:xfrm>
                <a:off x="6914"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7" name="Freeform 1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8" name="Freeform 1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9" name="Freeform 13"/>
              <p:cNvSpPr>
                <a:spLocks/>
              </p:cNvSpPr>
              <p:nvPr/>
            </p:nvSpPr>
            <p:spPr bwMode="auto">
              <a:xfrm>
                <a:off x="9108"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5000" name="Freeform 1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5001" name="Freeform 1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5002" name="Freeform 16"/>
              <p:cNvSpPr>
                <a:spLocks/>
              </p:cNvSpPr>
              <p:nvPr/>
            </p:nvSpPr>
            <p:spPr bwMode="auto">
              <a:xfrm>
                <a:off x="-1" y="6569"/>
                <a:ext cx="6558"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FF0000"/>
              </a:solidFill>
              <a:ln w="22225" cap="flat">
                <a:solidFill>
                  <a:srgbClr val="FF0000"/>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nvGrpSpPr>
            <p:cNvPr id="254984" name="Group 17"/>
            <p:cNvGrpSpPr>
              <a:grpSpLocks/>
            </p:cNvGrpSpPr>
            <p:nvPr/>
          </p:nvGrpSpPr>
          <p:grpSpPr bwMode="auto">
            <a:xfrm>
              <a:off x="88" y="4046"/>
              <a:ext cx="441" cy="194"/>
              <a:chOff x="0" y="0"/>
              <a:chExt cx="20000" cy="19999"/>
            </a:xfrm>
          </p:grpSpPr>
          <p:sp>
            <p:nvSpPr>
              <p:cNvPr id="254985" name="Freeform 18"/>
              <p:cNvSpPr>
                <a:spLocks/>
              </p:cNvSpPr>
              <p:nvPr/>
            </p:nvSpPr>
            <p:spPr bwMode="auto">
              <a:xfrm>
                <a:off x="2194" y="0"/>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86" name="Freeform 19"/>
              <p:cNvSpPr>
                <a:spLocks/>
              </p:cNvSpPr>
              <p:nvPr/>
            </p:nvSpPr>
            <p:spPr bwMode="auto">
              <a:xfrm>
                <a:off x="28"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87" name="Freeform 20"/>
              <p:cNvSpPr>
                <a:spLocks/>
              </p:cNvSpPr>
              <p:nvPr/>
            </p:nvSpPr>
            <p:spPr bwMode="auto">
              <a:xfrm>
                <a:off x="6913" y="13312"/>
                <a:ext cx="4363"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88" name="Freeform 21"/>
              <p:cNvSpPr>
                <a:spLocks/>
              </p:cNvSpPr>
              <p:nvPr/>
            </p:nvSpPr>
            <p:spPr bwMode="auto">
              <a:xfrm>
                <a:off x="11276" y="13371"/>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89" name="Freeform 22"/>
              <p:cNvSpPr>
                <a:spLocks/>
              </p:cNvSpPr>
              <p:nvPr/>
            </p:nvSpPr>
            <p:spPr bwMode="auto">
              <a:xfrm>
                <a:off x="15583" y="13312"/>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0" y="0"/>
                    </a:moveTo>
                    <a:lnTo>
                      <a:pt x="9937" y="19826"/>
                    </a:lnTo>
                    <a:lnTo>
                      <a:pt x="19874" y="0"/>
                    </a:lnTo>
                    <a:lnTo>
                      <a:pt x="0"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0" name="Freeform 23"/>
              <p:cNvSpPr>
                <a:spLocks/>
              </p:cNvSpPr>
              <p:nvPr/>
            </p:nvSpPr>
            <p:spPr bwMode="auto">
              <a:xfrm>
                <a:off x="9109" y="0"/>
                <a:ext cx="4361"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1" name="Freeform 24"/>
              <p:cNvSpPr>
                <a:spLocks/>
              </p:cNvSpPr>
              <p:nvPr/>
            </p:nvSpPr>
            <p:spPr bwMode="auto">
              <a:xfrm>
                <a:off x="13470" y="0"/>
                <a:ext cx="4362" cy="6628"/>
              </a:xfrm>
              <a:custGeom>
                <a:avLst/>
                <a:gdLst>
                  <a:gd name="T0" fmla="*/ 0 w 20000"/>
                  <a:gd name="T1" fmla="*/ 0 h 20000"/>
                  <a:gd name="T2" fmla="*/ 0 w 20000"/>
                  <a:gd name="T3" fmla="*/ 0 h 20000"/>
                  <a:gd name="T4" fmla="*/ 0 w 20000"/>
                  <a:gd name="T5" fmla="*/ 0 h 20000"/>
                  <a:gd name="T6" fmla="*/ 0 w 20000"/>
                  <a:gd name="T7" fmla="*/ 0 h 200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000" h="20000">
                    <a:moveTo>
                      <a:pt x="19874" y="19826"/>
                    </a:moveTo>
                    <a:lnTo>
                      <a:pt x="9937" y="0"/>
                    </a:lnTo>
                    <a:lnTo>
                      <a:pt x="0" y="19826"/>
                    </a:lnTo>
                    <a:lnTo>
                      <a:pt x="19874" y="19826"/>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2" name="Freeform 25"/>
              <p:cNvSpPr>
                <a:spLocks/>
              </p:cNvSpPr>
              <p:nvPr/>
            </p:nvSpPr>
            <p:spPr bwMode="auto">
              <a:xfrm>
                <a:off x="6886" y="6569"/>
                <a:ext cx="13114" cy="6802"/>
              </a:xfrm>
              <a:custGeom>
                <a:avLst/>
                <a:gdLst>
                  <a:gd name="T0" fmla="*/ 0 w 20000"/>
                  <a:gd name="T1" fmla="*/ 0 h 20000"/>
                  <a:gd name="T2" fmla="*/ 6 w 20000"/>
                  <a:gd name="T3" fmla="*/ 0 h 20000"/>
                  <a:gd name="T4" fmla="*/ 30 w 20000"/>
                  <a:gd name="T5" fmla="*/ 0 h 20000"/>
                  <a:gd name="T6" fmla="*/ 35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0" y="19831"/>
                    </a:moveTo>
                    <a:lnTo>
                      <a:pt x="3389" y="0"/>
                    </a:lnTo>
                    <a:lnTo>
                      <a:pt x="16736" y="0"/>
                    </a:lnTo>
                    <a:lnTo>
                      <a:pt x="19958" y="19831"/>
                    </a:lnTo>
                    <a:lnTo>
                      <a:pt x="0" y="19831"/>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sp>
            <p:nvSpPr>
              <p:cNvPr id="254993" name="Freeform 26"/>
              <p:cNvSpPr>
                <a:spLocks/>
              </p:cNvSpPr>
              <p:nvPr/>
            </p:nvSpPr>
            <p:spPr bwMode="auto">
              <a:xfrm>
                <a:off x="0" y="6569"/>
                <a:ext cx="6557" cy="6802"/>
              </a:xfrm>
              <a:custGeom>
                <a:avLst/>
                <a:gdLst>
                  <a:gd name="T0" fmla="*/ 0 w 20000"/>
                  <a:gd name="T1" fmla="*/ 0 h 20000"/>
                  <a:gd name="T2" fmla="*/ 0 w 20000"/>
                  <a:gd name="T3" fmla="*/ 0 h 20000"/>
                  <a:gd name="T4" fmla="*/ 0 w 20000"/>
                  <a:gd name="T5" fmla="*/ 0 h 20000"/>
                  <a:gd name="T6" fmla="*/ 0 w 20000"/>
                  <a:gd name="T7" fmla="*/ 0 h 20000"/>
                  <a:gd name="T8" fmla="*/ 0 w 20000"/>
                  <a:gd name="T9" fmla="*/ 0 h 20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00" h="20000">
                    <a:moveTo>
                      <a:pt x="6611" y="0"/>
                    </a:moveTo>
                    <a:lnTo>
                      <a:pt x="0" y="19831"/>
                    </a:lnTo>
                    <a:lnTo>
                      <a:pt x="13305" y="19831"/>
                    </a:lnTo>
                    <a:lnTo>
                      <a:pt x="19916" y="0"/>
                    </a:lnTo>
                    <a:lnTo>
                      <a:pt x="6611" y="0"/>
                    </a:lnTo>
                    <a:close/>
                  </a:path>
                </a:pathLst>
              </a:custGeom>
              <a:solidFill>
                <a:srgbClr val="0000FF"/>
              </a:solidFill>
              <a:ln w="22225" cap="flat">
                <a:solidFill>
                  <a:srgbClr val="0000FF"/>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pl-PL"/>
              </a:p>
            </p:txBody>
          </p:sp>
        </p:grpSp>
      </p:grpSp>
    </p:spTree>
  </p:cSld>
  <p:clrMapOvr>
    <a:masterClrMapping/>
  </p:clrMapOvr>
  <p:transition>
    <p:wipe dir="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Symbol zastępczy zawartości 2"/>
          <p:cNvSpPr>
            <a:spLocks noGrp="1"/>
          </p:cNvSpPr>
          <p:nvPr>
            <p:ph idx="1"/>
          </p:nvPr>
        </p:nvSpPr>
        <p:spPr>
          <a:xfrm>
            <a:off x="900113" y="260350"/>
            <a:ext cx="7772400" cy="4114800"/>
          </a:xfrm>
        </p:spPr>
        <p:txBody>
          <a:bodyPr/>
          <a:lstStyle/>
          <a:p>
            <a:r>
              <a:rPr lang="pl-PL" altLang="pl-PL" b="1"/>
              <a:t>Drukowanie przestrzenne - Druk 3D</a:t>
            </a:r>
            <a:r>
              <a:rPr lang="pl-PL" altLang="pl-PL"/>
              <a:t> (</a:t>
            </a:r>
            <a:r>
              <a:rPr lang="pl-PL" altLang="pl-PL">
                <a:hlinkClick r:id="rId2" tooltip="Język angielski"/>
              </a:rPr>
              <a:t>ang.</a:t>
            </a:r>
            <a:r>
              <a:rPr lang="pl-PL" altLang="pl-PL"/>
              <a:t> </a:t>
            </a:r>
            <a:r>
              <a:rPr lang="pl-PL" altLang="pl-PL" i="1"/>
              <a:t>3D printing</a:t>
            </a:r>
            <a:r>
              <a:rPr lang="pl-PL" altLang="pl-PL"/>
              <a:t>) – proces wytwarzania </a:t>
            </a:r>
            <a:r>
              <a:rPr lang="pl-PL" altLang="pl-PL">
                <a:hlinkClick r:id="rId3" tooltip="Przestrzeń trójwymiarowa"/>
              </a:rPr>
              <a:t>trójwymiarowych</a:t>
            </a:r>
            <a:r>
              <a:rPr lang="pl-PL" altLang="pl-PL"/>
              <a:t>, fizycznych obiektów na podstawie komputerowego modelu. Początkowo była to jedynie jedna z metod </a:t>
            </a:r>
            <a:r>
              <a:rPr lang="pl-PL" altLang="pl-PL">
                <a:hlinkClick r:id="rId4" tooltip="Rapid prototyping"/>
              </a:rPr>
              <a:t>szybkiego prototypowania</a:t>
            </a:r>
            <a:r>
              <a:rPr lang="pl-PL" altLang="pl-PL"/>
              <a:t> używana zarówno do budowania form jak i samych </a:t>
            </a:r>
            <a:r>
              <a:rPr lang="pl-PL" altLang="pl-PL">
                <a:hlinkClick r:id="rId5" tooltip="Prototyp"/>
              </a:rPr>
              <a:t>prototypów</a:t>
            </a:r>
            <a:r>
              <a:rPr lang="pl-PL" altLang="pl-PL"/>
              <a:t>. Wraz z postępami dokładności wykonania obiektów przez drukarki 3D, stała się także metodą wykonywania gotowych obiektów, w tym </a:t>
            </a:r>
            <a:r>
              <a:rPr lang="pl-PL" altLang="pl-PL">
                <a:hlinkClick r:id="rId6" tooltip="Zabawka"/>
              </a:rPr>
              <a:t>zabawek</a:t>
            </a:r>
            <a:r>
              <a:rPr lang="pl-PL" altLang="pl-PL"/>
              <a:t>, ubrań, czekoladek</a:t>
            </a:r>
            <a:r>
              <a:rPr lang="pl-PL" altLang="pl-PL" baseline="30000">
                <a:hlinkClick r:id="rId7"/>
              </a:rPr>
              <a:t>[1]</a:t>
            </a:r>
            <a:r>
              <a:rPr lang="pl-PL" altLang="pl-PL"/>
              <a:t>, a nawet </a:t>
            </a:r>
            <a:r>
              <a:rPr lang="pl-PL" altLang="pl-PL">
                <a:hlinkClick r:id="rId8" tooltip="Proteza"/>
              </a:rPr>
              <a:t>protez</a:t>
            </a:r>
            <a:r>
              <a:rPr lang="pl-PL" altLang="pl-PL"/>
              <a:t>. </a:t>
            </a:r>
          </a:p>
        </p:txBody>
      </p:sp>
    </p:spTree>
  </p:cSld>
  <p:clrMapOvr>
    <a:masterClrMapping/>
  </p:clrMapOvr>
  <p:transition>
    <p:wipe dir="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3"/>
          <p:cNvSpPr>
            <a:spLocks noGrp="1" noChangeArrowheads="1"/>
          </p:cNvSpPr>
          <p:nvPr>
            <p:ph type="body" idx="1"/>
          </p:nvPr>
        </p:nvSpPr>
        <p:spPr>
          <a:xfrm>
            <a:off x="757238" y="260350"/>
            <a:ext cx="7772400" cy="5976938"/>
          </a:xfrm>
        </p:spPr>
        <p:txBody>
          <a:bodyPr/>
          <a:lstStyle/>
          <a:p>
            <a:pPr eaLnBrk="1" hangingPunct="1">
              <a:buFontTx/>
              <a:buNone/>
            </a:pPr>
            <a:r>
              <a:rPr lang="pl-PL" altLang="pl-PL" sz="1800" b="1"/>
              <a:t>Druk 3D</a:t>
            </a:r>
          </a:p>
        </p:txBody>
      </p:sp>
      <p:pic>
        <p:nvPicPr>
          <p:cNvPr id="257027" name="Picture 8" descr="https://upload.wikimedia.org/wikipedia/commons/thumb/0/00/3D_printeriga_valmistatud_sisselaskekollektori_osad.jpg/220px-3D_printeriga_valmistatud_sisselaskekollektori_osad.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981075"/>
            <a:ext cx="2095500"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7028" name="Picture 9" descr="https://upload.wikimedia.org/wikipedia/commons/thumb/0/0a/Real_Stanford_Dragon.jpg/220px-Real_Stanford_Dragon.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088" y="2781300"/>
            <a:ext cx="2095500"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7029" name="Picture 10" descr="https://upload.wikimedia.org/wikipedia/commons/thumb/b/b6/Kazimiera_Alberti_pomnik_%C5%82aweczka_03.jpg/220px-Kazimiera_Alberti_pomnik_%C5%82aweczka_03.jpg">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2013" y="4564063"/>
            <a:ext cx="209550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7030" name="Rectangle 3"/>
          <p:cNvSpPr txBox="1">
            <a:spLocks noChangeArrowheads="1"/>
          </p:cNvSpPr>
          <p:nvPr/>
        </p:nvSpPr>
        <p:spPr bwMode="auto">
          <a:xfrm>
            <a:off x="757238" y="484188"/>
            <a:ext cx="7772400" cy="5976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endParaRPr lang="pl-PL" altLang="pl-PL" sz="1800" b="1">
              <a:solidFill>
                <a:srgbClr val="000000"/>
              </a:solidFill>
            </a:endParaRPr>
          </a:p>
        </p:txBody>
      </p:sp>
      <p:sp>
        <p:nvSpPr>
          <p:cNvPr id="257031" name="pole tekstowe 1"/>
          <p:cNvSpPr txBox="1">
            <a:spLocks noChangeArrowheads="1"/>
          </p:cNvSpPr>
          <p:nvPr/>
        </p:nvSpPr>
        <p:spPr bwMode="auto">
          <a:xfrm>
            <a:off x="3348038" y="955675"/>
            <a:ext cx="4752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a:solidFill>
                  <a:srgbClr val="000000"/>
                </a:solidFill>
                <a:latin typeface="Arial" panose="020B0604020202020204" pitchFamily="34" charset="0"/>
              </a:rPr>
              <a:t>Części wydrukowane technologią 3D</a:t>
            </a:r>
          </a:p>
        </p:txBody>
      </p:sp>
      <p:sp>
        <p:nvSpPr>
          <p:cNvPr id="257032" name="Rectangle 3"/>
          <p:cNvSpPr txBox="1">
            <a:spLocks noChangeArrowheads="1"/>
          </p:cNvSpPr>
          <p:nvPr/>
        </p:nvSpPr>
        <p:spPr bwMode="auto">
          <a:xfrm>
            <a:off x="909638" y="636588"/>
            <a:ext cx="7772400" cy="5976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endParaRPr lang="pl-PL" altLang="pl-PL" sz="1800" b="1">
              <a:solidFill>
                <a:srgbClr val="000000"/>
              </a:solidFill>
            </a:endParaRPr>
          </a:p>
        </p:txBody>
      </p:sp>
      <p:sp>
        <p:nvSpPr>
          <p:cNvPr id="257033" name="Rectangle 3"/>
          <p:cNvSpPr txBox="1">
            <a:spLocks noChangeArrowheads="1"/>
          </p:cNvSpPr>
          <p:nvPr/>
        </p:nvSpPr>
        <p:spPr bwMode="auto">
          <a:xfrm>
            <a:off x="744538" y="647700"/>
            <a:ext cx="7772400" cy="5976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endParaRPr lang="pl-PL" altLang="pl-PL" sz="1800" b="1">
              <a:solidFill>
                <a:srgbClr val="000000"/>
              </a:solidFill>
            </a:endParaRPr>
          </a:p>
        </p:txBody>
      </p:sp>
      <p:pic>
        <p:nvPicPr>
          <p:cNvPr id="257034" name="Obraz 1"/>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322888" y="1611313"/>
            <a:ext cx="3511550"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7035" name="Obraz 2"/>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246563" y="4132263"/>
            <a:ext cx="3810000"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7036" name="Rectangle 3"/>
          <p:cNvSpPr txBox="1">
            <a:spLocks noChangeArrowheads="1"/>
          </p:cNvSpPr>
          <p:nvPr/>
        </p:nvSpPr>
        <p:spPr bwMode="auto">
          <a:xfrm>
            <a:off x="757238" y="647700"/>
            <a:ext cx="7772400" cy="5976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endParaRPr lang="pl-PL" altLang="pl-PL" sz="1800" b="1">
              <a:solidFill>
                <a:srgbClr val="000000"/>
              </a:solidFill>
            </a:endParaRPr>
          </a:p>
        </p:txBody>
      </p:sp>
      <p:sp>
        <p:nvSpPr>
          <p:cNvPr id="257037" name="Rectangle 3"/>
          <p:cNvSpPr txBox="1">
            <a:spLocks noChangeArrowheads="1"/>
          </p:cNvSpPr>
          <p:nvPr/>
        </p:nvSpPr>
        <p:spPr bwMode="auto">
          <a:xfrm>
            <a:off x="773113" y="657225"/>
            <a:ext cx="7772400" cy="5976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endParaRPr lang="pl-PL" altLang="pl-PL" sz="1800" b="1">
              <a:solidFill>
                <a:srgbClr val="000000"/>
              </a:solidFill>
            </a:endParaRPr>
          </a:p>
        </p:txBody>
      </p:sp>
    </p:spTree>
  </p:cSld>
  <p:clrMapOvr>
    <a:masterClrMapping/>
  </p:clrMapOvr>
  <p:transition>
    <p:wipe dir="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Symbol zastępczy zawartości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63713" y="908050"/>
            <a:ext cx="5570537" cy="5121275"/>
          </a:xfrm>
        </p:spPr>
      </p:pic>
    </p:spTree>
  </p:cSld>
  <p:clrMapOvr>
    <a:masterClrMapping/>
  </p:clrMapOvr>
  <p:transition>
    <p:wipe dir="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p:cNvSpPr>
            <a:spLocks noGrp="1"/>
          </p:cNvSpPr>
          <p:nvPr>
            <p:ph idx="1"/>
          </p:nvPr>
        </p:nvSpPr>
        <p:spPr>
          <a:xfrm>
            <a:off x="900113" y="549275"/>
            <a:ext cx="7772400" cy="4114800"/>
          </a:xfrm>
        </p:spPr>
        <p:txBody>
          <a:bodyPr/>
          <a:lstStyle/>
          <a:p>
            <a:pPr marL="0" indent="0">
              <a:buFontTx/>
              <a:buNone/>
              <a:defRPr/>
            </a:pPr>
            <a:r>
              <a:rPr lang="pl-PL" sz="2400" dirty="0"/>
              <a:t>Najpopularniejsze rodzaje druku 3D</a:t>
            </a:r>
            <a:r>
              <a:rPr lang="pl-PL" sz="2400" baseline="30000" dirty="0">
                <a:hlinkClick r:id="rId2"/>
              </a:rPr>
              <a:t>[10]</a:t>
            </a:r>
            <a:r>
              <a:rPr lang="pl-PL" sz="2400" dirty="0"/>
              <a:t>: </a:t>
            </a:r>
          </a:p>
          <a:p>
            <a:pPr>
              <a:buFont typeface="Arial" panose="020B0604020202020204" pitchFamily="34" charset="0"/>
              <a:buChar char="•"/>
              <a:defRPr/>
            </a:pPr>
            <a:r>
              <a:rPr lang="pl-PL" sz="2400" dirty="0">
                <a:hlinkClick r:id="rId3" tooltip="Osadzanie topionego materiału"/>
              </a:rPr>
              <a:t>FDM</a:t>
            </a:r>
            <a:r>
              <a:rPr lang="pl-PL" sz="2400" dirty="0"/>
              <a:t> (ang. </a:t>
            </a:r>
            <a:r>
              <a:rPr lang="pl-PL" sz="2400" i="1" dirty="0" err="1"/>
              <a:t>Fused</a:t>
            </a:r>
            <a:r>
              <a:rPr lang="pl-PL" sz="2400" i="1" dirty="0"/>
              <a:t> </a:t>
            </a:r>
            <a:r>
              <a:rPr lang="pl-PL" sz="2400" i="1" dirty="0" err="1"/>
              <a:t>Deposition</a:t>
            </a:r>
            <a:r>
              <a:rPr lang="pl-PL" sz="2400" i="1" dirty="0"/>
              <a:t> </a:t>
            </a:r>
            <a:r>
              <a:rPr lang="pl-PL" sz="2400" i="1" dirty="0" err="1"/>
              <a:t>Modelling</a:t>
            </a:r>
            <a:r>
              <a:rPr lang="pl-PL" sz="2400" dirty="0"/>
              <a:t>) – termoplastyczny materiał wyciskany przez dysze.</a:t>
            </a:r>
          </a:p>
          <a:p>
            <a:pPr>
              <a:buFont typeface="Arial" panose="020B0604020202020204" pitchFamily="34" charset="0"/>
              <a:buChar char="•"/>
              <a:defRPr/>
            </a:pPr>
            <a:r>
              <a:rPr lang="pl-PL" sz="2400" dirty="0">
                <a:hlinkClick r:id="rId4" tooltip="Multi Jet Printing (strona nie istnieje)"/>
              </a:rPr>
              <a:t>MJP</a:t>
            </a:r>
            <a:r>
              <a:rPr lang="pl-PL" sz="2400" dirty="0"/>
              <a:t> (ang. </a:t>
            </a:r>
            <a:r>
              <a:rPr lang="pl-PL" sz="2400" i="1" dirty="0"/>
              <a:t>Multi Jet Printing</a:t>
            </a:r>
            <a:r>
              <a:rPr lang="pl-PL" sz="2400" dirty="0"/>
              <a:t>) – napylany cienkimi warstwami </a:t>
            </a:r>
            <a:r>
              <a:rPr lang="pl-PL" sz="2400" dirty="0" err="1"/>
              <a:t>fotopolimer</a:t>
            </a:r>
            <a:r>
              <a:rPr lang="pl-PL" sz="2400" dirty="0"/>
              <a:t> utwardzany światłem UV.</a:t>
            </a:r>
          </a:p>
          <a:p>
            <a:pPr>
              <a:buFont typeface="Arial" panose="020B0604020202020204" pitchFamily="34" charset="0"/>
              <a:buChar char="•"/>
              <a:defRPr/>
            </a:pPr>
            <a:r>
              <a:rPr lang="pl-PL" sz="2400" dirty="0">
                <a:hlinkClick r:id="rId5" tooltip="Color Jet Printing (strona nie istnieje)"/>
              </a:rPr>
              <a:t>CJP</a:t>
            </a:r>
            <a:r>
              <a:rPr lang="pl-PL" sz="2400" dirty="0"/>
              <a:t> (ang. </a:t>
            </a:r>
            <a:r>
              <a:rPr lang="pl-PL" sz="2400" i="1" dirty="0" err="1"/>
              <a:t>Color</a:t>
            </a:r>
            <a:r>
              <a:rPr lang="pl-PL" sz="2400" i="1" dirty="0"/>
              <a:t> Jet Printing</a:t>
            </a:r>
            <a:r>
              <a:rPr lang="pl-PL" sz="2400" dirty="0"/>
              <a:t>) – gipsowy proszek barwiony tuszem (druk 3D w kolorach).</a:t>
            </a:r>
          </a:p>
          <a:p>
            <a:pPr>
              <a:buFont typeface="Arial" panose="020B0604020202020204" pitchFamily="34" charset="0"/>
              <a:buChar char="•"/>
              <a:defRPr/>
            </a:pPr>
            <a:r>
              <a:rPr lang="pl-PL" sz="2400" dirty="0">
                <a:hlinkClick r:id="rId6" tooltip="Selective laser sintering"/>
              </a:rPr>
              <a:t>SLS</a:t>
            </a:r>
            <a:r>
              <a:rPr lang="pl-PL" sz="2400" dirty="0"/>
              <a:t> (ang. </a:t>
            </a:r>
            <a:r>
              <a:rPr lang="pl-PL" sz="2400" i="1" dirty="0" err="1"/>
              <a:t>Selective</a:t>
            </a:r>
            <a:r>
              <a:rPr lang="pl-PL" sz="2400" i="1" dirty="0"/>
              <a:t> Laser </a:t>
            </a:r>
            <a:r>
              <a:rPr lang="pl-PL" sz="2400" i="1" dirty="0" err="1"/>
              <a:t>Sintering</a:t>
            </a:r>
            <a:r>
              <a:rPr lang="pl-PL" sz="2400" dirty="0"/>
              <a:t>) – cienkie warstwy proszku budulcowego stapiane laserem.</a:t>
            </a:r>
          </a:p>
          <a:p>
            <a:pPr>
              <a:buFont typeface="Arial" panose="020B0604020202020204" pitchFamily="34" charset="0"/>
              <a:buChar char="•"/>
              <a:defRPr/>
            </a:pPr>
            <a:r>
              <a:rPr lang="pl-PL" sz="2400" dirty="0">
                <a:hlinkClick r:id="rId7" tooltip="Direct Metal Laser Sintering (strona nie istnieje)"/>
              </a:rPr>
              <a:t>DMLS</a:t>
            </a:r>
            <a:r>
              <a:rPr lang="pl-PL" sz="2400" dirty="0"/>
              <a:t> (ang. </a:t>
            </a:r>
            <a:r>
              <a:rPr lang="pl-PL" sz="2400" i="1" dirty="0"/>
              <a:t>Direct Metal Laser </a:t>
            </a:r>
            <a:r>
              <a:rPr lang="pl-PL" sz="2400" i="1" dirty="0" err="1"/>
              <a:t>Sintering</a:t>
            </a:r>
            <a:r>
              <a:rPr lang="pl-PL" sz="2400" dirty="0"/>
              <a:t>) – proszki metali topione laserem dużej mocy. Druk 3D z metalu.</a:t>
            </a:r>
          </a:p>
          <a:p>
            <a:pPr>
              <a:buFont typeface="Arial" panose="020B0604020202020204" pitchFamily="34" charset="0"/>
              <a:buChar char="•"/>
              <a:defRPr/>
            </a:pPr>
            <a:r>
              <a:rPr lang="pl-PL" sz="2400" dirty="0">
                <a:hlinkClick r:id="rId8" tooltip="Binder Jetting (strona nie istnieje)"/>
              </a:rPr>
              <a:t>Binder </a:t>
            </a:r>
            <a:r>
              <a:rPr lang="pl-PL" sz="2400" dirty="0" err="1">
                <a:hlinkClick r:id="rId8" tooltip="Binder Jetting (strona nie istnieje)"/>
              </a:rPr>
              <a:t>Jetting</a:t>
            </a:r>
            <a:r>
              <a:rPr lang="pl-PL" sz="2400" dirty="0"/>
              <a:t> - proszki metaliczne lub proszki piasku są łączone za pomocą ciekłego spoiwa</a:t>
            </a:r>
          </a:p>
          <a:p>
            <a:pPr>
              <a:defRPr/>
            </a:pPr>
            <a:endParaRPr lang="pl-PL" dirty="0"/>
          </a:p>
        </p:txBody>
      </p:sp>
    </p:spTree>
  </p:cSld>
  <p:clrMapOvr>
    <a:masterClrMapping/>
  </p:clrMapOvr>
  <p:transition>
    <p:wipe dir="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ChangeArrowheads="1"/>
          </p:cNvSpPr>
          <p:nvPr>
            <p:ph type="title"/>
          </p:nvPr>
        </p:nvSpPr>
        <p:spPr/>
        <p:txBody>
          <a:bodyPr/>
          <a:lstStyle/>
          <a:p>
            <a:pPr eaLnBrk="1" hangingPunct="1"/>
            <a:br>
              <a:rPr lang="pl-PL" altLang="pl-PL" sz="2800" b="1"/>
            </a:br>
            <a:r>
              <a:rPr lang="pl-PL" altLang="pl-PL" sz="2800" b="1"/>
              <a:t>17. Osadzanie laserem impulsowym z wykorzystaniem ablacji laserowej</a:t>
            </a:r>
            <a:br>
              <a:rPr lang="pl-PL" altLang="pl-PL" sz="4000" b="1"/>
            </a:br>
            <a:endParaRPr lang="pl-PL" altLang="pl-PL" sz="4000" b="1"/>
          </a:p>
        </p:txBody>
      </p:sp>
      <p:sp>
        <p:nvSpPr>
          <p:cNvPr id="260099" name="Rectangle 3"/>
          <p:cNvSpPr>
            <a:spLocks noGrp="1" noChangeArrowheads="1"/>
          </p:cNvSpPr>
          <p:nvPr>
            <p:ph type="body" idx="1"/>
          </p:nvPr>
        </p:nvSpPr>
        <p:spPr/>
        <p:txBody>
          <a:bodyPr/>
          <a:lstStyle/>
          <a:p>
            <a:pPr eaLnBrk="1" hangingPunct="1">
              <a:buFontTx/>
              <a:buNone/>
            </a:pPr>
            <a:r>
              <a:rPr lang="pl-PL" altLang="pl-PL" sz="2400"/>
              <a:t>Metoda PLD (pulsed laser deposition)</a:t>
            </a:r>
          </a:p>
          <a:p>
            <a:pPr eaLnBrk="1" hangingPunct="1">
              <a:buFontTx/>
              <a:buNone/>
            </a:pPr>
            <a:r>
              <a:rPr lang="pl-PL" altLang="pl-PL" sz="2400" b="1">
                <a:solidFill>
                  <a:srgbClr val="FFFF00"/>
                </a:solidFill>
              </a:rPr>
              <a:t>Ablacja </a:t>
            </a:r>
            <a:r>
              <a:rPr lang="pl-PL" altLang="pl-PL" sz="2400">
                <a:solidFill>
                  <a:srgbClr val="FFFF00"/>
                </a:solidFill>
              </a:rPr>
              <a:t>– proces, w którym wysokoenergetyczne kwanty promieniowania laserowego wywołują obniżenie energii wiązań pomiędzy cząstkami, co umożliwia zdejmowanie warstw atomowych jedna po drugiej</a:t>
            </a:r>
          </a:p>
          <a:p>
            <a:pPr eaLnBrk="1" hangingPunct="1">
              <a:buFontTx/>
              <a:buNone/>
            </a:pPr>
            <a:endParaRPr lang="pl-PL" altLang="pl-PL" sz="2400"/>
          </a:p>
          <a:p>
            <a:pPr eaLnBrk="1" hangingPunct="1">
              <a:buFontTx/>
              <a:buNone/>
            </a:pPr>
            <a:endParaRPr lang="pl-PL" altLang="pl-PL" sz="2000"/>
          </a:p>
        </p:txBody>
      </p:sp>
    </p:spTree>
  </p:cSld>
  <p:clrMapOvr>
    <a:masterClrMapping/>
  </p:clrMapOvr>
  <p:transition>
    <p:wipe dir="r"/>
  </p:transition>
</p:sld>
</file>

<file path=ppt/slides/slide159.xml><?xml version="1.0" encoding="utf-8"?>
<p:sld xmlns:a="http://schemas.openxmlformats.org/drawingml/2006/main" xmlns:r="http://schemas.openxmlformats.org/officeDocument/2006/relationships" xmlns:p="http://schemas.openxmlformats.org/presentationml/2006/main">
  <p:cSld>
    <p:bg>
      <p:bgPr>
        <a:solidFill>
          <a:srgbClr val="3399FF"/>
        </a:solidFill>
        <a:effectLst/>
      </p:bgPr>
    </p:bg>
    <p:spTree>
      <p:nvGrpSpPr>
        <p:cNvPr id="1" name=""/>
        <p:cNvGrpSpPr/>
        <p:nvPr/>
      </p:nvGrpSpPr>
      <p:grpSpPr>
        <a:xfrm>
          <a:off x="0" y="0"/>
          <a:ext cx="0" cy="0"/>
          <a:chOff x="0" y="0"/>
          <a:chExt cx="0" cy="0"/>
        </a:xfrm>
      </p:grpSpPr>
      <p:sp>
        <p:nvSpPr>
          <p:cNvPr id="261122" name="Rectangle 2"/>
          <p:cNvSpPr>
            <a:spLocks noChangeArrowheads="1"/>
          </p:cNvSpPr>
          <p:nvPr/>
        </p:nvSpPr>
        <p:spPr bwMode="auto">
          <a:xfrm>
            <a:off x="1500188" y="646113"/>
            <a:ext cx="33464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600" b="1">
                <a:solidFill>
                  <a:schemeClr val="tx2"/>
                </a:solidFill>
                <a:latin typeface="AvantGarde" pitchFamily="34" charset="0"/>
              </a:rPr>
              <a:t>Vapour energy</a:t>
            </a:r>
            <a:endParaRPr lang="en-GB" altLang="pl-PL" sz="4000" b="1">
              <a:latin typeface="Arial" panose="020B0604020202020204" pitchFamily="34" charset="0"/>
            </a:endParaRPr>
          </a:p>
        </p:txBody>
      </p:sp>
      <p:sp>
        <p:nvSpPr>
          <p:cNvPr id="261123" name="Line 3"/>
          <p:cNvSpPr>
            <a:spLocks noChangeShapeType="1"/>
          </p:cNvSpPr>
          <p:nvPr/>
        </p:nvSpPr>
        <p:spPr bwMode="auto">
          <a:xfrm flipV="1">
            <a:off x="1711325" y="1412875"/>
            <a:ext cx="3175" cy="4230688"/>
          </a:xfrm>
          <a:prstGeom prst="line">
            <a:avLst/>
          </a:prstGeom>
          <a:noFill/>
          <a:ln w="28575">
            <a:solidFill>
              <a:schemeClr val="tx1"/>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24" name="Text Box 4"/>
          <p:cNvSpPr txBox="1">
            <a:spLocks noChangeArrowheads="1"/>
          </p:cNvSpPr>
          <p:nvPr/>
        </p:nvSpPr>
        <p:spPr bwMode="auto">
          <a:xfrm>
            <a:off x="1835150" y="1412875"/>
            <a:ext cx="15081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000">
                <a:latin typeface="Arial" panose="020B0604020202020204" pitchFamily="34" charset="0"/>
              </a:rPr>
              <a:t>Growth rate</a:t>
            </a:r>
          </a:p>
          <a:p>
            <a:pPr eaLnBrk="1" hangingPunct="1">
              <a:spcBef>
                <a:spcPct val="0"/>
              </a:spcBef>
              <a:buFontTx/>
              <a:buNone/>
            </a:pPr>
            <a:r>
              <a:rPr lang="de-AT" altLang="pl-PL" sz="2000">
                <a:latin typeface="Arial" panose="020B0604020202020204" pitchFamily="34" charset="0"/>
              </a:rPr>
              <a:t>[nm/s]</a:t>
            </a:r>
          </a:p>
        </p:txBody>
      </p:sp>
      <p:sp>
        <p:nvSpPr>
          <p:cNvPr id="261125" name="Line 5"/>
          <p:cNvSpPr>
            <a:spLocks noChangeShapeType="1"/>
          </p:cNvSpPr>
          <p:nvPr/>
        </p:nvSpPr>
        <p:spPr bwMode="auto">
          <a:xfrm>
            <a:off x="1622425" y="464661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26" name="Line 6"/>
          <p:cNvSpPr>
            <a:spLocks noChangeShapeType="1"/>
          </p:cNvSpPr>
          <p:nvPr/>
        </p:nvSpPr>
        <p:spPr bwMode="auto">
          <a:xfrm>
            <a:off x="1619250" y="39290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27" name="Line 7"/>
          <p:cNvSpPr>
            <a:spLocks noChangeShapeType="1"/>
          </p:cNvSpPr>
          <p:nvPr/>
        </p:nvSpPr>
        <p:spPr bwMode="auto">
          <a:xfrm>
            <a:off x="1619250" y="32051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28" name="Line 8"/>
          <p:cNvSpPr>
            <a:spLocks noChangeShapeType="1"/>
          </p:cNvSpPr>
          <p:nvPr/>
        </p:nvSpPr>
        <p:spPr bwMode="auto">
          <a:xfrm>
            <a:off x="1619250" y="24812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29" name="Line 9"/>
          <p:cNvSpPr>
            <a:spLocks noChangeShapeType="1"/>
          </p:cNvSpPr>
          <p:nvPr/>
        </p:nvSpPr>
        <p:spPr bwMode="auto">
          <a:xfrm>
            <a:off x="1609725" y="53768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30" name="Line 10"/>
          <p:cNvSpPr>
            <a:spLocks noChangeShapeType="1"/>
          </p:cNvSpPr>
          <p:nvPr/>
        </p:nvSpPr>
        <p:spPr bwMode="auto">
          <a:xfrm>
            <a:off x="1628775" y="1757363"/>
            <a:ext cx="161925"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31" name="Text Box 11"/>
          <p:cNvSpPr txBox="1">
            <a:spLocks noChangeArrowheads="1"/>
          </p:cNvSpPr>
          <p:nvPr/>
        </p:nvSpPr>
        <p:spPr bwMode="auto">
          <a:xfrm>
            <a:off x="1016000" y="5159375"/>
            <a:ext cx="628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0.01</a:t>
            </a:r>
          </a:p>
        </p:txBody>
      </p:sp>
      <p:sp>
        <p:nvSpPr>
          <p:cNvPr id="261132" name="Text Box 12"/>
          <p:cNvSpPr txBox="1">
            <a:spLocks noChangeArrowheads="1"/>
          </p:cNvSpPr>
          <p:nvPr/>
        </p:nvSpPr>
        <p:spPr bwMode="auto">
          <a:xfrm>
            <a:off x="1079500" y="4438650"/>
            <a:ext cx="565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0. 1</a:t>
            </a:r>
          </a:p>
        </p:txBody>
      </p:sp>
      <p:sp>
        <p:nvSpPr>
          <p:cNvPr id="261133" name="Text Box 13"/>
          <p:cNvSpPr txBox="1">
            <a:spLocks noChangeArrowheads="1"/>
          </p:cNvSpPr>
          <p:nvPr/>
        </p:nvSpPr>
        <p:spPr bwMode="auto">
          <a:xfrm>
            <a:off x="1352550" y="3719513"/>
            <a:ext cx="311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a:t>
            </a:r>
          </a:p>
        </p:txBody>
      </p:sp>
      <p:sp>
        <p:nvSpPr>
          <p:cNvPr id="261134" name="Text Box 14"/>
          <p:cNvSpPr txBox="1">
            <a:spLocks noChangeArrowheads="1"/>
          </p:cNvSpPr>
          <p:nvPr/>
        </p:nvSpPr>
        <p:spPr bwMode="auto">
          <a:xfrm>
            <a:off x="1225550" y="2992438"/>
            <a:ext cx="43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a:t>
            </a:r>
          </a:p>
        </p:txBody>
      </p:sp>
      <p:sp>
        <p:nvSpPr>
          <p:cNvPr id="261135" name="Text Box 15"/>
          <p:cNvSpPr txBox="1">
            <a:spLocks noChangeArrowheads="1"/>
          </p:cNvSpPr>
          <p:nvPr/>
        </p:nvSpPr>
        <p:spPr bwMode="auto">
          <a:xfrm>
            <a:off x="1098550" y="2278063"/>
            <a:ext cx="565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100</a:t>
            </a:r>
          </a:p>
        </p:txBody>
      </p:sp>
      <p:sp>
        <p:nvSpPr>
          <p:cNvPr id="261136" name="Text Box 16"/>
          <p:cNvSpPr txBox="1">
            <a:spLocks noChangeArrowheads="1"/>
          </p:cNvSpPr>
          <p:nvPr/>
        </p:nvSpPr>
        <p:spPr bwMode="auto">
          <a:xfrm>
            <a:off x="971550" y="1558925"/>
            <a:ext cx="692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latin typeface="Arial" panose="020B0604020202020204" pitchFamily="34" charset="0"/>
              </a:rPr>
              <a:t>1000</a:t>
            </a:r>
          </a:p>
        </p:txBody>
      </p:sp>
      <p:grpSp>
        <p:nvGrpSpPr>
          <p:cNvPr id="261137" name="Group 17"/>
          <p:cNvGrpSpPr>
            <a:grpSpLocks/>
          </p:cNvGrpSpPr>
          <p:nvPr/>
        </p:nvGrpSpPr>
        <p:grpSpPr bwMode="auto">
          <a:xfrm>
            <a:off x="1447800" y="5573713"/>
            <a:ext cx="6559550" cy="879475"/>
            <a:chOff x="912" y="3511"/>
            <a:chExt cx="4132" cy="554"/>
          </a:xfrm>
        </p:grpSpPr>
        <p:sp>
          <p:nvSpPr>
            <p:cNvPr id="261156" name="Line 18"/>
            <p:cNvSpPr>
              <a:spLocks noChangeShapeType="1"/>
            </p:cNvSpPr>
            <p:nvPr/>
          </p:nvSpPr>
          <p:spPr bwMode="auto">
            <a:xfrm flipV="1">
              <a:off x="1090" y="3565"/>
              <a:ext cx="3879" cy="1"/>
            </a:xfrm>
            <a:prstGeom prst="line">
              <a:avLst/>
            </a:prstGeom>
            <a:noFill/>
            <a:ln w="28575">
              <a:solidFill>
                <a:schemeClr val="tx1"/>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57" name="Line 19"/>
            <p:cNvSpPr>
              <a:spLocks noChangeShapeType="1"/>
            </p:cNvSpPr>
            <p:nvPr/>
          </p:nvSpPr>
          <p:spPr bwMode="auto">
            <a:xfrm rot="-5400000">
              <a:off x="1026" y="3562"/>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58" name="Line 20"/>
            <p:cNvSpPr>
              <a:spLocks noChangeShapeType="1"/>
            </p:cNvSpPr>
            <p:nvPr/>
          </p:nvSpPr>
          <p:spPr bwMode="auto">
            <a:xfrm rot="-5400000">
              <a:off x="1644"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59" name="Line 21"/>
            <p:cNvSpPr>
              <a:spLocks noChangeShapeType="1"/>
            </p:cNvSpPr>
            <p:nvPr/>
          </p:nvSpPr>
          <p:spPr bwMode="auto">
            <a:xfrm rot="-5400000">
              <a:off x="2256"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60" name="Line 22"/>
            <p:cNvSpPr>
              <a:spLocks noChangeShapeType="1"/>
            </p:cNvSpPr>
            <p:nvPr/>
          </p:nvSpPr>
          <p:spPr bwMode="auto">
            <a:xfrm rot="-5400000">
              <a:off x="2874"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61" name="Line 23"/>
            <p:cNvSpPr>
              <a:spLocks noChangeShapeType="1"/>
            </p:cNvSpPr>
            <p:nvPr/>
          </p:nvSpPr>
          <p:spPr bwMode="auto">
            <a:xfrm rot="-5400000">
              <a:off x="3492" y="3576"/>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62" name="Line 24"/>
            <p:cNvSpPr>
              <a:spLocks noChangeShapeType="1"/>
            </p:cNvSpPr>
            <p:nvPr/>
          </p:nvSpPr>
          <p:spPr bwMode="auto">
            <a:xfrm rot="-5400000">
              <a:off x="4110"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63" name="Line 25"/>
            <p:cNvSpPr>
              <a:spLocks noChangeShapeType="1"/>
            </p:cNvSpPr>
            <p:nvPr/>
          </p:nvSpPr>
          <p:spPr bwMode="auto">
            <a:xfrm rot="-5400000">
              <a:off x="4722" y="3564"/>
              <a:ext cx="102" cy="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61164" name="Text Box 26"/>
            <p:cNvSpPr txBox="1">
              <a:spLocks noChangeArrowheads="1"/>
            </p:cNvSpPr>
            <p:nvPr/>
          </p:nvSpPr>
          <p:spPr bwMode="auto">
            <a:xfrm>
              <a:off x="912" y="3604"/>
              <a:ext cx="3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0.1</a:t>
              </a:r>
            </a:p>
          </p:txBody>
        </p:sp>
        <p:sp>
          <p:nvSpPr>
            <p:cNvPr id="261165" name="Text Box 27"/>
            <p:cNvSpPr txBox="1">
              <a:spLocks noChangeArrowheads="1"/>
            </p:cNvSpPr>
            <p:nvPr/>
          </p:nvSpPr>
          <p:spPr bwMode="auto">
            <a:xfrm>
              <a:off x="1609" y="3608"/>
              <a:ext cx="1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a:t>
              </a:r>
            </a:p>
          </p:txBody>
        </p:sp>
        <p:sp>
          <p:nvSpPr>
            <p:cNvPr id="261166" name="Text Box 28"/>
            <p:cNvSpPr txBox="1">
              <a:spLocks noChangeArrowheads="1"/>
            </p:cNvSpPr>
            <p:nvPr/>
          </p:nvSpPr>
          <p:spPr bwMode="auto">
            <a:xfrm>
              <a:off x="2157" y="3604"/>
              <a:ext cx="2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a:t>
              </a:r>
            </a:p>
          </p:txBody>
        </p:sp>
        <p:sp>
          <p:nvSpPr>
            <p:cNvPr id="261167" name="Text Box 29"/>
            <p:cNvSpPr txBox="1">
              <a:spLocks noChangeArrowheads="1"/>
            </p:cNvSpPr>
            <p:nvPr/>
          </p:nvSpPr>
          <p:spPr bwMode="auto">
            <a:xfrm>
              <a:off x="2753" y="3604"/>
              <a:ext cx="35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a:t>
              </a:r>
            </a:p>
          </p:txBody>
        </p:sp>
        <p:sp>
          <p:nvSpPr>
            <p:cNvPr id="261168" name="Text Box 30"/>
            <p:cNvSpPr txBox="1">
              <a:spLocks noChangeArrowheads="1"/>
            </p:cNvSpPr>
            <p:nvPr/>
          </p:nvSpPr>
          <p:spPr bwMode="auto">
            <a:xfrm>
              <a:off x="3303" y="3604"/>
              <a:ext cx="43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a:t>
              </a:r>
            </a:p>
          </p:txBody>
        </p:sp>
        <p:sp>
          <p:nvSpPr>
            <p:cNvPr id="261169" name="Text Box 31"/>
            <p:cNvSpPr txBox="1">
              <a:spLocks noChangeArrowheads="1"/>
            </p:cNvSpPr>
            <p:nvPr/>
          </p:nvSpPr>
          <p:spPr bwMode="auto">
            <a:xfrm>
              <a:off x="3898" y="3608"/>
              <a:ext cx="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10000</a:t>
              </a:r>
            </a:p>
          </p:txBody>
        </p:sp>
        <p:sp>
          <p:nvSpPr>
            <p:cNvPr id="261170" name="Text Box 32"/>
            <p:cNvSpPr txBox="1">
              <a:spLocks noChangeArrowheads="1"/>
            </p:cNvSpPr>
            <p:nvPr/>
          </p:nvSpPr>
          <p:spPr bwMode="auto">
            <a:xfrm>
              <a:off x="4448" y="3608"/>
              <a:ext cx="5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latin typeface="Arial" panose="020B0604020202020204" pitchFamily="34" charset="0"/>
                </a:rPr>
                <a:t>100000</a:t>
              </a:r>
            </a:p>
          </p:txBody>
        </p:sp>
        <p:sp>
          <p:nvSpPr>
            <p:cNvPr id="261171" name="Text Box 33"/>
            <p:cNvSpPr txBox="1">
              <a:spLocks noChangeArrowheads="1"/>
            </p:cNvSpPr>
            <p:nvPr/>
          </p:nvSpPr>
          <p:spPr bwMode="auto">
            <a:xfrm>
              <a:off x="1528" y="3815"/>
              <a:ext cx="29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000">
                  <a:latin typeface="Arial" panose="020B0604020202020204" pitchFamily="34" charset="0"/>
                </a:rPr>
                <a:t>Average energy per deposited atom [eV]</a:t>
              </a:r>
            </a:p>
          </p:txBody>
        </p:sp>
      </p:grpSp>
      <p:grpSp>
        <p:nvGrpSpPr>
          <p:cNvPr id="261138" name="Group 34"/>
          <p:cNvGrpSpPr>
            <a:grpSpLocks/>
          </p:cNvGrpSpPr>
          <p:nvPr/>
        </p:nvGrpSpPr>
        <p:grpSpPr bwMode="auto">
          <a:xfrm>
            <a:off x="2887663" y="2636838"/>
            <a:ext cx="2549525" cy="2811462"/>
            <a:chOff x="1819" y="1661"/>
            <a:chExt cx="1606" cy="1771"/>
          </a:xfrm>
        </p:grpSpPr>
        <p:sp>
          <p:nvSpPr>
            <p:cNvPr id="261154" name="Rectangle 35"/>
            <p:cNvSpPr>
              <a:spLocks noChangeArrowheads="1"/>
            </p:cNvSpPr>
            <p:nvPr/>
          </p:nvSpPr>
          <p:spPr bwMode="auto">
            <a:xfrm>
              <a:off x="1819" y="1662"/>
              <a:ext cx="1588" cy="1770"/>
            </a:xfrm>
            <a:prstGeom prst="rect">
              <a:avLst/>
            </a:prstGeom>
            <a:solidFill>
              <a:srgbClr val="FF9900"/>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55" name="Text Box 36"/>
            <p:cNvSpPr txBox="1">
              <a:spLocks noChangeArrowheads="1"/>
            </p:cNvSpPr>
            <p:nvPr/>
          </p:nvSpPr>
          <p:spPr bwMode="auto">
            <a:xfrm>
              <a:off x="2200" y="1661"/>
              <a:ext cx="122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Ionized vapour deposition</a:t>
              </a:r>
            </a:p>
          </p:txBody>
        </p:sp>
      </p:grpSp>
      <p:grpSp>
        <p:nvGrpSpPr>
          <p:cNvPr id="261139" name="Group 37"/>
          <p:cNvGrpSpPr>
            <a:grpSpLocks/>
          </p:cNvGrpSpPr>
          <p:nvPr/>
        </p:nvGrpSpPr>
        <p:grpSpPr bwMode="auto">
          <a:xfrm>
            <a:off x="2671763" y="3430588"/>
            <a:ext cx="4392612" cy="1944687"/>
            <a:chOff x="1683" y="2161"/>
            <a:chExt cx="2767" cy="1225"/>
          </a:xfrm>
        </p:grpSpPr>
        <p:sp>
          <p:nvSpPr>
            <p:cNvPr id="261152" name="Rectangle 38"/>
            <p:cNvSpPr>
              <a:spLocks noChangeArrowheads="1"/>
            </p:cNvSpPr>
            <p:nvPr/>
          </p:nvSpPr>
          <p:spPr bwMode="auto">
            <a:xfrm>
              <a:off x="1683" y="2161"/>
              <a:ext cx="2767" cy="1225"/>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53" name="Text Box 39"/>
            <p:cNvSpPr txBox="1">
              <a:spLocks noChangeArrowheads="1"/>
            </p:cNvSpPr>
            <p:nvPr/>
          </p:nvSpPr>
          <p:spPr bwMode="auto">
            <a:xfrm>
              <a:off x="3198" y="2490"/>
              <a:ext cx="1225"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Ion beam</a:t>
              </a:r>
            </a:p>
            <a:p>
              <a:pPr algn="r" eaLnBrk="1" hangingPunct="1">
                <a:spcBef>
                  <a:spcPct val="0"/>
                </a:spcBef>
                <a:buFontTx/>
                <a:buNone/>
              </a:pPr>
              <a:r>
                <a:rPr lang="de-AT" altLang="pl-PL" sz="1800" b="1">
                  <a:solidFill>
                    <a:schemeClr val="bg1"/>
                  </a:solidFill>
                  <a:latin typeface="Arial" panose="020B0604020202020204" pitchFamily="34" charset="0"/>
                </a:rPr>
                <a:t>assisted</a:t>
              </a:r>
            </a:p>
            <a:p>
              <a:pPr algn="r" eaLnBrk="1" hangingPunct="1">
                <a:spcBef>
                  <a:spcPct val="0"/>
                </a:spcBef>
                <a:buFontTx/>
                <a:buNone/>
              </a:pPr>
              <a:r>
                <a:rPr lang="de-AT" altLang="pl-PL" sz="1800" b="1">
                  <a:solidFill>
                    <a:schemeClr val="bg1"/>
                  </a:solidFill>
                  <a:latin typeface="Arial" panose="020B0604020202020204" pitchFamily="34" charset="0"/>
                </a:rPr>
                <a:t>deposition</a:t>
              </a:r>
            </a:p>
          </p:txBody>
        </p:sp>
      </p:grpSp>
      <p:grpSp>
        <p:nvGrpSpPr>
          <p:cNvPr id="261140" name="Group 40"/>
          <p:cNvGrpSpPr>
            <a:grpSpLocks/>
          </p:cNvGrpSpPr>
          <p:nvPr/>
        </p:nvGrpSpPr>
        <p:grpSpPr bwMode="auto">
          <a:xfrm>
            <a:off x="1509713" y="2566988"/>
            <a:ext cx="863600" cy="2808287"/>
            <a:chOff x="951" y="1617"/>
            <a:chExt cx="544" cy="1769"/>
          </a:xfrm>
        </p:grpSpPr>
        <p:sp>
          <p:nvSpPr>
            <p:cNvPr id="261150" name="Rectangle 41"/>
            <p:cNvSpPr>
              <a:spLocks noChangeArrowheads="1"/>
            </p:cNvSpPr>
            <p:nvPr/>
          </p:nvSpPr>
          <p:spPr bwMode="auto">
            <a:xfrm>
              <a:off x="1094" y="1617"/>
              <a:ext cx="362" cy="1769"/>
            </a:xfrm>
            <a:prstGeom prst="rect">
              <a:avLst/>
            </a:prstGeom>
            <a:solidFill>
              <a:schemeClr val="tx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51" name="Text Box 42"/>
            <p:cNvSpPr txBox="1">
              <a:spLocks noChangeArrowheads="1"/>
            </p:cNvSpPr>
            <p:nvPr/>
          </p:nvSpPr>
          <p:spPr bwMode="auto">
            <a:xfrm>
              <a:off x="951" y="1706"/>
              <a:ext cx="544"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CVD</a:t>
              </a:r>
            </a:p>
            <a:p>
              <a:pPr algn="r" eaLnBrk="1" hangingPunct="1">
                <a:spcBef>
                  <a:spcPct val="0"/>
                </a:spcBef>
                <a:buFontTx/>
                <a:buNone/>
              </a:pPr>
              <a:endParaRPr lang="de-AT" altLang="pl-PL" sz="1800" b="1">
                <a:solidFill>
                  <a:schemeClr val="bg1"/>
                </a:solidFill>
                <a:latin typeface="Arial" panose="020B0604020202020204" pitchFamily="34" charset="0"/>
              </a:endParaRPr>
            </a:p>
            <a:p>
              <a:pPr algn="r" eaLnBrk="1" hangingPunct="1">
                <a:spcBef>
                  <a:spcPct val="0"/>
                </a:spcBef>
                <a:buFontTx/>
                <a:buNone/>
              </a:pPr>
              <a:r>
                <a:rPr lang="de-AT" altLang="pl-PL" sz="1800" b="1">
                  <a:solidFill>
                    <a:schemeClr val="bg1"/>
                  </a:solidFill>
                  <a:latin typeface="Arial" panose="020B0604020202020204" pitchFamily="34" charset="0"/>
                </a:rPr>
                <a:t>Evap</a:t>
              </a:r>
            </a:p>
          </p:txBody>
        </p:sp>
      </p:grpSp>
      <p:grpSp>
        <p:nvGrpSpPr>
          <p:cNvPr id="261141" name="Group 43"/>
          <p:cNvGrpSpPr>
            <a:grpSpLocks/>
          </p:cNvGrpSpPr>
          <p:nvPr/>
        </p:nvGrpSpPr>
        <p:grpSpPr bwMode="auto">
          <a:xfrm>
            <a:off x="1654175" y="3935413"/>
            <a:ext cx="935038" cy="1584325"/>
            <a:chOff x="1042" y="2479"/>
            <a:chExt cx="589" cy="998"/>
          </a:xfrm>
        </p:grpSpPr>
        <p:sp>
          <p:nvSpPr>
            <p:cNvPr id="261148" name="Rectangle 44"/>
            <p:cNvSpPr>
              <a:spLocks noChangeArrowheads="1"/>
            </p:cNvSpPr>
            <p:nvPr/>
          </p:nvSpPr>
          <p:spPr bwMode="auto">
            <a:xfrm>
              <a:off x="1230" y="2479"/>
              <a:ext cx="362" cy="998"/>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49" name="Text Box 45"/>
            <p:cNvSpPr txBox="1">
              <a:spLocks noChangeArrowheads="1"/>
            </p:cNvSpPr>
            <p:nvPr/>
          </p:nvSpPr>
          <p:spPr bwMode="auto">
            <a:xfrm>
              <a:off x="1042" y="2840"/>
              <a:ext cx="58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de-AT" altLang="pl-PL" sz="1800" b="1">
                  <a:solidFill>
                    <a:schemeClr val="bg1"/>
                  </a:solidFill>
                  <a:latin typeface="Arial" panose="020B0604020202020204" pitchFamily="34" charset="0"/>
                </a:rPr>
                <a:t>MBE</a:t>
              </a:r>
            </a:p>
          </p:txBody>
        </p:sp>
      </p:grpSp>
      <p:grpSp>
        <p:nvGrpSpPr>
          <p:cNvPr id="261142" name="Group 46"/>
          <p:cNvGrpSpPr>
            <a:grpSpLocks/>
          </p:cNvGrpSpPr>
          <p:nvPr/>
        </p:nvGrpSpPr>
        <p:grpSpPr bwMode="auto">
          <a:xfrm>
            <a:off x="2484438" y="3284538"/>
            <a:ext cx="1944687" cy="2016125"/>
            <a:chOff x="1565" y="2069"/>
            <a:chExt cx="1225" cy="1270"/>
          </a:xfrm>
        </p:grpSpPr>
        <p:sp>
          <p:nvSpPr>
            <p:cNvPr id="261146" name="Rectangle 47"/>
            <p:cNvSpPr>
              <a:spLocks noChangeArrowheads="1"/>
            </p:cNvSpPr>
            <p:nvPr/>
          </p:nvSpPr>
          <p:spPr bwMode="auto">
            <a:xfrm>
              <a:off x="1655" y="2069"/>
              <a:ext cx="998" cy="1270"/>
            </a:xfrm>
            <a:prstGeom prst="rect">
              <a:avLst/>
            </a:prstGeom>
            <a:solidFill>
              <a:schemeClr val="bg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47" name="Text Box 48"/>
            <p:cNvSpPr txBox="1">
              <a:spLocks noChangeArrowheads="1"/>
            </p:cNvSpPr>
            <p:nvPr/>
          </p:nvSpPr>
          <p:spPr bwMode="auto">
            <a:xfrm>
              <a:off x="1565" y="2568"/>
              <a:ext cx="122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1800" b="1">
                  <a:solidFill>
                    <a:schemeClr val="bg1"/>
                  </a:solidFill>
                  <a:latin typeface="Arial" panose="020B0604020202020204" pitchFamily="34" charset="0"/>
                </a:rPr>
                <a:t>Sputtering</a:t>
              </a:r>
            </a:p>
          </p:txBody>
        </p:sp>
      </p:grpSp>
      <p:grpSp>
        <p:nvGrpSpPr>
          <p:cNvPr id="261143" name="Group 49"/>
          <p:cNvGrpSpPr>
            <a:grpSpLocks/>
          </p:cNvGrpSpPr>
          <p:nvPr/>
        </p:nvGrpSpPr>
        <p:grpSpPr bwMode="auto">
          <a:xfrm>
            <a:off x="3176588" y="3286125"/>
            <a:ext cx="2520950" cy="2017713"/>
            <a:chOff x="2001" y="2070"/>
            <a:chExt cx="1588" cy="1271"/>
          </a:xfrm>
        </p:grpSpPr>
        <p:sp>
          <p:nvSpPr>
            <p:cNvPr id="261144" name="Rectangle 50"/>
            <p:cNvSpPr>
              <a:spLocks noChangeArrowheads="1"/>
            </p:cNvSpPr>
            <p:nvPr/>
          </p:nvSpPr>
          <p:spPr bwMode="auto">
            <a:xfrm>
              <a:off x="2001" y="2070"/>
              <a:ext cx="1588" cy="1271"/>
            </a:xfrm>
            <a:prstGeom prst="rect">
              <a:avLst/>
            </a:prstGeom>
            <a:solidFill>
              <a:srgbClr val="FF0000">
                <a:alpha val="70195"/>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1145" name="Text Box 51"/>
            <p:cNvSpPr txBox="1">
              <a:spLocks noChangeArrowheads="1"/>
            </p:cNvSpPr>
            <p:nvPr/>
          </p:nvSpPr>
          <p:spPr bwMode="auto">
            <a:xfrm>
              <a:off x="2200" y="2523"/>
              <a:ext cx="1225"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2800" b="1">
                  <a:solidFill>
                    <a:schemeClr val="bg1"/>
                  </a:solidFill>
                  <a:latin typeface="Arial" panose="020B0604020202020204" pitchFamily="34" charset="0"/>
                </a:rPr>
                <a:t>PLD</a:t>
              </a:r>
            </a:p>
          </p:txBody>
        </p:sp>
      </p:grpSp>
    </p:spTree>
  </p:cSld>
  <p:clrMapOvr>
    <a:overrideClrMapping bg1="lt1" tx1="dk1" bg2="lt2" tx2="dk2" accent1="accent1" accent2="accent2" accent3="accent3" accent4="accent4" accent5="accent5" accent6="accent6" hlink="hlink" folHlink="folHlink"/>
  </p:clrMapOvr>
  <p:transition>
    <p:wipe dir="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7554" name="Group 2"/>
          <p:cNvGrpSpPr>
            <a:grpSpLocks/>
          </p:cNvGrpSpPr>
          <p:nvPr/>
        </p:nvGrpSpPr>
        <p:grpSpPr bwMode="auto">
          <a:xfrm>
            <a:off x="539750" y="1412875"/>
            <a:ext cx="1728788" cy="5445125"/>
            <a:chOff x="340" y="890"/>
            <a:chExt cx="1089" cy="3430"/>
          </a:xfrm>
        </p:grpSpPr>
        <p:sp>
          <p:nvSpPr>
            <p:cNvPr id="263197" name="Rectangle 3"/>
            <p:cNvSpPr>
              <a:spLocks noChangeArrowheads="1"/>
            </p:cNvSpPr>
            <p:nvPr/>
          </p:nvSpPr>
          <p:spPr bwMode="auto">
            <a:xfrm>
              <a:off x="703" y="890"/>
              <a:ext cx="726" cy="1769"/>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3198" name="Rectangle 4"/>
            <p:cNvSpPr>
              <a:spLocks noChangeArrowheads="1"/>
            </p:cNvSpPr>
            <p:nvPr/>
          </p:nvSpPr>
          <p:spPr bwMode="auto">
            <a:xfrm>
              <a:off x="340" y="3067"/>
              <a:ext cx="907" cy="1253"/>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407557" name="Group 5"/>
          <p:cNvGrpSpPr>
            <a:grpSpLocks/>
          </p:cNvGrpSpPr>
          <p:nvPr/>
        </p:nvGrpSpPr>
        <p:grpSpPr bwMode="auto">
          <a:xfrm>
            <a:off x="2124075" y="1412875"/>
            <a:ext cx="1871663" cy="5445125"/>
            <a:chOff x="1338" y="890"/>
            <a:chExt cx="1179" cy="3430"/>
          </a:xfrm>
        </p:grpSpPr>
        <p:sp>
          <p:nvSpPr>
            <p:cNvPr id="263195" name="Rectangle 6"/>
            <p:cNvSpPr>
              <a:spLocks noChangeArrowheads="1"/>
            </p:cNvSpPr>
            <p:nvPr/>
          </p:nvSpPr>
          <p:spPr bwMode="auto">
            <a:xfrm>
              <a:off x="1338" y="3067"/>
              <a:ext cx="907" cy="1253"/>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3196" name="Rectangle 7"/>
            <p:cNvSpPr>
              <a:spLocks noChangeArrowheads="1"/>
            </p:cNvSpPr>
            <p:nvPr/>
          </p:nvSpPr>
          <p:spPr bwMode="auto">
            <a:xfrm>
              <a:off x="1429" y="890"/>
              <a:ext cx="1088" cy="1769"/>
            </a:xfrm>
            <a:prstGeom prst="rect">
              <a:avLst/>
            </a:prstGeom>
            <a:solidFill>
              <a:srgbClr val="CCECFF"/>
            </a:solidFill>
            <a:ln>
              <a:noFill/>
            </a:ln>
            <a:effectLst/>
            <a:extLst>
              <a:ext uri="{91240B29-F687-4F45-9708-019B960494DF}">
                <a14:hiddenLine xmlns:a14="http://schemas.microsoft.com/office/drawing/2010/main" w="12700">
                  <a:solidFill>
                    <a:srgbClr val="CCEC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407560" name="Group 8"/>
          <p:cNvGrpSpPr>
            <a:grpSpLocks/>
          </p:cNvGrpSpPr>
          <p:nvPr/>
        </p:nvGrpSpPr>
        <p:grpSpPr bwMode="auto">
          <a:xfrm>
            <a:off x="3708400" y="1412875"/>
            <a:ext cx="2232025" cy="5445125"/>
            <a:chOff x="2336" y="890"/>
            <a:chExt cx="1406" cy="3430"/>
          </a:xfrm>
        </p:grpSpPr>
        <p:sp>
          <p:nvSpPr>
            <p:cNvPr id="263193" name="Rectangle 9"/>
            <p:cNvSpPr>
              <a:spLocks noChangeArrowheads="1"/>
            </p:cNvSpPr>
            <p:nvPr/>
          </p:nvSpPr>
          <p:spPr bwMode="auto">
            <a:xfrm>
              <a:off x="2517" y="890"/>
              <a:ext cx="1225" cy="1769"/>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3194" name="Rectangle 10"/>
            <p:cNvSpPr>
              <a:spLocks noChangeArrowheads="1"/>
            </p:cNvSpPr>
            <p:nvPr/>
          </p:nvSpPr>
          <p:spPr bwMode="auto">
            <a:xfrm>
              <a:off x="2336" y="3067"/>
              <a:ext cx="907" cy="1253"/>
            </a:xfrm>
            <a:prstGeom prst="rect">
              <a:avLst/>
            </a:prstGeom>
            <a:solidFill>
              <a:srgbClr val="DDDDDD"/>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407563" name="Group 11"/>
          <p:cNvGrpSpPr>
            <a:grpSpLocks/>
          </p:cNvGrpSpPr>
          <p:nvPr/>
        </p:nvGrpSpPr>
        <p:grpSpPr bwMode="auto">
          <a:xfrm>
            <a:off x="5292725" y="1412875"/>
            <a:ext cx="1943100" cy="5184775"/>
            <a:chOff x="3334" y="890"/>
            <a:chExt cx="1224" cy="3266"/>
          </a:xfrm>
        </p:grpSpPr>
        <p:sp>
          <p:nvSpPr>
            <p:cNvPr id="263191" name="Rectangle 12"/>
            <p:cNvSpPr>
              <a:spLocks noChangeArrowheads="1"/>
            </p:cNvSpPr>
            <p:nvPr/>
          </p:nvSpPr>
          <p:spPr bwMode="auto">
            <a:xfrm>
              <a:off x="3742" y="890"/>
              <a:ext cx="816" cy="176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3192" name="Rectangle 13"/>
            <p:cNvSpPr>
              <a:spLocks noChangeArrowheads="1"/>
            </p:cNvSpPr>
            <p:nvPr/>
          </p:nvSpPr>
          <p:spPr bwMode="auto">
            <a:xfrm>
              <a:off x="3334" y="3067"/>
              <a:ext cx="907" cy="1089"/>
            </a:xfrm>
            <a:prstGeom prst="rect">
              <a:avLst/>
            </a:prstGeom>
            <a:solidFill>
              <a:srgbClr val="FF99CC"/>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407566" name="Group 14"/>
          <p:cNvGrpSpPr>
            <a:grpSpLocks/>
          </p:cNvGrpSpPr>
          <p:nvPr/>
        </p:nvGrpSpPr>
        <p:grpSpPr bwMode="auto">
          <a:xfrm>
            <a:off x="6877050" y="1412875"/>
            <a:ext cx="1655763" cy="5184775"/>
            <a:chOff x="4332" y="890"/>
            <a:chExt cx="1043" cy="3266"/>
          </a:xfrm>
        </p:grpSpPr>
        <p:sp>
          <p:nvSpPr>
            <p:cNvPr id="263189" name="Rectangle 15"/>
            <p:cNvSpPr>
              <a:spLocks noChangeArrowheads="1"/>
            </p:cNvSpPr>
            <p:nvPr/>
          </p:nvSpPr>
          <p:spPr bwMode="auto">
            <a:xfrm>
              <a:off x="4558" y="890"/>
              <a:ext cx="454" cy="176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3190" name="Rectangle 16"/>
            <p:cNvSpPr>
              <a:spLocks noChangeArrowheads="1"/>
            </p:cNvSpPr>
            <p:nvPr/>
          </p:nvSpPr>
          <p:spPr bwMode="auto">
            <a:xfrm>
              <a:off x="4332" y="3067"/>
              <a:ext cx="1043" cy="1089"/>
            </a:xfrm>
            <a:prstGeom prst="rect">
              <a:avLst/>
            </a:prstGeom>
            <a:solidFill>
              <a:srgbClr val="FFB7B7"/>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263175" name="Rectangle 17"/>
          <p:cNvSpPr>
            <a:spLocks noChangeArrowheads="1"/>
          </p:cNvSpPr>
          <p:nvPr/>
        </p:nvSpPr>
        <p:spPr bwMode="auto">
          <a:xfrm>
            <a:off x="1500188" y="735013"/>
            <a:ext cx="6375400" cy="500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2800" b="1">
                <a:solidFill>
                  <a:schemeClr val="tx2"/>
                </a:solidFill>
                <a:latin typeface="AvantGarde" pitchFamily="34" charset="0"/>
              </a:rPr>
              <a:t>Energetic aspects in thin film growth</a:t>
            </a:r>
            <a:endParaRPr lang="en-GB" altLang="pl-PL" b="1">
              <a:latin typeface="Arial" panose="020B0604020202020204" pitchFamily="34" charset="0"/>
            </a:endParaRPr>
          </a:p>
        </p:txBody>
      </p:sp>
      <p:pic>
        <p:nvPicPr>
          <p:cNvPr id="263176" name="Picture 18"/>
          <p:cNvPicPr>
            <a:picLocks noChangeAspect="1" noChangeArrowheads="1"/>
          </p:cNvPicPr>
          <p:nvPr/>
        </p:nvPicPr>
        <p:blipFill>
          <a:blip r:embed="rId3" cstate="print">
            <a:extLst>
              <a:ext uri="{28A0092B-C50C-407E-A947-70E740481C1C}">
                <a14:useLocalDpi xmlns:a14="http://schemas.microsoft.com/office/drawing/2010/main" val="0"/>
              </a:ext>
            </a:extLst>
          </a:blip>
          <a:srcRect l="5460" t="2547" b="46436"/>
          <a:stretch>
            <a:fillRect/>
          </a:stretch>
        </p:blipFill>
        <p:spPr bwMode="auto">
          <a:xfrm>
            <a:off x="946150" y="1379538"/>
            <a:ext cx="7312025"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3177" name="Picture 19"/>
          <p:cNvPicPr>
            <a:picLocks noChangeAspect="1" noChangeArrowheads="1"/>
          </p:cNvPicPr>
          <p:nvPr/>
        </p:nvPicPr>
        <p:blipFill>
          <a:blip r:embed="rId3" cstate="print">
            <a:extLst>
              <a:ext uri="{28A0092B-C50C-407E-A947-70E740481C1C}">
                <a14:useLocalDpi xmlns:a14="http://schemas.microsoft.com/office/drawing/2010/main" val="0"/>
              </a:ext>
            </a:extLst>
          </a:blip>
          <a:srcRect t="72829" b="7693"/>
          <a:stretch>
            <a:fillRect/>
          </a:stretch>
        </p:blipFill>
        <p:spPr bwMode="auto">
          <a:xfrm>
            <a:off x="257175" y="4887913"/>
            <a:ext cx="8135938" cy="1262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3178" name="Text Box 20"/>
          <p:cNvSpPr txBox="1">
            <a:spLocks noChangeArrowheads="1"/>
          </p:cNvSpPr>
          <p:nvPr/>
        </p:nvSpPr>
        <p:spPr bwMode="auto">
          <a:xfrm rot="-5400000">
            <a:off x="40482" y="2704306"/>
            <a:ext cx="1365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Probability</a:t>
            </a:r>
          </a:p>
        </p:txBody>
      </p:sp>
      <p:sp>
        <p:nvSpPr>
          <p:cNvPr id="263179" name="Text Box 21"/>
          <p:cNvSpPr txBox="1">
            <a:spLocks noChangeArrowheads="1"/>
          </p:cNvSpPr>
          <p:nvPr/>
        </p:nvSpPr>
        <p:spPr bwMode="auto">
          <a:xfrm>
            <a:off x="2833688" y="4430713"/>
            <a:ext cx="3130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Kinetic particle energy [eV]</a:t>
            </a:r>
          </a:p>
        </p:txBody>
      </p:sp>
      <p:sp>
        <p:nvSpPr>
          <p:cNvPr id="263180" name="Text Box 22"/>
          <p:cNvSpPr txBox="1">
            <a:spLocks noChangeArrowheads="1"/>
          </p:cNvSpPr>
          <p:nvPr/>
        </p:nvSpPr>
        <p:spPr bwMode="auto">
          <a:xfrm>
            <a:off x="554038" y="6111875"/>
            <a:ext cx="1425575"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adsorption</a:t>
            </a:r>
          </a:p>
        </p:txBody>
      </p:sp>
      <p:sp>
        <p:nvSpPr>
          <p:cNvPr id="263181" name="Text Box 23"/>
          <p:cNvSpPr txBox="1">
            <a:spLocks noChangeArrowheads="1"/>
          </p:cNvSpPr>
          <p:nvPr/>
        </p:nvSpPr>
        <p:spPr bwMode="auto">
          <a:xfrm>
            <a:off x="2201863" y="6111875"/>
            <a:ext cx="1217612"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inclusion</a:t>
            </a:r>
          </a:p>
        </p:txBody>
      </p:sp>
      <p:sp>
        <p:nvSpPr>
          <p:cNvPr id="263182" name="Text Box 24"/>
          <p:cNvSpPr txBox="1">
            <a:spLocks noChangeArrowheads="1"/>
          </p:cNvSpPr>
          <p:nvPr/>
        </p:nvSpPr>
        <p:spPr bwMode="auto">
          <a:xfrm>
            <a:off x="3783013" y="6165850"/>
            <a:ext cx="1365250" cy="60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80000"/>
              </a:lnSpc>
              <a:spcBef>
                <a:spcPct val="0"/>
              </a:spcBef>
              <a:buFontTx/>
              <a:buNone/>
            </a:pPr>
            <a:r>
              <a:rPr lang="de-AT" altLang="pl-PL" sz="2100">
                <a:latin typeface="Arial" panose="020B0604020202020204" pitchFamily="34" charset="0"/>
              </a:rPr>
              <a:t>energetic peaks</a:t>
            </a:r>
          </a:p>
        </p:txBody>
      </p:sp>
      <p:sp>
        <p:nvSpPr>
          <p:cNvPr id="263183" name="Text Box 25"/>
          <p:cNvSpPr txBox="1">
            <a:spLocks noChangeArrowheads="1"/>
          </p:cNvSpPr>
          <p:nvPr/>
        </p:nvSpPr>
        <p:spPr bwMode="auto">
          <a:xfrm>
            <a:off x="5364163" y="6111875"/>
            <a:ext cx="1352550"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sputtering</a:t>
            </a:r>
          </a:p>
        </p:txBody>
      </p:sp>
      <p:sp>
        <p:nvSpPr>
          <p:cNvPr id="263184" name="Text Box 26"/>
          <p:cNvSpPr txBox="1">
            <a:spLocks noChangeArrowheads="1"/>
          </p:cNvSpPr>
          <p:nvPr/>
        </p:nvSpPr>
        <p:spPr bwMode="auto">
          <a:xfrm>
            <a:off x="6915150" y="6111875"/>
            <a:ext cx="1617663" cy="41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2100">
                <a:latin typeface="Arial" panose="020B0604020202020204" pitchFamily="34" charset="0"/>
              </a:rPr>
              <a:t>implantation</a:t>
            </a:r>
          </a:p>
        </p:txBody>
      </p:sp>
      <p:grpSp>
        <p:nvGrpSpPr>
          <p:cNvPr id="407579" name="Group 27"/>
          <p:cNvGrpSpPr>
            <a:grpSpLocks/>
          </p:cNvGrpSpPr>
          <p:nvPr/>
        </p:nvGrpSpPr>
        <p:grpSpPr bwMode="auto">
          <a:xfrm>
            <a:off x="1143000" y="2133600"/>
            <a:ext cx="5229225" cy="1689100"/>
            <a:chOff x="720" y="1344"/>
            <a:chExt cx="3294" cy="1064"/>
          </a:xfrm>
        </p:grpSpPr>
        <p:sp>
          <p:nvSpPr>
            <p:cNvPr id="263186" name="Rectangle 28"/>
            <p:cNvSpPr>
              <a:spLocks noChangeArrowheads="1"/>
            </p:cNvSpPr>
            <p:nvPr/>
          </p:nvSpPr>
          <p:spPr bwMode="auto">
            <a:xfrm>
              <a:off x="720" y="1834"/>
              <a:ext cx="931" cy="566"/>
            </a:xfrm>
            <a:prstGeom prst="rect">
              <a:avLst/>
            </a:prstGeom>
            <a:solidFill>
              <a:srgbClr val="FF00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Thermal</a:t>
              </a:r>
              <a:br>
                <a:rPr lang="en-US" altLang="pl-PL" sz="2000" b="1">
                  <a:solidFill>
                    <a:schemeClr val="bg1"/>
                  </a:solidFill>
                  <a:latin typeface="Arial" panose="020B0604020202020204" pitchFamily="34" charset="0"/>
                </a:rPr>
              </a:br>
              <a:r>
                <a:rPr lang="en-US" altLang="pl-PL" sz="2000" b="1">
                  <a:solidFill>
                    <a:schemeClr val="bg1"/>
                  </a:solidFill>
                  <a:latin typeface="Arial" panose="020B0604020202020204" pitchFamily="34" charset="0"/>
                </a:rPr>
                <a:t>evaporation</a:t>
              </a:r>
            </a:p>
          </p:txBody>
        </p:sp>
        <p:sp>
          <p:nvSpPr>
            <p:cNvPr id="263187" name="Rectangle 29"/>
            <p:cNvSpPr>
              <a:spLocks noChangeArrowheads="1"/>
            </p:cNvSpPr>
            <p:nvPr/>
          </p:nvSpPr>
          <p:spPr bwMode="auto">
            <a:xfrm>
              <a:off x="1306" y="1344"/>
              <a:ext cx="1526" cy="566"/>
            </a:xfrm>
            <a:prstGeom prst="rect">
              <a:avLst/>
            </a:prstGeom>
            <a:solidFill>
              <a:srgbClr val="FF9900">
                <a:alpha val="59999"/>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Sputtering</a:t>
              </a:r>
            </a:p>
          </p:txBody>
        </p:sp>
        <p:sp>
          <p:nvSpPr>
            <p:cNvPr id="263188" name="Rectangle 30"/>
            <p:cNvSpPr>
              <a:spLocks noChangeArrowheads="1"/>
            </p:cNvSpPr>
            <p:nvPr/>
          </p:nvSpPr>
          <p:spPr bwMode="auto">
            <a:xfrm>
              <a:off x="2381" y="1842"/>
              <a:ext cx="1633" cy="566"/>
            </a:xfrm>
            <a:prstGeom prst="rect">
              <a:avLst/>
            </a:prstGeom>
            <a:solidFill>
              <a:schemeClr val="tx2">
                <a:alpha val="59999"/>
              </a:scheme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000" b="1">
                  <a:solidFill>
                    <a:schemeClr val="bg1"/>
                  </a:solidFill>
                  <a:latin typeface="Arial" panose="020B0604020202020204" pitchFamily="34" charset="0"/>
                </a:rPr>
                <a:t>PLD</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407554"/>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0"/>
                                  </p:stCondLst>
                                  <p:childTnLst>
                                    <p:set>
                                      <p:cBhvr>
                                        <p:cTn id="9" dur="1" fill="hold">
                                          <p:stCondLst>
                                            <p:cond delay="0"/>
                                          </p:stCondLst>
                                        </p:cTn>
                                        <p:tgtEl>
                                          <p:spTgt spid="407557"/>
                                        </p:tgtEl>
                                        <p:attrNameLst>
                                          <p:attrName>style.visibility</p:attrName>
                                        </p:attrNameLst>
                                      </p:cBhvr>
                                      <p:to>
                                        <p:strVal val="visible"/>
                                      </p:to>
                                    </p:set>
                                  </p:childTnLst>
                                </p:cTn>
                              </p:par>
                            </p:childTnLst>
                          </p:cTn>
                        </p:par>
                        <p:par>
                          <p:cTn id="10" fill="hold" nodeType="afterGroup">
                            <p:stCondLst>
                              <p:cond delay="0"/>
                            </p:stCondLst>
                            <p:childTnLst>
                              <p:par>
                                <p:cTn id="11" presetID="1" presetClass="entr" presetSubtype="0" fill="hold" nodeType="afterEffect">
                                  <p:stCondLst>
                                    <p:cond delay="0"/>
                                  </p:stCondLst>
                                  <p:childTnLst>
                                    <p:set>
                                      <p:cBhvr>
                                        <p:cTn id="12" dur="1" fill="hold">
                                          <p:stCondLst>
                                            <p:cond delay="0"/>
                                          </p:stCondLst>
                                        </p:cTn>
                                        <p:tgtEl>
                                          <p:spTgt spid="407560"/>
                                        </p:tgtEl>
                                        <p:attrNameLst>
                                          <p:attrName>style.visibility</p:attrName>
                                        </p:attrNameLst>
                                      </p:cBhvr>
                                      <p:to>
                                        <p:strVal val="visible"/>
                                      </p:to>
                                    </p:set>
                                  </p:childTnLst>
                                </p:cTn>
                              </p:par>
                            </p:childTnLst>
                          </p:cTn>
                        </p:par>
                        <p:par>
                          <p:cTn id="13" fill="hold" nodeType="afterGroup">
                            <p:stCondLst>
                              <p:cond delay="0"/>
                            </p:stCondLst>
                            <p:childTnLst>
                              <p:par>
                                <p:cTn id="14" presetID="1" presetClass="entr" presetSubtype="0" fill="hold" nodeType="afterEffect">
                                  <p:stCondLst>
                                    <p:cond delay="0"/>
                                  </p:stCondLst>
                                  <p:childTnLst>
                                    <p:set>
                                      <p:cBhvr>
                                        <p:cTn id="15" dur="1" fill="hold">
                                          <p:stCondLst>
                                            <p:cond delay="0"/>
                                          </p:stCondLst>
                                        </p:cTn>
                                        <p:tgtEl>
                                          <p:spTgt spid="407563"/>
                                        </p:tgtEl>
                                        <p:attrNameLst>
                                          <p:attrName>style.visibility</p:attrName>
                                        </p:attrNameLst>
                                      </p:cBhvr>
                                      <p:to>
                                        <p:strVal val="visible"/>
                                      </p:to>
                                    </p:set>
                                  </p:childTnLst>
                                </p:cTn>
                              </p:par>
                            </p:childTnLst>
                          </p:cTn>
                        </p:par>
                        <p:par>
                          <p:cTn id="16" fill="hold" nodeType="afterGroup">
                            <p:stCondLst>
                              <p:cond delay="0"/>
                            </p:stCondLst>
                            <p:childTnLst>
                              <p:par>
                                <p:cTn id="17" presetID="1" presetClass="entr" presetSubtype="0" fill="hold" nodeType="afterEffect">
                                  <p:stCondLst>
                                    <p:cond delay="0"/>
                                  </p:stCondLst>
                                  <p:childTnLst>
                                    <p:set>
                                      <p:cBhvr>
                                        <p:cTn id="18" dur="1" fill="hold">
                                          <p:stCondLst>
                                            <p:cond delay="0"/>
                                          </p:stCondLst>
                                        </p:cTn>
                                        <p:tgtEl>
                                          <p:spTgt spid="407566"/>
                                        </p:tgtEl>
                                        <p:attrNameLst>
                                          <p:attrName>style.visibility</p:attrName>
                                        </p:attrNameLst>
                                      </p:cBhvr>
                                      <p:to>
                                        <p:strVal val="visible"/>
                                      </p:to>
                                    </p:set>
                                  </p:childTnLst>
                                </p:cTn>
                              </p:par>
                            </p:childTnLst>
                          </p:cTn>
                        </p:par>
                        <p:par>
                          <p:cTn id="19" fill="hold" nodeType="afterGroup">
                            <p:stCondLst>
                              <p:cond delay="0"/>
                            </p:stCondLst>
                            <p:childTnLst>
                              <p:par>
                                <p:cTn id="20" presetID="3" presetClass="entr" presetSubtype="5" fill="hold" nodeType="afterEffect">
                                  <p:stCondLst>
                                    <p:cond delay="0"/>
                                  </p:stCondLst>
                                  <p:childTnLst>
                                    <p:set>
                                      <p:cBhvr>
                                        <p:cTn id="21" dur="1" fill="hold">
                                          <p:stCondLst>
                                            <p:cond delay="0"/>
                                          </p:stCondLst>
                                        </p:cTn>
                                        <p:tgtEl>
                                          <p:spTgt spid="407579"/>
                                        </p:tgtEl>
                                        <p:attrNameLst>
                                          <p:attrName>style.visibility</p:attrName>
                                        </p:attrNameLst>
                                      </p:cBhvr>
                                      <p:to>
                                        <p:strVal val="visible"/>
                                      </p:to>
                                    </p:set>
                                    <p:animEffect transition="in" filter="blinds(vertical)">
                                      <p:cBhvr>
                                        <p:cTn id="22" dur="500"/>
                                        <p:tgtEl>
                                          <p:spTgt spid="407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ChangeArrowheads="1"/>
          </p:cNvSpPr>
          <p:nvPr/>
        </p:nvSpPr>
        <p:spPr bwMode="auto">
          <a:xfrm>
            <a:off x="1500188" y="646113"/>
            <a:ext cx="54800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600" b="1">
                <a:solidFill>
                  <a:schemeClr val="tx2"/>
                </a:solidFill>
                <a:latin typeface="AvantGarde" pitchFamily="34" charset="0"/>
              </a:rPr>
              <a:t>Pulsed Laser Deposition</a:t>
            </a:r>
            <a:endParaRPr lang="en-GB" altLang="pl-PL" sz="4000" b="1">
              <a:latin typeface="Arial" panose="020B0604020202020204" pitchFamily="34" charset="0"/>
            </a:endParaRPr>
          </a:p>
        </p:txBody>
      </p:sp>
      <p:grpSp>
        <p:nvGrpSpPr>
          <p:cNvPr id="265219" name="Group 3"/>
          <p:cNvGrpSpPr>
            <a:grpSpLocks/>
          </p:cNvGrpSpPr>
          <p:nvPr/>
        </p:nvGrpSpPr>
        <p:grpSpPr bwMode="auto">
          <a:xfrm>
            <a:off x="3814763" y="2032000"/>
            <a:ext cx="4813300" cy="4460875"/>
            <a:chOff x="2395" y="1024"/>
            <a:chExt cx="3032" cy="2810"/>
          </a:xfrm>
        </p:grpSpPr>
        <p:sp>
          <p:nvSpPr>
            <p:cNvPr id="265418" name="Freeform 4"/>
            <p:cNvSpPr>
              <a:spLocks/>
            </p:cNvSpPr>
            <p:nvPr/>
          </p:nvSpPr>
          <p:spPr bwMode="auto">
            <a:xfrm>
              <a:off x="3131" y="1024"/>
              <a:ext cx="2296" cy="2284"/>
            </a:xfrm>
            <a:custGeom>
              <a:avLst/>
              <a:gdLst>
                <a:gd name="T0" fmla="*/ 0 w 6889"/>
                <a:gd name="T1" fmla="*/ 0 h 6852"/>
                <a:gd name="T2" fmla="*/ 0 w 6889"/>
                <a:gd name="T3" fmla="*/ 0 h 6852"/>
                <a:gd name="T4" fmla="*/ 0 w 6889"/>
                <a:gd name="T5" fmla="*/ 0 h 6852"/>
                <a:gd name="T6" fmla="*/ 0 w 6889"/>
                <a:gd name="T7" fmla="*/ 0 h 6852"/>
                <a:gd name="T8" fmla="*/ 0 w 6889"/>
                <a:gd name="T9" fmla="*/ 0 h 6852"/>
                <a:gd name="T10" fmla="*/ 0 w 6889"/>
                <a:gd name="T11" fmla="*/ 0 h 6852"/>
                <a:gd name="T12" fmla="*/ 0 w 6889"/>
                <a:gd name="T13" fmla="*/ 0 h 6852"/>
                <a:gd name="T14" fmla="*/ 0 w 6889"/>
                <a:gd name="T15" fmla="*/ 0 h 6852"/>
                <a:gd name="T16" fmla="*/ 0 w 6889"/>
                <a:gd name="T17" fmla="*/ 0 h 6852"/>
                <a:gd name="T18" fmla="*/ 0 w 6889"/>
                <a:gd name="T19" fmla="*/ 0 h 6852"/>
                <a:gd name="T20" fmla="*/ 0 w 6889"/>
                <a:gd name="T21" fmla="*/ 0 h 6852"/>
                <a:gd name="T22" fmla="*/ 0 w 6889"/>
                <a:gd name="T23" fmla="*/ 0 h 6852"/>
                <a:gd name="T24" fmla="*/ 0 w 6889"/>
                <a:gd name="T25" fmla="*/ 0 h 6852"/>
                <a:gd name="T26" fmla="*/ 0 w 6889"/>
                <a:gd name="T27" fmla="*/ 0 h 6852"/>
                <a:gd name="T28" fmla="*/ 0 w 6889"/>
                <a:gd name="T29" fmla="*/ 0 h 6852"/>
                <a:gd name="T30" fmla="*/ 0 w 6889"/>
                <a:gd name="T31" fmla="*/ 0 h 6852"/>
                <a:gd name="T32" fmla="*/ 0 w 6889"/>
                <a:gd name="T33" fmla="*/ 0 h 6852"/>
                <a:gd name="T34" fmla="*/ 0 w 6889"/>
                <a:gd name="T35" fmla="*/ 0 h 6852"/>
                <a:gd name="T36" fmla="*/ 0 w 6889"/>
                <a:gd name="T37" fmla="*/ 0 h 6852"/>
                <a:gd name="T38" fmla="*/ 0 w 6889"/>
                <a:gd name="T39" fmla="*/ 0 h 6852"/>
                <a:gd name="T40" fmla="*/ 0 w 6889"/>
                <a:gd name="T41" fmla="*/ 0 h 6852"/>
                <a:gd name="T42" fmla="*/ 0 w 6889"/>
                <a:gd name="T43" fmla="*/ 0 h 6852"/>
                <a:gd name="T44" fmla="*/ 0 w 6889"/>
                <a:gd name="T45" fmla="*/ 0 h 6852"/>
                <a:gd name="T46" fmla="*/ 0 w 6889"/>
                <a:gd name="T47" fmla="*/ 0 h 6852"/>
                <a:gd name="T48" fmla="*/ 0 w 6889"/>
                <a:gd name="T49" fmla="*/ 0 h 6852"/>
                <a:gd name="T50" fmla="*/ 0 w 6889"/>
                <a:gd name="T51" fmla="*/ 0 h 6852"/>
                <a:gd name="T52" fmla="*/ 0 w 6889"/>
                <a:gd name="T53" fmla="*/ 0 h 6852"/>
                <a:gd name="T54" fmla="*/ 0 w 6889"/>
                <a:gd name="T55" fmla="*/ 0 h 6852"/>
                <a:gd name="T56" fmla="*/ 0 w 6889"/>
                <a:gd name="T57" fmla="*/ 0 h 6852"/>
                <a:gd name="T58" fmla="*/ 0 w 6889"/>
                <a:gd name="T59" fmla="*/ 0 h 6852"/>
                <a:gd name="T60" fmla="*/ 0 w 6889"/>
                <a:gd name="T61" fmla="*/ 0 h 6852"/>
                <a:gd name="T62" fmla="*/ 0 w 6889"/>
                <a:gd name="T63" fmla="*/ 0 h 6852"/>
                <a:gd name="T64" fmla="*/ 0 w 6889"/>
                <a:gd name="T65" fmla="*/ 0 h 6852"/>
                <a:gd name="T66" fmla="*/ 0 w 6889"/>
                <a:gd name="T67" fmla="*/ 0 h 6852"/>
                <a:gd name="T68" fmla="*/ 0 w 6889"/>
                <a:gd name="T69" fmla="*/ 0 h 6852"/>
                <a:gd name="T70" fmla="*/ 0 w 6889"/>
                <a:gd name="T71" fmla="*/ 0 h 6852"/>
                <a:gd name="T72" fmla="*/ 0 w 6889"/>
                <a:gd name="T73" fmla="*/ 0 h 6852"/>
                <a:gd name="T74" fmla="*/ 0 w 6889"/>
                <a:gd name="T75" fmla="*/ 0 h 6852"/>
                <a:gd name="T76" fmla="*/ 0 w 6889"/>
                <a:gd name="T77" fmla="*/ 0 h 6852"/>
                <a:gd name="T78" fmla="*/ 0 w 6889"/>
                <a:gd name="T79" fmla="*/ 0 h 6852"/>
                <a:gd name="T80" fmla="*/ 0 w 6889"/>
                <a:gd name="T81" fmla="*/ 0 h 6852"/>
                <a:gd name="T82" fmla="*/ 0 w 6889"/>
                <a:gd name="T83" fmla="*/ 0 h 6852"/>
                <a:gd name="T84" fmla="*/ 0 w 6889"/>
                <a:gd name="T85" fmla="*/ 0 h 685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889" h="6852">
                  <a:moveTo>
                    <a:pt x="6889" y="3428"/>
                  </a:moveTo>
                  <a:lnTo>
                    <a:pt x="6885" y="3604"/>
                  </a:lnTo>
                  <a:lnTo>
                    <a:pt x="6871" y="3777"/>
                  </a:lnTo>
                  <a:lnTo>
                    <a:pt x="6849" y="3948"/>
                  </a:lnTo>
                  <a:lnTo>
                    <a:pt x="6818" y="4116"/>
                  </a:lnTo>
                  <a:lnTo>
                    <a:pt x="6780" y="4282"/>
                  </a:lnTo>
                  <a:lnTo>
                    <a:pt x="6733" y="4444"/>
                  </a:lnTo>
                  <a:lnTo>
                    <a:pt x="6679" y="4603"/>
                  </a:lnTo>
                  <a:lnTo>
                    <a:pt x="6617" y="4758"/>
                  </a:lnTo>
                  <a:lnTo>
                    <a:pt x="6548" y="4909"/>
                  </a:lnTo>
                  <a:lnTo>
                    <a:pt x="6472" y="5057"/>
                  </a:lnTo>
                  <a:lnTo>
                    <a:pt x="6389" y="5200"/>
                  </a:lnTo>
                  <a:lnTo>
                    <a:pt x="6299" y="5340"/>
                  </a:lnTo>
                  <a:lnTo>
                    <a:pt x="6203" y="5473"/>
                  </a:lnTo>
                  <a:lnTo>
                    <a:pt x="6101" y="5603"/>
                  </a:lnTo>
                  <a:lnTo>
                    <a:pt x="5992" y="5727"/>
                  </a:lnTo>
                  <a:lnTo>
                    <a:pt x="5879" y="5846"/>
                  </a:lnTo>
                  <a:lnTo>
                    <a:pt x="5758" y="5960"/>
                  </a:lnTo>
                  <a:lnTo>
                    <a:pt x="5633" y="6068"/>
                  </a:lnTo>
                  <a:lnTo>
                    <a:pt x="5503" y="6170"/>
                  </a:lnTo>
                  <a:lnTo>
                    <a:pt x="5368" y="6265"/>
                  </a:lnTo>
                  <a:lnTo>
                    <a:pt x="5228" y="6354"/>
                  </a:lnTo>
                  <a:lnTo>
                    <a:pt x="5085" y="6437"/>
                  </a:lnTo>
                  <a:lnTo>
                    <a:pt x="4936" y="6513"/>
                  </a:lnTo>
                  <a:lnTo>
                    <a:pt x="4783" y="6582"/>
                  </a:lnTo>
                  <a:lnTo>
                    <a:pt x="4628" y="6643"/>
                  </a:lnTo>
                  <a:lnTo>
                    <a:pt x="4467" y="6698"/>
                  </a:lnTo>
                  <a:lnTo>
                    <a:pt x="4304" y="6744"/>
                  </a:lnTo>
                  <a:lnTo>
                    <a:pt x="4138" y="6781"/>
                  </a:lnTo>
                  <a:lnTo>
                    <a:pt x="3969" y="6812"/>
                  </a:lnTo>
                  <a:lnTo>
                    <a:pt x="3797" y="6834"/>
                  </a:lnTo>
                  <a:lnTo>
                    <a:pt x="3623" y="6848"/>
                  </a:lnTo>
                  <a:lnTo>
                    <a:pt x="3446" y="6852"/>
                  </a:lnTo>
                  <a:lnTo>
                    <a:pt x="3269" y="6848"/>
                  </a:lnTo>
                  <a:lnTo>
                    <a:pt x="3094" y="6834"/>
                  </a:lnTo>
                  <a:lnTo>
                    <a:pt x="2922" y="6812"/>
                  </a:lnTo>
                  <a:lnTo>
                    <a:pt x="2753" y="6781"/>
                  </a:lnTo>
                  <a:lnTo>
                    <a:pt x="2586" y="6744"/>
                  </a:lnTo>
                  <a:lnTo>
                    <a:pt x="2423" y="6698"/>
                  </a:lnTo>
                  <a:lnTo>
                    <a:pt x="2262" y="6643"/>
                  </a:lnTo>
                  <a:lnTo>
                    <a:pt x="2106" y="6582"/>
                  </a:lnTo>
                  <a:lnTo>
                    <a:pt x="1953" y="6513"/>
                  </a:lnTo>
                  <a:lnTo>
                    <a:pt x="1805" y="6437"/>
                  </a:lnTo>
                  <a:lnTo>
                    <a:pt x="1661" y="6354"/>
                  </a:lnTo>
                  <a:lnTo>
                    <a:pt x="1520" y="6265"/>
                  </a:lnTo>
                  <a:lnTo>
                    <a:pt x="1386" y="6170"/>
                  </a:lnTo>
                  <a:lnTo>
                    <a:pt x="1255" y="6068"/>
                  </a:lnTo>
                  <a:lnTo>
                    <a:pt x="1131" y="5960"/>
                  </a:lnTo>
                  <a:lnTo>
                    <a:pt x="1010" y="5846"/>
                  </a:lnTo>
                  <a:lnTo>
                    <a:pt x="897" y="5727"/>
                  </a:lnTo>
                  <a:lnTo>
                    <a:pt x="788" y="5603"/>
                  </a:lnTo>
                  <a:lnTo>
                    <a:pt x="686" y="5473"/>
                  </a:lnTo>
                  <a:lnTo>
                    <a:pt x="590" y="5340"/>
                  </a:lnTo>
                  <a:lnTo>
                    <a:pt x="499" y="5200"/>
                  </a:lnTo>
                  <a:lnTo>
                    <a:pt x="416" y="5057"/>
                  </a:lnTo>
                  <a:lnTo>
                    <a:pt x="340" y="4909"/>
                  </a:lnTo>
                  <a:lnTo>
                    <a:pt x="270" y="4758"/>
                  </a:lnTo>
                  <a:lnTo>
                    <a:pt x="209" y="4603"/>
                  </a:lnTo>
                  <a:lnTo>
                    <a:pt x="155" y="4444"/>
                  </a:lnTo>
                  <a:lnTo>
                    <a:pt x="108" y="4282"/>
                  </a:lnTo>
                  <a:lnTo>
                    <a:pt x="69" y="4116"/>
                  </a:lnTo>
                  <a:lnTo>
                    <a:pt x="40" y="3948"/>
                  </a:lnTo>
                  <a:lnTo>
                    <a:pt x="18" y="3777"/>
                  </a:lnTo>
                  <a:lnTo>
                    <a:pt x="4" y="3604"/>
                  </a:lnTo>
                  <a:lnTo>
                    <a:pt x="0" y="3428"/>
                  </a:lnTo>
                  <a:lnTo>
                    <a:pt x="4" y="3252"/>
                  </a:lnTo>
                  <a:lnTo>
                    <a:pt x="18" y="3078"/>
                  </a:lnTo>
                  <a:lnTo>
                    <a:pt x="40" y="2907"/>
                  </a:lnTo>
                  <a:lnTo>
                    <a:pt x="69" y="2738"/>
                  </a:lnTo>
                  <a:lnTo>
                    <a:pt x="108" y="2573"/>
                  </a:lnTo>
                  <a:lnTo>
                    <a:pt x="155" y="2410"/>
                  </a:lnTo>
                  <a:lnTo>
                    <a:pt x="209" y="2251"/>
                  </a:lnTo>
                  <a:lnTo>
                    <a:pt x="270" y="2096"/>
                  </a:lnTo>
                  <a:lnTo>
                    <a:pt x="340" y="1945"/>
                  </a:lnTo>
                  <a:lnTo>
                    <a:pt x="416" y="1797"/>
                  </a:lnTo>
                  <a:lnTo>
                    <a:pt x="499" y="1653"/>
                  </a:lnTo>
                  <a:lnTo>
                    <a:pt x="590" y="1514"/>
                  </a:lnTo>
                  <a:lnTo>
                    <a:pt x="686" y="1379"/>
                  </a:lnTo>
                  <a:lnTo>
                    <a:pt x="788" y="1250"/>
                  </a:lnTo>
                  <a:lnTo>
                    <a:pt x="897" y="1125"/>
                  </a:lnTo>
                  <a:lnTo>
                    <a:pt x="1010" y="1006"/>
                  </a:lnTo>
                  <a:lnTo>
                    <a:pt x="1131" y="892"/>
                  </a:lnTo>
                  <a:lnTo>
                    <a:pt x="1255" y="785"/>
                  </a:lnTo>
                  <a:lnTo>
                    <a:pt x="1386" y="683"/>
                  </a:lnTo>
                  <a:lnTo>
                    <a:pt x="1520" y="588"/>
                  </a:lnTo>
                  <a:lnTo>
                    <a:pt x="1661" y="498"/>
                  </a:lnTo>
                  <a:lnTo>
                    <a:pt x="1805" y="415"/>
                  </a:lnTo>
                  <a:lnTo>
                    <a:pt x="1953" y="339"/>
                  </a:lnTo>
                  <a:lnTo>
                    <a:pt x="2106" y="271"/>
                  </a:lnTo>
                  <a:lnTo>
                    <a:pt x="2262" y="209"/>
                  </a:lnTo>
                  <a:lnTo>
                    <a:pt x="2423" y="155"/>
                  </a:lnTo>
                  <a:lnTo>
                    <a:pt x="2586" y="108"/>
                  </a:lnTo>
                  <a:lnTo>
                    <a:pt x="2753" y="70"/>
                  </a:lnTo>
                  <a:lnTo>
                    <a:pt x="2922" y="40"/>
                  </a:lnTo>
                  <a:lnTo>
                    <a:pt x="3094" y="18"/>
                  </a:lnTo>
                  <a:lnTo>
                    <a:pt x="3269" y="5"/>
                  </a:lnTo>
                  <a:lnTo>
                    <a:pt x="3446" y="0"/>
                  </a:lnTo>
                  <a:lnTo>
                    <a:pt x="3623" y="5"/>
                  </a:lnTo>
                  <a:lnTo>
                    <a:pt x="3797" y="18"/>
                  </a:lnTo>
                  <a:lnTo>
                    <a:pt x="3969" y="40"/>
                  </a:lnTo>
                  <a:lnTo>
                    <a:pt x="4138" y="70"/>
                  </a:lnTo>
                  <a:lnTo>
                    <a:pt x="4304" y="108"/>
                  </a:lnTo>
                  <a:lnTo>
                    <a:pt x="4467" y="155"/>
                  </a:lnTo>
                  <a:lnTo>
                    <a:pt x="4628" y="209"/>
                  </a:lnTo>
                  <a:lnTo>
                    <a:pt x="4783" y="271"/>
                  </a:lnTo>
                  <a:lnTo>
                    <a:pt x="4936" y="339"/>
                  </a:lnTo>
                  <a:lnTo>
                    <a:pt x="5085" y="415"/>
                  </a:lnTo>
                  <a:lnTo>
                    <a:pt x="5228" y="498"/>
                  </a:lnTo>
                  <a:lnTo>
                    <a:pt x="5368" y="588"/>
                  </a:lnTo>
                  <a:lnTo>
                    <a:pt x="5503" y="683"/>
                  </a:lnTo>
                  <a:lnTo>
                    <a:pt x="5633" y="785"/>
                  </a:lnTo>
                  <a:lnTo>
                    <a:pt x="5758" y="892"/>
                  </a:lnTo>
                  <a:lnTo>
                    <a:pt x="5879" y="1006"/>
                  </a:lnTo>
                  <a:lnTo>
                    <a:pt x="5992" y="1125"/>
                  </a:lnTo>
                  <a:lnTo>
                    <a:pt x="6101" y="1250"/>
                  </a:lnTo>
                  <a:lnTo>
                    <a:pt x="6203" y="1379"/>
                  </a:lnTo>
                  <a:lnTo>
                    <a:pt x="6299" y="1514"/>
                  </a:lnTo>
                  <a:lnTo>
                    <a:pt x="6389" y="1653"/>
                  </a:lnTo>
                  <a:lnTo>
                    <a:pt x="6472" y="1797"/>
                  </a:lnTo>
                  <a:lnTo>
                    <a:pt x="6548" y="1945"/>
                  </a:lnTo>
                  <a:lnTo>
                    <a:pt x="6617" y="2096"/>
                  </a:lnTo>
                  <a:lnTo>
                    <a:pt x="6679" y="2251"/>
                  </a:lnTo>
                  <a:lnTo>
                    <a:pt x="6733" y="2410"/>
                  </a:lnTo>
                  <a:lnTo>
                    <a:pt x="6780" y="2573"/>
                  </a:lnTo>
                  <a:lnTo>
                    <a:pt x="6818" y="2738"/>
                  </a:lnTo>
                  <a:lnTo>
                    <a:pt x="6849" y="2907"/>
                  </a:lnTo>
                  <a:lnTo>
                    <a:pt x="6871" y="3078"/>
                  </a:lnTo>
                  <a:lnTo>
                    <a:pt x="6885" y="3252"/>
                  </a:lnTo>
                  <a:lnTo>
                    <a:pt x="6889" y="3428"/>
                  </a:lnTo>
                  <a:close/>
                </a:path>
              </a:pathLst>
            </a:custGeom>
            <a:solidFill>
              <a:srgbClr val="B1B5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19" name="Freeform 5"/>
            <p:cNvSpPr>
              <a:spLocks/>
            </p:cNvSpPr>
            <p:nvPr/>
          </p:nvSpPr>
          <p:spPr bwMode="auto">
            <a:xfrm>
              <a:off x="3131" y="1024"/>
              <a:ext cx="2296" cy="2284"/>
            </a:xfrm>
            <a:custGeom>
              <a:avLst/>
              <a:gdLst>
                <a:gd name="T0" fmla="*/ 0 w 6889"/>
                <a:gd name="T1" fmla="*/ 0 h 6852"/>
                <a:gd name="T2" fmla="*/ 0 w 6889"/>
                <a:gd name="T3" fmla="*/ 0 h 6852"/>
                <a:gd name="T4" fmla="*/ 0 w 6889"/>
                <a:gd name="T5" fmla="*/ 0 h 6852"/>
                <a:gd name="T6" fmla="*/ 0 w 6889"/>
                <a:gd name="T7" fmla="*/ 0 h 6852"/>
                <a:gd name="T8" fmla="*/ 0 w 6889"/>
                <a:gd name="T9" fmla="*/ 0 h 6852"/>
                <a:gd name="T10" fmla="*/ 0 w 6889"/>
                <a:gd name="T11" fmla="*/ 0 h 6852"/>
                <a:gd name="T12" fmla="*/ 0 w 6889"/>
                <a:gd name="T13" fmla="*/ 0 h 6852"/>
                <a:gd name="T14" fmla="*/ 0 w 6889"/>
                <a:gd name="T15" fmla="*/ 0 h 6852"/>
                <a:gd name="T16" fmla="*/ 0 w 6889"/>
                <a:gd name="T17" fmla="*/ 0 h 6852"/>
                <a:gd name="T18" fmla="*/ 0 w 6889"/>
                <a:gd name="T19" fmla="*/ 0 h 6852"/>
                <a:gd name="T20" fmla="*/ 0 w 6889"/>
                <a:gd name="T21" fmla="*/ 0 h 6852"/>
                <a:gd name="T22" fmla="*/ 0 w 6889"/>
                <a:gd name="T23" fmla="*/ 0 h 6852"/>
                <a:gd name="T24" fmla="*/ 0 w 6889"/>
                <a:gd name="T25" fmla="*/ 0 h 6852"/>
                <a:gd name="T26" fmla="*/ 0 w 6889"/>
                <a:gd name="T27" fmla="*/ 0 h 6852"/>
                <a:gd name="T28" fmla="*/ 0 w 6889"/>
                <a:gd name="T29" fmla="*/ 0 h 6852"/>
                <a:gd name="T30" fmla="*/ 0 w 6889"/>
                <a:gd name="T31" fmla="*/ 0 h 6852"/>
                <a:gd name="T32" fmla="*/ 0 w 6889"/>
                <a:gd name="T33" fmla="*/ 0 h 6852"/>
                <a:gd name="T34" fmla="*/ 0 w 6889"/>
                <a:gd name="T35" fmla="*/ 0 h 6852"/>
                <a:gd name="T36" fmla="*/ 0 w 6889"/>
                <a:gd name="T37" fmla="*/ 0 h 6852"/>
                <a:gd name="T38" fmla="*/ 0 w 6889"/>
                <a:gd name="T39" fmla="*/ 0 h 6852"/>
                <a:gd name="T40" fmla="*/ 0 w 6889"/>
                <a:gd name="T41" fmla="*/ 0 h 6852"/>
                <a:gd name="T42" fmla="*/ 0 w 6889"/>
                <a:gd name="T43" fmla="*/ 0 h 6852"/>
                <a:gd name="T44" fmla="*/ 0 w 6889"/>
                <a:gd name="T45" fmla="*/ 0 h 6852"/>
                <a:gd name="T46" fmla="*/ 0 w 6889"/>
                <a:gd name="T47" fmla="*/ 0 h 6852"/>
                <a:gd name="T48" fmla="*/ 0 w 6889"/>
                <a:gd name="T49" fmla="*/ 0 h 6852"/>
                <a:gd name="T50" fmla="*/ 0 w 6889"/>
                <a:gd name="T51" fmla="*/ 0 h 6852"/>
                <a:gd name="T52" fmla="*/ 0 w 6889"/>
                <a:gd name="T53" fmla="*/ 0 h 6852"/>
                <a:gd name="T54" fmla="*/ 0 w 6889"/>
                <a:gd name="T55" fmla="*/ 0 h 6852"/>
                <a:gd name="T56" fmla="*/ 0 w 6889"/>
                <a:gd name="T57" fmla="*/ 0 h 6852"/>
                <a:gd name="T58" fmla="*/ 0 w 6889"/>
                <a:gd name="T59" fmla="*/ 0 h 6852"/>
                <a:gd name="T60" fmla="*/ 0 w 6889"/>
                <a:gd name="T61" fmla="*/ 0 h 6852"/>
                <a:gd name="T62" fmla="*/ 0 w 6889"/>
                <a:gd name="T63" fmla="*/ 0 h 6852"/>
                <a:gd name="T64" fmla="*/ 0 w 6889"/>
                <a:gd name="T65" fmla="*/ 0 h 6852"/>
                <a:gd name="T66" fmla="*/ 0 w 6889"/>
                <a:gd name="T67" fmla="*/ 0 h 6852"/>
                <a:gd name="T68" fmla="*/ 0 w 6889"/>
                <a:gd name="T69" fmla="*/ 0 h 6852"/>
                <a:gd name="T70" fmla="*/ 0 w 6889"/>
                <a:gd name="T71" fmla="*/ 0 h 6852"/>
                <a:gd name="T72" fmla="*/ 0 w 6889"/>
                <a:gd name="T73" fmla="*/ 0 h 6852"/>
                <a:gd name="T74" fmla="*/ 0 w 6889"/>
                <a:gd name="T75" fmla="*/ 0 h 6852"/>
                <a:gd name="T76" fmla="*/ 0 w 6889"/>
                <a:gd name="T77" fmla="*/ 0 h 6852"/>
                <a:gd name="T78" fmla="*/ 0 w 6889"/>
                <a:gd name="T79" fmla="*/ 0 h 6852"/>
                <a:gd name="T80" fmla="*/ 0 w 6889"/>
                <a:gd name="T81" fmla="*/ 0 h 6852"/>
                <a:gd name="T82" fmla="*/ 0 w 6889"/>
                <a:gd name="T83" fmla="*/ 0 h 6852"/>
                <a:gd name="T84" fmla="*/ 0 w 6889"/>
                <a:gd name="T85" fmla="*/ 0 h 685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889" h="6852">
                  <a:moveTo>
                    <a:pt x="6889" y="3428"/>
                  </a:moveTo>
                  <a:lnTo>
                    <a:pt x="6885" y="3604"/>
                  </a:lnTo>
                  <a:lnTo>
                    <a:pt x="6871" y="3777"/>
                  </a:lnTo>
                  <a:lnTo>
                    <a:pt x="6849" y="3948"/>
                  </a:lnTo>
                  <a:lnTo>
                    <a:pt x="6818" y="4116"/>
                  </a:lnTo>
                  <a:lnTo>
                    <a:pt x="6780" y="4282"/>
                  </a:lnTo>
                  <a:lnTo>
                    <a:pt x="6733" y="4444"/>
                  </a:lnTo>
                  <a:lnTo>
                    <a:pt x="6679" y="4603"/>
                  </a:lnTo>
                  <a:lnTo>
                    <a:pt x="6617" y="4758"/>
                  </a:lnTo>
                  <a:lnTo>
                    <a:pt x="6548" y="4909"/>
                  </a:lnTo>
                  <a:lnTo>
                    <a:pt x="6472" y="5057"/>
                  </a:lnTo>
                  <a:lnTo>
                    <a:pt x="6389" y="5200"/>
                  </a:lnTo>
                  <a:lnTo>
                    <a:pt x="6299" y="5340"/>
                  </a:lnTo>
                  <a:lnTo>
                    <a:pt x="6203" y="5473"/>
                  </a:lnTo>
                  <a:lnTo>
                    <a:pt x="6101" y="5603"/>
                  </a:lnTo>
                  <a:lnTo>
                    <a:pt x="5992" y="5727"/>
                  </a:lnTo>
                  <a:lnTo>
                    <a:pt x="5879" y="5846"/>
                  </a:lnTo>
                  <a:lnTo>
                    <a:pt x="5758" y="5960"/>
                  </a:lnTo>
                  <a:lnTo>
                    <a:pt x="5633" y="6068"/>
                  </a:lnTo>
                  <a:lnTo>
                    <a:pt x="5503" y="6170"/>
                  </a:lnTo>
                  <a:lnTo>
                    <a:pt x="5368" y="6265"/>
                  </a:lnTo>
                  <a:lnTo>
                    <a:pt x="5228" y="6354"/>
                  </a:lnTo>
                  <a:lnTo>
                    <a:pt x="5085" y="6437"/>
                  </a:lnTo>
                  <a:lnTo>
                    <a:pt x="4936" y="6513"/>
                  </a:lnTo>
                  <a:lnTo>
                    <a:pt x="4783" y="6582"/>
                  </a:lnTo>
                  <a:lnTo>
                    <a:pt x="4628" y="6643"/>
                  </a:lnTo>
                  <a:lnTo>
                    <a:pt x="4467" y="6698"/>
                  </a:lnTo>
                  <a:lnTo>
                    <a:pt x="4304" y="6744"/>
                  </a:lnTo>
                  <a:lnTo>
                    <a:pt x="4138" y="6781"/>
                  </a:lnTo>
                  <a:lnTo>
                    <a:pt x="3969" y="6812"/>
                  </a:lnTo>
                  <a:lnTo>
                    <a:pt x="3797" y="6834"/>
                  </a:lnTo>
                  <a:lnTo>
                    <a:pt x="3623" y="6848"/>
                  </a:lnTo>
                  <a:lnTo>
                    <a:pt x="3446" y="6852"/>
                  </a:lnTo>
                  <a:lnTo>
                    <a:pt x="3269" y="6848"/>
                  </a:lnTo>
                  <a:lnTo>
                    <a:pt x="3094" y="6834"/>
                  </a:lnTo>
                  <a:lnTo>
                    <a:pt x="2922" y="6812"/>
                  </a:lnTo>
                  <a:lnTo>
                    <a:pt x="2753" y="6781"/>
                  </a:lnTo>
                  <a:lnTo>
                    <a:pt x="2586" y="6744"/>
                  </a:lnTo>
                  <a:lnTo>
                    <a:pt x="2423" y="6698"/>
                  </a:lnTo>
                  <a:lnTo>
                    <a:pt x="2262" y="6643"/>
                  </a:lnTo>
                  <a:lnTo>
                    <a:pt x="2106" y="6582"/>
                  </a:lnTo>
                  <a:lnTo>
                    <a:pt x="1953" y="6513"/>
                  </a:lnTo>
                  <a:lnTo>
                    <a:pt x="1805" y="6437"/>
                  </a:lnTo>
                  <a:lnTo>
                    <a:pt x="1661" y="6354"/>
                  </a:lnTo>
                  <a:lnTo>
                    <a:pt x="1520" y="6265"/>
                  </a:lnTo>
                  <a:lnTo>
                    <a:pt x="1386" y="6170"/>
                  </a:lnTo>
                  <a:lnTo>
                    <a:pt x="1255" y="6068"/>
                  </a:lnTo>
                  <a:lnTo>
                    <a:pt x="1131" y="5960"/>
                  </a:lnTo>
                  <a:lnTo>
                    <a:pt x="1010" y="5846"/>
                  </a:lnTo>
                  <a:lnTo>
                    <a:pt x="897" y="5727"/>
                  </a:lnTo>
                  <a:lnTo>
                    <a:pt x="788" y="5603"/>
                  </a:lnTo>
                  <a:lnTo>
                    <a:pt x="686" y="5473"/>
                  </a:lnTo>
                  <a:lnTo>
                    <a:pt x="590" y="5340"/>
                  </a:lnTo>
                  <a:lnTo>
                    <a:pt x="499" y="5200"/>
                  </a:lnTo>
                  <a:lnTo>
                    <a:pt x="416" y="5057"/>
                  </a:lnTo>
                  <a:lnTo>
                    <a:pt x="340" y="4909"/>
                  </a:lnTo>
                  <a:lnTo>
                    <a:pt x="270" y="4758"/>
                  </a:lnTo>
                  <a:lnTo>
                    <a:pt x="209" y="4603"/>
                  </a:lnTo>
                  <a:lnTo>
                    <a:pt x="155" y="4444"/>
                  </a:lnTo>
                  <a:lnTo>
                    <a:pt x="108" y="4282"/>
                  </a:lnTo>
                  <a:lnTo>
                    <a:pt x="69" y="4116"/>
                  </a:lnTo>
                  <a:lnTo>
                    <a:pt x="40" y="3948"/>
                  </a:lnTo>
                  <a:lnTo>
                    <a:pt x="18" y="3777"/>
                  </a:lnTo>
                  <a:lnTo>
                    <a:pt x="4" y="3604"/>
                  </a:lnTo>
                  <a:lnTo>
                    <a:pt x="0" y="3428"/>
                  </a:lnTo>
                  <a:lnTo>
                    <a:pt x="4" y="3252"/>
                  </a:lnTo>
                  <a:lnTo>
                    <a:pt x="18" y="3078"/>
                  </a:lnTo>
                  <a:lnTo>
                    <a:pt x="40" y="2907"/>
                  </a:lnTo>
                  <a:lnTo>
                    <a:pt x="69" y="2738"/>
                  </a:lnTo>
                  <a:lnTo>
                    <a:pt x="108" y="2573"/>
                  </a:lnTo>
                  <a:lnTo>
                    <a:pt x="155" y="2410"/>
                  </a:lnTo>
                  <a:lnTo>
                    <a:pt x="209" y="2251"/>
                  </a:lnTo>
                  <a:lnTo>
                    <a:pt x="270" y="2096"/>
                  </a:lnTo>
                  <a:lnTo>
                    <a:pt x="340" y="1945"/>
                  </a:lnTo>
                  <a:lnTo>
                    <a:pt x="416" y="1797"/>
                  </a:lnTo>
                  <a:lnTo>
                    <a:pt x="499" y="1653"/>
                  </a:lnTo>
                  <a:lnTo>
                    <a:pt x="590" y="1514"/>
                  </a:lnTo>
                  <a:lnTo>
                    <a:pt x="686" y="1379"/>
                  </a:lnTo>
                  <a:lnTo>
                    <a:pt x="788" y="1250"/>
                  </a:lnTo>
                  <a:lnTo>
                    <a:pt x="897" y="1125"/>
                  </a:lnTo>
                  <a:lnTo>
                    <a:pt x="1010" y="1006"/>
                  </a:lnTo>
                  <a:lnTo>
                    <a:pt x="1131" y="892"/>
                  </a:lnTo>
                  <a:lnTo>
                    <a:pt x="1255" y="785"/>
                  </a:lnTo>
                  <a:lnTo>
                    <a:pt x="1386" y="683"/>
                  </a:lnTo>
                  <a:lnTo>
                    <a:pt x="1520" y="588"/>
                  </a:lnTo>
                  <a:lnTo>
                    <a:pt x="1661" y="498"/>
                  </a:lnTo>
                  <a:lnTo>
                    <a:pt x="1805" y="415"/>
                  </a:lnTo>
                  <a:lnTo>
                    <a:pt x="1953" y="339"/>
                  </a:lnTo>
                  <a:lnTo>
                    <a:pt x="2106" y="271"/>
                  </a:lnTo>
                  <a:lnTo>
                    <a:pt x="2262" y="209"/>
                  </a:lnTo>
                  <a:lnTo>
                    <a:pt x="2423" y="155"/>
                  </a:lnTo>
                  <a:lnTo>
                    <a:pt x="2586" y="108"/>
                  </a:lnTo>
                  <a:lnTo>
                    <a:pt x="2753" y="70"/>
                  </a:lnTo>
                  <a:lnTo>
                    <a:pt x="2922" y="40"/>
                  </a:lnTo>
                  <a:lnTo>
                    <a:pt x="3094" y="18"/>
                  </a:lnTo>
                  <a:lnTo>
                    <a:pt x="3269" y="5"/>
                  </a:lnTo>
                  <a:lnTo>
                    <a:pt x="3446" y="0"/>
                  </a:lnTo>
                  <a:lnTo>
                    <a:pt x="3623" y="5"/>
                  </a:lnTo>
                  <a:lnTo>
                    <a:pt x="3797" y="18"/>
                  </a:lnTo>
                  <a:lnTo>
                    <a:pt x="3969" y="40"/>
                  </a:lnTo>
                  <a:lnTo>
                    <a:pt x="4138" y="70"/>
                  </a:lnTo>
                  <a:lnTo>
                    <a:pt x="4304" y="108"/>
                  </a:lnTo>
                  <a:lnTo>
                    <a:pt x="4467" y="155"/>
                  </a:lnTo>
                  <a:lnTo>
                    <a:pt x="4628" y="209"/>
                  </a:lnTo>
                  <a:lnTo>
                    <a:pt x="4783" y="271"/>
                  </a:lnTo>
                  <a:lnTo>
                    <a:pt x="4936" y="339"/>
                  </a:lnTo>
                  <a:lnTo>
                    <a:pt x="5085" y="415"/>
                  </a:lnTo>
                  <a:lnTo>
                    <a:pt x="5228" y="498"/>
                  </a:lnTo>
                  <a:lnTo>
                    <a:pt x="5368" y="588"/>
                  </a:lnTo>
                  <a:lnTo>
                    <a:pt x="5503" y="683"/>
                  </a:lnTo>
                  <a:lnTo>
                    <a:pt x="5633" y="785"/>
                  </a:lnTo>
                  <a:lnTo>
                    <a:pt x="5758" y="892"/>
                  </a:lnTo>
                  <a:lnTo>
                    <a:pt x="5879" y="1006"/>
                  </a:lnTo>
                  <a:lnTo>
                    <a:pt x="5992" y="1125"/>
                  </a:lnTo>
                  <a:lnTo>
                    <a:pt x="6101" y="1250"/>
                  </a:lnTo>
                  <a:lnTo>
                    <a:pt x="6203" y="1379"/>
                  </a:lnTo>
                  <a:lnTo>
                    <a:pt x="6299" y="1514"/>
                  </a:lnTo>
                  <a:lnTo>
                    <a:pt x="6389" y="1653"/>
                  </a:lnTo>
                  <a:lnTo>
                    <a:pt x="6472" y="1797"/>
                  </a:lnTo>
                  <a:lnTo>
                    <a:pt x="6548" y="1945"/>
                  </a:lnTo>
                  <a:lnTo>
                    <a:pt x="6617" y="2096"/>
                  </a:lnTo>
                  <a:lnTo>
                    <a:pt x="6679" y="2251"/>
                  </a:lnTo>
                  <a:lnTo>
                    <a:pt x="6733" y="2410"/>
                  </a:lnTo>
                  <a:lnTo>
                    <a:pt x="6780" y="2573"/>
                  </a:lnTo>
                  <a:lnTo>
                    <a:pt x="6818" y="2738"/>
                  </a:lnTo>
                  <a:lnTo>
                    <a:pt x="6849" y="2907"/>
                  </a:lnTo>
                  <a:lnTo>
                    <a:pt x="6871" y="3078"/>
                  </a:lnTo>
                  <a:lnTo>
                    <a:pt x="6885" y="3252"/>
                  </a:lnTo>
                  <a:lnTo>
                    <a:pt x="6889" y="3428"/>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20" name="Freeform 6"/>
            <p:cNvSpPr>
              <a:spLocks/>
            </p:cNvSpPr>
            <p:nvPr/>
          </p:nvSpPr>
          <p:spPr bwMode="auto">
            <a:xfrm>
              <a:off x="3180" y="1073"/>
              <a:ext cx="2199" cy="2187"/>
            </a:xfrm>
            <a:custGeom>
              <a:avLst/>
              <a:gdLst>
                <a:gd name="T0" fmla="*/ 0 w 6596"/>
                <a:gd name="T1" fmla="*/ 0 h 6563"/>
                <a:gd name="T2" fmla="*/ 0 w 6596"/>
                <a:gd name="T3" fmla="*/ 0 h 6563"/>
                <a:gd name="T4" fmla="*/ 0 w 6596"/>
                <a:gd name="T5" fmla="*/ 0 h 6563"/>
                <a:gd name="T6" fmla="*/ 0 w 6596"/>
                <a:gd name="T7" fmla="*/ 0 h 6563"/>
                <a:gd name="T8" fmla="*/ 0 w 6596"/>
                <a:gd name="T9" fmla="*/ 0 h 6563"/>
                <a:gd name="T10" fmla="*/ 0 w 6596"/>
                <a:gd name="T11" fmla="*/ 0 h 6563"/>
                <a:gd name="T12" fmla="*/ 0 w 6596"/>
                <a:gd name="T13" fmla="*/ 0 h 6563"/>
                <a:gd name="T14" fmla="*/ 0 w 6596"/>
                <a:gd name="T15" fmla="*/ 0 h 6563"/>
                <a:gd name="T16" fmla="*/ 0 w 6596"/>
                <a:gd name="T17" fmla="*/ 0 h 6563"/>
                <a:gd name="T18" fmla="*/ 0 w 6596"/>
                <a:gd name="T19" fmla="*/ 0 h 6563"/>
                <a:gd name="T20" fmla="*/ 0 w 6596"/>
                <a:gd name="T21" fmla="*/ 0 h 6563"/>
                <a:gd name="T22" fmla="*/ 0 w 6596"/>
                <a:gd name="T23" fmla="*/ 0 h 6563"/>
                <a:gd name="T24" fmla="*/ 0 w 6596"/>
                <a:gd name="T25" fmla="*/ 0 h 6563"/>
                <a:gd name="T26" fmla="*/ 0 w 6596"/>
                <a:gd name="T27" fmla="*/ 0 h 6563"/>
                <a:gd name="T28" fmla="*/ 0 w 6596"/>
                <a:gd name="T29" fmla="*/ 0 h 6563"/>
                <a:gd name="T30" fmla="*/ 0 w 6596"/>
                <a:gd name="T31" fmla="*/ 0 h 6563"/>
                <a:gd name="T32" fmla="*/ 0 w 6596"/>
                <a:gd name="T33" fmla="*/ 0 h 6563"/>
                <a:gd name="T34" fmla="*/ 0 w 6596"/>
                <a:gd name="T35" fmla="*/ 0 h 6563"/>
                <a:gd name="T36" fmla="*/ 0 w 6596"/>
                <a:gd name="T37" fmla="*/ 0 h 6563"/>
                <a:gd name="T38" fmla="*/ 0 w 6596"/>
                <a:gd name="T39" fmla="*/ 0 h 6563"/>
                <a:gd name="T40" fmla="*/ 0 w 6596"/>
                <a:gd name="T41" fmla="*/ 0 h 6563"/>
                <a:gd name="T42" fmla="*/ 0 w 6596"/>
                <a:gd name="T43" fmla="*/ 0 h 6563"/>
                <a:gd name="T44" fmla="*/ 0 w 6596"/>
                <a:gd name="T45" fmla="*/ 0 h 6563"/>
                <a:gd name="T46" fmla="*/ 0 w 6596"/>
                <a:gd name="T47" fmla="*/ 0 h 6563"/>
                <a:gd name="T48" fmla="*/ 0 w 6596"/>
                <a:gd name="T49" fmla="*/ 0 h 6563"/>
                <a:gd name="T50" fmla="*/ 0 w 6596"/>
                <a:gd name="T51" fmla="*/ 0 h 6563"/>
                <a:gd name="T52" fmla="*/ 0 w 6596"/>
                <a:gd name="T53" fmla="*/ 0 h 6563"/>
                <a:gd name="T54" fmla="*/ 0 w 6596"/>
                <a:gd name="T55" fmla="*/ 0 h 6563"/>
                <a:gd name="T56" fmla="*/ 0 w 6596"/>
                <a:gd name="T57" fmla="*/ 0 h 6563"/>
                <a:gd name="T58" fmla="*/ 0 w 6596"/>
                <a:gd name="T59" fmla="*/ 0 h 6563"/>
                <a:gd name="T60" fmla="*/ 0 w 6596"/>
                <a:gd name="T61" fmla="*/ 0 h 6563"/>
                <a:gd name="T62" fmla="*/ 0 w 6596"/>
                <a:gd name="T63" fmla="*/ 0 h 6563"/>
                <a:gd name="T64" fmla="*/ 0 w 6596"/>
                <a:gd name="T65" fmla="*/ 0 h 6563"/>
                <a:gd name="T66" fmla="*/ 0 w 6596"/>
                <a:gd name="T67" fmla="*/ 0 h 6563"/>
                <a:gd name="T68" fmla="*/ 0 w 6596"/>
                <a:gd name="T69" fmla="*/ 0 h 6563"/>
                <a:gd name="T70" fmla="*/ 0 w 6596"/>
                <a:gd name="T71" fmla="*/ 0 h 6563"/>
                <a:gd name="T72" fmla="*/ 0 w 6596"/>
                <a:gd name="T73" fmla="*/ 0 h 6563"/>
                <a:gd name="T74" fmla="*/ 0 w 6596"/>
                <a:gd name="T75" fmla="*/ 0 h 6563"/>
                <a:gd name="T76" fmla="*/ 0 w 6596"/>
                <a:gd name="T77" fmla="*/ 0 h 6563"/>
                <a:gd name="T78" fmla="*/ 0 w 6596"/>
                <a:gd name="T79" fmla="*/ 0 h 6563"/>
                <a:gd name="T80" fmla="*/ 0 w 6596"/>
                <a:gd name="T81" fmla="*/ 0 h 6563"/>
                <a:gd name="T82" fmla="*/ 0 w 6596"/>
                <a:gd name="T83" fmla="*/ 0 h 6563"/>
                <a:gd name="T84" fmla="*/ 0 w 6596"/>
                <a:gd name="T85" fmla="*/ 0 h 656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96" h="6563">
                  <a:moveTo>
                    <a:pt x="6596" y="3283"/>
                  </a:moveTo>
                  <a:lnTo>
                    <a:pt x="6592" y="3451"/>
                  </a:lnTo>
                  <a:lnTo>
                    <a:pt x="6579" y="3618"/>
                  </a:lnTo>
                  <a:lnTo>
                    <a:pt x="6558" y="3781"/>
                  </a:lnTo>
                  <a:lnTo>
                    <a:pt x="6529" y="3943"/>
                  </a:lnTo>
                  <a:lnTo>
                    <a:pt x="6493" y="4102"/>
                  </a:lnTo>
                  <a:lnTo>
                    <a:pt x="6447" y="4256"/>
                  </a:lnTo>
                  <a:lnTo>
                    <a:pt x="6395" y="4408"/>
                  </a:lnTo>
                  <a:lnTo>
                    <a:pt x="6337" y="4558"/>
                  </a:lnTo>
                  <a:lnTo>
                    <a:pt x="6271" y="4702"/>
                  </a:lnTo>
                  <a:lnTo>
                    <a:pt x="6198" y="4843"/>
                  </a:lnTo>
                  <a:lnTo>
                    <a:pt x="6118" y="4981"/>
                  </a:lnTo>
                  <a:lnTo>
                    <a:pt x="6032" y="5114"/>
                  </a:lnTo>
                  <a:lnTo>
                    <a:pt x="5939" y="5243"/>
                  </a:lnTo>
                  <a:lnTo>
                    <a:pt x="5842" y="5367"/>
                  </a:lnTo>
                  <a:lnTo>
                    <a:pt x="5738" y="5486"/>
                  </a:lnTo>
                  <a:lnTo>
                    <a:pt x="5629" y="5600"/>
                  </a:lnTo>
                  <a:lnTo>
                    <a:pt x="5514" y="5709"/>
                  </a:lnTo>
                  <a:lnTo>
                    <a:pt x="5394" y="5812"/>
                  </a:lnTo>
                  <a:lnTo>
                    <a:pt x="5270" y="5909"/>
                  </a:lnTo>
                  <a:lnTo>
                    <a:pt x="5140" y="6001"/>
                  </a:lnTo>
                  <a:lnTo>
                    <a:pt x="5006" y="6087"/>
                  </a:lnTo>
                  <a:lnTo>
                    <a:pt x="4868" y="6165"/>
                  </a:lnTo>
                  <a:lnTo>
                    <a:pt x="4726" y="6238"/>
                  </a:lnTo>
                  <a:lnTo>
                    <a:pt x="4580" y="6304"/>
                  </a:lnTo>
                  <a:lnTo>
                    <a:pt x="4431" y="6363"/>
                  </a:lnTo>
                  <a:lnTo>
                    <a:pt x="4278" y="6415"/>
                  </a:lnTo>
                  <a:lnTo>
                    <a:pt x="4121" y="6459"/>
                  </a:lnTo>
                  <a:lnTo>
                    <a:pt x="3962" y="6495"/>
                  </a:lnTo>
                  <a:lnTo>
                    <a:pt x="3799" y="6524"/>
                  </a:lnTo>
                  <a:lnTo>
                    <a:pt x="3635" y="6545"/>
                  </a:lnTo>
                  <a:lnTo>
                    <a:pt x="3467" y="6558"/>
                  </a:lnTo>
                  <a:lnTo>
                    <a:pt x="3298" y="6563"/>
                  </a:lnTo>
                  <a:lnTo>
                    <a:pt x="3128" y="6558"/>
                  </a:lnTo>
                  <a:lnTo>
                    <a:pt x="2961" y="6545"/>
                  </a:lnTo>
                  <a:lnTo>
                    <a:pt x="2797" y="6524"/>
                  </a:lnTo>
                  <a:lnTo>
                    <a:pt x="2634" y="6495"/>
                  </a:lnTo>
                  <a:lnTo>
                    <a:pt x="2475" y="6459"/>
                  </a:lnTo>
                  <a:lnTo>
                    <a:pt x="2319" y="6415"/>
                  </a:lnTo>
                  <a:lnTo>
                    <a:pt x="2165" y="6363"/>
                  </a:lnTo>
                  <a:lnTo>
                    <a:pt x="2016" y="6304"/>
                  </a:lnTo>
                  <a:lnTo>
                    <a:pt x="1869" y="6238"/>
                  </a:lnTo>
                  <a:lnTo>
                    <a:pt x="1728" y="6165"/>
                  </a:lnTo>
                  <a:lnTo>
                    <a:pt x="1590" y="6087"/>
                  </a:lnTo>
                  <a:lnTo>
                    <a:pt x="1455" y="6001"/>
                  </a:lnTo>
                  <a:lnTo>
                    <a:pt x="1326" y="5909"/>
                  </a:lnTo>
                  <a:lnTo>
                    <a:pt x="1201" y="5812"/>
                  </a:lnTo>
                  <a:lnTo>
                    <a:pt x="1082" y="5709"/>
                  </a:lnTo>
                  <a:lnTo>
                    <a:pt x="967" y="5600"/>
                  </a:lnTo>
                  <a:lnTo>
                    <a:pt x="858" y="5486"/>
                  </a:lnTo>
                  <a:lnTo>
                    <a:pt x="754" y="5367"/>
                  </a:lnTo>
                  <a:lnTo>
                    <a:pt x="656" y="5243"/>
                  </a:lnTo>
                  <a:lnTo>
                    <a:pt x="564" y="5114"/>
                  </a:lnTo>
                  <a:lnTo>
                    <a:pt x="478" y="4981"/>
                  </a:lnTo>
                  <a:lnTo>
                    <a:pt x="398" y="4843"/>
                  </a:lnTo>
                  <a:lnTo>
                    <a:pt x="326" y="4702"/>
                  </a:lnTo>
                  <a:lnTo>
                    <a:pt x="259" y="4558"/>
                  </a:lnTo>
                  <a:lnTo>
                    <a:pt x="201" y="4408"/>
                  </a:lnTo>
                  <a:lnTo>
                    <a:pt x="149" y="4256"/>
                  </a:lnTo>
                  <a:lnTo>
                    <a:pt x="104" y="4102"/>
                  </a:lnTo>
                  <a:lnTo>
                    <a:pt x="67" y="3943"/>
                  </a:lnTo>
                  <a:lnTo>
                    <a:pt x="37" y="3781"/>
                  </a:lnTo>
                  <a:lnTo>
                    <a:pt x="16" y="3618"/>
                  </a:lnTo>
                  <a:lnTo>
                    <a:pt x="4" y="3451"/>
                  </a:lnTo>
                  <a:lnTo>
                    <a:pt x="0" y="3283"/>
                  </a:lnTo>
                  <a:lnTo>
                    <a:pt x="4" y="3115"/>
                  </a:lnTo>
                  <a:lnTo>
                    <a:pt x="16" y="2948"/>
                  </a:lnTo>
                  <a:lnTo>
                    <a:pt x="37" y="2783"/>
                  </a:lnTo>
                  <a:lnTo>
                    <a:pt x="67" y="2622"/>
                  </a:lnTo>
                  <a:lnTo>
                    <a:pt x="104" y="2463"/>
                  </a:lnTo>
                  <a:lnTo>
                    <a:pt x="149" y="2307"/>
                  </a:lnTo>
                  <a:lnTo>
                    <a:pt x="201" y="2155"/>
                  </a:lnTo>
                  <a:lnTo>
                    <a:pt x="259" y="2006"/>
                  </a:lnTo>
                  <a:lnTo>
                    <a:pt x="326" y="1861"/>
                  </a:lnTo>
                  <a:lnTo>
                    <a:pt x="398" y="1719"/>
                  </a:lnTo>
                  <a:lnTo>
                    <a:pt x="478" y="1582"/>
                  </a:lnTo>
                  <a:lnTo>
                    <a:pt x="564" y="1448"/>
                  </a:lnTo>
                  <a:lnTo>
                    <a:pt x="656" y="1320"/>
                  </a:lnTo>
                  <a:lnTo>
                    <a:pt x="754" y="1196"/>
                  </a:lnTo>
                  <a:lnTo>
                    <a:pt x="858" y="1076"/>
                  </a:lnTo>
                  <a:lnTo>
                    <a:pt x="967" y="963"/>
                  </a:lnTo>
                  <a:lnTo>
                    <a:pt x="1082" y="854"/>
                  </a:lnTo>
                  <a:lnTo>
                    <a:pt x="1201" y="751"/>
                  </a:lnTo>
                  <a:lnTo>
                    <a:pt x="1326" y="654"/>
                  </a:lnTo>
                  <a:lnTo>
                    <a:pt x="1455" y="562"/>
                  </a:lnTo>
                  <a:lnTo>
                    <a:pt x="1590" y="476"/>
                  </a:lnTo>
                  <a:lnTo>
                    <a:pt x="1728" y="397"/>
                  </a:lnTo>
                  <a:lnTo>
                    <a:pt x="1869" y="325"/>
                  </a:lnTo>
                  <a:lnTo>
                    <a:pt x="2016" y="258"/>
                  </a:lnTo>
                  <a:lnTo>
                    <a:pt x="2165" y="200"/>
                  </a:lnTo>
                  <a:lnTo>
                    <a:pt x="2319" y="148"/>
                  </a:lnTo>
                  <a:lnTo>
                    <a:pt x="2475" y="104"/>
                  </a:lnTo>
                  <a:lnTo>
                    <a:pt x="2634" y="67"/>
                  </a:lnTo>
                  <a:lnTo>
                    <a:pt x="2797" y="39"/>
                  </a:lnTo>
                  <a:lnTo>
                    <a:pt x="2961" y="18"/>
                  </a:lnTo>
                  <a:lnTo>
                    <a:pt x="3128" y="4"/>
                  </a:lnTo>
                  <a:lnTo>
                    <a:pt x="3298" y="0"/>
                  </a:lnTo>
                  <a:lnTo>
                    <a:pt x="3467" y="4"/>
                  </a:lnTo>
                  <a:lnTo>
                    <a:pt x="3635" y="18"/>
                  </a:lnTo>
                  <a:lnTo>
                    <a:pt x="3799" y="39"/>
                  </a:lnTo>
                  <a:lnTo>
                    <a:pt x="3962" y="67"/>
                  </a:lnTo>
                  <a:lnTo>
                    <a:pt x="4121" y="104"/>
                  </a:lnTo>
                  <a:lnTo>
                    <a:pt x="4278" y="148"/>
                  </a:lnTo>
                  <a:lnTo>
                    <a:pt x="4431" y="200"/>
                  </a:lnTo>
                  <a:lnTo>
                    <a:pt x="4580" y="258"/>
                  </a:lnTo>
                  <a:lnTo>
                    <a:pt x="4726" y="325"/>
                  </a:lnTo>
                  <a:lnTo>
                    <a:pt x="4868" y="397"/>
                  </a:lnTo>
                  <a:lnTo>
                    <a:pt x="5006" y="476"/>
                  </a:lnTo>
                  <a:lnTo>
                    <a:pt x="5140" y="562"/>
                  </a:lnTo>
                  <a:lnTo>
                    <a:pt x="5270" y="654"/>
                  </a:lnTo>
                  <a:lnTo>
                    <a:pt x="5394" y="751"/>
                  </a:lnTo>
                  <a:lnTo>
                    <a:pt x="5514" y="854"/>
                  </a:lnTo>
                  <a:lnTo>
                    <a:pt x="5629" y="963"/>
                  </a:lnTo>
                  <a:lnTo>
                    <a:pt x="5738" y="1076"/>
                  </a:lnTo>
                  <a:lnTo>
                    <a:pt x="5842" y="1196"/>
                  </a:lnTo>
                  <a:lnTo>
                    <a:pt x="5939" y="1320"/>
                  </a:lnTo>
                  <a:lnTo>
                    <a:pt x="6032" y="1448"/>
                  </a:lnTo>
                  <a:lnTo>
                    <a:pt x="6118" y="1582"/>
                  </a:lnTo>
                  <a:lnTo>
                    <a:pt x="6198" y="1719"/>
                  </a:lnTo>
                  <a:lnTo>
                    <a:pt x="6271" y="1861"/>
                  </a:lnTo>
                  <a:lnTo>
                    <a:pt x="6337" y="2006"/>
                  </a:lnTo>
                  <a:lnTo>
                    <a:pt x="6395" y="2155"/>
                  </a:lnTo>
                  <a:lnTo>
                    <a:pt x="6447" y="2307"/>
                  </a:lnTo>
                  <a:lnTo>
                    <a:pt x="6493" y="2463"/>
                  </a:lnTo>
                  <a:lnTo>
                    <a:pt x="6529" y="2622"/>
                  </a:lnTo>
                  <a:lnTo>
                    <a:pt x="6558" y="2783"/>
                  </a:lnTo>
                  <a:lnTo>
                    <a:pt x="6579" y="2948"/>
                  </a:lnTo>
                  <a:lnTo>
                    <a:pt x="6592" y="3115"/>
                  </a:lnTo>
                  <a:lnTo>
                    <a:pt x="6596" y="3283"/>
                  </a:lnTo>
                  <a:close/>
                </a:path>
              </a:pathLst>
            </a:custGeom>
            <a:solidFill>
              <a:srgbClr val="E6EC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21" name="Freeform 7"/>
            <p:cNvSpPr>
              <a:spLocks/>
            </p:cNvSpPr>
            <p:nvPr/>
          </p:nvSpPr>
          <p:spPr bwMode="auto">
            <a:xfrm>
              <a:off x="3180" y="1073"/>
              <a:ext cx="2199" cy="2187"/>
            </a:xfrm>
            <a:custGeom>
              <a:avLst/>
              <a:gdLst>
                <a:gd name="T0" fmla="*/ 0 w 6596"/>
                <a:gd name="T1" fmla="*/ 0 h 6563"/>
                <a:gd name="T2" fmla="*/ 0 w 6596"/>
                <a:gd name="T3" fmla="*/ 0 h 6563"/>
                <a:gd name="T4" fmla="*/ 0 w 6596"/>
                <a:gd name="T5" fmla="*/ 0 h 6563"/>
                <a:gd name="T6" fmla="*/ 0 w 6596"/>
                <a:gd name="T7" fmla="*/ 0 h 6563"/>
                <a:gd name="T8" fmla="*/ 0 w 6596"/>
                <a:gd name="T9" fmla="*/ 0 h 6563"/>
                <a:gd name="T10" fmla="*/ 0 w 6596"/>
                <a:gd name="T11" fmla="*/ 0 h 6563"/>
                <a:gd name="T12" fmla="*/ 0 w 6596"/>
                <a:gd name="T13" fmla="*/ 0 h 6563"/>
                <a:gd name="T14" fmla="*/ 0 w 6596"/>
                <a:gd name="T15" fmla="*/ 0 h 6563"/>
                <a:gd name="T16" fmla="*/ 0 w 6596"/>
                <a:gd name="T17" fmla="*/ 0 h 6563"/>
                <a:gd name="T18" fmla="*/ 0 w 6596"/>
                <a:gd name="T19" fmla="*/ 0 h 6563"/>
                <a:gd name="T20" fmla="*/ 0 w 6596"/>
                <a:gd name="T21" fmla="*/ 0 h 6563"/>
                <a:gd name="T22" fmla="*/ 0 w 6596"/>
                <a:gd name="T23" fmla="*/ 0 h 6563"/>
                <a:gd name="T24" fmla="*/ 0 w 6596"/>
                <a:gd name="T25" fmla="*/ 0 h 6563"/>
                <a:gd name="T26" fmla="*/ 0 w 6596"/>
                <a:gd name="T27" fmla="*/ 0 h 6563"/>
                <a:gd name="T28" fmla="*/ 0 w 6596"/>
                <a:gd name="T29" fmla="*/ 0 h 6563"/>
                <a:gd name="T30" fmla="*/ 0 w 6596"/>
                <a:gd name="T31" fmla="*/ 0 h 6563"/>
                <a:gd name="T32" fmla="*/ 0 w 6596"/>
                <a:gd name="T33" fmla="*/ 0 h 6563"/>
                <a:gd name="T34" fmla="*/ 0 w 6596"/>
                <a:gd name="T35" fmla="*/ 0 h 6563"/>
                <a:gd name="T36" fmla="*/ 0 w 6596"/>
                <a:gd name="T37" fmla="*/ 0 h 6563"/>
                <a:gd name="T38" fmla="*/ 0 w 6596"/>
                <a:gd name="T39" fmla="*/ 0 h 6563"/>
                <a:gd name="T40" fmla="*/ 0 w 6596"/>
                <a:gd name="T41" fmla="*/ 0 h 6563"/>
                <a:gd name="T42" fmla="*/ 0 w 6596"/>
                <a:gd name="T43" fmla="*/ 0 h 6563"/>
                <a:gd name="T44" fmla="*/ 0 w 6596"/>
                <a:gd name="T45" fmla="*/ 0 h 6563"/>
                <a:gd name="T46" fmla="*/ 0 w 6596"/>
                <a:gd name="T47" fmla="*/ 0 h 6563"/>
                <a:gd name="T48" fmla="*/ 0 w 6596"/>
                <a:gd name="T49" fmla="*/ 0 h 6563"/>
                <a:gd name="T50" fmla="*/ 0 w 6596"/>
                <a:gd name="T51" fmla="*/ 0 h 6563"/>
                <a:gd name="T52" fmla="*/ 0 w 6596"/>
                <a:gd name="T53" fmla="*/ 0 h 6563"/>
                <a:gd name="T54" fmla="*/ 0 w 6596"/>
                <a:gd name="T55" fmla="*/ 0 h 6563"/>
                <a:gd name="T56" fmla="*/ 0 w 6596"/>
                <a:gd name="T57" fmla="*/ 0 h 6563"/>
                <a:gd name="T58" fmla="*/ 0 w 6596"/>
                <a:gd name="T59" fmla="*/ 0 h 6563"/>
                <a:gd name="T60" fmla="*/ 0 w 6596"/>
                <a:gd name="T61" fmla="*/ 0 h 6563"/>
                <a:gd name="T62" fmla="*/ 0 w 6596"/>
                <a:gd name="T63" fmla="*/ 0 h 6563"/>
                <a:gd name="T64" fmla="*/ 0 w 6596"/>
                <a:gd name="T65" fmla="*/ 0 h 6563"/>
                <a:gd name="T66" fmla="*/ 0 w 6596"/>
                <a:gd name="T67" fmla="*/ 0 h 6563"/>
                <a:gd name="T68" fmla="*/ 0 w 6596"/>
                <a:gd name="T69" fmla="*/ 0 h 6563"/>
                <a:gd name="T70" fmla="*/ 0 w 6596"/>
                <a:gd name="T71" fmla="*/ 0 h 6563"/>
                <a:gd name="T72" fmla="*/ 0 w 6596"/>
                <a:gd name="T73" fmla="*/ 0 h 6563"/>
                <a:gd name="T74" fmla="*/ 0 w 6596"/>
                <a:gd name="T75" fmla="*/ 0 h 6563"/>
                <a:gd name="T76" fmla="*/ 0 w 6596"/>
                <a:gd name="T77" fmla="*/ 0 h 6563"/>
                <a:gd name="T78" fmla="*/ 0 w 6596"/>
                <a:gd name="T79" fmla="*/ 0 h 6563"/>
                <a:gd name="T80" fmla="*/ 0 w 6596"/>
                <a:gd name="T81" fmla="*/ 0 h 6563"/>
                <a:gd name="T82" fmla="*/ 0 w 6596"/>
                <a:gd name="T83" fmla="*/ 0 h 6563"/>
                <a:gd name="T84" fmla="*/ 0 w 6596"/>
                <a:gd name="T85" fmla="*/ 0 h 656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96" h="6563">
                  <a:moveTo>
                    <a:pt x="6596" y="3283"/>
                  </a:moveTo>
                  <a:lnTo>
                    <a:pt x="6592" y="3451"/>
                  </a:lnTo>
                  <a:lnTo>
                    <a:pt x="6579" y="3618"/>
                  </a:lnTo>
                  <a:lnTo>
                    <a:pt x="6558" y="3781"/>
                  </a:lnTo>
                  <a:lnTo>
                    <a:pt x="6529" y="3943"/>
                  </a:lnTo>
                  <a:lnTo>
                    <a:pt x="6493" y="4102"/>
                  </a:lnTo>
                  <a:lnTo>
                    <a:pt x="6447" y="4256"/>
                  </a:lnTo>
                  <a:lnTo>
                    <a:pt x="6395" y="4408"/>
                  </a:lnTo>
                  <a:lnTo>
                    <a:pt x="6337" y="4558"/>
                  </a:lnTo>
                  <a:lnTo>
                    <a:pt x="6271" y="4702"/>
                  </a:lnTo>
                  <a:lnTo>
                    <a:pt x="6198" y="4843"/>
                  </a:lnTo>
                  <a:lnTo>
                    <a:pt x="6118" y="4981"/>
                  </a:lnTo>
                  <a:lnTo>
                    <a:pt x="6032" y="5114"/>
                  </a:lnTo>
                  <a:lnTo>
                    <a:pt x="5939" y="5243"/>
                  </a:lnTo>
                  <a:lnTo>
                    <a:pt x="5842" y="5367"/>
                  </a:lnTo>
                  <a:lnTo>
                    <a:pt x="5738" y="5486"/>
                  </a:lnTo>
                  <a:lnTo>
                    <a:pt x="5629" y="5600"/>
                  </a:lnTo>
                  <a:lnTo>
                    <a:pt x="5514" y="5709"/>
                  </a:lnTo>
                  <a:lnTo>
                    <a:pt x="5394" y="5812"/>
                  </a:lnTo>
                  <a:lnTo>
                    <a:pt x="5270" y="5909"/>
                  </a:lnTo>
                  <a:lnTo>
                    <a:pt x="5140" y="6001"/>
                  </a:lnTo>
                  <a:lnTo>
                    <a:pt x="5006" y="6087"/>
                  </a:lnTo>
                  <a:lnTo>
                    <a:pt x="4868" y="6165"/>
                  </a:lnTo>
                  <a:lnTo>
                    <a:pt x="4726" y="6238"/>
                  </a:lnTo>
                  <a:lnTo>
                    <a:pt x="4580" y="6304"/>
                  </a:lnTo>
                  <a:lnTo>
                    <a:pt x="4431" y="6363"/>
                  </a:lnTo>
                  <a:lnTo>
                    <a:pt x="4278" y="6415"/>
                  </a:lnTo>
                  <a:lnTo>
                    <a:pt x="4121" y="6459"/>
                  </a:lnTo>
                  <a:lnTo>
                    <a:pt x="3962" y="6495"/>
                  </a:lnTo>
                  <a:lnTo>
                    <a:pt x="3799" y="6524"/>
                  </a:lnTo>
                  <a:lnTo>
                    <a:pt x="3635" y="6545"/>
                  </a:lnTo>
                  <a:lnTo>
                    <a:pt x="3467" y="6558"/>
                  </a:lnTo>
                  <a:lnTo>
                    <a:pt x="3298" y="6563"/>
                  </a:lnTo>
                  <a:lnTo>
                    <a:pt x="3128" y="6558"/>
                  </a:lnTo>
                  <a:lnTo>
                    <a:pt x="2961" y="6545"/>
                  </a:lnTo>
                  <a:lnTo>
                    <a:pt x="2797" y="6524"/>
                  </a:lnTo>
                  <a:lnTo>
                    <a:pt x="2634" y="6495"/>
                  </a:lnTo>
                  <a:lnTo>
                    <a:pt x="2475" y="6459"/>
                  </a:lnTo>
                  <a:lnTo>
                    <a:pt x="2319" y="6415"/>
                  </a:lnTo>
                  <a:lnTo>
                    <a:pt x="2165" y="6363"/>
                  </a:lnTo>
                  <a:lnTo>
                    <a:pt x="2016" y="6304"/>
                  </a:lnTo>
                  <a:lnTo>
                    <a:pt x="1869" y="6238"/>
                  </a:lnTo>
                  <a:lnTo>
                    <a:pt x="1728" y="6165"/>
                  </a:lnTo>
                  <a:lnTo>
                    <a:pt x="1590" y="6087"/>
                  </a:lnTo>
                  <a:lnTo>
                    <a:pt x="1455" y="6001"/>
                  </a:lnTo>
                  <a:lnTo>
                    <a:pt x="1326" y="5909"/>
                  </a:lnTo>
                  <a:lnTo>
                    <a:pt x="1201" y="5812"/>
                  </a:lnTo>
                  <a:lnTo>
                    <a:pt x="1082" y="5709"/>
                  </a:lnTo>
                  <a:lnTo>
                    <a:pt x="967" y="5600"/>
                  </a:lnTo>
                  <a:lnTo>
                    <a:pt x="858" y="5486"/>
                  </a:lnTo>
                  <a:lnTo>
                    <a:pt x="754" y="5367"/>
                  </a:lnTo>
                  <a:lnTo>
                    <a:pt x="656" y="5243"/>
                  </a:lnTo>
                  <a:lnTo>
                    <a:pt x="564" y="5114"/>
                  </a:lnTo>
                  <a:lnTo>
                    <a:pt x="478" y="4981"/>
                  </a:lnTo>
                  <a:lnTo>
                    <a:pt x="398" y="4843"/>
                  </a:lnTo>
                  <a:lnTo>
                    <a:pt x="326" y="4702"/>
                  </a:lnTo>
                  <a:lnTo>
                    <a:pt x="259" y="4558"/>
                  </a:lnTo>
                  <a:lnTo>
                    <a:pt x="201" y="4408"/>
                  </a:lnTo>
                  <a:lnTo>
                    <a:pt x="149" y="4256"/>
                  </a:lnTo>
                  <a:lnTo>
                    <a:pt x="104" y="4102"/>
                  </a:lnTo>
                  <a:lnTo>
                    <a:pt x="67" y="3943"/>
                  </a:lnTo>
                  <a:lnTo>
                    <a:pt x="37" y="3781"/>
                  </a:lnTo>
                  <a:lnTo>
                    <a:pt x="16" y="3618"/>
                  </a:lnTo>
                  <a:lnTo>
                    <a:pt x="4" y="3451"/>
                  </a:lnTo>
                  <a:lnTo>
                    <a:pt x="0" y="3283"/>
                  </a:lnTo>
                  <a:lnTo>
                    <a:pt x="4" y="3115"/>
                  </a:lnTo>
                  <a:lnTo>
                    <a:pt x="16" y="2948"/>
                  </a:lnTo>
                  <a:lnTo>
                    <a:pt x="37" y="2783"/>
                  </a:lnTo>
                  <a:lnTo>
                    <a:pt x="67" y="2622"/>
                  </a:lnTo>
                  <a:lnTo>
                    <a:pt x="104" y="2463"/>
                  </a:lnTo>
                  <a:lnTo>
                    <a:pt x="149" y="2307"/>
                  </a:lnTo>
                  <a:lnTo>
                    <a:pt x="201" y="2155"/>
                  </a:lnTo>
                  <a:lnTo>
                    <a:pt x="259" y="2006"/>
                  </a:lnTo>
                  <a:lnTo>
                    <a:pt x="326" y="1861"/>
                  </a:lnTo>
                  <a:lnTo>
                    <a:pt x="398" y="1719"/>
                  </a:lnTo>
                  <a:lnTo>
                    <a:pt x="478" y="1582"/>
                  </a:lnTo>
                  <a:lnTo>
                    <a:pt x="564" y="1448"/>
                  </a:lnTo>
                  <a:lnTo>
                    <a:pt x="656" y="1320"/>
                  </a:lnTo>
                  <a:lnTo>
                    <a:pt x="754" y="1196"/>
                  </a:lnTo>
                  <a:lnTo>
                    <a:pt x="858" y="1076"/>
                  </a:lnTo>
                  <a:lnTo>
                    <a:pt x="967" y="963"/>
                  </a:lnTo>
                  <a:lnTo>
                    <a:pt x="1082" y="854"/>
                  </a:lnTo>
                  <a:lnTo>
                    <a:pt x="1201" y="751"/>
                  </a:lnTo>
                  <a:lnTo>
                    <a:pt x="1326" y="654"/>
                  </a:lnTo>
                  <a:lnTo>
                    <a:pt x="1455" y="562"/>
                  </a:lnTo>
                  <a:lnTo>
                    <a:pt x="1590" y="476"/>
                  </a:lnTo>
                  <a:lnTo>
                    <a:pt x="1728" y="397"/>
                  </a:lnTo>
                  <a:lnTo>
                    <a:pt x="1869" y="325"/>
                  </a:lnTo>
                  <a:lnTo>
                    <a:pt x="2016" y="258"/>
                  </a:lnTo>
                  <a:lnTo>
                    <a:pt x="2165" y="200"/>
                  </a:lnTo>
                  <a:lnTo>
                    <a:pt x="2319" y="148"/>
                  </a:lnTo>
                  <a:lnTo>
                    <a:pt x="2475" y="104"/>
                  </a:lnTo>
                  <a:lnTo>
                    <a:pt x="2634" y="67"/>
                  </a:lnTo>
                  <a:lnTo>
                    <a:pt x="2797" y="39"/>
                  </a:lnTo>
                  <a:lnTo>
                    <a:pt x="2961" y="18"/>
                  </a:lnTo>
                  <a:lnTo>
                    <a:pt x="3128" y="4"/>
                  </a:lnTo>
                  <a:lnTo>
                    <a:pt x="3298" y="0"/>
                  </a:lnTo>
                  <a:lnTo>
                    <a:pt x="3467" y="4"/>
                  </a:lnTo>
                  <a:lnTo>
                    <a:pt x="3635" y="18"/>
                  </a:lnTo>
                  <a:lnTo>
                    <a:pt x="3799" y="39"/>
                  </a:lnTo>
                  <a:lnTo>
                    <a:pt x="3962" y="67"/>
                  </a:lnTo>
                  <a:lnTo>
                    <a:pt x="4121" y="104"/>
                  </a:lnTo>
                  <a:lnTo>
                    <a:pt x="4278" y="148"/>
                  </a:lnTo>
                  <a:lnTo>
                    <a:pt x="4431" y="200"/>
                  </a:lnTo>
                  <a:lnTo>
                    <a:pt x="4580" y="258"/>
                  </a:lnTo>
                  <a:lnTo>
                    <a:pt x="4726" y="325"/>
                  </a:lnTo>
                  <a:lnTo>
                    <a:pt x="4868" y="397"/>
                  </a:lnTo>
                  <a:lnTo>
                    <a:pt x="5006" y="476"/>
                  </a:lnTo>
                  <a:lnTo>
                    <a:pt x="5140" y="562"/>
                  </a:lnTo>
                  <a:lnTo>
                    <a:pt x="5270" y="654"/>
                  </a:lnTo>
                  <a:lnTo>
                    <a:pt x="5394" y="751"/>
                  </a:lnTo>
                  <a:lnTo>
                    <a:pt x="5514" y="854"/>
                  </a:lnTo>
                  <a:lnTo>
                    <a:pt x="5629" y="963"/>
                  </a:lnTo>
                  <a:lnTo>
                    <a:pt x="5738" y="1076"/>
                  </a:lnTo>
                  <a:lnTo>
                    <a:pt x="5842" y="1196"/>
                  </a:lnTo>
                  <a:lnTo>
                    <a:pt x="5939" y="1320"/>
                  </a:lnTo>
                  <a:lnTo>
                    <a:pt x="6032" y="1448"/>
                  </a:lnTo>
                  <a:lnTo>
                    <a:pt x="6118" y="1582"/>
                  </a:lnTo>
                  <a:lnTo>
                    <a:pt x="6198" y="1719"/>
                  </a:lnTo>
                  <a:lnTo>
                    <a:pt x="6271" y="1861"/>
                  </a:lnTo>
                  <a:lnTo>
                    <a:pt x="6337" y="2006"/>
                  </a:lnTo>
                  <a:lnTo>
                    <a:pt x="6395" y="2155"/>
                  </a:lnTo>
                  <a:lnTo>
                    <a:pt x="6447" y="2307"/>
                  </a:lnTo>
                  <a:lnTo>
                    <a:pt x="6493" y="2463"/>
                  </a:lnTo>
                  <a:lnTo>
                    <a:pt x="6529" y="2622"/>
                  </a:lnTo>
                  <a:lnTo>
                    <a:pt x="6558" y="2783"/>
                  </a:lnTo>
                  <a:lnTo>
                    <a:pt x="6579" y="2948"/>
                  </a:lnTo>
                  <a:lnTo>
                    <a:pt x="6592" y="3115"/>
                  </a:lnTo>
                  <a:lnTo>
                    <a:pt x="6596" y="3283"/>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22" name="Rectangle 8"/>
            <p:cNvSpPr>
              <a:spLocks noChangeArrowheads="1"/>
            </p:cNvSpPr>
            <p:nvPr/>
          </p:nvSpPr>
          <p:spPr bwMode="auto">
            <a:xfrm>
              <a:off x="2395" y="2034"/>
              <a:ext cx="819" cy="264"/>
            </a:xfrm>
            <a:prstGeom prst="rect">
              <a:avLst/>
            </a:prstGeom>
            <a:solidFill>
              <a:srgbClr val="B1B5B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23" name="Rectangle 9"/>
            <p:cNvSpPr>
              <a:spLocks noChangeArrowheads="1"/>
            </p:cNvSpPr>
            <p:nvPr/>
          </p:nvSpPr>
          <p:spPr bwMode="auto">
            <a:xfrm>
              <a:off x="2395" y="2034"/>
              <a:ext cx="819" cy="264"/>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24" name="Rectangle 10"/>
            <p:cNvSpPr>
              <a:spLocks noChangeArrowheads="1"/>
            </p:cNvSpPr>
            <p:nvPr/>
          </p:nvSpPr>
          <p:spPr bwMode="auto">
            <a:xfrm>
              <a:off x="2397" y="2079"/>
              <a:ext cx="815" cy="175"/>
            </a:xfrm>
            <a:prstGeom prst="rect">
              <a:avLst/>
            </a:prstGeom>
            <a:solidFill>
              <a:srgbClr val="E6ECF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25" name="Rectangle 11"/>
            <p:cNvSpPr>
              <a:spLocks noChangeArrowheads="1"/>
            </p:cNvSpPr>
            <p:nvPr/>
          </p:nvSpPr>
          <p:spPr bwMode="auto">
            <a:xfrm>
              <a:off x="2397" y="2079"/>
              <a:ext cx="815" cy="175"/>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26" name="Freeform 12"/>
            <p:cNvSpPr>
              <a:spLocks/>
            </p:cNvSpPr>
            <p:nvPr/>
          </p:nvSpPr>
          <p:spPr bwMode="auto">
            <a:xfrm>
              <a:off x="2424" y="2057"/>
              <a:ext cx="35" cy="219"/>
            </a:xfrm>
            <a:custGeom>
              <a:avLst/>
              <a:gdLst>
                <a:gd name="T0" fmla="*/ 0 w 107"/>
                <a:gd name="T1" fmla="*/ 0 h 656"/>
                <a:gd name="T2" fmla="*/ 0 w 107"/>
                <a:gd name="T3" fmla="*/ 0 h 656"/>
                <a:gd name="T4" fmla="*/ 0 w 107"/>
                <a:gd name="T5" fmla="*/ 0 h 656"/>
                <a:gd name="T6" fmla="*/ 0 w 107"/>
                <a:gd name="T7" fmla="*/ 0 h 656"/>
                <a:gd name="T8" fmla="*/ 0 w 107"/>
                <a:gd name="T9" fmla="*/ 0 h 656"/>
                <a:gd name="T10" fmla="*/ 0 w 107"/>
                <a:gd name="T11" fmla="*/ 0 h 656"/>
                <a:gd name="T12" fmla="*/ 0 w 107"/>
                <a:gd name="T13" fmla="*/ 0 h 656"/>
                <a:gd name="T14" fmla="*/ 0 w 107"/>
                <a:gd name="T15" fmla="*/ 0 h 656"/>
                <a:gd name="T16" fmla="*/ 0 w 107"/>
                <a:gd name="T17" fmla="*/ 0 h 656"/>
                <a:gd name="T18" fmla="*/ 0 w 107"/>
                <a:gd name="T19" fmla="*/ 0 h 656"/>
                <a:gd name="T20" fmla="*/ 0 w 107"/>
                <a:gd name="T21" fmla="*/ 0 h 656"/>
                <a:gd name="T22" fmla="*/ 0 w 107"/>
                <a:gd name="T23" fmla="*/ 0 h 656"/>
                <a:gd name="T24" fmla="*/ 0 w 107"/>
                <a:gd name="T25" fmla="*/ 0 h 656"/>
                <a:gd name="T26" fmla="*/ 0 w 107"/>
                <a:gd name="T27" fmla="*/ 0 h 656"/>
                <a:gd name="T28" fmla="*/ 0 w 107"/>
                <a:gd name="T29" fmla="*/ 0 h 656"/>
                <a:gd name="T30" fmla="*/ 0 w 107"/>
                <a:gd name="T31" fmla="*/ 0 h 656"/>
                <a:gd name="T32" fmla="*/ 0 w 107"/>
                <a:gd name="T33" fmla="*/ 0 h 656"/>
                <a:gd name="T34" fmla="*/ 0 w 107"/>
                <a:gd name="T35" fmla="*/ 0 h 656"/>
                <a:gd name="T36" fmla="*/ 0 w 107"/>
                <a:gd name="T37" fmla="*/ 0 h 656"/>
                <a:gd name="T38" fmla="*/ 0 w 107"/>
                <a:gd name="T39" fmla="*/ 0 h 656"/>
                <a:gd name="T40" fmla="*/ 0 w 107"/>
                <a:gd name="T41" fmla="*/ 0 h 656"/>
                <a:gd name="T42" fmla="*/ 0 w 107"/>
                <a:gd name="T43" fmla="*/ 0 h 656"/>
                <a:gd name="T44" fmla="*/ 0 w 107"/>
                <a:gd name="T45" fmla="*/ 0 h 656"/>
                <a:gd name="T46" fmla="*/ 0 w 107"/>
                <a:gd name="T47" fmla="*/ 0 h 656"/>
                <a:gd name="T48" fmla="*/ 0 w 107"/>
                <a:gd name="T49" fmla="*/ 0 h 656"/>
                <a:gd name="T50" fmla="*/ 0 w 107"/>
                <a:gd name="T51" fmla="*/ 0 h 656"/>
                <a:gd name="T52" fmla="*/ 0 w 107"/>
                <a:gd name="T53" fmla="*/ 0 h 656"/>
                <a:gd name="T54" fmla="*/ 0 w 107"/>
                <a:gd name="T55" fmla="*/ 0 h 656"/>
                <a:gd name="T56" fmla="*/ 0 w 107"/>
                <a:gd name="T57" fmla="*/ 0 h 656"/>
                <a:gd name="T58" fmla="*/ 0 w 107"/>
                <a:gd name="T59" fmla="*/ 0 h 656"/>
                <a:gd name="T60" fmla="*/ 0 w 107"/>
                <a:gd name="T61" fmla="*/ 0 h 656"/>
                <a:gd name="T62" fmla="*/ 0 w 107"/>
                <a:gd name="T63" fmla="*/ 0 h 656"/>
                <a:gd name="T64" fmla="*/ 0 w 107"/>
                <a:gd name="T65" fmla="*/ 0 h 656"/>
                <a:gd name="T66" fmla="*/ 0 w 107"/>
                <a:gd name="T67" fmla="*/ 0 h 656"/>
                <a:gd name="T68" fmla="*/ 0 w 107"/>
                <a:gd name="T69" fmla="*/ 0 h 656"/>
                <a:gd name="T70" fmla="*/ 0 w 107"/>
                <a:gd name="T71" fmla="*/ 0 h 6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7" h="656">
                  <a:moveTo>
                    <a:pt x="107" y="330"/>
                  </a:moveTo>
                  <a:lnTo>
                    <a:pt x="107" y="364"/>
                  </a:lnTo>
                  <a:lnTo>
                    <a:pt x="106" y="396"/>
                  </a:lnTo>
                  <a:lnTo>
                    <a:pt x="105" y="426"/>
                  </a:lnTo>
                  <a:lnTo>
                    <a:pt x="102" y="456"/>
                  </a:lnTo>
                  <a:lnTo>
                    <a:pt x="100" y="485"/>
                  </a:lnTo>
                  <a:lnTo>
                    <a:pt x="98" y="511"/>
                  </a:lnTo>
                  <a:lnTo>
                    <a:pt x="95" y="537"/>
                  </a:lnTo>
                  <a:lnTo>
                    <a:pt x="91" y="560"/>
                  </a:lnTo>
                  <a:lnTo>
                    <a:pt x="87" y="581"/>
                  </a:lnTo>
                  <a:lnTo>
                    <a:pt x="82" y="600"/>
                  </a:lnTo>
                  <a:lnTo>
                    <a:pt x="78" y="616"/>
                  </a:lnTo>
                  <a:lnTo>
                    <a:pt x="74" y="631"/>
                  </a:lnTo>
                  <a:lnTo>
                    <a:pt x="69" y="642"/>
                  </a:lnTo>
                  <a:lnTo>
                    <a:pt x="65" y="650"/>
                  </a:lnTo>
                  <a:lnTo>
                    <a:pt x="63" y="653"/>
                  </a:lnTo>
                  <a:lnTo>
                    <a:pt x="60" y="655"/>
                  </a:lnTo>
                  <a:lnTo>
                    <a:pt x="57" y="656"/>
                  </a:lnTo>
                  <a:lnTo>
                    <a:pt x="55" y="656"/>
                  </a:lnTo>
                  <a:lnTo>
                    <a:pt x="53" y="656"/>
                  </a:lnTo>
                  <a:lnTo>
                    <a:pt x="49" y="655"/>
                  </a:lnTo>
                  <a:lnTo>
                    <a:pt x="47" y="653"/>
                  </a:lnTo>
                  <a:lnTo>
                    <a:pt x="44" y="650"/>
                  </a:lnTo>
                  <a:lnTo>
                    <a:pt x="39" y="642"/>
                  </a:lnTo>
                  <a:lnTo>
                    <a:pt x="34" y="631"/>
                  </a:lnTo>
                  <a:lnTo>
                    <a:pt x="29" y="616"/>
                  </a:lnTo>
                  <a:lnTo>
                    <a:pt x="24" y="600"/>
                  </a:lnTo>
                  <a:lnTo>
                    <a:pt x="20" y="581"/>
                  </a:lnTo>
                  <a:lnTo>
                    <a:pt x="16" y="560"/>
                  </a:lnTo>
                  <a:lnTo>
                    <a:pt x="13" y="537"/>
                  </a:lnTo>
                  <a:lnTo>
                    <a:pt x="10" y="511"/>
                  </a:lnTo>
                  <a:lnTo>
                    <a:pt x="6" y="485"/>
                  </a:lnTo>
                  <a:lnTo>
                    <a:pt x="4" y="456"/>
                  </a:lnTo>
                  <a:lnTo>
                    <a:pt x="2" y="426"/>
                  </a:lnTo>
                  <a:lnTo>
                    <a:pt x="1" y="396"/>
                  </a:lnTo>
                  <a:lnTo>
                    <a:pt x="0" y="364"/>
                  </a:lnTo>
                  <a:lnTo>
                    <a:pt x="0" y="330"/>
                  </a:lnTo>
                  <a:lnTo>
                    <a:pt x="0" y="296"/>
                  </a:lnTo>
                  <a:lnTo>
                    <a:pt x="1" y="264"/>
                  </a:lnTo>
                  <a:lnTo>
                    <a:pt x="2" y="232"/>
                  </a:lnTo>
                  <a:lnTo>
                    <a:pt x="4" y="201"/>
                  </a:lnTo>
                  <a:lnTo>
                    <a:pt x="6" y="173"/>
                  </a:lnTo>
                  <a:lnTo>
                    <a:pt x="10" y="146"/>
                  </a:lnTo>
                  <a:lnTo>
                    <a:pt x="13" y="121"/>
                  </a:lnTo>
                  <a:lnTo>
                    <a:pt x="16" y="96"/>
                  </a:lnTo>
                  <a:lnTo>
                    <a:pt x="20" y="75"/>
                  </a:lnTo>
                  <a:lnTo>
                    <a:pt x="24" y="57"/>
                  </a:lnTo>
                  <a:lnTo>
                    <a:pt x="29" y="40"/>
                  </a:lnTo>
                  <a:lnTo>
                    <a:pt x="34" y="26"/>
                  </a:lnTo>
                  <a:lnTo>
                    <a:pt x="39" y="15"/>
                  </a:lnTo>
                  <a:lnTo>
                    <a:pt x="44" y="7"/>
                  </a:lnTo>
                  <a:lnTo>
                    <a:pt x="47" y="4"/>
                  </a:lnTo>
                  <a:lnTo>
                    <a:pt x="49" y="1"/>
                  </a:lnTo>
                  <a:lnTo>
                    <a:pt x="53" y="0"/>
                  </a:lnTo>
                  <a:lnTo>
                    <a:pt x="55" y="0"/>
                  </a:lnTo>
                  <a:lnTo>
                    <a:pt x="57" y="0"/>
                  </a:lnTo>
                  <a:lnTo>
                    <a:pt x="60" y="1"/>
                  </a:lnTo>
                  <a:lnTo>
                    <a:pt x="63" y="4"/>
                  </a:lnTo>
                  <a:lnTo>
                    <a:pt x="65" y="7"/>
                  </a:lnTo>
                  <a:lnTo>
                    <a:pt x="69" y="15"/>
                  </a:lnTo>
                  <a:lnTo>
                    <a:pt x="74" y="26"/>
                  </a:lnTo>
                  <a:lnTo>
                    <a:pt x="78" y="40"/>
                  </a:lnTo>
                  <a:lnTo>
                    <a:pt x="82" y="57"/>
                  </a:lnTo>
                  <a:lnTo>
                    <a:pt x="87" y="75"/>
                  </a:lnTo>
                  <a:lnTo>
                    <a:pt x="91" y="96"/>
                  </a:lnTo>
                  <a:lnTo>
                    <a:pt x="95" y="121"/>
                  </a:lnTo>
                  <a:lnTo>
                    <a:pt x="98" y="146"/>
                  </a:lnTo>
                  <a:lnTo>
                    <a:pt x="100" y="173"/>
                  </a:lnTo>
                  <a:lnTo>
                    <a:pt x="102" y="201"/>
                  </a:lnTo>
                  <a:lnTo>
                    <a:pt x="105" y="232"/>
                  </a:lnTo>
                  <a:lnTo>
                    <a:pt x="106" y="264"/>
                  </a:lnTo>
                  <a:lnTo>
                    <a:pt x="107" y="296"/>
                  </a:lnTo>
                  <a:lnTo>
                    <a:pt x="107" y="330"/>
                  </a:lnTo>
                  <a:close/>
                </a:path>
              </a:pathLst>
            </a:custGeom>
            <a:solidFill>
              <a:srgbClr val="7BC2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27" name="Freeform 13"/>
            <p:cNvSpPr>
              <a:spLocks/>
            </p:cNvSpPr>
            <p:nvPr/>
          </p:nvSpPr>
          <p:spPr bwMode="auto">
            <a:xfrm>
              <a:off x="2424" y="2057"/>
              <a:ext cx="35" cy="219"/>
            </a:xfrm>
            <a:custGeom>
              <a:avLst/>
              <a:gdLst>
                <a:gd name="T0" fmla="*/ 0 w 107"/>
                <a:gd name="T1" fmla="*/ 0 h 656"/>
                <a:gd name="T2" fmla="*/ 0 w 107"/>
                <a:gd name="T3" fmla="*/ 0 h 656"/>
                <a:gd name="T4" fmla="*/ 0 w 107"/>
                <a:gd name="T5" fmla="*/ 0 h 656"/>
                <a:gd name="T6" fmla="*/ 0 w 107"/>
                <a:gd name="T7" fmla="*/ 0 h 656"/>
                <a:gd name="T8" fmla="*/ 0 w 107"/>
                <a:gd name="T9" fmla="*/ 0 h 656"/>
                <a:gd name="T10" fmla="*/ 0 w 107"/>
                <a:gd name="T11" fmla="*/ 0 h 656"/>
                <a:gd name="T12" fmla="*/ 0 w 107"/>
                <a:gd name="T13" fmla="*/ 0 h 656"/>
                <a:gd name="T14" fmla="*/ 0 w 107"/>
                <a:gd name="T15" fmla="*/ 0 h 656"/>
                <a:gd name="T16" fmla="*/ 0 w 107"/>
                <a:gd name="T17" fmla="*/ 0 h 656"/>
                <a:gd name="T18" fmla="*/ 0 w 107"/>
                <a:gd name="T19" fmla="*/ 0 h 656"/>
                <a:gd name="T20" fmla="*/ 0 w 107"/>
                <a:gd name="T21" fmla="*/ 0 h 656"/>
                <a:gd name="T22" fmla="*/ 0 w 107"/>
                <a:gd name="T23" fmla="*/ 0 h 656"/>
                <a:gd name="T24" fmla="*/ 0 w 107"/>
                <a:gd name="T25" fmla="*/ 0 h 656"/>
                <a:gd name="T26" fmla="*/ 0 w 107"/>
                <a:gd name="T27" fmla="*/ 0 h 656"/>
                <a:gd name="T28" fmla="*/ 0 w 107"/>
                <a:gd name="T29" fmla="*/ 0 h 656"/>
                <a:gd name="T30" fmla="*/ 0 w 107"/>
                <a:gd name="T31" fmla="*/ 0 h 656"/>
                <a:gd name="T32" fmla="*/ 0 w 107"/>
                <a:gd name="T33" fmla="*/ 0 h 656"/>
                <a:gd name="T34" fmla="*/ 0 w 107"/>
                <a:gd name="T35" fmla="*/ 0 h 656"/>
                <a:gd name="T36" fmla="*/ 0 w 107"/>
                <a:gd name="T37" fmla="*/ 0 h 656"/>
                <a:gd name="T38" fmla="*/ 0 w 107"/>
                <a:gd name="T39" fmla="*/ 0 h 656"/>
                <a:gd name="T40" fmla="*/ 0 w 107"/>
                <a:gd name="T41" fmla="*/ 0 h 656"/>
                <a:gd name="T42" fmla="*/ 0 w 107"/>
                <a:gd name="T43" fmla="*/ 0 h 656"/>
                <a:gd name="T44" fmla="*/ 0 w 107"/>
                <a:gd name="T45" fmla="*/ 0 h 656"/>
                <a:gd name="T46" fmla="*/ 0 w 107"/>
                <a:gd name="T47" fmla="*/ 0 h 656"/>
                <a:gd name="T48" fmla="*/ 0 w 107"/>
                <a:gd name="T49" fmla="*/ 0 h 656"/>
                <a:gd name="T50" fmla="*/ 0 w 107"/>
                <a:gd name="T51" fmla="*/ 0 h 656"/>
                <a:gd name="T52" fmla="*/ 0 w 107"/>
                <a:gd name="T53" fmla="*/ 0 h 656"/>
                <a:gd name="T54" fmla="*/ 0 w 107"/>
                <a:gd name="T55" fmla="*/ 0 h 656"/>
                <a:gd name="T56" fmla="*/ 0 w 107"/>
                <a:gd name="T57" fmla="*/ 0 h 656"/>
                <a:gd name="T58" fmla="*/ 0 w 107"/>
                <a:gd name="T59" fmla="*/ 0 h 656"/>
                <a:gd name="T60" fmla="*/ 0 w 107"/>
                <a:gd name="T61" fmla="*/ 0 h 656"/>
                <a:gd name="T62" fmla="*/ 0 w 107"/>
                <a:gd name="T63" fmla="*/ 0 h 656"/>
                <a:gd name="T64" fmla="*/ 0 w 107"/>
                <a:gd name="T65" fmla="*/ 0 h 656"/>
                <a:gd name="T66" fmla="*/ 0 w 107"/>
                <a:gd name="T67" fmla="*/ 0 h 656"/>
                <a:gd name="T68" fmla="*/ 0 w 107"/>
                <a:gd name="T69" fmla="*/ 0 h 656"/>
                <a:gd name="T70" fmla="*/ 0 w 107"/>
                <a:gd name="T71" fmla="*/ 0 h 6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7" h="656">
                  <a:moveTo>
                    <a:pt x="107" y="330"/>
                  </a:moveTo>
                  <a:lnTo>
                    <a:pt x="107" y="364"/>
                  </a:lnTo>
                  <a:lnTo>
                    <a:pt x="106" y="396"/>
                  </a:lnTo>
                  <a:lnTo>
                    <a:pt x="105" y="426"/>
                  </a:lnTo>
                  <a:lnTo>
                    <a:pt x="102" y="456"/>
                  </a:lnTo>
                  <a:lnTo>
                    <a:pt x="100" y="485"/>
                  </a:lnTo>
                  <a:lnTo>
                    <a:pt x="98" y="511"/>
                  </a:lnTo>
                  <a:lnTo>
                    <a:pt x="95" y="537"/>
                  </a:lnTo>
                  <a:lnTo>
                    <a:pt x="91" y="560"/>
                  </a:lnTo>
                  <a:lnTo>
                    <a:pt x="87" y="581"/>
                  </a:lnTo>
                  <a:lnTo>
                    <a:pt x="82" y="600"/>
                  </a:lnTo>
                  <a:lnTo>
                    <a:pt x="78" y="616"/>
                  </a:lnTo>
                  <a:lnTo>
                    <a:pt x="74" y="631"/>
                  </a:lnTo>
                  <a:lnTo>
                    <a:pt x="69" y="642"/>
                  </a:lnTo>
                  <a:lnTo>
                    <a:pt x="65" y="650"/>
                  </a:lnTo>
                  <a:lnTo>
                    <a:pt x="63" y="653"/>
                  </a:lnTo>
                  <a:lnTo>
                    <a:pt x="60" y="655"/>
                  </a:lnTo>
                  <a:lnTo>
                    <a:pt x="57" y="656"/>
                  </a:lnTo>
                  <a:lnTo>
                    <a:pt x="55" y="656"/>
                  </a:lnTo>
                  <a:lnTo>
                    <a:pt x="53" y="656"/>
                  </a:lnTo>
                  <a:lnTo>
                    <a:pt x="49" y="655"/>
                  </a:lnTo>
                  <a:lnTo>
                    <a:pt x="47" y="653"/>
                  </a:lnTo>
                  <a:lnTo>
                    <a:pt x="44" y="650"/>
                  </a:lnTo>
                  <a:lnTo>
                    <a:pt x="39" y="642"/>
                  </a:lnTo>
                  <a:lnTo>
                    <a:pt x="34" y="631"/>
                  </a:lnTo>
                  <a:lnTo>
                    <a:pt x="29" y="616"/>
                  </a:lnTo>
                  <a:lnTo>
                    <a:pt x="24" y="600"/>
                  </a:lnTo>
                  <a:lnTo>
                    <a:pt x="20" y="581"/>
                  </a:lnTo>
                  <a:lnTo>
                    <a:pt x="16" y="560"/>
                  </a:lnTo>
                  <a:lnTo>
                    <a:pt x="13" y="537"/>
                  </a:lnTo>
                  <a:lnTo>
                    <a:pt x="10" y="511"/>
                  </a:lnTo>
                  <a:lnTo>
                    <a:pt x="6" y="485"/>
                  </a:lnTo>
                  <a:lnTo>
                    <a:pt x="4" y="456"/>
                  </a:lnTo>
                  <a:lnTo>
                    <a:pt x="2" y="426"/>
                  </a:lnTo>
                  <a:lnTo>
                    <a:pt x="1" y="396"/>
                  </a:lnTo>
                  <a:lnTo>
                    <a:pt x="0" y="364"/>
                  </a:lnTo>
                  <a:lnTo>
                    <a:pt x="0" y="330"/>
                  </a:lnTo>
                  <a:lnTo>
                    <a:pt x="0" y="296"/>
                  </a:lnTo>
                  <a:lnTo>
                    <a:pt x="1" y="264"/>
                  </a:lnTo>
                  <a:lnTo>
                    <a:pt x="2" y="232"/>
                  </a:lnTo>
                  <a:lnTo>
                    <a:pt x="4" y="201"/>
                  </a:lnTo>
                  <a:lnTo>
                    <a:pt x="6" y="173"/>
                  </a:lnTo>
                  <a:lnTo>
                    <a:pt x="10" y="146"/>
                  </a:lnTo>
                  <a:lnTo>
                    <a:pt x="13" y="121"/>
                  </a:lnTo>
                  <a:lnTo>
                    <a:pt x="16" y="96"/>
                  </a:lnTo>
                  <a:lnTo>
                    <a:pt x="20" y="75"/>
                  </a:lnTo>
                  <a:lnTo>
                    <a:pt x="24" y="57"/>
                  </a:lnTo>
                  <a:lnTo>
                    <a:pt x="29" y="40"/>
                  </a:lnTo>
                  <a:lnTo>
                    <a:pt x="34" y="26"/>
                  </a:lnTo>
                  <a:lnTo>
                    <a:pt x="39" y="15"/>
                  </a:lnTo>
                  <a:lnTo>
                    <a:pt x="44" y="7"/>
                  </a:lnTo>
                  <a:lnTo>
                    <a:pt x="47" y="4"/>
                  </a:lnTo>
                  <a:lnTo>
                    <a:pt x="49" y="1"/>
                  </a:lnTo>
                  <a:lnTo>
                    <a:pt x="53" y="0"/>
                  </a:lnTo>
                  <a:lnTo>
                    <a:pt x="55" y="0"/>
                  </a:lnTo>
                  <a:lnTo>
                    <a:pt x="57" y="0"/>
                  </a:lnTo>
                  <a:lnTo>
                    <a:pt x="60" y="1"/>
                  </a:lnTo>
                  <a:lnTo>
                    <a:pt x="63" y="4"/>
                  </a:lnTo>
                  <a:lnTo>
                    <a:pt x="65" y="7"/>
                  </a:lnTo>
                  <a:lnTo>
                    <a:pt x="69" y="15"/>
                  </a:lnTo>
                  <a:lnTo>
                    <a:pt x="74" y="26"/>
                  </a:lnTo>
                  <a:lnTo>
                    <a:pt x="78" y="40"/>
                  </a:lnTo>
                  <a:lnTo>
                    <a:pt x="82" y="57"/>
                  </a:lnTo>
                  <a:lnTo>
                    <a:pt x="87" y="75"/>
                  </a:lnTo>
                  <a:lnTo>
                    <a:pt x="91" y="96"/>
                  </a:lnTo>
                  <a:lnTo>
                    <a:pt x="95" y="121"/>
                  </a:lnTo>
                  <a:lnTo>
                    <a:pt x="98" y="146"/>
                  </a:lnTo>
                  <a:lnTo>
                    <a:pt x="100" y="173"/>
                  </a:lnTo>
                  <a:lnTo>
                    <a:pt x="102" y="201"/>
                  </a:lnTo>
                  <a:lnTo>
                    <a:pt x="105" y="232"/>
                  </a:lnTo>
                  <a:lnTo>
                    <a:pt x="106" y="264"/>
                  </a:lnTo>
                  <a:lnTo>
                    <a:pt x="107" y="296"/>
                  </a:lnTo>
                  <a:lnTo>
                    <a:pt x="107" y="330"/>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28" name="Rectangle 14"/>
            <p:cNvSpPr>
              <a:spLocks noChangeArrowheads="1"/>
            </p:cNvSpPr>
            <p:nvPr/>
          </p:nvSpPr>
          <p:spPr bwMode="auto">
            <a:xfrm>
              <a:off x="4192" y="3224"/>
              <a:ext cx="174" cy="222"/>
            </a:xfrm>
            <a:prstGeom prst="rect">
              <a:avLst/>
            </a:prstGeom>
            <a:solidFill>
              <a:srgbClr val="B1B5B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29" name="Rectangle 15"/>
            <p:cNvSpPr>
              <a:spLocks noChangeArrowheads="1"/>
            </p:cNvSpPr>
            <p:nvPr/>
          </p:nvSpPr>
          <p:spPr bwMode="auto">
            <a:xfrm>
              <a:off x="4192" y="3224"/>
              <a:ext cx="174" cy="222"/>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30" name="Rectangle 16"/>
            <p:cNvSpPr>
              <a:spLocks noChangeArrowheads="1"/>
            </p:cNvSpPr>
            <p:nvPr/>
          </p:nvSpPr>
          <p:spPr bwMode="auto">
            <a:xfrm>
              <a:off x="4230" y="3224"/>
              <a:ext cx="102" cy="224"/>
            </a:xfrm>
            <a:prstGeom prst="rect">
              <a:avLst/>
            </a:prstGeom>
            <a:solidFill>
              <a:srgbClr val="E6ECF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31" name="Rectangle 17"/>
            <p:cNvSpPr>
              <a:spLocks noChangeArrowheads="1"/>
            </p:cNvSpPr>
            <p:nvPr/>
          </p:nvSpPr>
          <p:spPr bwMode="auto">
            <a:xfrm>
              <a:off x="4230" y="3224"/>
              <a:ext cx="102" cy="224"/>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32" name="Line 18"/>
            <p:cNvSpPr>
              <a:spLocks noChangeShapeType="1"/>
            </p:cNvSpPr>
            <p:nvPr/>
          </p:nvSpPr>
          <p:spPr bwMode="auto">
            <a:xfrm>
              <a:off x="4286" y="3357"/>
              <a:ext cx="1" cy="186"/>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33" name="Freeform 19"/>
            <p:cNvSpPr>
              <a:spLocks/>
            </p:cNvSpPr>
            <p:nvPr/>
          </p:nvSpPr>
          <p:spPr bwMode="auto">
            <a:xfrm>
              <a:off x="4245" y="3502"/>
              <a:ext cx="83" cy="124"/>
            </a:xfrm>
            <a:custGeom>
              <a:avLst/>
              <a:gdLst>
                <a:gd name="T0" fmla="*/ 0 w 249"/>
                <a:gd name="T1" fmla="*/ 0 h 371"/>
                <a:gd name="T2" fmla="*/ 0 w 249"/>
                <a:gd name="T3" fmla="*/ 0 h 371"/>
                <a:gd name="T4" fmla="*/ 0 w 249"/>
                <a:gd name="T5" fmla="*/ 0 h 371"/>
                <a:gd name="T6" fmla="*/ 0 w 249"/>
                <a:gd name="T7" fmla="*/ 0 h 371"/>
                <a:gd name="T8" fmla="*/ 0 w 249"/>
                <a:gd name="T9" fmla="*/ 0 h 37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9" h="371">
                  <a:moveTo>
                    <a:pt x="0" y="0"/>
                  </a:moveTo>
                  <a:lnTo>
                    <a:pt x="126" y="371"/>
                  </a:lnTo>
                  <a:lnTo>
                    <a:pt x="249" y="0"/>
                  </a:lnTo>
                  <a:lnTo>
                    <a:pt x="126" y="115"/>
                  </a:lnTo>
                  <a:lnTo>
                    <a:pt x="0" y="0"/>
                  </a:lnTo>
                  <a:close/>
                </a:path>
              </a:pathLst>
            </a:custGeom>
            <a:solidFill>
              <a:srgbClr val="12141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34" name="Line 20"/>
            <p:cNvSpPr>
              <a:spLocks noChangeShapeType="1"/>
            </p:cNvSpPr>
            <p:nvPr/>
          </p:nvSpPr>
          <p:spPr bwMode="auto">
            <a:xfrm flipV="1">
              <a:off x="2442" y="2031"/>
              <a:ext cx="1" cy="24"/>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35" name="Line 21"/>
            <p:cNvSpPr>
              <a:spLocks noChangeShapeType="1"/>
            </p:cNvSpPr>
            <p:nvPr/>
          </p:nvSpPr>
          <p:spPr bwMode="auto">
            <a:xfrm flipV="1">
              <a:off x="2442" y="2279"/>
              <a:ext cx="1" cy="25"/>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36" name="Rectangle 22"/>
            <p:cNvSpPr>
              <a:spLocks noChangeArrowheads="1"/>
            </p:cNvSpPr>
            <p:nvPr/>
          </p:nvSpPr>
          <p:spPr bwMode="auto">
            <a:xfrm>
              <a:off x="3782" y="3661"/>
              <a:ext cx="992"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Vacuum pump</a:t>
              </a:r>
              <a:endParaRPr lang="de-AT" altLang="pl-PL" sz="1800" b="1">
                <a:latin typeface="Arial" panose="020B0604020202020204" pitchFamily="34" charset="0"/>
              </a:endParaRPr>
            </a:p>
          </p:txBody>
        </p:sp>
        <p:sp>
          <p:nvSpPr>
            <p:cNvPr id="265437" name="Text Box 23"/>
            <p:cNvSpPr txBox="1">
              <a:spLocks noChangeArrowheads="1"/>
            </p:cNvSpPr>
            <p:nvPr/>
          </p:nvSpPr>
          <p:spPr bwMode="auto">
            <a:xfrm>
              <a:off x="2435" y="3197"/>
              <a:ext cx="13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latin typeface="Arial" panose="020B0604020202020204" pitchFamily="34" charset="0"/>
                </a:rPr>
                <a:t>Vacuum chamber</a:t>
              </a:r>
            </a:p>
          </p:txBody>
        </p:sp>
      </p:grpSp>
      <p:grpSp>
        <p:nvGrpSpPr>
          <p:cNvPr id="265220" name="Group 24"/>
          <p:cNvGrpSpPr>
            <a:grpSpLocks/>
          </p:cNvGrpSpPr>
          <p:nvPr/>
        </p:nvGrpSpPr>
        <p:grpSpPr bwMode="auto">
          <a:xfrm>
            <a:off x="2862263" y="1971675"/>
            <a:ext cx="2073275" cy="1766888"/>
            <a:chOff x="1795" y="986"/>
            <a:chExt cx="1306" cy="1113"/>
          </a:xfrm>
        </p:grpSpPr>
        <p:sp>
          <p:nvSpPr>
            <p:cNvPr id="265374" name="Rectangle 25"/>
            <p:cNvSpPr>
              <a:spLocks noChangeArrowheads="1"/>
            </p:cNvSpPr>
            <p:nvPr/>
          </p:nvSpPr>
          <p:spPr bwMode="auto">
            <a:xfrm>
              <a:off x="2562" y="1973"/>
              <a:ext cx="27" cy="11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75" name="Rectangle 26"/>
            <p:cNvSpPr>
              <a:spLocks noChangeArrowheads="1"/>
            </p:cNvSpPr>
            <p:nvPr/>
          </p:nvSpPr>
          <p:spPr bwMode="auto">
            <a:xfrm>
              <a:off x="2562" y="1973"/>
              <a:ext cx="27" cy="116"/>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76" name="Rectangle 27"/>
            <p:cNvSpPr>
              <a:spLocks noChangeArrowheads="1"/>
            </p:cNvSpPr>
            <p:nvPr/>
          </p:nvSpPr>
          <p:spPr bwMode="auto">
            <a:xfrm>
              <a:off x="2562" y="1748"/>
              <a:ext cx="27" cy="11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77" name="Rectangle 28"/>
            <p:cNvSpPr>
              <a:spLocks noChangeArrowheads="1"/>
            </p:cNvSpPr>
            <p:nvPr/>
          </p:nvSpPr>
          <p:spPr bwMode="auto">
            <a:xfrm>
              <a:off x="2562" y="1748"/>
              <a:ext cx="27" cy="117"/>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78" name="Freeform 29"/>
            <p:cNvSpPr>
              <a:spLocks/>
            </p:cNvSpPr>
            <p:nvPr/>
          </p:nvSpPr>
          <p:spPr bwMode="auto">
            <a:xfrm>
              <a:off x="2515" y="1858"/>
              <a:ext cx="119" cy="117"/>
            </a:xfrm>
            <a:custGeom>
              <a:avLst/>
              <a:gdLst>
                <a:gd name="T0" fmla="*/ 0 w 356"/>
                <a:gd name="T1" fmla="*/ 0 h 352"/>
                <a:gd name="T2" fmla="*/ 0 w 356"/>
                <a:gd name="T3" fmla="*/ 0 h 352"/>
                <a:gd name="T4" fmla="*/ 0 w 356"/>
                <a:gd name="T5" fmla="*/ 0 h 352"/>
                <a:gd name="T6" fmla="*/ 0 w 356"/>
                <a:gd name="T7" fmla="*/ 0 h 352"/>
                <a:gd name="T8" fmla="*/ 0 w 356"/>
                <a:gd name="T9" fmla="*/ 0 h 352"/>
                <a:gd name="T10" fmla="*/ 0 w 356"/>
                <a:gd name="T11" fmla="*/ 0 h 352"/>
                <a:gd name="T12" fmla="*/ 0 w 356"/>
                <a:gd name="T13" fmla="*/ 0 h 352"/>
                <a:gd name="T14" fmla="*/ 0 w 356"/>
                <a:gd name="T15" fmla="*/ 0 h 352"/>
                <a:gd name="T16" fmla="*/ 0 w 356"/>
                <a:gd name="T17" fmla="*/ 0 h 352"/>
                <a:gd name="T18" fmla="*/ 0 w 356"/>
                <a:gd name="T19" fmla="*/ 0 h 352"/>
                <a:gd name="T20" fmla="*/ 0 w 356"/>
                <a:gd name="T21" fmla="*/ 0 h 352"/>
                <a:gd name="T22" fmla="*/ 0 w 356"/>
                <a:gd name="T23" fmla="*/ 0 h 352"/>
                <a:gd name="T24" fmla="*/ 0 w 356"/>
                <a:gd name="T25" fmla="*/ 0 h 352"/>
                <a:gd name="T26" fmla="*/ 0 w 356"/>
                <a:gd name="T27" fmla="*/ 0 h 352"/>
                <a:gd name="T28" fmla="*/ 0 w 356"/>
                <a:gd name="T29" fmla="*/ 0 h 352"/>
                <a:gd name="T30" fmla="*/ 0 w 356"/>
                <a:gd name="T31" fmla="*/ 0 h 352"/>
                <a:gd name="T32" fmla="*/ 0 w 356"/>
                <a:gd name="T33" fmla="*/ 0 h 352"/>
                <a:gd name="T34" fmla="*/ 0 w 356"/>
                <a:gd name="T35" fmla="*/ 0 h 352"/>
                <a:gd name="T36" fmla="*/ 0 w 356"/>
                <a:gd name="T37" fmla="*/ 0 h 352"/>
                <a:gd name="T38" fmla="*/ 0 w 356"/>
                <a:gd name="T39" fmla="*/ 0 h 352"/>
                <a:gd name="T40" fmla="*/ 0 w 356"/>
                <a:gd name="T41" fmla="*/ 0 h 352"/>
                <a:gd name="T42" fmla="*/ 0 w 356"/>
                <a:gd name="T43" fmla="*/ 0 h 352"/>
                <a:gd name="T44" fmla="*/ 0 w 356"/>
                <a:gd name="T45" fmla="*/ 0 h 352"/>
                <a:gd name="T46" fmla="*/ 0 w 356"/>
                <a:gd name="T47" fmla="*/ 0 h 352"/>
                <a:gd name="T48" fmla="*/ 0 w 356"/>
                <a:gd name="T49" fmla="*/ 0 h 352"/>
                <a:gd name="T50" fmla="*/ 0 w 356"/>
                <a:gd name="T51" fmla="*/ 0 h 352"/>
                <a:gd name="T52" fmla="*/ 0 w 356"/>
                <a:gd name="T53" fmla="*/ 0 h 352"/>
                <a:gd name="T54" fmla="*/ 0 w 356"/>
                <a:gd name="T55" fmla="*/ 0 h 352"/>
                <a:gd name="T56" fmla="*/ 0 w 356"/>
                <a:gd name="T57" fmla="*/ 0 h 352"/>
                <a:gd name="T58" fmla="*/ 0 w 356"/>
                <a:gd name="T59" fmla="*/ 0 h 352"/>
                <a:gd name="T60" fmla="*/ 0 w 356"/>
                <a:gd name="T61" fmla="*/ 0 h 352"/>
                <a:gd name="T62" fmla="*/ 0 w 356"/>
                <a:gd name="T63" fmla="*/ 0 h 3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56" h="352">
                  <a:moveTo>
                    <a:pt x="356" y="178"/>
                  </a:moveTo>
                  <a:lnTo>
                    <a:pt x="355" y="195"/>
                  </a:lnTo>
                  <a:lnTo>
                    <a:pt x="353" y="213"/>
                  </a:lnTo>
                  <a:lnTo>
                    <a:pt x="348" y="230"/>
                  </a:lnTo>
                  <a:lnTo>
                    <a:pt x="342" y="245"/>
                  </a:lnTo>
                  <a:lnTo>
                    <a:pt x="334" y="261"/>
                  </a:lnTo>
                  <a:lnTo>
                    <a:pt x="325" y="275"/>
                  </a:lnTo>
                  <a:lnTo>
                    <a:pt x="315" y="288"/>
                  </a:lnTo>
                  <a:lnTo>
                    <a:pt x="303" y="301"/>
                  </a:lnTo>
                  <a:lnTo>
                    <a:pt x="291" y="312"/>
                  </a:lnTo>
                  <a:lnTo>
                    <a:pt x="277" y="322"/>
                  </a:lnTo>
                  <a:lnTo>
                    <a:pt x="262" y="331"/>
                  </a:lnTo>
                  <a:lnTo>
                    <a:pt x="247" y="338"/>
                  </a:lnTo>
                  <a:lnTo>
                    <a:pt x="230" y="344"/>
                  </a:lnTo>
                  <a:lnTo>
                    <a:pt x="214" y="349"/>
                  </a:lnTo>
                  <a:lnTo>
                    <a:pt x="196" y="351"/>
                  </a:lnTo>
                  <a:lnTo>
                    <a:pt x="178" y="352"/>
                  </a:lnTo>
                  <a:lnTo>
                    <a:pt x="160" y="351"/>
                  </a:lnTo>
                  <a:lnTo>
                    <a:pt x="143" y="349"/>
                  </a:lnTo>
                  <a:lnTo>
                    <a:pt x="125" y="344"/>
                  </a:lnTo>
                  <a:lnTo>
                    <a:pt x="110" y="338"/>
                  </a:lnTo>
                  <a:lnTo>
                    <a:pt x="94" y="331"/>
                  </a:lnTo>
                  <a:lnTo>
                    <a:pt x="79" y="322"/>
                  </a:lnTo>
                  <a:lnTo>
                    <a:pt x="66" y="312"/>
                  </a:lnTo>
                  <a:lnTo>
                    <a:pt x="53" y="301"/>
                  </a:lnTo>
                  <a:lnTo>
                    <a:pt x="41" y="288"/>
                  </a:lnTo>
                  <a:lnTo>
                    <a:pt x="30" y="275"/>
                  </a:lnTo>
                  <a:lnTo>
                    <a:pt x="22" y="261"/>
                  </a:lnTo>
                  <a:lnTo>
                    <a:pt x="14" y="245"/>
                  </a:lnTo>
                  <a:lnTo>
                    <a:pt x="8" y="230"/>
                  </a:lnTo>
                  <a:lnTo>
                    <a:pt x="4" y="213"/>
                  </a:lnTo>
                  <a:lnTo>
                    <a:pt x="1" y="195"/>
                  </a:lnTo>
                  <a:lnTo>
                    <a:pt x="0" y="178"/>
                  </a:lnTo>
                  <a:lnTo>
                    <a:pt x="1" y="159"/>
                  </a:lnTo>
                  <a:lnTo>
                    <a:pt x="4" y="141"/>
                  </a:lnTo>
                  <a:lnTo>
                    <a:pt x="8" y="124"/>
                  </a:lnTo>
                  <a:lnTo>
                    <a:pt x="14" y="107"/>
                  </a:lnTo>
                  <a:lnTo>
                    <a:pt x="22" y="92"/>
                  </a:lnTo>
                  <a:lnTo>
                    <a:pt x="30" y="77"/>
                  </a:lnTo>
                  <a:lnTo>
                    <a:pt x="41" y="64"/>
                  </a:lnTo>
                  <a:lnTo>
                    <a:pt x="53" y="51"/>
                  </a:lnTo>
                  <a:lnTo>
                    <a:pt x="66" y="40"/>
                  </a:lnTo>
                  <a:lnTo>
                    <a:pt x="79" y="30"/>
                  </a:lnTo>
                  <a:lnTo>
                    <a:pt x="94" y="21"/>
                  </a:lnTo>
                  <a:lnTo>
                    <a:pt x="110" y="13"/>
                  </a:lnTo>
                  <a:lnTo>
                    <a:pt x="125" y="8"/>
                  </a:lnTo>
                  <a:lnTo>
                    <a:pt x="143" y="3"/>
                  </a:lnTo>
                  <a:lnTo>
                    <a:pt x="160" y="1"/>
                  </a:lnTo>
                  <a:lnTo>
                    <a:pt x="178" y="0"/>
                  </a:lnTo>
                  <a:lnTo>
                    <a:pt x="196" y="1"/>
                  </a:lnTo>
                  <a:lnTo>
                    <a:pt x="214" y="3"/>
                  </a:lnTo>
                  <a:lnTo>
                    <a:pt x="230" y="8"/>
                  </a:lnTo>
                  <a:lnTo>
                    <a:pt x="247" y="13"/>
                  </a:lnTo>
                  <a:lnTo>
                    <a:pt x="262" y="21"/>
                  </a:lnTo>
                  <a:lnTo>
                    <a:pt x="277" y="30"/>
                  </a:lnTo>
                  <a:lnTo>
                    <a:pt x="291" y="40"/>
                  </a:lnTo>
                  <a:lnTo>
                    <a:pt x="303" y="51"/>
                  </a:lnTo>
                  <a:lnTo>
                    <a:pt x="315" y="64"/>
                  </a:lnTo>
                  <a:lnTo>
                    <a:pt x="325" y="77"/>
                  </a:lnTo>
                  <a:lnTo>
                    <a:pt x="334" y="92"/>
                  </a:lnTo>
                  <a:lnTo>
                    <a:pt x="342" y="107"/>
                  </a:lnTo>
                  <a:lnTo>
                    <a:pt x="348" y="124"/>
                  </a:lnTo>
                  <a:lnTo>
                    <a:pt x="353" y="141"/>
                  </a:lnTo>
                  <a:lnTo>
                    <a:pt x="355" y="159"/>
                  </a:lnTo>
                  <a:lnTo>
                    <a:pt x="356" y="1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79" name="Freeform 30"/>
            <p:cNvSpPr>
              <a:spLocks/>
            </p:cNvSpPr>
            <p:nvPr/>
          </p:nvSpPr>
          <p:spPr bwMode="auto">
            <a:xfrm>
              <a:off x="2515" y="1858"/>
              <a:ext cx="119" cy="117"/>
            </a:xfrm>
            <a:custGeom>
              <a:avLst/>
              <a:gdLst>
                <a:gd name="T0" fmla="*/ 0 w 356"/>
                <a:gd name="T1" fmla="*/ 0 h 352"/>
                <a:gd name="T2" fmla="*/ 0 w 356"/>
                <a:gd name="T3" fmla="*/ 0 h 352"/>
                <a:gd name="T4" fmla="*/ 0 w 356"/>
                <a:gd name="T5" fmla="*/ 0 h 352"/>
                <a:gd name="T6" fmla="*/ 0 w 356"/>
                <a:gd name="T7" fmla="*/ 0 h 352"/>
                <a:gd name="T8" fmla="*/ 0 w 356"/>
                <a:gd name="T9" fmla="*/ 0 h 352"/>
                <a:gd name="T10" fmla="*/ 0 w 356"/>
                <a:gd name="T11" fmla="*/ 0 h 352"/>
                <a:gd name="T12" fmla="*/ 0 w 356"/>
                <a:gd name="T13" fmla="*/ 0 h 352"/>
                <a:gd name="T14" fmla="*/ 0 w 356"/>
                <a:gd name="T15" fmla="*/ 0 h 352"/>
                <a:gd name="T16" fmla="*/ 0 w 356"/>
                <a:gd name="T17" fmla="*/ 0 h 352"/>
                <a:gd name="T18" fmla="*/ 0 w 356"/>
                <a:gd name="T19" fmla="*/ 0 h 352"/>
                <a:gd name="T20" fmla="*/ 0 w 356"/>
                <a:gd name="T21" fmla="*/ 0 h 352"/>
                <a:gd name="T22" fmla="*/ 0 w 356"/>
                <a:gd name="T23" fmla="*/ 0 h 352"/>
                <a:gd name="T24" fmla="*/ 0 w 356"/>
                <a:gd name="T25" fmla="*/ 0 h 352"/>
                <a:gd name="T26" fmla="*/ 0 w 356"/>
                <a:gd name="T27" fmla="*/ 0 h 352"/>
                <a:gd name="T28" fmla="*/ 0 w 356"/>
                <a:gd name="T29" fmla="*/ 0 h 352"/>
                <a:gd name="T30" fmla="*/ 0 w 356"/>
                <a:gd name="T31" fmla="*/ 0 h 352"/>
                <a:gd name="T32" fmla="*/ 0 w 356"/>
                <a:gd name="T33" fmla="*/ 0 h 352"/>
                <a:gd name="T34" fmla="*/ 0 w 356"/>
                <a:gd name="T35" fmla="*/ 0 h 352"/>
                <a:gd name="T36" fmla="*/ 0 w 356"/>
                <a:gd name="T37" fmla="*/ 0 h 352"/>
                <a:gd name="T38" fmla="*/ 0 w 356"/>
                <a:gd name="T39" fmla="*/ 0 h 352"/>
                <a:gd name="T40" fmla="*/ 0 w 356"/>
                <a:gd name="T41" fmla="*/ 0 h 352"/>
                <a:gd name="T42" fmla="*/ 0 w 356"/>
                <a:gd name="T43" fmla="*/ 0 h 352"/>
                <a:gd name="T44" fmla="*/ 0 w 356"/>
                <a:gd name="T45" fmla="*/ 0 h 352"/>
                <a:gd name="T46" fmla="*/ 0 w 356"/>
                <a:gd name="T47" fmla="*/ 0 h 352"/>
                <a:gd name="T48" fmla="*/ 0 w 356"/>
                <a:gd name="T49" fmla="*/ 0 h 352"/>
                <a:gd name="T50" fmla="*/ 0 w 356"/>
                <a:gd name="T51" fmla="*/ 0 h 352"/>
                <a:gd name="T52" fmla="*/ 0 w 356"/>
                <a:gd name="T53" fmla="*/ 0 h 352"/>
                <a:gd name="T54" fmla="*/ 0 w 356"/>
                <a:gd name="T55" fmla="*/ 0 h 352"/>
                <a:gd name="T56" fmla="*/ 0 w 356"/>
                <a:gd name="T57" fmla="*/ 0 h 352"/>
                <a:gd name="T58" fmla="*/ 0 w 356"/>
                <a:gd name="T59" fmla="*/ 0 h 352"/>
                <a:gd name="T60" fmla="*/ 0 w 356"/>
                <a:gd name="T61" fmla="*/ 0 h 352"/>
                <a:gd name="T62" fmla="*/ 0 w 356"/>
                <a:gd name="T63" fmla="*/ 0 h 3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56" h="352">
                  <a:moveTo>
                    <a:pt x="356" y="178"/>
                  </a:moveTo>
                  <a:lnTo>
                    <a:pt x="355" y="195"/>
                  </a:lnTo>
                  <a:lnTo>
                    <a:pt x="353" y="213"/>
                  </a:lnTo>
                  <a:lnTo>
                    <a:pt x="348" y="230"/>
                  </a:lnTo>
                  <a:lnTo>
                    <a:pt x="342" y="245"/>
                  </a:lnTo>
                  <a:lnTo>
                    <a:pt x="334" y="261"/>
                  </a:lnTo>
                  <a:lnTo>
                    <a:pt x="325" y="275"/>
                  </a:lnTo>
                  <a:lnTo>
                    <a:pt x="315" y="288"/>
                  </a:lnTo>
                  <a:lnTo>
                    <a:pt x="303" y="301"/>
                  </a:lnTo>
                  <a:lnTo>
                    <a:pt x="291" y="312"/>
                  </a:lnTo>
                  <a:lnTo>
                    <a:pt x="277" y="322"/>
                  </a:lnTo>
                  <a:lnTo>
                    <a:pt x="262" y="331"/>
                  </a:lnTo>
                  <a:lnTo>
                    <a:pt x="247" y="338"/>
                  </a:lnTo>
                  <a:lnTo>
                    <a:pt x="230" y="344"/>
                  </a:lnTo>
                  <a:lnTo>
                    <a:pt x="214" y="349"/>
                  </a:lnTo>
                  <a:lnTo>
                    <a:pt x="196" y="351"/>
                  </a:lnTo>
                  <a:lnTo>
                    <a:pt x="178" y="352"/>
                  </a:lnTo>
                  <a:lnTo>
                    <a:pt x="160" y="351"/>
                  </a:lnTo>
                  <a:lnTo>
                    <a:pt x="143" y="349"/>
                  </a:lnTo>
                  <a:lnTo>
                    <a:pt x="125" y="344"/>
                  </a:lnTo>
                  <a:lnTo>
                    <a:pt x="110" y="338"/>
                  </a:lnTo>
                  <a:lnTo>
                    <a:pt x="94" y="331"/>
                  </a:lnTo>
                  <a:lnTo>
                    <a:pt x="79" y="322"/>
                  </a:lnTo>
                  <a:lnTo>
                    <a:pt x="66" y="312"/>
                  </a:lnTo>
                  <a:lnTo>
                    <a:pt x="53" y="301"/>
                  </a:lnTo>
                  <a:lnTo>
                    <a:pt x="41" y="288"/>
                  </a:lnTo>
                  <a:lnTo>
                    <a:pt x="30" y="275"/>
                  </a:lnTo>
                  <a:lnTo>
                    <a:pt x="22" y="261"/>
                  </a:lnTo>
                  <a:lnTo>
                    <a:pt x="14" y="245"/>
                  </a:lnTo>
                  <a:lnTo>
                    <a:pt x="8" y="230"/>
                  </a:lnTo>
                  <a:lnTo>
                    <a:pt x="4" y="213"/>
                  </a:lnTo>
                  <a:lnTo>
                    <a:pt x="1" y="195"/>
                  </a:lnTo>
                  <a:lnTo>
                    <a:pt x="0" y="178"/>
                  </a:lnTo>
                  <a:lnTo>
                    <a:pt x="1" y="159"/>
                  </a:lnTo>
                  <a:lnTo>
                    <a:pt x="4" y="141"/>
                  </a:lnTo>
                  <a:lnTo>
                    <a:pt x="8" y="124"/>
                  </a:lnTo>
                  <a:lnTo>
                    <a:pt x="14" y="107"/>
                  </a:lnTo>
                  <a:lnTo>
                    <a:pt x="22" y="92"/>
                  </a:lnTo>
                  <a:lnTo>
                    <a:pt x="30" y="77"/>
                  </a:lnTo>
                  <a:lnTo>
                    <a:pt x="41" y="64"/>
                  </a:lnTo>
                  <a:lnTo>
                    <a:pt x="53" y="51"/>
                  </a:lnTo>
                  <a:lnTo>
                    <a:pt x="66" y="40"/>
                  </a:lnTo>
                  <a:lnTo>
                    <a:pt x="79" y="30"/>
                  </a:lnTo>
                  <a:lnTo>
                    <a:pt x="94" y="21"/>
                  </a:lnTo>
                  <a:lnTo>
                    <a:pt x="110" y="13"/>
                  </a:lnTo>
                  <a:lnTo>
                    <a:pt x="125" y="8"/>
                  </a:lnTo>
                  <a:lnTo>
                    <a:pt x="143" y="3"/>
                  </a:lnTo>
                  <a:lnTo>
                    <a:pt x="160" y="1"/>
                  </a:lnTo>
                  <a:lnTo>
                    <a:pt x="178" y="0"/>
                  </a:lnTo>
                  <a:lnTo>
                    <a:pt x="196" y="1"/>
                  </a:lnTo>
                  <a:lnTo>
                    <a:pt x="214" y="3"/>
                  </a:lnTo>
                  <a:lnTo>
                    <a:pt x="230" y="8"/>
                  </a:lnTo>
                  <a:lnTo>
                    <a:pt x="247" y="13"/>
                  </a:lnTo>
                  <a:lnTo>
                    <a:pt x="262" y="21"/>
                  </a:lnTo>
                  <a:lnTo>
                    <a:pt x="277" y="30"/>
                  </a:lnTo>
                  <a:lnTo>
                    <a:pt x="291" y="40"/>
                  </a:lnTo>
                  <a:lnTo>
                    <a:pt x="303" y="51"/>
                  </a:lnTo>
                  <a:lnTo>
                    <a:pt x="315" y="64"/>
                  </a:lnTo>
                  <a:lnTo>
                    <a:pt x="325" y="77"/>
                  </a:lnTo>
                  <a:lnTo>
                    <a:pt x="334" y="92"/>
                  </a:lnTo>
                  <a:lnTo>
                    <a:pt x="342" y="107"/>
                  </a:lnTo>
                  <a:lnTo>
                    <a:pt x="348" y="124"/>
                  </a:lnTo>
                  <a:lnTo>
                    <a:pt x="353" y="141"/>
                  </a:lnTo>
                  <a:lnTo>
                    <a:pt x="355" y="159"/>
                  </a:lnTo>
                  <a:lnTo>
                    <a:pt x="356" y="178"/>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380" name="Rectangle 31"/>
            <p:cNvSpPr>
              <a:spLocks noChangeArrowheads="1"/>
            </p:cNvSpPr>
            <p:nvPr/>
          </p:nvSpPr>
          <p:spPr bwMode="auto">
            <a:xfrm>
              <a:off x="2562" y="1476"/>
              <a:ext cx="27" cy="11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81" name="Rectangle 32"/>
            <p:cNvSpPr>
              <a:spLocks noChangeArrowheads="1"/>
            </p:cNvSpPr>
            <p:nvPr/>
          </p:nvSpPr>
          <p:spPr bwMode="auto">
            <a:xfrm>
              <a:off x="2562" y="1476"/>
              <a:ext cx="27" cy="117"/>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82" name="Rectangle 33"/>
            <p:cNvSpPr>
              <a:spLocks noChangeArrowheads="1"/>
            </p:cNvSpPr>
            <p:nvPr/>
          </p:nvSpPr>
          <p:spPr bwMode="auto">
            <a:xfrm>
              <a:off x="2562" y="1248"/>
              <a:ext cx="27" cy="12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83" name="Rectangle 34"/>
            <p:cNvSpPr>
              <a:spLocks noChangeArrowheads="1"/>
            </p:cNvSpPr>
            <p:nvPr/>
          </p:nvSpPr>
          <p:spPr bwMode="auto">
            <a:xfrm>
              <a:off x="2562" y="1248"/>
              <a:ext cx="27" cy="122"/>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84" name="Freeform 35"/>
            <p:cNvSpPr>
              <a:spLocks/>
            </p:cNvSpPr>
            <p:nvPr/>
          </p:nvSpPr>
          <p:spPr bwMode="auto">
            <a:xfrm>
              <a:off x="2515" y="1360"/>
              <a:ext cx="119" cy="120"/>
            </a:xfrm>
            <a:custGeom>
              <a:avLst/>
              <a:gdLst>
                <a:gd name="T0" fmla="*/ 0 w 356"/>
                <a:gd name="T1" fmla="*/ 0 h 360"/>
                <a:gd name="T2" fmla="*/ 0 w 356"/>
                <a:gd name="T3" fmla="*/ 0 h 360"/>
                <a:gd name="T4" fmla="*/ 0 w 356"/>
                <a:gd name="T5" fmla="*/ 0 h 360"/>
                <a:gd name="T6" fmla="*/ 0 w 356"/>
                <a:gd name="T7" fmla="*/ 0 h 360"/>
                <a:gd name="T8" fmla="*/ 0 w 356"/>
                <a:gd name="T9" fmla="*/ 0 h 360"/>
                <a:gd name="T10" fmla="*/ 0 w 356"/>
                <a:gd name="T11" fmla="*/ 0 h 360"/>
                <a:gd name="T12" fmla="*/ 0 w 356"/>
                <a:gd name="T13" fmla="*/ 0 h 360"/>
                <a:gd name="T14" fmla="*/ 0 w 356"/>
                <a:gd name="T15" fmla="*/ 0 h 360"/>
                <a:gd name="T16" fmla="*/ 0 w 356"/>
                <a:gd name="T17" fmla="*/ 0 h 360"/>
                <a:gd name="T18" fmla="*/ 0 w 356"/>
                <a:gd name="T19" fmla="*/ 0 h 360"/>
                <a:gd name="T20" fmla="*/ 0 w 356"/>
                <a:gd name="T21" fmla="*/ 0 h 360"/>
                <a:gd name="T22" fmla="*/ 0 w 356"/>
                <a:gd name="T23" fmla="*/ 0 h 360"/>
                <a:gd name="T24" fmla="*/ 0 w 356"/>
                <a:gd name="T25" fmla="*/ 0 h 360"/>
                <a:gd name="T26" fmla="*/ 0 w 356"/>
                <a:gd name="T27" fmla="*/ 0 h 360"/>
                <a:gd name="T28" fmla="*/ 0 w 356"/>
                <a:gd name="T29" fmla="*/ 0 h 360"/>
                <a:gd name="T30" fmla="*/ 0 w 356"/>
                <a:gd name="T31" fmla="*/ 0 h 360"/>
                <a:gd name="T32" fmla="*/ 0 w 356"/>
                <a:gd name="T33" fmla="*/ 0 h 360"/>
                <a:gd name="T34" fmla="*/ 0 w 356"/>
                <a:gd name="T35" fmla="*/ 0 h 360"/>
                <a:gd name="T36" fmla="*/ 0 w 356"/>
                <a:gd name="T37" fmla="*/ 0 h 360"/>
                <a:gd name="T38" fmla="*/ 0 w 356"/>
                <a:gd name="T39" fmla="*/ 0 h 360"/>
                <a:gd name="T40" fmla="*/ 0 w 356"/>
                <a:gd name="T41" fmla="*/ 0 h 360"/>
                <a:gd name="T42" fmla="*/ 0 w 356"/>
                <a:gd name="T43" fmla="*/ 0 h 360"/>
                <a:gd name="T44" fmla="*/ 0 w 356"/>
                <a:gd name="T45" fmla="*/ 0 h 360"/>
                <a:gd name="T46" fmla="*/ 0 w 356"/>
                <a:gd name="T47" fmla="*/ 0 h 360"/>
                <a:gd name="T48" fmla="*/ 0 w 356"/>
                <a:gd name="T49" fmla="*/ 0 h 360"/>
                <a:gd name="T50" fmla="*/ 0 w 356"/>
                <a:gd name="T51" fmla="*/ 0 h 360"/>
                <a:gd name="T52" fmla="*/ 0 w 356"/>
                <a:gd name="T53" fmla="*/ 0 h 360"/>
                <a:gd name="T54" fmla="*/ 0 w 356"/>
                <a:gd name="T55" fmla="*/ 0 h 360"/>
                <a:gd name="T56" fmla="*/ 0 w 356"/>
                <a:gd name="T57" fmla="*/ 0 h 360"/>
                <a:gd name="T58" fmla="*/ 0 w 356"/>
                <a:gd name="T59" fmla="*/ 0 h 360"/>
                <a:gd name="T60" fmla="*/ 0 w 356"/>
                <a:gd name="T61" fmla="*/ 0 h 360"/>
                <a:gd name="T62" fmla="*/ 0 w 356"/>
                <a:gd name="T63" fmla="*/ 0 h 36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56" h="360">
                  <a:moveTo>
                    <a:pt x="356" y="181"/>
                  </a:moveTo>
                  <a:lnTo>
                    <a:pt x="355" y="200"/>
                  </a:lnTo>
                  <a:lnTo>
                    <a:pt x="353" y="216"/>
                  </a:lnTo>
                  <a:lnTo>
                    <a:pt x="348" y="234"/>
                  </a:lnTo>
                  <a:lnTo>
                    <a:pt x="342" y="250"/>
                  </a:lnTo>
                  <a:lnTo>
                    <a:pt x="334" y="265"/>
                  </a:lnTo>
                  <a:lnTo>
                    <a:pt x="325" y="281"/>
                  </a:lnTo>
                  <a:lnTo>
                    <a:pt x="315" y="294"/>
                  </a:lnTo>
                  <a:lnTo>
                    <a:pt x="303" y="307"/>
                  </a:lnTo>
                  <a:lnTo>
                    <a:pt x="291" y="318"/>
                  </a:lnTo>
                  <a:lnTo>
                    <a:pt x="277" y="329"/>
                  </a:lnTo>
                  <a:lnTo>
                    <a:pt x="262" y="338"/>
                  </a:lnTo>
                  <a:lnTo>
                    <a:pt x="247" y="346"/>
                  </a:lnTo>
                  <a:lnTo>
                    <a:pt x="230" y="351"/>
                  </a:lnTo>
                  <a:lnTo>
                    <a:pt x="214" y="356"/>
                  </a:lnTo>
                  <a:lnTo>
                    <a:pt x="196" y="359"/>
                  </a:lnTo>
                  <a:lnTo>
                    <a:pt x="178" y="360"/>
                  </a:lnTo>
                  <a:lnTo>
                    <a:pt x="160" y="359"/>
                  </a:lnTo>
                  <a:lnTo>
                    <a:pt x="143" y="356"/>
                  </a:lnTo>
                  <a:lnTo>
                    <a:pt x="125" y="351"/>
                  </a:lnTo>
                  <a:lnTo>
                    <a:pt x="110" y="346"/>
                  </a:lnTo>
                  <a:lnTo>
                    <a:pt x="94" y="338"/>
                  </a:lnTo>
                  <a:lnTo>
                    <a:pt x="79" y="329"/>
                  </a:lnTo>
                  <a:lnTo>
                    <a:pt x="66" y="318"/>
                  </a:lnTo>
                  <a:lnTo>
                    <a:pt x="53" y="307"/>
                  </a:lnTo>
                  <a:lnTo>
                    <a:pt x="41" y="294"/>
                  </a:lnTo>
                  <a:lnTo>
                    <a:pt x="30" y="281"/>
                  </a:lnTo>
                  <a:lnTo>
                    <a:pt x="22" y="265"/>
                  </a:lnTo>
                  <a:lnTo>
                    <a:pt x="14" y="250"/>
                  </a:lnTo>
                  <a:lnTo>
                    <a:pt x="8" y="234"/>
                  </a:lnTo>
                  <a:lnTo>
                    <a:pt x="4" y="216"/>
                  </a:lnTo>
                  <a:lnTo>
                    <a:pt x="1" y="200"/>
                  </a:lnTo>
                  <a:lnTo>
                    <a:pt x="0" y="181"/>
                  </a:lnTo>
                  <a:lnTo>
                    <a:pt x="1" y="164"/>
                  </a:lnTo>
                  <a:lnTo>
                    <a:pt x="4" y="145"/>
                  </a:lnTo>
                  <a:lnTo>
                    <a:pt x="8" y="127"/>
                  </a:lnTo>
                  <a:lnTo>
                    <a:pt x="14" y="111"/>
                  </a:lnTo>
                  <a:lnTo>
                    <a:pt x="22" y="95"/>
                  </a:lnTo>
                  <a:lnTo>
                    <a:pt x="30" y="80"/>
                  </a:lnTo>
                  <a:lnTo>
                    <a:pt x="41" y="66"/>
                  </a:lnTo>
                  <a:lnTo>
                    <a:pt x="53" y="53"/>
                  </a:lnTo>
                  <a:lnTo>
                    <a:pt x="66" y="41"/>
                  </a:lnTo>
                  <a:lnTo>
                    <a:pt x="79" y="31"/>
                  </a:lnTo>
                  <a:lnTo>
                    <a:pt x="94" y="22"/>
                  </a:lnTo>
                  <a:lnTo>
                    <a:pt x="110" y="14"/>
                  </a:lnTo>
                  <a:lnTo>
                    <a:pt x="125" y="8"/>
                  </a:lnTo>
                  <a:lnTo>
                    <a:pt x="143" y="3"/>
                  </a:lnTo>
                  <a:lnTo>
                    <a:pt x="160" y="1"/>
                  </a:lnTo>
                  <a:lnTo>
                    <a:pt x="178" y="0"/>
                  </a:lnTo>
                  <a:lnTo>
                    <a:pt x="196" y="1"/>
                  </a:lnTo>
                  <a:lnTo>
                    <a:pt x="214" y="3"/>
                  </a:lnTo>
                  <a:lnTo>
                    <a:pt x="230" y="8"/>
                  </a:lnTo>
                  <a:lnTo>
                    <a:pt x="247" y="14"/>
                  </a:lnTo>
                  <a:lnTo>
                    <a:pt x="262" y="22"/>
                  </a:lnTo>
                  <a:lnTo>
                    <a:pt x="277" y="31"/>
                  </a:lnTo>
                  <a:lnTo>
                    <a:pt x="291" y="41"/>
                  </a:lnTo>
                  <a:lnTo>
                    <a:pt x="303" y="53"/>
                  </a:lnTo>
                  <a:lnTo>
                    <a:pt x="315" y="66"/>
                  </a:lnTo>
                  <a:lnTo>
                    <a:pt x="325" y="80"/>
                  </a:lnTo>
                  <a:lnTo>
                    <a:pt x="334" y="95"/>
                  </a:lnTo>
                  <a:lnTo>
                    <a:pt x="342" y="111"/>
                  </a:lnTo>
                  <a:lnTo>
                    <a:pt x="348" y="127"/>
                  </a:lnTo>
                  <a:lnTo>
                    <a:pt x="353" y="145"/>
                  </a:lnTo>
                  <a:lnTo>
                    <a:pt x="355" y="164"/>
                  </a:lnTo>
                  <a:lnTo>
                    <a:pt x="356" y="18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85" name="Freeform 36"/>
            <p:cNvSpPr>
              <a:spLocks/>
            </p:cNvSpPr>
            <p:nvPr/>
          </p:nvSpPr>
          <p:spPr bwMode="auto">
            <a:xfrm>
              <a:off x="2515" y="1360"/>
              <a:ext cx="119" cy="120"/>
            </a:xfrm>
            <a:custGeom>
              <a:avLst/>
              <a:gdLst>
                <a:gd name="T0" fmla="*/ 0 w 356"/>
                <a:gd name="T1" fmla="*/ 0 h 360"/>
                <a:gd name="T2" fmla="*/ 0 w 356"/>
                <a:gd name="T3" fmla="*/ 0 h 360"/>
                <a:gd name="T4" fmla="*/ 0 w 356"/>
                <a:gd name="T5" fmla="*/ 0 h 360"/>
                <a:gd name="T6" fmla="*/ 0 w 356"/>
                <a:gd name="T7" fmla="*/ 0 h 360"/>
                <a:gd name="T8" fmla="*/ 0 w 356"/>
                <a:gd name="T9" fmla="*/ 0 h 360"/>
                <a:gd name="T10" fmla="*/ 0 w 356"/>
                <a:gd name="T11" fmla="*/ 0 h 360"/>
                <a:gd name="T12" fmla="*/ 0 w 356"/>
                <a:gd name="T13" fmla="*/ 0 h 360"/>
                <a:gd name="T14" fmla="*/ 0 w 356"/>
                <a:gd name="T15" fmla="*/ 0 h 360"/>
                <a:gd name="T16" fmla="*/ 0 w 356"/>
                <a:gd name="T17" fmla="*/ 0 h 360"/>
                <a:gd name="T18" fmla="*/ 0 w 356"/>
                <a:gd name="T19" fmla="*/ 0 h 360"/>
                <a:gd name="T20" fmla="*/ 0 w 356"/>
                <a:gd name="T21" fmla="*/ 0 h 360"/>
                <a:gd name="T22" fmla="*/ 0 w 356"/>
                <a:gd name="T23" fmla="*/ 0 h 360"/>
                <a:gd name="T24" fmla="*/ 0 w 356"/>
                <a:gd name="T25" fmla="*/ 0 h 360"/>
                <a:gd name="T26" fmla="*/ 0 w 356"/>
                <a:gd name="T27" fmla="*/ 0 h 360"/>
                <a:gd name="T28" fmla="*/ 0 w 356"/>
                <a:gd name="T29" fmla="*/ 0 h 360"/>
                <a:gd name="T30" fmla="*/ 0 w 356"/>
                <a:gd name="T31" fmla="*/ 0 h 360"/>
                <a:gd name="T32" fmla="*/ 0 w 356"/>
                <a:gd name="T33" fmla="*/ 0 h 360"/>
                <a:gd name="T34" fmla="*/ 0 w 356"/>
                <a:gd name="T35" fmla="*/ 0 h 360"/>
                <a:gd name="T36" fmla="*/ 0 w 356"/>
                <a:gd name="T37" fmla="*/ 0 h 360"/>
                <a:gd name="T38" fmla="*/ 0 w 356"/>
                <a:gd name="T39" fmla="*/ 0 h 360"/>
                <a:gd name="T40" fmla="*/ 0 w 356"/>
                <a:gd name="T41" fmla="*/ 0 h 360"/>
                <a:gd name="T42" fmla="*/ 0 w 356"/>
                <a:gd name="T43" fmla="*/ 0 h 360"/>
                <a:gd name="T44" fmla="*/ 0 w 356"/>
                <a:gd name="T45" fmla="*/ 0 h 360"/>
                <a:gd name="T46" fmla="*/ 0 w 356"/>
                <a:gd name="T47" fmla="*/ 0 h 360"/>
                <a:gd name="T48" fmla="*/ 0 w 356"/>
                <a:gd name="T49" fmla="*/ 0 h 360"/>
                <a:gd name="T50" fmla="*/ 0 w 356"/>
                <a:gd name="T51" fmla="*/ 0 h 360"/>
                <a:gd name="T52" fmla="*/ 0 w 356"/>
                <a:gd name="T53" fmla="*/ 0 h 360"/>
                <a:gd name="T54" fmla="*/ 0 w 356"/>
                <a:gd name="T55" fmla="*/ 0 h 360"/>
                <a:gd name="T56" fmla="*/ 0 w 356"/>
                <a:gd name="T57" fmla="*/ 0 h 360"/>
                <a:gd name="T58" fmla="*/ 0 w 356"/>
                <a:gd name="T59" fmla="*/ 0 h 360"/>
                <a:gd name="T60" fmla="*/ 0 w 356"/>
                <a:gd name="T61" fmla="*/ 0 h 360"/>
                <a:gd name="T62" fmla="*/ 0 w 356"/>
                <a:gd name="T63" fmla="*/ 0 h 36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56" h="360">
                  <a:moveTo>
                    <a:pt x="356" y="181"/>
                  </a:moveTo>
                  <a:lnTo>
                    <a:pt x="355" y="200"/>
                  </a:lnTo>
                  <a:lnTo>
                    <a:pt x="353" y="216"/>
                  </a:lnTo>
                  <a:lnTo>
                    <a:pt x="348" y="234"/>
                  </a:lnTo>
                  <a:lnTo>
                    <a:pt x="342" y="250"/>
                  </a:lnTo>
                  <a:lnTo>
                    <a:pt x="334" y="265"/>
                  </a:lnTo>
                  <a:lnTo>
                    <a:pt x="325" y="281"/>
                  </a:lnTo>
                  <a:lnTo>
                    <a:pt x="315" y="294"/>
                  </a:lnTo>
                  <a:lnTo>
                    <a:pt x="303" y="307"/>
                  </a:lnTo>
                  <a:lnTo>
                    <a:pt x="291" y="318"/>
                  </a:lnTo>
                  <a:lnTo>
                    <a:pt x="277" y="329"/>
                  </a:lnTo>
                  <a:lnTo>
                    <a:pt x="262" y="338"/>
                  </a:lnTo>
                  <a:lnTo>
                    <a:pt x="247" y="346"/>
                  </a:lnTo>
                  <a:lnTo>
                    <a:pt x="230" y="351"/>
                  </a:lnTo>
                  <a:lnTo>
                    <a:pt x="214" y="356"/>
                  </a:lnTo>
                  <a:lnTo>
                    <a:pt x="196" y="359"/>
                  </a:lnTo>
                  <a:lnTo>
                    <a:pt x="178" y="360"/>
                  </a:lnTo>
                  <a:lnTo>
                    <a:pt x="160" y="359"/>
                  </a:lnTo>
                  <a:lnTo>
                    <a:pt x="143" y="356"/>
                  </a:lnTo>
                  <a:lnTo>
                    <a:pt x="125" y="351"/>
                  </a:lnTo>
                  <a:lnTo>
                    <a:pt x="110" y="346"/>
                  </a:lnTo>
                  <a:lnTo>
                    <a:pt x="94" y="338"/>
                  </a:lnTo>
                  <a:lnTo>
                    <a:pt x="79" y="329"/>
                  </a:lnTo>
                  <a:lnTo>
                    <a:pt x="66" y="318"/>
                  </a:lnTo>
                  <a:lnTo>
                    <a:pt x="53" y="307"/>
                  </a:lnTo>
                  <a:lnTo>
                    <a:pt x="41" y="294"/>
                  </a:lnTo>
                  <a:lnTo>
                    <a:pt x="30" y="281"/>
                  </a:lnTo>
                  <a:lnTo>
                    <a:pt x="22" y="265"/>
                  </a:lnTo>
                  <a:lnTo>
                    <a:pt x="14" y="250"/>
                  </a:lnTo>
                  <a:lnTo>
                    <a:pt x="8" y="234"/>
                  </a:lnTo>
                  <a:lnTo>
                    <a:pt x="4" y="216"/>
                  </a:lnTo>
                  <a:lnTo>
                    <a:pt x="1" y="200"/>
                  </a:lnTo>
                  <a:lnTo>
                    <a:pt x="0" y="181"/>
                  </a:lnTo>
                  <a:lnTo>
                    <a:pt x="1" y="164"/>
                  </a:lnTo>
                  <a:lnTo>
                    <a:pt x="4" y="145"/>
                  </a:lnTo>
                  <a:lnTo>
                    <a:pt x="8" y="127"/>
                  </a:lnTo>
                  <a:lnTo>
                    <a:pt x="14" y="111"/>
                  </a:lnTo>
                  <a:lnTo>
                    <a:pt x="22" y="95"/>
                  </a:lnTo>
                  <a:lnTo>
                    <a:pt x="30" y="80"/>
                  </a:lnTo>
                  <a:lnTo>
                    <a:pt x="41" y="66"/>
                  </a:lnTo>
                  <a:lnTo>
                    <a:pt x="53" y="53"/>
                  </a:lnTo>
                  <a:lnTo>
                    <a:pt x="66" y="41"/>
                  </a:lnTo>
                  <a:lnTo>
                    <a:pt x="79" y="31"/>
                  </a:lnTo>
                  <a:lnTo>
                    <a:pt x="94" y="22"/>
                  </a:lnTo>
                  <a:lnTo>
                    <a:pt x="110" y="14"/>
                  </a:lnTo>
                  <a:lnTo>
                    <a:pt x="125" y="8"/>
                  </a:lnTo>
                  <a:lnTo>
                    <a:pt x="143" y="3"/>
                  </a:lnTo>
                  <a:lnTo>
                    <a:pt x="160" y="1"/>
                  </a:lnTo>
                  <a:lnTo>
                    <a:pt x="178" y="0"/>
                  </a:lnTo>
                  <a:lnTo>
                    <a:pt x="196" y="1"/>
                  </a:lnTo>
                  <a:lnTo>
                    <a:pt x="214" y="3"/>
                  </a:lnTo>
                  <a:lnTo>
                    <a:pt x="230" y="8"/>
                  </a:lnTo>
                  <a:lnTo>
                    <a:pt x="247" y="14"/>
                  </a:lnTo>
                  <a:lnTo>
                    <a:pt x="262" y="22"/>
                  </a:lnTo>
                  <a:lnTo>
                    <a:pt x="277" y="31"/>
                  </a:lnTo>
                  <a:lnTo>
                    <a:pt x="291" y="41"/>
                  </a:lnTo>
                  <a:lnTo>
                    <a:pt x="303" y="53"/>
                  </a:lnTo>
                  <a:lnTo>
                    <a:pt x="315" y="66"/>
                  </a:lnTo>
                  <a:lnTo>
                    <a:pt x="325" y="80"/>
                  </a:lnTo>
                  <a:lnTo>
                    <a:pt x="334" y="95"/>
                  </a:lnTo>
                  <a:lnTo>
                    <a:pt x="342" y="111"/>
                  </a:lnTo>
                  <a:lnTo>
                    <a:pt x="348" y="127"/>
                  </a:lnTo>
                  <a:lnTo>
                    <a:pt x="353" y="145"/>
                  </a:lnTo>
                  <a:lnTo>
                    <a:pt x="355" y="164"/>
                  </a:lnTo>
                  <a:lnTo>
                    <a:pt x="356" y="181"/>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386" name="Freeform 37"/>
            <p:cNvSpPr>
              <a:spLocks/>
            </p:cNvSpPr>
            <p:nvPr/>
          </p:nvSpPr>
          <p:spPr bwMode="auto">
            <a:xfrm>
              <a:off x="2468" y="1565"/>
              <a:ext cx="218" cy="215"/>
            </a:xfrm>
            <a:custGeom>
              <a:avLst/>
              <a:gdLst>
                <a:gd name="T0" fmla="*/ 0 w 653"/>
                <a:gd name="T1" fmla="*/ 0 h 646"/>
                <a:gd name="T2" fmla="*/ 0 w 653"/>
                <a:gd name="T3" fmla="*/ 0 h 646"/>
                <a:gd name="T4" fmla="*/ 0 w 653"/>
                <a:gd name="T5" fmla="*/ 0 h 646"/>
                <a:gd name="T6" fmla="*/ 0 w 653"/>
                <a:gd name="T7" fmla="*/ 0 h 646"/>
                <a:gd name="T8" fmla="*/ 0 w 653"/>
                <a:gd name="T9" fmla="*/ 0 h 646"/>
                <a:gd name="T10" fmla="*/ 0 w 653"/>
                <a:gd name="T11" fmla="*/ 0 h 646"/>
                <a:gd name="T12" fmla="*/ 0 w 653"/>
                <a:gd name="T13" fmla="*/ 0 h 646"/>
                <a:gd name="T14" fmla="*/ 0 w 653"/>
                <a:gd name="T15" fmla="*/ 0 h 646"/>
                <a:gd name="T16" fmla="*/ 0 w 653"/>
                <a:gd name="T17" fmla="*/ 0 h 646"/>
                <a:gd name="T18" fmla="*/ 0 w 653"/>
                <a:gd name="T19" fmla="*/ 0 h 646"/>
                <a:gd name="T20" fmla="*/ 0 w 653"/>
                <a:gd name="T21" fmla="*/ 0 h 646"/>
                <a:gd name="T22" fmla="*/ 0 w 653"/>
                <a:gd name="T23" fmla="*/ 0 h 646"/>
                <a:gd name="T24" fmla="*/ 0 w 653"/>
                <a:gd name="T25" fmla="*/ 0 h 646"/>
                <a:gd name="T26" fmla="*/ 0 w 653"/>
                <a:gd name="T27" fmla="*/ 0 h 646"/>
                <a:gd name="T28" fmla="*/ 0 w 653"/>
                <a:gd name="T29" fmla="*/ 0 h 646"/>
                <a:gd name="T30" fmla="*/ 0 w 653"/>
                <a:gd name="T31" fmla="*/ 0 h 646"/>
                <a:gd name="T32" fmla="*/ 0 w 653"/>
                <a:gd name="T33" fmla="*/ 0 h 646"/>
                <a:gd name="T34" fmla="*/ 0 w 653"/>
                <a:gd name="T35" fmla="*/ 0 h 646"/>
                <a:gd name="T36" fmla="*/ 0 w 653"/>
                <a:gd name="T37" fmla="*/ 0 h 646"/>
                <a:gd name="T38" fmla="*/ 0 w 653"/>
                <a:gd name="T39" fmla="*/ 0 h 646"/>
                <a:gd name="T40" fmla="*/ 0 w 653"/>
                <a:gd name="T41" fmla="*/ 0 h 646"/>
                <a:gd name="T42" fmla="*/ 0 w 653"/>
                <a:gd name="T43" fmla="*/ 0 h 646"/>
                <a:gd name="T44" fmla="*/ 0 w 653"/>
                <a:gd name="T45" fmla="*/ 0 h 646"/>
                <a:gd name="T46" fmla="*/ 0 w 653"/>
                <a:gd name="T47" fmla="*/ 0 h 646"/>
                <a:gd name="T48" fmla="*/ 0 w 653"/>
                <a:gd name="T49" fmla="*/ 0 h 646"/>
                <a:gd name="T50" fmla="*/ 0 w 653"/>
                <a:gd name="T51" fmla="*/ 0 h 646"/>
                <a:gd name="T52" fmla="*/ 0 w 653"/>
                <a:gd name="T53" fmla="*/ 0 h 646"/>
                <a:gd name="T54" fmla="*/ 0 w 653"/>
                <a:gd name="T55" fmla="*/ 0 h 646"/>
                <a:gd name="T56" fmla="*/ 0 w 653"/>
                <a:gd name="T57" fmla="*/ 0 h 646"/>
                <a:gd name="T58" fmla="*/ 0 w 653"/>
                <a:gd name="T59" fmla="*/ 0 h 646"/>
                <a:gd name="T60" fmla="*/ 0 w 653"/>
                <a:gd name="T61" fmla="*/ 0 h 646"/>
                <a:gd name="T62" fmla="*/ 0 w 653"/>
                <a:gd name="T63" fmla="*/ 0 h 646"/>
                <a:gd name="T64" fmla="*/ 0 w 653"/>
                <a:gd name="T65" fmla="*/ 0 h 646"/>
                <a:gd name="T66" fmla="*/ 0 w 653"/>
                <a:gd name="T67" fmla="*/ 0 h 646"/>
                <a:gd name="T68" fmla="*/ 0 w 653"/>
                <a:gd name="T69" fmla="*/ 0 h 646"/>
                <a:gd name="T70" fmla="*/ 0 w 653"/>
                <a:gd name="T71" fmla="*/ 0 h 646"/>
                <a:gd name="T72" fmla="*/ 0 w 653"/>
                <a:gd name="T73" fmla="*/ 0 h 646"/>
                <a:gd name="T74" fmla="*/ 0 w 653"/>
                <a:gd name="T75" fmla="*/ 0 h 646"/>
                <a:gd name="T76" fmla="*/ 0 w 653"/>
                <a:gd name="T77" fmla="*/ 0 h 646"/>
                <a:gd name="T78" fmla="*/ 0 w 653"/>
                <a:gd name="T79" fmla="*/ 0 h 646"/>
                <a:gd name="T80" fmla="*/ 0 w 653"/>
                <a:gd name="T81" fmla="*/ 0 h 646"/>
                <a:gd name="T82" fmla="*/ 0 w 653"/>
                <a:gd name="T83" fmla="*/ 0 h 646"/>
                <a:gd name="T84" fmla="*/ 0 w 653"/>
                <a:gd name="T85" fmla="*/ 0 h 64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3" h="646">
                  <a:moveTo>
                    <a:pt x="653" y="324"/>
                  </a:moveTo>
                  <a:lnTo>
                    <a:pt x="653" y="340"/>
                  </a:lnTo>
                  <a:lnTo>
                    <a:pt x="652" y="357"/>
                  </a:lnTo>
                  <a:lnTo>
                    <a:pt x="650" y="372"/>
                  </a:lnTo>
                  <a:lnTo>
                    <a:pt x="646" y="389"/>
                  </a:lnTo>
                  <a:lnTo>
                    <a:pt x="643" y="404"/>
                  </a:lnTo>
                  <a:lnTo>
                    <a:pt x="638" y="420"/>
                  </a:lnTo>
                  <a:lnTo>
                    <a:pt x="633" y="434"/>
                  </a:lnTo>
                  <a:lnTo>
                    <a:pt x="627" y="448"/>
                  </a:lnTo>
                  <a:lnTo>
                    <a:pt x="621" y="463"/>
                  </a:lnTo>
                  <a:lnTo>
                    <a:pt x="613" y="477"/>
                  </a:lnTo>
                  <a:lnTo>
                    <a:pt x="605" y="490"/>
                  </a:lnTo>
                  <a:lnTo>
                    <a:pt x="597" y="504"/>
                  </a:lnTo>
                  <a:lnTo>
                    <a:pt x="588" y="517"/>
                  </a:lnTo>
                  <a:lnTo>
                    <a:pt x="578" y="529"/>
                  </a:lnTo>
                  <a:lnTo>
                    <a:pt x="568" y="540"/>
                  </a:lnTo>
                  <a:lnTo>
                    <a:pt x="557" y="551"/>
                  </a:lnTo>
                  <a:lnTo>
                    <a:pt x="545" y="562"/>
                  </a:lnTo>
                  <a:lnTo>
                    <a:pt x="534" y="572"/>
                  </a:lnTo>
                  <a:lnTo>
                    <a:pt x="520" y="582"/>
                  </a:lnTo>
                  <a:lnTo>
                    <a:pt x="508" y="591"/>
                  </a:lnTo>
                  <a:lnTo>
                    <a:pt x="495" y="600"/>
                  </a:lnTo>
                  <a:lnTo>
                    <a:pt x="481" y="607"/>
                  </a:lnTo>
                  <a:lnTo>
                    <a:pt x="467" y="614"/>
                  </a:lnTo>
                  <a:lnTo>
                    <a:pt x="453" y="621"/>
                  </a:lnTo>
                  <a:lnTo>
                    <a:pt x="438" y="626"/>
                  </a:lnTo>
                  <a:lnTo>
                    <a:pt x="423" y="632"/>
                  </a:lnTo>
                  <a:lnTo>
                    <a:pt x="408" y="636"/>
                  </a:lnTo>
                  <a:lnTo>
                    <a:pt x="391" y="639"/>
                  </a:lnTo>
                  <a:lnTo>
                    <a:pt x="376" y="643"/>
                  </a:lnTo>
                  <a:lnTo>
                    <a:pt x="359" y="645"/>
                  </a:lnTo>
                  <a:lnTo>
                    <a:pt x="343" y="646"/>
                  </a:lnTo>
                  <a:lnTo>
                    <a:pt x="326" y="646"/>
                  </a:lnTo>
                  <a:lnTo>
                    <a:pt x="309" y="646"/>
                  </a:lnTo>
                  <a:lnTo>
                    <a:pt x="293" y="645"/>
                  </a:lnTo>
                  <a:lnTo>
                    <a:pt x="277" y="643"/>
                  </a:lnTo>
                  <a:lnTo>
                    <a:pt x="261" y="639"/>
                  </a:lnTo>
                  <a:lnTo>
                    <a:pt x="245" y="636"/>
                  </a:lnTo>
                  <a:lnTo>
                    <a:pt x="230" y="632"/>
                  </a:lnTo>
                  <a:lnTo>
                    <a:pt x="216" y="626"/>
                  </a:lnTo>
                  <a:lnTo>
                    <a:pt x="200" y="621"/>
                  </a:lnTo>
                  <a:lnTo>
                    <a:pt x="186" y="614"/>
                  </a:lnTo>
                  <a:lnTo>
                    <a:pt x="171" y="607"/>
                  </a:lnTo>
                  <a:lnTo>
                    <a:pt x="158" y="600"/>
                  </a:lnTo>
                  <a:lnTo>
                    <a:pt x="145" y="591"/>
                  </a:lnTo>
                  <a:lnTo>
                    <a:pt x="132" y="582"/>
                  </a:lnTo>
                  <a:lnTo>
                    <a:pt x="120" y="572"/>
                  </a:lnTo>
                  <a:lnTo>
                    <a:pt x="107" y="562"/>
                  </a:lnTo>
                  <a:lnTo>
                    <a:pt x="96" y="551"/>
                  </a:lnTo>
                  <a:lnTo>
                    <a:pt x="85" y="540"/>
                  </a:lnTo>
                  <a:lnTo>
                    <a:pt x="75" y="529"/>
                  </a:lnTo>
                  <a:lnTo>
                    <a:pt x="65" y="517"/>
                  </a:lnTo>
                  <a:lnTo>
                    <a:pt x="57" y="504"/>
                  </a:lnTo>
                  <a:lnTo>
                    <a:pt x="48" y="490"/>
                  </a:lnTo>
                  <a:lnTo>
                    <a:pt x="40" y="477"/>
                  </a:lnTo>
                  <a:lnTo>
                    <a:pt x="32" y="463"/>
                  </a:lnTo>
                  <a:lnTo>
                    <a:pt x="26" y="448"/>
                  </a:lnTo>
                  <a:lnTo>
                    <a:pt x="20" y="434"/>
                  </a:lnTo>
                  <a:lnTo>
                    <a:pt x="15" y="420"/>
                  </a:lnTo>
                  <a:lnTo>
                    <a:pt x="10" y="404"/>
                  </a:lnTo>
                  <a:lnTo>
                    <a:pt x="7" y="389"/>
                  </a:lnTo>
                  <a:lnTo>
                    <a:pt x="4" y="372"/>
                  </a:lnTo>
                  <a:lnTo>
                    <a:pt x="1" y="357"/>
                  </a:lnTo>
                  <a:lnTo>
                    <a:pt x="0" y="340"/>
                  </a:lnTo>
                  <a:lnTo>
                    <a:pt x="0" y="324"/>
                  </a:lnTo>
                  <a:lnTo>
                    <a:pt x="0" y="307"/>
                  </a:lnTo>
                  <a:lnTo>
                    <a:pt x="1" y="290"/>
                  </a:lnTo>
                  <a:lnTo>
                    <a:pt x="4" y="274"/>
                  </a:lnTo>
                  <a:lnTo>
                    <a:pt x="7" y="258"/>
                  </a:lnTo>
                  <a:lnTo>
                    <a:pt x="10" y="243"/>
                  </a:lnTo>
                  <a:lnTo>
                    <a:pt x="15" y="228"/>
                  </a:lnTo>
                  <a:lnTo>
                    <a:pt x="20" y="212"/>
                  </a:lnTo>
                  <a:lnTo>
                    <a:pt x="26" y="198"/>
                  </a:lnTo>
                  <a:lnTo>
                    <a:pt x="32" y="183"/>
                  </a:lnTo>
                  <a:lnTo>
                    <a:pt x="40" y="169"/>
                  </a:lnTo>
                  <a:lnTo>
                    <a:pt x="48" y="156"/>
                  </a:lnTo>
                  <a:lnTo>
                    <a:pt x="57" y="142"/>
                  </a:lnTo>
                  <a:lnTo>
                    <a:pt x="65" y="130"/>
                  </a:lnTo>
                  <a:lnTo>
                    <a:pt x="75" y="118"/>
                  </a:lnTo>
                  <a:lnTo>
                    <a:pt x="85" y="106"/>
                  </a:lnTo>
                  <a:lnTo>
                    <a:pt x="96" y="95"/>
                  </a:lnTo>
                  <a:lnTo>
                    <a:pt x="107" y="84"/>
                  </a:lnTo>
                  <a:lnTo>
                    <a:pt x="120" y="74"/>
                  </a:lnTo>
                  <a:lnTo>
                    <a:pt x="132" y="65"/>
                  </a:lnTo>
                  <a:lnTo>
                    <a:pt x="145" y="55"/>
                  </a:lnTo>
                  <a:lnTo>
                    <a:pt x="158" y="48"/>
                  </a:lnTo>
                  <a:lnTo>
                    <a:pt x="171" y="40"/>
                  </a:lnTo>
                  <a:lnTo>
                    <a:pt x="186" y="32"/>
                  </a:lnTo>
                  <a:lnTo>
                    <a:pt x="200" y="25"/>
                  </a:lnTo>
                  <a:lnTo>
                    <a:pt x="216" y="20"/>
                  </a:lnTo>
                  <a:lnTo>
                    <a:pt x="230" y="16"/>
                  </a:lnTo>
                  <a:lnTo>
                    <a:pt x="245" y="11"/>
                  </a:lnTo>
                  <a:lnTo>
                    <a:pt x="261" y="7"/>
                  </a:lnTo>
                  <a:lnTo>
                    <a:pt x="277" y="4"/>
                  </a:lnTo>
                  <a:lnTo>
                    <a:pt x="293" y="2"/>
                  </a:lnTo>
                  <a:lnTo>
                    <a:pt x="309" y="1"/>
                  </a:lnTo>
                  <a:lnTo>
                    <a:pt x="326" y="0"/>
                  </a:lnTo>
                  <a:lnTo>
                    <a:pt x="343" y="1"/>
                  </a:lnTo>
                  <a:lnTo>
                    <a:pt x="359" y="2"/>
                  </a:lnTo>
                  <a:lnTo>
                    <a:pt x="376" y="4"/>
                  </a:lnTo>
                  <a:lnTo>
                    <a:pt x="391" y="7"/>
                  </a:lnTo>
                  <a:lnTo>
                    <a:pt x="408" y="11"/>
                  </a:lnTo>
                  <a:lnTo>
                    <a:pt x="423" y="16"/>
                  </a:lnTo>
                  <a:lnTo>
                    <a:pt x="438" y="20"/>
                  </a:lnTo>
                  <a:lnTo>
                    <a:pt x="453" y="25"/>
                  </a:lnTo>
                  <a:lnTo>
                    <a:pt x="467" y="32"/>
                  </a:lnTo>
                  <a:lnTo>
                    <a:pt x="481" y="40"/>
                  </a:lnTo>
                  <a:lnTo>
                    <a:pt x="495" y="48"/>
                  </a:lnTo>
                  <a:lnTo>
                    <a:pt x="508" y="55"/>
                  </a:lnTo>
                  <a:lnTo>
                    <a:pt x="520" y="65"/>
                  </a:lnTo>
                  <a:lnTo>
                    <a:pt x="534" y="74"/>
                  </a:lnTo>
                  <a:lnTo>
                    <a:pt x="545" y="84"/>
                  </a:lnTo>
                  <a:lnTo>
                    <a:pt x="557" y="95"/>
                  </a:lnTo>
                  <a:lnTo>
                    <a:pt x="568" y="106"/>
                  </a:lnTo>
                  <a:lnTo>
                    <a:pt x="578" y="118"/>
                  </a:lnTo>
                  <a:lnTo>
                    <a:pt x="588" y="130"/>
                  </a:lnTo>
                  <a:lnTo>
                    <a:pt x="597" y="142"/>
                  </a:lnTo>
                  <a:lnTo>
                    <a:pt x="605" y="156"/>
                  </a:lnTo>
                  <a:lnTo>
                    <a:pt x="613" y="169"/>
                  </a:lnTo>
                  <a:lnTo>
                    <a:pt x="621" y="183"/>
                  </a:lnTo>
                  <a:lnTo>
                    <a:pt x="627" y="198"/>
                  </a:lnTo>
                  <a:lnTo>
                    <a:pt x="633" y="212"/>
                  </a:lnTo>
                  <a:lnTo>
                    <a:pt x="638" y="228"/>
                  </a:lnTo>
                  <a:lnTo>
                    <a:pt x="643" y="243"/>
                  </a:lnTo>
                  <a:lnTo>
                    <a:pt x="646" y="258"/>
                  </a:lnTo>
                  <a:lnTo>
                    <a:pt x="650" y="274"/>
                  </a:lnTo>
                  <a:lnTo>
                    <a:pt x="652" y="290"/>
                  </a:lnTo>
                  <a:lnTo>
                    <a:pt x="653" y="307"/>
                  </a:lnTo>
                  <a:lnTo>
                    <a:pt x="653" y="3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87" name="Freeform 38"/>
            <p:cNvSpPr>
              <a:spLocks/>
            </p:cNvSpPr>
            <p:nvPr/>
          </p:nvSpPr>
          <p:spPr bwMode="auto">
            <a:xfrm>
              <a:off x="2468" y="1565"/>
              <a:ext cx="218" cy="215"/>
            </a:xfrm>
            <a:custGeom>
              <a:avLst/>
              <a:gdLst>
                <a:gd name="T0" fmla="*/ 0 w 653"/>
                <a:gd name="T1" fmla="*/ 0 h 646"/>
                <a:gd name="T2" fmla="*/ 0 w 653"/>
                <a:gd name="T3" fmla="*/ 0 h 646"/>
                <a:gd name="T4" fmla="*/ 0 w 653"/>
                <a:gd name="T5" fmla="*/ 0 h 646"/>
                <a:gd name="T6" fmla="*/ 0 w 653"/>
                <a:gd name="T7" fmla="*/ 0 h 646"/>
                <a:gd name="T8" fmla="*/ 0 w 653"/>
                <a:gd name="T9" fmla="*/ 0 h 646"/>
                <a:gd name="T10" fmla="*/ 0 w 653"/>
                <a:gd name="T11" fmla="*/ 0 h 646"/>
                <a:gd name="T12" fmla="*/ 0 w 653"/>
                <a:gd name="T13" fmla="*/ 0 h 646"/>
                <a:gd name="T14" fmla="*/ 0 w 653"/>
                <a:gd name="T15" fmla="*/ 0 h 646"/>
                <a:gd name="T16" fmla="*/ 0 w 653"/>
                <a:gd name="T17" fmla="*/ 0 h 646"/>
                <a:gd name="T18" fmla="*/ 0 w 653"/>
                <a:gd name="T19" fmla="*/ 0 h 646"/>
                <a:gd name="T20" fmla="*/ 0 w 653"/>
                <a:gd name="T21" fmla="*/ 0 h 646"/>
                <a:gd name="T22" fmla="*/ 0 w 653"/>
                <a:gd name="T23" fmla="*/ 0 h 646"/>
                <a:gd name="T24" fmla="*/ 0 w 653"/>
                <a:gd name="T25" fmla="*/ 0 h 646"/>
                <a:gd name="T26" fmla="*/ 0 w 653"/>
                <a:gd name="T27" fmla="*/ 0 h 646"/>
                <a:gd name="T28" fmla="*/ 0 w 653"/>
                <a:gd name="T29" fmla="*/ 0 h 646"/>
                <a:gd name="T30" fmla="*/ 0 w 653"/>
                <a:gd name="T31" fmla="*/ 0 h 646"/>
                <a:gd name="T32" fmla="*/ 0 w 653"/>
                <a:gd name="T33" fmla="*/ 0 h 646"/>
                <a:gd name="T34" fmla="*/ 0 w 653"/>
                <a:gd name="T35" fmla="*/ 0 h 646"/>
                <a:gd name="T36" fmla="*/ 0 w 653"/>
                <a:gd name="T37" fmla="*/ 0 h 646"/>
                <a:gd name="T38" fmla="*/ 0 w 653"/>
                <a:gd name="T39" fmla="*/ 0 h 646"/>
                <a:gd name="T40" fmla="*/ 0 w 653"/>
                <a:gd name="T41" fmla="*/ 0 h 646"/>
                <a:gd name="T42" fmla="*/ 0 w 653"/>
                <a:gd name="T43" fmla="*/ 0 h 646"/>
                <a:gd name="T44" fmla="*/ 0 w 653"/>
                <a:gd name="T45" fmla="*/ 0 h 646"/>
                <a:gd name="T46" fmla="*/ 0 w 653"/>
                <a:gd name="T47" fmla="*/ 0 h 646"/>
                <a:gd name="T48" fmla="*/ 0 w 653"/>
                <a:gd name="T49" fmla="*/ 0 h 646"/>
                <a:gd name="T50" fmla="*/ 0 w 653"/>
                <a:gd name="T51" fmla="*/ 0 h 646"/>
                <a:gd name="T52" fmla="*/ 0 w 653"/>
                <a:gd name="T53" fmla="*/ 0 h 646"/>
                <a:gd name="T54" fmla="*/ 0 w 653"/>
                <a:gd name="T55" fmla="*/ 0 h 646"/>
                <a:gd name="T56" fmla="*/ 0 w 653"/>
                <a:gd name="T57" fmla="*/ 0 h 646"/>
                <a:gd name="T58" fmla="*/ 0 w 653"/>
                <a:gd name="T59" fmla="*/ 0 h 646"/>
                <a:gd name="T60" fmla="*/ 0 w 653"/>
                <a:gd name="T61" fmla="*/ 0 h 646"/>
                <a:gd name="T62" fmla="*/ 0 w 653"/>
                <a:gd name="T63" fmla="*/ 0 h 646"/>
                <a:gd name="T64" fmla="*/ 0 w 653"/>
                <a:gd name="T65" fmla="*/ 0 h 646"/>
                <a:gd name="T66" fmla="*/ 0 w 653"/>
                <a:gd name="T67" fmla="*/ 0 h 646"/>
                <a:gd name="T68" fmla="*/ 0 w 653"/>
                <a:gd name="T69" fmla="*/ 0 h 646"/>
                <a:gd name="T70" fmla="*/ 0 w 653"/>
                <a:gd name="T71" fmla="*/ 0 h 646"/>
                <a:gd name="T72" fmla="*/ 0 w 653"/>
                <a:gd name="T73" fmla="*/ 0 h 646"/>
                <a:gd name="T74" fmla="*/ 0 w 653"/>
                <a:gd name="T75" fmla="*/ 0 h 646"/>
                <a:gd name="T76" fmla="*/ 0 w 653"/>
                <a:gd name="T77" fmla="*/ 0 h 646"/>
                <a:gd name="T78" fmla="*/ 0 w 653"/>
                <a:gd name="T79" fmla="*/ 0 h 646"/>
                <a:gd name="T80" fmla="*/ 0 w 653"/>
                <a:gd name="T81" fmla="*/ 0 h 646"/>
                <a:gd name="T82" fmla="*/ 0 w 653"/>
                <a:gd name="T83" fmla="*/ 0 h 646"/>
                <a:gd name="T84" fmla="*/ 0 w 653"/>
                <a:gd name="T85" fmla="*/ 0 h 64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3" h="646">
                  <a:moveTo>
                    <a:pt x="653" y="324"/>
                  </a:moveTo>
                  <a:lnTo>
                    <a:pt x="653" y="340"/>
                  </a:lnTo>
                  <a:lnTo>
                    <a:pt x="652" y="357"/>
                  </a:lnTo>
                  <a:lnTo>
                    <a:pt x="650" y="372"/>
                  </a:lnTo>
                  <a:lnTo>
                    <a:pt x="646" y="389"/>
                  </a:lnTo>
                  <a:lnTo>
                    <a:pt x="643" y="404"/>
                  </a:lnTo>
                  <a:lnTo>
                    <a:pt x="638" y="420"/>
                  </a:lnTo>
                  <a:lnTo>
                    <a:pt x="633" y="434"/>
                  </a:lnTo>
                  <a:lnTo>
                    <a:pt x="627" y="448"/>
                  </a:lnTo>
                  <a:lnTo>
                    <a:pt x="621" y="463"/>
                  </a:lnTo>
                  <a:lnTo>
                    <a:pt x="613" y="477"/>
                  </a:lnTo>
                  <a:lnTo>
                    <a:pt x="605" y="490"/>
                  </a:lnTo>
                  <a:lnTo>
                    <a:pt x="597" y="504"/>
                  </a:lnTo>
                  <a:lnTo>
                    <a:pt x="588" y="517"/>
                  </a:lnTo>
                  <a:lnTo>
                    <a:pt x="578" y="529"/>
                  </a:lnTo>
                  <a:lnTo>
                    <a:pt x="568" y="540"/>
                  </a:lnTo>
                  <a:lnTo>
                    <a:pt x="557" y="551"/>
                  </a:lnTo>
                  <a:lnTo>
                    <a:pt x="545" y="562"/>
                  </a:lnTo>
                  <a:lnTo>
                    <a:pt x="534" y="572"/>
                  </a:lnTo>
                  <a:lnTo>
                    <a:pt x="520" y="582"/>
                  </a:lnTo>
                  <a:lnTo>
                    <a:pt x="508" y="591"/>
                  </a:lnTo>
                  <a:lnTo>
                    <a:pt x="495" y="600"/>
                  </a:lnTo>
                  <a:lnTo>
                    <a:pt x="481" y="607"/>
                  </a:lnTo>
                  <a:lnTo>
                    <a:pt x="467" y="614"/>
                  </a:lnTo>
                  <a:lnTo>
                    <a:pt x="453" y="621"/>
                  </a:lnTo>
                  <a:lnTo>
                    <a:pt x="438" y="626"/>
                  </a:lnTo>
                  <a:lnTo>
                    <a:pt x="423" y="632"/>
                  </a:lnTo>
                  <a:lnTo>
                    <a:pt x="408" y="636"/>
                  </a:lnTo>
                  <a:lnTo>
                    <a:pt x="391" y="639"/>
                  </a:lnTo>
                  <a:lnTo>
                    <a:pt x="376" y="643"/>
                  </a:lnTo>
                  <a:lnTo>
                    <a:pt x="359" y="645"/>
                  </a:lnTo>
                  <a:lnTo>
                    <a:pt x="343" y="646"/>
                  </a:lnTo>
                  <a:lnTo>
                    <a:pt x="326" y="646"/>
                  </a:lnTo>
                  <a:lnTo>
                    <a:pt x="309" y="646"/>
                  </a:lnTo>
                  <a:lnTo>
                    <a:pt x="293" y="645"/>
                  </a:lnTo>
                  <a:lnTo>
                    <a:pt x="277" y="643"/>
                  </a:lnTo>
                  <a:lnTo>
                    <a:pt x="261" y="639"/>
                  </a:lnTo>
                  <a:lnTo>
                    <a:pt x="245" y="636"/>
                  </a:lnTo>
                  <a:lnTo>
                    <a:pt x="230" y="632"/>
                  </a:lnTo>
                  <a:lnTo>
                    <a:pt x="216" y="626"/>
                  </a:lnTo>
                  <a:lnTo>
                    <a:pt x="200" y="621"/>
                  </a:lnTo>
                  <a:lnTo>
                    <a:pt x="186" y="614"/>
                  </a:lnTo>
                  <a:lnTo>
                    <a:pt x="171" y="607"/>
                  </a:lnTo>
                  <a:lnTo>
                    <a:pt x="158" y="600"/>
                  </a:lnTo>
                  <a:lnTo>
                    <a:pt x="145" y="591"/>
                  </a:lnTo>
                  <a:lnTo>
                    <a:pt x="132" y="582"/>
                  </a:lnTo>
                  <a:lnTo>
                    <a:pt x="120" y="572"/>
                  </a:lnTo>
                  <a:lnTo>
                    <a:pt x="107" y="562"/>
                  </a:lnTo>
                  <a:lnTo>
                    <a:pt x="96" y="551"/>
                  </a:lnTo>
                  <a:lnTo>
                    <a:pt x="85" y="540"/>
                  </a:lnTo>
                  <a:lnTo>
                    <a:pt x="75" y="529"/>
                  </a:lnTo>
                  <a:lnTo>
                    <a:pt x="65" y="517"/>
                  </a:lnTo>
                  <a:lnTo>
                    <a:pt x="57" y="504"/>
                  </a:lnTo>
                  <a:lnTo>
                    <a:pt x="48" y="490"/>
                  </a:lnTo>
                  <a:lnTo>
                    <a:pt x="40" y="477"/>
                  </a:lnTo>
                  <a:lnTo>
                    <a:pt x="32" y="463"/>
                  </a:lnTo>
                  <a:lnTo>
                    <a:pt x="26" y="448"/>
                  </a:lnTo>
                  <a:lnTo>
                    <a:pt x="20" y="434"/>
                  </a:lnTo>
                  <a:lnTo>
                    <a:pt x="15" y="420"/>
                  </a:lnTo>
                  <a:lnTo>
                    <a:pt x="10" y="404"/>
                  </a:lnTo>
                  <a:lnTo>
                    <a:pt x="7" y="389"/>
                  </a:lnTo>
                  <a:lnTo>
                    <a:pt x="4" y="372"/>
                  </a:lnTo>
                  <a:lnTo>
                    <a:pt x="1" y="357"/>
                  </a:lnTo>
                  <a:lnTo>
                    <a:pt x="0" y="340"/>
                  </a:lnTo>
                  <a:lnTo>
                    <a:pt x="0" y="324"/>
                  </a:lnTo>
                  <a:lnTo>
                    <a:pt x="0" y="307"/>
                  </a:lnTo>
                  <a:lnTo>
                    <a:pt x="1" y="290"/>
                  </a:lnTo>
                  <a:lnTo>
                    <a:pt x="4" y="274"/>
                  </a:lnTo>
                  <a:lnTo>
                    <a:pt x="7" y="258"/>
                  </a:lnTo>
                  <a:lnTo>
                    <a:pt x="10" y="243"/>
                  </a:lnTo>
                  <a:lnTo>
                    <a:pt x="15" y="228"/>
                  </a:lnTo>
                  <a:lnTo>
                    <a:pt x="20" y="212"/>
                  </a:lnTo>
                  <a:lnTo>
                    <a:pt x="26" y="198"/>
                  </a:lnTo>
                  <a:lnTo>
                    <a:pt x="32" y="183"/>
                  </a:lnTo>
                  <a:lnTo>
                    <a:pt x="40" y="169"/>
                  </a:lnTo>
                  <a:lnTo>
                    <a:pt x="48" y="156"/>
                  </a:lnTo>
                  <a:lnTo>
                    <a:pt x="57" y="142"/>
                  </a:lnTo>
                  <a:lnTo>
                    <a:pt x="65" y="130"/>
                  </a:lnTo>
                  <a:lnTo>
                    <a:pt x="75" y="118"/>
                  </a:lnTo>
                  <a:lnTo>
                    <a:pt x="85" y="106"/>
                  </a:lnTo>
                  <a:lnTo>
                    <a:pt x="96" y="95"/>
                  </a:lnTo>
                  <a:lnTo>
                    <a:pt x="107" y="84"/>
                  </a:lnTo>
                  <a:lnTo>
                    <a:pt x="120" y="74"/>
                  </a:lnTo>
                  <a:lnTo>
                    <a:pt x="132" y="65"/>
                  </a:lnTo>
                  <a:lnTo>
                    <a:pt x="145" y="55"/>
                  </a:lnTo>
                  <a:lnTo>
                    <a:pt x="158" y="48"/>
                  </a:lnTo>
                  <a:lnTo>
                    <a:pt x="171" y="40"/>
                  </a:lnTo>
                  <a:lnTo>
                    <a:pt x="186" y="32"/>
                  </a:lnTo>
                  <a:lnTo>
                    <a:pt x="200" y="25"/>
                  </a:lnTo>
                  <a:lnTo>
                    <a:pt x="216" y="20"/>
                  </a:lnTo>
                  <a:lnTo>
                    <a:pt x="230" y="16"/>
                  </a:lnTo>
                  <a:lnTo>
                    <a:pt x="245" y="11"/>
                  </a:lnTo>
                  <a:lnTo>
                    <a:pt x="261" y="7"/>
                  </a:lnTo>
                  <a:lnTo>
                    <a:pt x="277" y="4"/>
                  </a:lnTo>
                  <a:lnTo>
                    <a:pt x="293" y="2"/>
                  </a:lnTo>
                  <a:lnTo>
                    <a:pt x="309" y="1"/>
                  </a:lnTo>
                  <a:lnTo>
                    <a:pt x="326" y="0"/>
                  </a:lnTo>
                  <a:lnTo>
                    <a:pt x="343" y="1"/>
                  </a:lnTo>
                  <a:lnTo>
                    <a:pt x="359" y="2"/>
                  </a:lnTo>
                  <a:lnTo>
                    <a:pt x="376" y="4"/>
                  </a:lnTo>
                  <a:lnTo>
                    <a:pt x="391" y="7"/>
                  </a:lnTo>
                  <a:lnTo>
                    <a:pt x="408" y="11"/>
                  </a:lnTo>
                  <a:lnTo>
                    <a:pt x="423" y="16"/>
                  </a:lnTo>
                  <a:lnTo>
                    <a:pt x="438" y="20"/>
                  </a:lnTo>
                  <a:lnTo>
                    <a:pt x="453" y="25"/>
                  </a:lnTo>
                  <a:lnTo>
                    <a:pt x="467" y="32"/>
                  </a:lnTo>
                  <a:lnTo>
                    <a:pt x="481" y="40"/>
                  </a:lnTo>
                  <a:lnTo>
                    <a:pt x="495" y="48"/>
                  </a:lnTo>
                  <a:lnTo>
                    <a:pt x="508" y="55"/>
                  </a:lnTo>
                  <a:lnTo>
                    <a:pt x="520" y="65"/>
                  </a:lnTo>
                  <a:lnTo>
                    <a:pt x="534" y="74"/>
                  </a:lnTo>
                  <a:lnTo>
                    <a:pt x="545" y="84"/>
                  </a:lnTo>
                  <a:lnTo>
                    <a:pt x="557" y="95"/>
                  </a:lnTo>
                  <a:lnTo>
                    <a:pt x="568" y="106"/>
                  </a:lnTo>
                  <a:lnTo>
                    <a:pt x="578" y="118"/>
                  </a:lnTo>
                  <a:lnTo>
                    <a:pt x="588" y="130"/>
                  </a:lnTo>
                  <a:lnTo>
                    <a:pt x="597" y="142"/>
                  </a:lnTo>
                  <a:lnTo>
                    <a:pt x="605" y="156"/>
                  </a:lnTo>
                  <a:lnTo>
                    <a:pt x="613" y="169"/>
                  </a:lnTo>
                  <a:lnTo>
                    <a:pt x="621" y="183"/>
                  </a:lnTo>
                  <a:lnTo>
                    <a:pt x="627" y="198"/>
                  </a:lnTo>
                  <a:lnTo>
                    <a:pt x="633" y="212"/>
                  </a:lnTo>
                  <a:lnTo>
                    <a:pt x="638" y="228"/>
                  </a:lnTo>
                  <a:lnTo>
                    <a:pt x="643" y="243"/>
                  </a:lnTo>
                  <a:lnTo>
                    <a:pt x="646" y="258"/>
                  </a:lnTo>
                  <a:lnTo>
                    <a:pt x="650" y="274"/>
                  </a:lnTo>
                  <a:lnTo>
                    <a:pt x="652" y="290"/>
                  </a:lnTo>
                  <a:lnTo>
                    <a:pt x="653" y="307"/>
                  </a:lnTo>
                  <a:lnTo>
                    <a:pt x="653" y="324"/>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388" name="Freeform 39"/>
            <p:cNvSpPr>
              <a:spLocks/>
            </p:cNvSpPr>
            <p:nvPr/>
          </p:nvSpPr>
          <p:spPr bwMode="auto">
            <a:xfrm>
              <a:off x="2493" y="986"/>
              <a:ext cx="167" cy="277"/>
            </a:xfrm>
            <a:custGeom>
              <a:avLst/>
              <a:gdLst>
                <a:gd name="T0" fmla="*/ 0 w 502"/>
                <a:gd name="T1" fmla="*/ 0 h 832"/>
                <a:gd name="T2" fmla="*/ 0 w 502"/>
                <a:gd name="T3" fmla="*/ 0 h 832"/>
                <a:gd name="T4" fmla="*/ 0 w 502"/>
                <a:gd name="T5" fmla="*/ 0 h 832"/>
                <a:gd name="T6" fmla="*/ 0 w 502"/>
                <a:gd name="T7" fmla="*/ 0 h 832"/>
                <a:gd name="T8" fmla="*/ 0 w 502"/>
                <a:gd name="T9" fmla="*/ 0 h 832"/>
                <a:gd name="T10" fmla="*/ 0 w 502"/>
                <a:gd name="T11" fmla="*/ 0 h 832"/>
                <a:gd name="T12" fmla="*/ 0 w 502"/>
                <a:gd name="T13" fmla="*/ 0 h 832"/>
                <a:gd name="T14" fmla="*/ 0 w 502"/>
                <a:gd name="T15" fmla="*/ 0 h 832"/>
                <a:gd name="T16" fmla="*/ 0 w 502"/>
                <a:gd name="T17" fmla="*/ 0 h 832"/>
                <a:gd name="T18" fmla="*/ 0 w 502"/>
                <a:gd name="T19" fmla="*/ 0 h 832"/>
                <a:gd name="T20" fmla="*/ 0 w 502"/>
                <a:gd name="T21" fmla="*/ 0 h 832"/>
                <a:gd name="T22" fmla="*/ 0 w 502"/>
                <a:gd name="T23" fmla="*/ 0 h 832"/>
                <a:gd name="T24" fmla="*/ 0 w 502"/>
                <a:gd name="T25" fmla="*/ 0 h 832"/>
                <a:gd name="T26" fmla="*/ 0 w 502"/>
                <a:gd name="T27" fmla="*/ 0 h 832"/>
                <a:gd name="T28" fmla="*/ 0 w 502"/>
                <a:gd name="T29" fmla="*/ 0 h 832"/>
                <a:gd name="T30" fmla="*/ 0 w 502"/>
                <a:gd name="T31" fmla="*/ 0 h 832"/>
                <a:gd name="T32" fmla="*/ 0 w 502"/>
                <a:gd name="T33" fmla="*/ 0 h 832"/>
                <a:gd name="T34" fmla="*/ 0 w 502"/>
                <a:gd name="T35" fmla="*/ 0 h 832"/>
                <a:gd name="T36" fmla="*/ 0 w 502"/>
                <a:gd name="T37" fmla="*/ 0 h 832"/>
                <a:gd name="T38" fmla="*/ 0 w 502"/>
                <a:gd name="T39" fmla="*/ 0 h 832"/>
                <a:gd name="T40" fmla="*/ 0 w 502"/>
                <a:gd name="T41" fmla="*/ 0 h 832"/>
                <a:gd name="T42" fmla="*/ 0 w 502"/>
                <a:gd name="T43" fmla="*/ 0 h 832"/>
                <a:gd name="T44" fmla="*/ 0 w 502"/>
                <a:gd name="T45" fmla="*/ 0 h 832"/>
                <a:gd name="T46" fmla="*/ 0 w 502"/>
                <a:gd name="T47" fmla="*/ 0 h 832"/>
                <a:gd name="T48" fmla="*/ 0 w 502"/>
                <a:gd name="T49" fmla="*/ 0 h 832"/>
                <a:gd name="T50" fmla="*/ 0 w 502"/>
                <a:gd name="T51" fmla="*/ 0 h 832"/>
                <a:gd name="T52" fmla="*/ 0 w 502"/>
                <a:gd name="T53" fmla="*/ 0 h 832"/>
                <a:gd name="T54" fmla="*/ 0 w 502"/>
                <a:gd name="T55" fmla="*/ 0 h 832"/>
                <a:gd name="T56" fmla="*/ 0 w 502"/>
                <a:gd name="T57" fmla="*/ 0 h 832"/>
                <a:gd name="T58" fmla="*/ 0 w 502"/>
                <a:gd name="T59" fmla="*/ 0 h 832"/>
                <a:gd name="T60" fmla="*/ 0 w 502"/>
                <a:gd name="T61" fmla="*/ 0 h 832"/>
                <a:gd name="T62" fmla="*/ 0 w 502"/>
                <a:gd name="T63" fmla="*/ 0 h 832"/>
                <a:gd name="T64" fmla="*/ 0 w 502"/>
                <a:gd name="T65" fmla="*/ 0 h 832"/>
                <a:gd name="T66" fmla="*/ 0 w 502"/>
                <a:gd name="T67" fmla="*/ 0 h 832"/>
                <a:gd name="T68" fmla="*/ 0 w 502"/>
                <a:gd name="T69" fmla="*/ 0 h 832"/>
                <a:gd name="T70" fmla="*/ 0 w 502"/>
                <a:gd name="T71" fmla="*/ 0 h 832"/>
                <a:gd name="T72" fmla="*/ 0 w 502"/>
                <a:gd name="T73" fmla="*/ 0 h 83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502" h="832">
                  <a:moveTo>
                    <a:pt x="249" y="0"/>
                  </a:moveTo>
                  <a:lnTo>
                    <a:pt x="200" y="4"/>
                  </a:lnTo>
                  <a:lnTo>
                    <a:pt x="153" y="19"/>
                  </a:lnTo>
                  <a:lnTo>
                    <a:pt x="112" y="41"/>
                  </a:lnTo>
                  <a:lnTo>
                    <a:pt x="74" y="74"/>
                  </a:lnTo>
                  <a:lnTo>
                    <a:pt x="41" y="112"/>
                  </a:lnTo>
                  <a:lnTo>
                    <a:pt x="19" y="153"/>
                  </a:lnTo>
                  <a:lnTo>
                    <a:pt x="4" y="200"/>
                  </a:lnTo>
                  <a:lnTo>
                    <a:pt x="0" y="249"/>
                  </a:lnTo>
                  <a:lnTo>
                    <a:pt x="0" y="583"/>
                  </a:lnTo>
                  <a:lnTo>
                    <a:pt x="4" y="635"/>
                  </a:lnTo>
                  <a:lnTo>
                    <a:pt x="19" y="679"/>
                  </a:lnTo>
                  <a:lnTo>
                    <a:pt x="41" y="720"/>
                  </a:lnTo>
                  <a:lnTo>
                    <a:pt x="74" y="757"/>
                  </a:lnTo>
                  <a:lnTo>
                    <a:pt x="112" y="791"/>
                  </a:lnTo>
                  <a:lnTo>
                    <a:pt x="153" y="813"/>
                  </a:lnTo>
                  <a:lnTo>
                    <a:pt x="200" y="827"/>
                  </a:lnTo>
                  <a:lnTo>
                    <a:pt x="249" y="832"/>
                  </a:lnTo>
                  <a:lnTo>
                    <a:pt x="252" y="832"/>
                  </a:lnTo>
                  <a:lnTo>
                    <a:pt x="304" y="827"/>
                  </a:lnTo>
                  <a:lnTo>
                    <a:pt x="349" y="813"/>
                  </a:lnTo>
                  <a:lnTo>
                    <a:pt x="390" y="791"/>
                  </a:lnTo>
                  <a:lnTo>
                    <a:pt x="426" y="757"/>
                  </a:lnTo>
                  <a:lnTo>
                    <a:pt x="461" y="720"/>
                  </a:lnTo>
                  <a:lnTo>
                    <a:pt x="483" y="679"/>
                  </a:lnTo>
                  <a:lnTo>
                    <a:pt x="497" y="635"/>
                  </a:lnTo>
                  <a:lnTo>
                    <a:pt x="502" y="583"/>
                  </a:lnTo>
                  <a:lnTo>
                    <a:pt x="502" y="249"/>
                  </a:lnTo>
                  <a:lnTo>
                    <a:pt x="497" y="200"/>
                  </a:lnTo>
                  <a:lnTo>
                    <a:pt x="483" y="153"/>
                  </a:lnTo>
                  <a:lnTo>
                    <a:pt x="461" y="112"/>
                  </a:lnTo>
                  <a:lnTo>
                    <a:pt x="426" y="74"/>
                  </a:lnTo>
                  <a:lnTo>
                    <a:pt x="390" y="41"/>
                  </a:lnTo>
                  <a:lnTo>
                    <a:pt x="349" y="19"/>
                  </a:lnTo>
                  <a:lnTo>
                    <a:pt x="304" y="4"/>
                  </a:lnTo>
                  <a:lnTo>
                    <a:pt x="252" y="0"/>
                  </a:lnTo>
                  <a:lnTo>
                    <a:pt x="2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89" name="Freeform 40"/>
            <p:cNvSpPr>
              <a:spLocks/>
            </p:cNvSpPr>
            <p:nvPr/>
          </p:nvSpPr>
          <p:spPr bwMode="auto">
            <a:xfrm>
              <a:off x="2493" y="986"/>
              <a:ext cx="167" cy="277"/>
            </a:xfrm>
            <a:custGeom>
              <a:avLst/>
              <a:gdLst>
                <a:gd name="T0" fmla="*/ 0 w 502"/>
                <a:gd name="T1" fmla="*/ 0 h 832"/>
                <a:gd name="T2" fmla="*/ 0 w 502"/>
                <a:gd name="T3" fmla="*/ 0 h 832"/>
                <a:gd name="T4" fmla="*/ 0 w 502"/>
                <a:gd name="T5" fmla="*/ 0 h 832"/>
                <a:gd name="T6" fmla="*/ 0 w 502"/>
                <a:gd name="T7" fmla="*/ 0 h 832"/>
                <a:gd name="T8" fmla="*/ 0 w 502"/>
                <a:gd name="T9" fmla="*/ 0 h 832"/>
                <a:gd name="T10" fmla="*/ 0 w 502"/>
                <a:gd name="T11" fmla="*/ 0 h 832"/>
                <a:gd name="T12" fmla="*/ 0 w 502"/>
                <a:gd name="T13" fmla="*/ 0 h 832"/>
                <a:gd name="T14" fmla="*/ 0 w 502"/>
                <a:gd name="T15" fmla="*/ 0 h 832"/>
                <a:gd name="T16" fmla="*/ 0 w 502"/>
                <a:gd name="T17" fmla="*/ 0 h 832"/>
                <a:gd name="T18" fmla="*/ 0 w 502"/>
                <a:gd name="T19" fmla="*/ 0 h 832"/>
                <a:gd name="T20" fmla="*/ 0 w 502"/>
                <a:gd name="T21" fmla="*/ 0 h 832"/>
                <a:gd name="T22" fmla="*/ 0 w 502"/>
                <a:gd name="T23" fmla="*/ 0 h 832"/>
                <a:gd name="T24" fmla="*/ 0 w 502"/>
                <a:gd name="T25" fmla="*/ 0 h 832"/>
                <a:gd name="T26" fmla="*/ 0 w 502"/>
                <a:gd name="T27" fmla="*/ 0 h 832"/>
                <a:gd name="T28" fmla="*/ 0 w 502"/>
                <a:gd name="T29" fmla="*/ 0 h 832"/>
                <a:gd name="T30" fmla="*/ 0 w 502"/>
                <a:gd name="T31" fmla="*/ 0 h 832"/>
                <a:gd name="T32" fmla="*/ 0 w 502"/>
                <a:gd name="T33" fmla="*/ 0 h 832"/>
                <a:gd name="T34" fmla="*/ 0 w 502"/>
                <a:gd name="T35" fmla="*/ 0 h 832"/>
                <a:gd name="T36" fmla="*/ 0 w 502"/>
                <a:gd name="T37" fmla="*/ 0 h 832"/>
                <a:gd name="T38" fmla="*/ 0 w 502"/>
                <a:gd name="T39" fmla="*/ 0 h 832"/>
                <a:gd name="T40" fmla="*/ 0 w 502"/>
                <a:gd name="T41" fmla="*/ 0 h 832"/>
                <a:gd name="T42" fmla="*/ 0 w 502"/>
                <a:gd name="T43" fmla="*/ 0 h 832"/>
                <a:gd name="T44" fmla="*/ 0 w 502"/>
                <a:gd name="T45" fmla="*/ 0 h 832"/>
                <a:gd name="T46" fmla="*/ 0 w 502"/>
                <a:gd name="T47" fmla="*/ 0 h 832"/>
                <a:gd name="T48" fmla="*/ 0 w 502"/>
                <a:gd name="T49" fmla="*/ 0 h 832"/>
                <a:gd name="T50" fmla="*/ 0 w 502"/>
                <a:gd name="T51" fmla="*/ 0 h 832"/>
                <a:gd name="T52" fmla="*/ 0 w 502"/>
                <a:gd name="T53" fmla="*/ 0 h 832"/>
                <a:gd name="T54" fmla="*/ 0 w 502"/>
                <a:gd name="T55" fmla="*/ 0 h 832"/>
                <a:gd name="T56" fmla="*/ 0 w 502"/>
                <a:gd name="T57" fmla="*/ 0 h 832"/>
                <a:gd name="T58" fmla="*/ 0 w 502"/>
                <a:gd name="T59" fmla="*/ 0 h 832"/>
                <a:gd name="T60" fmla="*/ 0 w 502"/>
                <a:gd name="T61" fmla="*/ 0 h 832"/>
                <a:gd name="T62" fmla="*/ 0 w 502"/>
                <a:gd name="T63" fmla="*/ 0 h 832"/>
                <a:gd name="T64" fmla="*/ 0 w 502"/>
                <a:gd name="T65" fmla="*/ 0 h 832"/>
                <a:gd name="T66" fmla="*/ 0 w 502"/>
                <a:gd name="T67" fmla="*/ 0 h 832"/>
                <a:gd name="T68" fmla="*/ 0 w 502"/>
                <a:gd name="T69" fmla="*/ 0 h 832"/>
                <a:gd name="T70" fmla="*/ 0 w 502"/>
                <a:gd name="T71" fmla="*/ 0 h 832"/>
                <a:gd name="T72" fmla="*/ 0 w 502"/>
                <a:gd name="T73" fmla="*/ 0 h 83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502" h="832">
                  <a:moveTo>
                    <a:pt x="249" y="0"/>
                  </a:moveTo>
                  <a:lnTo>
                    <a:pt x="200" y="4"/>
                  </a:lnTo>
                  <a:lnTo>
                    <a:pt x="153" y="19"/>
                  </a:lnTo>
                  <a:lnTo>
                    <a:pt x="112" y="41"/>
                  </a:lnTo>
                  <a:lnTo>
                    <a:pt x="74" y="74"/>
                  </a:lnTo>
                  <a:lnTo>
                    <a:pt x="41" y="112"/>
                  </a:lnTo>
                  <a:lnTo>
                    <a:pt x="19" y="153"/>
                  </a:lnTo>
                  <a:lnTo>
                    <a:pt x="4" y="200"/>
                  </a:lnTo>
                  <a:lnTo>
                    <a:pt x="0" y="249"/>
                  </a:lnTo>
                  <a:lnTo>
                    <a:pt x="0" y="583"/>
                  </a:lnTo>
                  <a:lnTo>
                    <a:pt x="4" y="635"/>
                  </a:lnTo>
                  <a:lnTo>
                    <a:pt x="19" y="679"/>
                  </a:lnTo>
                  <a:lnTo>
                    <a:pt x="41" y="720"/>
                  </a:lnTo>
                  <a:lnTo>
                    <a:pt x="74" y="757"/>
                  </a:lnTo>
                  <a:lnTo>
                    <a:pt x="112" y="791"/>
                  </a:lnTo>
                  <a:lnTo>
                    <a:pt x="153" y="813"/>
                  </a:lnTo>
                  <a:lnTo>
                    <a:pt x="200" y="827"/>
                  </a:lnTo>
                  <a:lnTo>
                    <a:pt x="249" y="832"/>
                  </a:lnTo>
                  <a:lnTo>
                    <a:pt x="252" y="832"/>
                  </a:lnTo>
                  <a:lnTo>
                    <a:pt x="304" y="827"/>
                  </a:lnTo>
                  <a:lnTo>
                    <a:pt x="349" y="813"/>
                  </a:lnTo>
                  <a:lnTo>
                    <a:pt x="390" y="791"/>
                  </a:lnTo>
                  <a:lnTo>
                    <a:pt x="426" y="757"/>
                  </a:lnTo>
                  <a:lnTo>
                    <a:pt x="461" y="720"/>
                  </a:lnTo>
                  <a:lnTo>
                    <a:pt x="483" y="679"/>
                  </a:lnTo>
                  <a:lnTo>
                    <a:pt x="497" y="635"/>
                  </a:lnTo>
                  <a:lnTo>
                    <a:pt x="502" y="583"/>
                  </a:lnTo>
                  <a:lnTo>
                    <a:pt x="502" y="249"/>
                  </a:lnTo>
                  <a:lnTo>
                    <a:pt x="497" y="200"/>
                  </a:lnTo>
                  <a:lnTo>
                    <a:pt x="483" y="153"/>
                  </a:lnTo>
                  <a:lnTo>
                    <a:pt x="461" y="112"/>
                  </a:lnTo>
                  <a:lnTo>
                    <a:pt x="426" y="74"/>
                  </a:lnTo>
                  <a:lnTo>
                    <a:pt x="390" y="41"/>
                  </a:lnTo>
                  <a:lnTo>
                    <a:pt x="349" y="19"/>
                  </a:lnTo>
                  <a:lnTo>
                    <a:pt x="304" y="4"/>
                  </a:lnTo>
                  <a:lnTo>
                    <a:pt x="252" y="0"/>
                  </a:lnTo>
                  <a:lnTo>
                    <a:pt x="249" y="0"/>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390" name="Line 41"/>
            <p:cNvSpPr>
              <a:spLocks noChangeShapeType="1"/>
            </p:cNvSpPr>
            <p:nvPr/>
          </p:nvSpPr>
          <p:spPr bwMode="auto">
            <a:xfrm>
              <a:off x="2528" y="1872"/>
              <a:ext cx="90" cy="86"/>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91" name="Line 42"/>
            <p:cNvSpPr>
              <a:spLocks noChangeShapeType="1"/>
            </p:cNvSpPr>
            <p:nvPr/>
          </p:nvSpPr>
          <p:spPr bwMode="auto">
            <a:xfrm flipH="1">
              <a:off x="2528" y="1872"/>
              <a:ext cx="90" cy="86"/>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92" name="Line 43"/>
            <p:cNvSpPr>
              <a:spLocks noChangeShapeType="1"/>
            </p:cNvSpPr>
            <p:nvPr/>
          </p:nvSpPr>
          <p:spPr bwMode="auto">
            <a:xfrm>
              <a:off x="2528" y="1374"/>
              <a:ext cx="90" cy="87"/>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93" name="Line 44"/>
            <p:cNvSpPr>
              <a:spLocks noChangeShapeType="1"/>
            </p:cNvSpPr>
            <p:nvPr/>
          </p:nvSpPr>
          <p:spPr bwMode="auto">
            <a:xfrm flipH="1">
              <a:off x="2528" y="1374"/>
              <a:ext cx="90" cy="87"/>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94" name="Line 45"/>
            <p:cNvSpPr>
              <a:spLocks noChangeShapeType="1"/>
            </p:cNvSpPr>
            <p:nvPr/>
          </p:nvSpPr>
          <p:spPr bwMode="auto">
            <a:xfrm flipV="1">
              <a:off x="2515" y="1665"/>
              <a:ext cx="71" cy="70"/>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95" name="Freeform 46"/>
            <p:cNvSpPr>
              <a:spLocks/>
            </p:cNvSpPr>
            <p:nvPr/>
          </p:nvSpPr>
          <p:spPr bwMode="auto">
            <a:xfrm>
              <a:off x="2526" y="1608"/>
              <a:ext cx="116" cy="118"/>
            </a:xfrm>
            <a:custGeom>
              <a:avLst/>
              <a:gdLst>
                <a:gd name="T0" fmla="*/ 0 w 348"/>
                <a:gd name="T1" fmla="*/ 0 h 353"/>
                <a:gd name="T2" fmla="*/ 0 w 348"/>
                <a:gd name="T3" fmla="*/ 0 h 353"/>
                <a:gd name="T4" fmla="*/ 0 w 348"/>
                <a:gd name="T5" fmla="*/ 0 h 353"/>
                <a:gd name="T6" fmla="*/ 0 w 348"/>
                <a:gd name="T7" fmla="*/ 0 h 353"/>
                <a:gd name="T8" fmla="*/ 0 w 348"/>
                <a:gd name="T9" fmla="*/ 0 h 3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8" h="353">
                  <a:moveTo>
                    <a:pt x="178" y="353"/>
                  </a:moveTo>
                  <a:lnTo>
                    <a:pt x="348" y="0"/>
                  </a:lnTo>
                  <a:lnTo>
                    <a:pt x="0" y="175"/>
                  </a:lnTo>
                  <a:lnTo>
                    <a:pt x="170" y="183"/>
                  </a:lnTo>
                  <a:lnTo>
                    <a:pt x="178" y="353"/>
                  </a:lnTo>
                  <a:close/>
                </a:path>
              </a:pathLst>
            </a:custGeom>
            <a:solidFill>
              <a:srgbClr val="12141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96" name="Rectangle 47"/>
            <p:cNvSpPr>
              <a:spLocks noChangeArrowheads="1"/>
            </p:cNvSpPr>
            <p:nvPr/>
          </p:nvSpPr>
          <p:spPr bwMode="auto">
            <a:xfrm>
              <a:off x="2976" y="1982"/>
              <a:ext cx="26" cy="11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97" name="Rectangle 48"/>
            <p:cNvSpPr>
              <a:spLocks noChangeArrowheads="1"/>
            </p:cNvSpPr>
            <p:nvPr/>
          </p:nvSpPr>
          <p:spPr bwMode="auto">
            <a:xfrm>
              <a:off x="2976" y="1982"/>
              <a:ext cx="26" cy="117"/>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98" name="Rectangle 49"/>
            <p:cNvSpPr>
              <a:spLocks noChangeArrowheads="1"/>
            </p:cNvSpPr>
            <p:nvPr/>
          </p:nvSpPr>
          <p:spPr bwMode="auto">
            <a:xfrm>
              <a:off x="2976" y="1755"/>
              <a:ext cx="26" cy="1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399" name="Rectangle 50"/>
            <p:cNvSpPr>
              <a:spLocks noChangeArrowheads="1"/>
            </p:cNvSpPr>
            <p:nvPr/>
          </p:nvSpPr>
          <p:spPr bwMode="auto">
            <a:xfrm>
              <a:off x="2976" y="1755"/>
              <a:ext cx="26" cy="120"/>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00" name="Freeform 51"/>
            <p:cNvSpPr>
              <a:spLocks/>
            </p:cNvSpPr>
            <p:nvPr/>
          </p:nvSpPr>
          <p:spPr bwMode="auto">
            <a:xfrm>
              <a:off x="2927" y="1864"/>
              <a:ext cx="122" cy="120"/>
            </a:xfrm>
            <a:custGeom>
              <a:avLst/>
              <a:gdLst>
                <a:gd name="T0" fmla="*/ 0 w 368"/>
                <a:gd name="T1" fmla="*/ 0 h 360"/>
                <a:gd name="T2" fmla="*/ 0 w 368"/>
                <a:gd name="T3" fmla="*/ 0 h 360"/>
                <a:gd name="T4" fmla="*/ 0 w 368"/>
                <a:gd name="T5" fmla="*/ 0 h 360"/>
                <a:gd name="T6" fmla="*/ 0 w 368"/>
                <a:gd name="T7" fmla="*/ 0 h 360"/>
                <a:gd name="T8" fmla="*/ 0 w 368"/>
                <a:gd name="T9" fmla="*/ 0 h 360"/>
                <a:gd name="T10" fmla="*/ 0 w 368"/>
                <a:gd name="T11" fmla="*/ 0 h 360"/>
                <a:gd name="T12" fmla="*/ 0 w 368"/>
                <a:gd name="T13" fmla="*/ 0 h 360"/>
                <a:gd name="T14" fmla="*/ 0 w 368"/>
                <a:gd name="T15" fmla="*/ 0 h 360"/>
                <a:gd name="T16" fmla="*/ 0 w 368"/>
                <a:gd name="T17" fmla="*/ 0 h 360"/>
                <a:gd name="T18" fmla="*/ 0 w 368"/>
                <a:gd name="T19" fmla="*/ 0 h 360"/>
                <a:gd name="T20" fmla="*/ 0 w 368"/>
                <a:gd name="T21" fmla="*/ 0 h 360"/>
                <a:gd name="T22" fmla="*/ 0 w 368"/>
                <a:gd name="T23" fmla="*/ 0 h 360"/>
                <a:gd name="T24" fmla="*/ 0 w 368"/>
                <a:gd name="T25" fmla="*/ 0 h 360"/>
                <a:gd name="T26" fmla="*/ 0 w 368"/>
                <a:gd name="T27" fmla="*/ 0 h 360"/>
                <a:gd name="T28" fmla="*/ 0 w 368"/>
                <a:gd name="T29" fmla="*/ 0 h 360"/>
                <a:gd name="T30" fmla="*/ 0 w 368"/>
                <a:gd name="T31" fmla="*/ 0 h 360"/>
                <a:gd name="T32" fmla="*/ 0 w 368"/>
                <a:gd name="T33" fmla="*/ 0 h 360"/>
                <a:gd name="T34" fmla="*/ 0 w 368"/>
                <a:gd name="T35" fmla="*/ 0 h 360"/>
                <a:gd name="T36" fmla="*/ 0 w 368"/>
                <a:gd name="T37" fmla="*/ 0 h 360"/>
                <a:gd name="T38" fmla="*/ 0 w 368"/>
                <a:gd name="T39" fmla="*/ 0 h 360"/>
                <a:gd name="T40" fmla="*/ 0 w 368"/>
                <a:gd name="T41" fmla="*/ 0 h 360"/>
                <a:gd name="T42" fmla="*/ 0 w 368"/>
                <a:gd name="T43" fmla="*/ 0 h 360"/>
                <a:gd name="T44" fmla="*/ 0 w 368"/>
                <a:gd name="T45" fmla="*/ 0 h 360"/>
                <a:gd name="T46" fmla="*/ 0 w 368"/>
                <a:gd name="T47" fmla="*/ 0 h 360"/>
                <a:gd name="T48" fmla="*/ 0 w 368"/>
                <a:gd name="T49" fmla="*/ 0 h 360"/>
                <a:gd name="T50" fmla="*/ 0 w 368"/>
                <a:gd name="T51" fmla="*/ 0 h 360"/>
                <a:gd name="T52" fmla="*/ 0 w 368"/>
                <a:gd name="T53" fmla="*/ 0 h 360"/>
                <a:gd name="T54" fmla="*/ 0 w 368"/>
                <a:gd name="T55" fmla="*/ 0 h 360"/>
                <a:gd name="T56" fmla="*/ 0 w 368"/>
                <a:gd name="T57" fmla="*/ 0 h 360"/>
                <a:gd name="T58" fmla="*/ 0 w 368"/>
                <a:gd name="T59" fmla="*/ 0 h 360"/>
                <a:gd name="T60" fmla="*/ 0 w 368"/>
                <a:gd name="T61" fmla="*/ 0 h 360"/>
                <a:gd name="T62" fmla="*/ 0 w 368"/>
                <a:gd name="T63" fmla="*/ 0 h 36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68" h="360">
                  <a:moveTo>
                    <a:pt x="368" y="182"/>
                  </a:moveTo>
                  <a:lnTo>
                    <a:pt x="367" y="200"/>
                  </a:lnTo>
                  <a:lnTo>
                    <a:pt x="364" y="217"/>
                  </a:lnTo>
                  <a:lnTo>
                    <a:pt x="359" y="234"/>
                  </a:lnTo>
                  <a:lnTo>
                    <a:pt x="353" y="250"/>
                  </a:lnTo>
                  <a:lnTo>
                    <a:pt x="346" y="266"/>
                  </a:lnTo>
                  <a:lnTo>
                    <a:pt x="337" y="281"/>
                  </a:lnTo>
                  <a:lnTo>
                    <a:pt x="326" y="294"/>
                  </a:lnTo>
                  <a:lnTo>
                    <a:pt x="315" y="308"/>
                  </a:lnTo>
                  <a:lnTo>
                    <a:pt x="302" y="319"/>
                  </a:lnTo>
                  <a:lnTo>
                    <a:pt x="287" y="329"/>
                  </a:lnTo>
                  <a:lnTo>
                    <a:pt x="273" y="339"/>
                  </a:lnTo>
                  <a:lnTo>
                    <a:pt x="256" y="345"/>
                  </a:lnTo>
                  <a:lnTo>
                    <a:pt x="240" y="352"/>
                  </a:lnTo>
                  <a:lnTo>
                    <a:pt x="222" y="356"/>
                  </a:lnTo>
                  <a:lnTo>
                    <a:pt x="204" y="360"/>
                  </a:lnTo>
                  <a:lnTo>
                    <a:pt x="186" y="360"/>
                  </a:lnTo>
                  <a:lnTo>
                    <a:pt x="167" y="360"/>
                  </a:lnTo>
                  <a:lnTo>
                    <a:pt x="148" y="356"/>
                  </a:lnTo>
                  <a:lnTo>
                    <a:pt x="130" y="352"/>
                  </a:lnTo>
                  <a:lnTo>
                    <a:pt x="113" y="345"/>
                  </a:lnTo>
                  <a:lnTo>
                    <a:pt x="97" y="339"/>
                  </a:lnTo>
                  <a:lnTo>
                    <a:pt x="82" y="329"/>
                  </a:lnTo>
                  <a:lnTo>
                    <a:pt x="67" y="319"/>
                  </a:lnTo>
                  <a:lnTo>
                    <a:pt x="54" y="308"/>
                  </a:lnTo>
                  <a:lnTo>
                    <a:pt x="42" y="294"/>
                  </a:lnTo>
                  <a:lnTo>
                    <a:pt x="32" y="281"/>
                  </a:lnTo>
                  <a:lnTo>
                    <a:pt x="22" y="266"/>
                  </a:lnTo>
                  <a:lnTo>
                    <a:pt x="14" y="250"/>
                  </a:lnTo>
                  <a:lnTo>
                    <a:pt x="9" y="234"/>
                  </a:lnTo>
                  <a:lnTo>
                    <a:pt x="5" y="217"/>
                  </a:lnTo>
                  <a:lnTo>
                    <a:pt x="1" y="200"/>
                  </a:lnTo>
                  <a:lnTo>
                    <a:pt x="0" y="182"/>
                  </a:lnTo>
                  <a:lnTo>
                    <a:pt x="1" y="163"/>
                  </a:lnTo>
                  <a:lnTo>
                    <a:pt x="5" y="145"/>
                  </a:lnTo>
                  <a:lnTo>
                    <a:pt x="9" y="128"/>
                  </a:lnTo>
                  <a:lnTo>
                    <a:pt x="14" y="111"/>
                  </a:lnTo>
                  <a:lnTo>
                    <a:pt x="22" y="96"/>
                  </a:lnTo>
                  <a:lnTo>
                    <a:pt x="32" y="80"/>
                  </a:lnTo>
                  <a:lnTo>
                    <a:pt x="42" y="66"/>
                  </a:lnTo>
                  <a:lnTo>
                    <a:pt x="54" y="54"/>
                  </a:lnTo>
                  <a:lnTo>
                    <a:pt x="67" y="42"/>
                  </a:lnTo>
                  <a:lnTo>
                    <a:pt x="82" y="32"/>
                  </a:lnTo>
                  <a:lnTo>
                    <a:pt x="97" y="22"/>
                  </a:lnTo>
                  <a:lnTo>
                    <a:pt x="113" y="14"/>
                  </a:lnTo>
                  <a:lnTo>
                    <a:pt x="130" y="9"/>
                  </a:lnTo>
                  <a:lnTo>
                    <a:pt x="148" y="4"/>
                  </a:lnTo>
                  <a:lnTo>
                    <a:pt x="167" y="1"/>
                  </a:lnTo>
                  <a:lnTo>
                    <a:pt x="186" y="0"/>
                  </a:lnTo>
                  <a:lnTo>
                    <a:pt x="204" y="1"/>
                  </a:lnTo>
                  <a:lnTo>
                    <a:pt x="222" y="4"/>
                  </a:lnTo>
                  <a:lnTo>
                    <a:pt x="240" y="9"/>
                  </a:lnTo>
                  <a:lnTo>
                    <a:pt x="256" y="14"/>
                  </a:lnTo>
                  <a:lnTo>
                    <a:pt x="273" y="22"/>
                  </a:lnTo>
                  <a:lnTo>
                    <a:pt x="287" y="32"/>
                  </a:lnTo>
                  <a:lnTo>
                    <a:pt x="302" y="42"/>
                  </a:lnTo>
                  <a:lnTo>
                    <a:pt x="315" y="54"/>
                  </a:lnTo>
                  <a:lnTo>
                    <a:pt x="326" y="66"/>
                  </a:lnTo>
                  <a:lnTo>
                    <a:pt x="337" y="80"/>
                  </a:lnTo>
                  <a:lnTo>
                    <a:pt x="346" y="96"/>
                  </a:lnTo>
                  <a:lnTo>
                    <a:pt x="353" y="111"/>
                  </a:lnTo>
                  <a:lnTo>
                    <a:pt x="359" y="128"/>
                  </a:lnTo>
                  <a:lnTo>
                    <a:pt x="364" y="145"/>
                  </a:lnTo>
                  <a:lnTo>
                    <a:pt x="367" y="163"/>
                  </a:lnTo>
                  <a:lnTo>
                    <a:pt x="368" y="1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01" name="Freeform 52"/>
            <p:cNvSpPr>
              <a:spLocks/>
            </p:cNvSpPr>
            <p:nvPr/>
          </p:nvSpPr>
          <p:spPr bwMode="auto">
            <a:xfrm>
              <a:off x="2927" y="1864"/>
              <a:ext cx="122" cy="120"/>
            </a:xfrm>
            <a:custGeom>
              <a:avLst/>
              <a:gdLst>
                <a:gd name="T0" fmla="*/ 0 w 368"/>
                <a:gd name="T1" fmla="*/ 0 h 360"/>
                <a:gd name="T2" fmla="*/ 0 w 368"/>
                <a:gd name="T3" fmla="*/ 0 h 360"/>
                <a:gd name="T4" fmla="*/ 0 w 368"/>
                <a:gd name="T5" fmla="*/ 0 h 360"/>
                <a:gd name="T6" fmla="*/ 0 w 368"/>
                <a:gd name="T7" fmla="*/ 0 h 360"/>
                <a:gd name="T8" fmla="*/ 0 w 368"/>
                <a:gd name="T9" fmla="*/ 0 h 360"/>
                <a:gd name="T10" fmla="*/ 0 w 368"/>
                <a:gd name="T11" fmla="*/ 0 h 360"/>
                <a:gd name="T12" fmla="*/ 0 w 368"/>
                <a:gd name="T13" fmla="*/ 0 h 360"/>
                <a:gd name="T14" fmla="*/ 0 w 368"/>
                <a:gd name="T15" fmla="*/ 0 h 360"/>
                <a:gd name="T16" fmla="*/ 0 w 368"/>
                <a:gd name="T17" fmla="*/ 0 h 360"/>
                <a:gd name="T18" fmla="*/ 0 w 368"/>
                <a:gd name="T19" fmla="*/ 0 h 360"/>
                <a:gd name="T20" fmla="*/ 0 w 368"/>
                <a:gd name="T21" fmla="*/ 0 h 360"/>
                <a:gd name="T22" fmla="*/ 0 w 368"/>
                <a:gd name="T23" fmla="*/ 0 h 360"/>
                <a:gd name="T24" fmla="*/ 0 w 368"/>
                <a:gd name="T25" fmla="*/ 0 h 360"/>
                <a:gd name="T26" fmla="*/ 0 w 368"/>
                <a:gd name="T27" fmla="*/ 0 h 360"/>
                <a:gd name="T28" fmla="*/ 0 w 368"/>
                <a:gd name="T29" fmla="*/ 0 h 360"/>
                <a:gd name="T30" fmla="*/ 0 w 368"/>
                <a:gd name="T31" fmla="*/ 0 h 360"/>
                <a:gd name="T32" fmla="*/ 0 w 368"/>
                <a:gd name="T33" fmla="*/ 0 h 360"/>
                <a:gd name="T34" fmla="*/ 0 w 368"/>
                <a:gd name="T35" fmla="*/ 0 h 360"/>
                <a:gd name="T36" fmla="*/ 0 w 368"/>
                <a:gd name="T37" fmla="*/ 0 h 360"/>
                <a:gd name="T38" fmla="*/ 0 w 368"/>
                <a:gd name="T39" fmla="*/ 0 h 360"/>
                <a:gd name="T40" fmla="*/ 0 w 368"/>
                <a:gd name="T41" fmla="*/ 0 h 360"/>
                <a:gd name="T42" fmla="*/ 0 w 368"/>
                <a:gd name="T43" fmla="*/ 0 h 360"/>
                <a:gd name="T44" fmla="*/ 0 w 368"/>
                <a:gd name="T45" fmla="*/ 0 h 360"/>
                <a:gd name="T46" fmla="*/ 0 w 368"/>
                <a:gd name="T47" fmla="*/ 0 h 360"/>
                <a:gd name="T48" fmla="*/ 0 w 368"/>
                <a:gd name="T49" fmla="*/ 0 h 360"/>
                <a:gd name="T50" fmla="*/ 0 w 368"/>
                <a:gd name="T51" fmla="*/ 0 h 360"/>
                <a:gd name="T52" fmla="*/ 0 w 368"/>
                <a:gd name="T53" fmla="*/ 0 h 360"/>
                <a:gd name="T54" fmla="*/ 0 w 368"/>
                <a:gd name="T55" fmla="*/ 0 h 360"/>
                <a:gd name="T56" fmla="*/ 0 w 368"/>
                <a:gd name="T57" fmla="*/ 0 h 360"/>
                <a:gd name="T58" fmla="*/ 0 w 368"/>
                <a:gd name="T59" fmla="*/ 0 h 360"/>
                <a:gd name="T60" fmla="*/ 0 w 368"/>
                <a:gd name="T61" fmla="*/ 0 h 360"/>
                <a:gd name="T62" fmla="*/ 0 w 368"/>
                <a:gd name="T63" fmla="*/ 0 h 36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68" h="360">
                  <a:moveTo>
                    <a:pt x="368" y="182"/>
                  </a:moveTo>
                  <a:lnTo>
                    <a:pt x="367" y="200"/>
                  </a:lnTo>
                  <a:lnTo>
                    <a:pt x="364" y="217"/>
                  </a:lnTo>
                  <a:lnTo>
                    <a:pt x="359" y="234"/>
                  </a:lnTo>
                  <a:lnTo>
                    <a:pt x="353" y="250"/>
                  </a:lnTo>
                  <a:lnTo>
                    <a:pt x="346" y="266"/>
                  </a:lnTo>
                  <a:lnTo>
                    <a:pt x="337" y="281"/>
                  </a:lnTo>
                  <a:lnTo>
                    <a:pt x="326" y="294"/>
                  </a:lnTo>
                  <a:lnTo>
                    <a:pt x="315" y="308"/>
                  </a:lnTo>
                  <a:lnTo>
                    <a:pt x="302" y="319"/>
                  </a:lnTo>
                  <a:lnTo>
                    <a:pt x="287" y="329"/>
                  </a:lnTo>
                  <a:lnTo>
                    <a:pt x="273" y="339"/>
                  </a:lnTo>
                  <a:lnTo>
                    <a:pt x="256" y="345"/>
                  </a:lnTo>
                  <a:lnTo>
                    <a:pt x="240" y="352"/>
                  </a:lnTo>
                  <a:lnTo>
                    <a:pt x="222" y="356"/>
                  </a:lnTo>
                  <a:lnTo>
                    <a:pt x="204" y="360"/>
                  </a:lnTo>
                  <a:lnTo>
                    <a:pt x="186" y="360"/>
                  </a:lnTo>
                  <a:lnTo>
                    <a:pt x="167" y="360"/>
                  </a:lnTo>
                  <a:lnTo>
                    <a:pt x="148" y="356"/>
                  </a:lnTo>
                  <a:lnTo>
                    <a:pt x="130" y="352"/>
                  </a:lnTo>
                  <a:lnTo>
                    <a:pt x="113" y="345"/>
                  </a:lnTo>
                  <a:lnTo>
                    <a:pt x="97" y="339"/>
                  </a:lnTo>
                  <a:lnTo>
                    <a:pt x="82" y="329"/>
                  </a:lnTo>
                  <a:lnTo>
                    <a:pt x="67" y="319"/>
                  </a:lnTo>
                  <a:lnTo>
                    <a:pt x="54" y="308"/>
                  </a:lnTo>
                  <a:lnTo>
                    <a:pt x="42" y="294"/>
                  </a:lnTo>
                  <a:lnTo>
                    <a:pt x="32" y="281"/>
                  </a:lnTo>
                  <a:lnTo>
                    <a:pt x="22" y="266"/>
                  </a:lnTo>
                  <a:lnTo>
                    <a:pt x="14" y="250"/>
                  </a:lnTo>
                  <a:lnTo>
                    <a:pt x="9" y="234"/>
                  </a:lnTo>
                  <a:lnTo>
                    <a:pt x="5" y="217"/>
                  </a:lnTo>
                  <a:lnTo>
                    <a:pt x="1" y="200"/>
                  </a:lnTo>
                  <a:lnTo>
                    <a:pt x="0" y="182"/>
                  </a:lnTo>
                  <a:lnTo>
                    <a:pt x="1" y="163"/>
                  </a:lnTo>
                  <a:lnTo>
                    <a:pt x="5" y="145"/>
                  </a:lnTo>
                  <a:lnTo>
                    <a:pt x="9" y="128"/>
                  </a:lnTo>
                  <a:lnTo>
                    <a:pt x="14" y="111"/>
                  </a:lnTo>
                  <a:lnTo>
                    <a:pt x="22" y="96"/>
                  </a:lnTo>
                  <a:lnTo>
                    <a:pt x="32" y="80"/>
                  </a:lnTo>
                  <a:lnTo>
                    <a:pt x="42" y="66"/>
                  </a:lnTo>
                  <a:lnTo>
                    <a:pt x="54" y="54"/>
                  </a:lnTo>
                  <a:lnTo>
                    <a:pt x="67" y="42"/>
                  </a:lnTo>
                  <a:lnTo>
                    <a:pt x="82" y="32"/>
                  </a:lnTo>
                  <a:lnTo>
                    <a:pt x="97" y="22"/>
                  </a:lnTo>
                  <a:lnTo>
                    <a:pt x="113" y="14"/>
                  </a:lnTo>
                  <a:lnTo>
                    <a:pt x="130" y="9"/>
                  </a:lnTo>
                  <a:lnTo>
                    <a:pt x="148" y="4"/>
                  </a:lnTo>
                  <a:lnTo>
                    <a:pt x="167" y="1"/>
                  </a:lnTo>
                  <a:lnTo>
                    <a:pt x="186" y="0"/>
                  </a:lnTo>
                  <a:lnTo>
                    <a:pt x="204" y="1"/>
                  </a:lnTo>
                  <a:lnTo>
                    <a:pt x="222" y="4"/>
                  </a:lnTo>
                  <a:lnTo>
                    <a:pt x="240" y="9"/>
                  </a:lnTo>
                  <a:lnTo>
                    <a:pt x="256" y="14"/>
                  </a:lnTo>
                  <a:lnTo>
                    <a:pt x="273" y="22"/>
                  </a:lnTo>
                  <a:lnTo>
                    <a:pt x="287" y="32"/>
                  </a:lnTo>
                  <a:lnTo>
                    <a:pt x="302" y="42"/>
                  </a:lnTo>
                  <a:lnTo>
                    <a:pt x="315" y="54"/>
                  </a:lnTo>
                  <a:lnTo>
                    <a:pt x="326" y="66"/>
                  </a:lnTo>
                  <a:lnTo>
                    <a:pt x="337" y="80"/>
                  </a:lnTo>
                  <a:lnTo>
                    <a:pt x="346" y="96"/>
                  </a:lnTo>
                  <a:lnTo>
                    <a:pt x="353" y="111"/>
                  </a:lnTo>
                  <a:lnTo>
                    <a:pt x="359" y="128"/>
                  </a:lnTo>
                  <a:lnTo>
                    <a:pt x="364" y="145"/>
                  </a:lnTo>
                  <a:lnTo>
                    <a:pt x="367" y="163"/>
                  </a:lnTo>
                  <a:lnTo>
                    <a:pt x="368" y="182"/>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02" name="Rectangle 53"/>
            <p:cNvSpPr>
              <a:spLocks noChangeArrowheads="1"/>
            </p:cNvSpPr>
            <p:nvPr/>
          </p:nvSpPr>
          <p:spPr bwMode="auto">
            <a:xfrm>
              <a:off x="2976" y="1483"/>
              <a:ext cx="26" cy="1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03" name="Rectangle 54"/>
            <p:cNvSpPr>
              <a:spLocks noChangeArrowheads="1"/>
            </p:cNvSpPr>
            <p:nvPr/>
          </p:nvSpPr>
          <p:spPr bwMode="auto">
            <a:xfrm>
              <a:off x="2976" y="1483"/>
              <a:ext cx="26" cy="119"/>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04" name="Rectangle 55"/>
            <p:cNvSpPr>
              <a:spLocks noChangeArrowheads="1"/>
            </p:cNvSpPr>
            <p:nvPr/>
          </p:nvSpPr>
          <p:spPr bwMode="auto">
            <a:xfrm>
              <a:off x="2976" y="1257"/>
              <a:ext cx="26" cy="1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05" name="Rectangle 56"/>
            <p:cNvSpPr>
              <a:spLocks noChangeArrowheads="1"/>
            </p:cNvSpPr>
            <p:nvPr/>
          </p:nvSpPr>
          <p:spPr bwMode="auto">
            <a:xfrm>
              <a:off x="2976" y="1257"/>
              <a:ext cx="26" cy="120"/>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406" name="Freeform 57"/>
            <p:cNvSpPr>
              <a:spLocks/>
            </p:cNvSpPr>
            <p:nvPr/>
          </p:nvSpPr>
          <p:spPr bwMode="auto">
            <a:xfrm>
              <a:off x="2927" y="1367"/>
              <a:ext cx="122" cy="119"/>
            </a:xfrm>
            <a:custGeom>
              <a:avLst/>
              <a:gdLst>
                <a:gd name="T0" fmla="*/ 0 w 368"/>
                <a:gd name="T1" fmla="*/ 0 h 356"/>
                <a:gd name="T2" fmla="*/ 0 w 368"/>
                <a:gd name="T3" fmla="*/ 0 h 356"/>
                <a:gd name="T4" fmla="*/ 0 w 368"/>
                <a:gd name="T5" fmla="*/ 0 h 356"/>
                <a:gd name="T6" fmla="*/ 0 w 368"/>
                <a:gd name="T7" fmla="*/ 0 h 356"/>
                <a:gd name="T8" fmla="*/ 0 w 368"/>
                <a:gd name="T9" fmla="*/ 0 h 356"/>
                <a:gd name="T10" fmla="*/ 0 w 368"/>
                <a:gd name="T11" fmla="*/ 0 h 356"/>
                <a:gd name="T12" fmla="*/ 0 w 368"/>
                <a:gd name="T13" fmla="*/ 0 h 356"/>
                <a:gd name="T14" fmla="*/ 0 w 368"/>
                <a:gd name="T15" fmla="*/ 0 h 356"/>
                <a:gd name="T16" fmla="*/ 0 w 368"/>
                <a:gd name="T17" fmla="*/ 0 h 356"/>
                <a:gd name="T18" fmla="*/ 0 w 368"/>
                <a:gd name="T19" fmla="*/ 0 h 356"/>
                <a:gd name="T20" fmla="*/ 0 w 368"/>
                <a:gd name="T21" fmla="*/ 0 h 356"/>
                <a:gd name="T22" fmla="*/ 0 w 368"/>
                <a:gd name="T23" fmla="*/ 0 h 356"/>
                <a:gd name="T24" fmla="*/ 0 w 368"/>
                <a:gd name="T25" fmla="*/ 0 h 356"/>
                <a:gd name="T26" fmla="*/ 0 w 368"/>
                <a:gd name="T27" fmla="*/ 0 h 356"/>
                <a:gd name="T28" fmla="*/ 0 w 368"/>
                <a:gd name="T29" fmla="*/ 0 h 356"/>
                <a:gd name="T30" fmla="*/ 0 w 368"/>
                <a:gd name="T31" fmla="*/ 0 h 356"/>
                <a:gd name="T32" fmla="*/ 0 w 368"/>
                <a:gd name="T33" fmla="*/ 0 h 356"/>
                <a:gd name="T34" fmla="*/ 0 w 368"/>
                <a:gd name="T35" fmla="*/ 0 h 356"/>
                <a:gd name="T36" fmla="*/ 0 w 368"/>
                <a:gd name="T37" fmla="*/ 0 h 356"/>
                <a:gd name="T38" fmla="*/ 0 w 368"/>
                <a:gd name="T39" fmla="*/ 0 h 356"/>
                <a:gd name="T40" fmla="*/ 0 w 368"/>
                <a:gd name="T41" fmla="*/ 0 h 356"/>
                <a:gd name="T42" fmla="*/ 0 w 368"/>
                <a:gd name="T43" fmla="*/ 0 h 356"/>
                <a:gd name="T44" fmla="*/ 0 w 368"/>
                <a:gd name="T45" fmla="*/ 0 h 356"/>
                <a:gd name="T46" fmla="*/ 0 w 368"/>
                <a:gd name="T47" fmla="*/ 0 h 356"/>
                <a:gd name="T48" fmla="*/ 0 w 368"/>
                <a:gd name="T49" fmla="*/ 0 h 356"/>
                <a:gd name="T50" fmla="*/ 0 w 368"/>
                <a:gd name="T51" fmla="*/ 0 h 356"/>
                <a:gd name="T52" fmla="*/ 0 w 368"/>
                <a:gd name="T53" fmla="*/ 0 h 356"/>
                <a:gd name="T54" fmla="*/ 0 w 368"/>
                <a:gd name="T55" fmla="*/ 0 h 356"/>
                <a:gd name="T56" fmla="*/ 0 w 368"/>
                <a:gd name="T57" fmla="*/ 0 h 356"/>
                <a:gd name="T58" fmla="*/ 0 w 368"/>
                <a:gd name="T59" fmla="*/ 0 h 356"/>
                <a:gd name="T60" fmla="*/ 0 w 368"/>
                <a:gd name="T61" fmla="*/ 0 h 356"/>
                <a:gd name="T62" fmla="*/ 0 w 368"/>
                <a:gd name="T63" fmla="*/ 0 h 35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68" h="356">
                  <a:moveTo>
                    <a:pt x="368" y="178"/>
                  </a:moveTo>
                  <a:lnTo>
                    <a:pt x="367" y="196"/>
                  </a:lnTo>
                  <a:lnTo>
                    <a:pt x="364" y="213"/>
                  </a:lnTo>
                  <a:lnTo>
                    <a:pt x="359" y="230"/>
                  </a:lnTo>
                  <a:lnTo>
                    <a:pt x="353" y="246"/>
                  </a:lnTo>
                  <a:lnTo>
                    <a:pt x="346" y="262"/>
                  </a:lnTo>
                  <a:lnTo>
                    <a:pt x="337" y="277"/>
                  </a:lnTo>
                  <a:lnTo>
                    <a:pt x="326" y="291"/>
                  </a:lnTo>
                  <a:lnTo>
                    <a:pt x="315" y="304"/>
                  </a:lnTo>
                  <a:lnTo>
                    <a:pt x="302" y="315"/>
                  </a:lnTo>
                  <a:lnTo>
                    <a:pt x="287" y="325"/>
                  </a:lnTo>
                  <a:lnTo>
                    <a:pt x="273" y="335"/>
                  </a:lnTo>
                  <a:lnTo>
                    <a:pt x="256" y="341"/>
                  </a:lnTo>
                  <a:lnTo>
                    <a:pt x="240" y="348"/>
                  </a:lnTo>
                  <a:lnTo>
                    <a:pt x="222" y="352"/>
                  </a:lnTo>
                  <a:lnTo>
                    <a:pt x="204" y="356"/>
                  </a:lnTo>
                  <a:lnTo>
                    <a:pt x="186" y="356"/>
                  </a:lnTo>
                  <a:lnTo>
                    <a:pt x="167" y="356"/>
                  </a:lnTo>
                  <a:lnTo>
                    <a:pt x="148" y="352"/>
                  </a:lnTo>
                  <a:lnTo>
                    <a:pt x="130" y="348"/>
                  </a:lnTo>
                  <a:lnTo>
                    <a:pt x="113" y="341"/>
                  </a:lnTo>
                  <a:lnTo>
                    <a:pt x="97" y="335"/>
                  </a:lnTo>
                  <a:lnTo>
                    <a:pt x="82" y="325"/>
                  </a:lnTo>
                  <a:lnTo>
                    <a:pt x="67" y="315"/>
                  </a:lnTo>
                  <a:lnTo>
                    <a:pt x="54" y="304"/>
                  </a:lnTo>
                  <a:lnTo>
                    <a:pt x="42" y="291"/>
                  </a:lnTo>
                  <a:lnTo>
                    <a:pt x="32" y="277"/>
                  </a:lnTo>
                  <a:lnTo>
                    <a:pt x="22" y="262"/>
                  </a:lnTo>
                  <a:lnTo>
                    <a:pt x="14" y="246"/>
                  </a:lnTo>
                  <a:lnTo>
                    <a:pt x="9" y="230"/>
                  </a:lnTo>
                  <a:lnTo>
                    <a:pt x="5" y="213"/>
                  </a:lnTo>
                  <a:lnTo>
                    <a:pt x="1" y="196"/>
                  </a:lnTo>
                  <a:lnTo>
                    <a:pt x="0" y="178"/>
                  </a:lnTo>
                  <a:lnTo>
                    <a:pt x="1" y="160"/>
                  </a:lnTo>
                  <a:lnTo>
                    <a:pt x="5" y="143"/>
                  </a:lnTo>
                  <a:lnTo>
                    <a:pt x="9" y="126"/>
                  </a:lnTo>
                  <a:lnTo>
                    <a:pt x="14" y="109"/>
                  </a:lnTo>
                  <a:lnTo>
                    <a:pt x="22" y="94"/>
                  </a:lnTo>
                  <a:lnTo>
                    <a:pt x="32" y="80"/>
                  </a:lnTo>
                  <a:lnTo>
                    <a:pt x="42" y="65"/>
                  </a:lnTo>
                  <a:lnTo>
                    <a:pt x="54" y="53"/>
                  </a:lnTo>
                  <a:lnTo>
                    <a:pt x="67" y="41"/>
                  </a:lnTo>
                  <a:lnTo>
                    <a:pt x="82" y="31"/>
                  </a:lnTo>
                  <a:lnTo>
                    <a:pt x="97" y="22"/>
                  </a:lnTo>
                  <a:lnTo>
                    <a:pt x="113" y="15"/>
                  </a:lnTo>
                  <a:lnTo>
                    <a:pt x="130" y="8"/>
                  </a:lnTo>
                  <a:lnTo>
                    <a:pt x="148" y="3"/>
                  </a:lnTo>
                  <a:lnTo>
                    <a:pt x="167" y="1"/>
                  </a:lnTo>
                  <a:lnTo>
                    <a:pt x="186" y="0"/>
                  </a:lnTo>
                  <a:lnTo>
                    <a:pt x="204" y="1"/>
                  </a:lnTo>
                  <a:lnTo>
                    <a:pt x="222" y="3"/>
                  </a:lnTo>
                  <a:lnTo>
                    <a:pt x="240" y="8"/>
                  </a:lnTo>
                  <a:lnTo>
                    <a:pt x="256" y="15"/>
                  </a:lnTo>
                  <a:lnTo>
                    <a:pt x="273" y="22"/>
                  </a:lnTo>
                  <a:lnTo>
                    <a:pt x="287" y="31"/>
                  </a:lnTo>
                  <a:lnTo>
                    <a:pt x="302" y="41"/>
                  </a:lnTo>
                  <a:lnTo>
                    <a:pt x="315" y="53"/>
                  </a:lnTo>
                  <a:lnTo>
                    <a:pt x="326" y="65"/>
                  </a:lnTo>
                  <a:lnTo>
                    <a:pt x="337" y="80"/>
                  </a:lnTo>
                  <a:lnTo>
                    <a:pt x="346" y="94"/>
                  </a:lnTo>
                  <a:lnTo>
                    <a:pt x="353" y="109"/>
                  </a:lnTo>
                  <a:lnTo>
                    <a:pt x="359" y="126"/>
                  </a:lnTo>
                  <a:lnTo>
                    <a:pt x="364" y="143"/>
                  </a:lnTo>
                  <a:lnTo>
                    <a:pt x="367" y="160"/>
                  </a:lnTo>
                  <a:lnTo>
                    <a:pt x="368" y="1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07" name="Freeform 58"/>
            <p:cNvSpPr>
              <a:spLocks/>
            </p:cNvSpPr>
            <p:nvPr/>
          </p:nvSpPr>
          <p:spPr bwMode="auto">
            <a:xfrm>
              <a:off x="2927" y="1367"/>
              <a:ext cx="122" cy="119"/>
            </a:xfrm>
            <a:custGeom>
              <a:avLst/>
              <a:gdLst>
                <a:gd name="T0" fmla="*/ 0 w 368"/>
                <a:gd name="T1" fmla="*/ 0 h 356"/>
                <a:gd name="T2" fmla="*/ 0 w 368"/>
                <a:gd name="T3" fmla="*/ 0 h 356"/>
                <a:gd name="T4" fmla="*/ 0 w 368"/>
                <a:gd name="T5" fmla="*/ 0 h 356"/>
                <a:gd name="T6" fmla="*/ 0 w 368"/>
                <a:gd name="T7" fmla="*/ 0 h 356"/>
                <a:gd name="T8" fmla="*/ 0 w 368"/>
                <a:gd name="T9" fmla="*/ 0 h 356"/>
                <a:gd name="T10" fmla="*/ 0 w 368"/>
                <a:gd name="T11" fmla="*/ 0 h 356"/>
                <a:gd name="T12" fmla="*/ 0 w 368"/>
                <a:gd name="T13" fmla="*/ 0 h 356"/>
                <a:gd name="T14" fmla="*/ 0 w 368"/>
                <a:gd name="T15" fmla="*/ 0 h 356"/>
                <a:gd name="T16" fmla="*/ 0 w 368"/>
                <a:gd name="T17" fmla="*/ 0 h 356"/>
                <a:gd name="T18" fmla="*/ 0 w 368"/>
                <a:gd name="T19" fmla="*/ 0 h 356"/>
                <a:gd name="T20" fmla="*/ 0 w 368"/>
                <a:gd name="T21" fmla="*/ 0 h 356"/>
                <a:gd name="T22" fmla="*/ 0 w 368"/>
                <a:gd name="T23" fmla="*/ 0 h 356"/>
                <a:gd name="T24" fmla="*/ 0 w 368"/>
                <a:gd name="T25" fmla="*/ 0 h 356"/>
                <a:gd name="T26" fmla="*/ 0 w 368"/>
                <a:gd name="T27" fmla="*/ 0 h 356"/>
                <a:gd name="T28" fmla="*/ 0 w 368"/>
                <a:gd name="T29" fmla="*/ 0 h 356"/>
                <a:gd name="T30" fmla="*/ 0 w 368"/>
                <a:gd name="T31" fmla="*/ 0 h 356"/>
                <a:gd name="T32" fmla="*/ 0 w 368"/>
                <a:gd name="T33" fmla="*/ 0 h 356"/>
                <a:gd name="T34" fmla="*/ 0 w 368"/>
                <a:gd name="T35" fmla="*/ 0 h 356"/>
                <a:gd name="T36" fmla="*/ 0 w 368"/>
                <a:gd name="T37" fmla="*/ 0 h 356"/>
                <a:gd name="T38" fmla="*/ 0 w 368"/>
                <a:gd name="T39" fmla="*/ 0 h 356"/>
                <a:gd name="T40" fmla="*/ 0 w 368"/>
                <a:gd name="T41" fmla="*/ 0 h 356"/>
                <a:gd name="T42" fmla="*/ 0 w 368"/>
                <a:gd name="T43" fmla="*/ 0 h 356"/>
                <a:gd name="T44" fmla="*/ 0 w 368"/>
                <a:gd name="T45" fmla="*/ 0 h 356"/>
                <a:gd name="T46" fmla="*/ 0 w 368"/>
                <a:gd name="T47" fmla="*/ 0 h 356"/>
                <a:gd name="T48" fmla="*/ 0 w 368"/>
                <a:gd name="T49" fmla="*/ 0 h 356"/>
                <a:gd name="T50" fmla="*/ 0 w 368"/>
                <a:gd name="T51" fmla="*/ 0 h 356"/>
                <a:gd name="T52" fmla="*/ 0 w 368"/>
                <a:gd name="T53" fmla="*/ 0 h 356"/>
                <a:gd name="T54" fmla="*/ 0 w 368"/>
                <a:gd name="T55" fmla="*/ 0 h 356"/>
                <a:gd name="T56" fmla="*/ 0 w 368"/>
                <a:gd name="T57" fmla="*/ 0 h 356"/>
                <a:gd name="T58" fmla="*/ 0 w 368"/>
                <a:gd name="T59" fmla="*/ 0 h 356"/>
                <a:gd name="T60" fmla="*/ 0 w 368"/>
                <a:gd name="T61" fmla="*/ 0 h 356"/>
                <a:gd name="T62" fmla="*/ 0 w 368"/>
                <a:gd name="T63" fmla="*/ 0 h 35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68" h="356">
                  <a:moveTo>
                    <a:pt x="368" y="178"/>
                  </a:moveTo>
                  <a:lnTo>
                    <a:pt x="367" y="196"/>
                  </a:lnTo>
                  <a:lnTo>
                    <a:pt x="364" y="213"/>
                  </a:lnTo>
                  <a:lnTo>
                    <a:pt x="359" y="230"/>
                  </a:lnTo>
                  <a:lnTo>
                    <a:pt x="353" y="246"/>
                  </a:lnTo>
                  <a:lnTo>
                    <a:pt x="346" y="262"/>
                  </a:lnTo>
                  <a:lnTo>
                    <a:pt x="337" y="277"/>
                  </a:lnTo>
                  <a:lnTo>
                    <a:pt x="326" y="291"/>
                  </a:lnTo>
                  <a:lnTo>
                    <a:pt x="315" y="304"/>
                  </a:lnTo>
                  <a:lnTo>
                    <a:pt x="302" y="315"/>
                  </a:lnTo>
                  <a:lnTo>
                    <a:pt x="287" y="325"/>
                  </a:lnTo>
                  <a:lnTo>
                    <a:pt x="273" y="335"/>
                  </a:lnTo>
                  <a:lnTo>
                    <a:pt x="256" y="341"/>
                  </a:lnTo>
                  <a:lnTo>
                    <a:pt x="240" y="348"/>
                  </a:lnTo>
                  <a:lnTo>
                    <a:pt x="222" y="352"/>
                  </a:lnTo>
                  <a:lnTo>
                    <a:pt x="204" y="356"/>
                  </a:lnTo>
                  <a:lnTo>
                    <a:pt x="186" y="356"/>
                  </a:lnTo>
                  <a:lnTo>
                    <a:pt x="167" y="356"/>
                  </a:lnTo>
                  <a:lnTo>
                    <a:pt x="148" y="352"/>
                  </a:lnTo>
                  <a:lnTo>
                    <a:pt x="130" y="348"/>
                  </a:lnTo>
                  <a:lnTo>
                    <a:pt x="113" y="341"/>
                  </a:lnTo>
                  <a:lnTo>
                    <a:pt x="97" y="335"/>
                  </a:lnTo>
                  <a:lnTo>
                    <a:pt x="82" y="325"/>
                  </a:lnTo>
                  <a:lnTo>
                    <a:pt x="67" y="315"/>
                  </a:lnTo>
                  <a:lnTo>
                    <a:pt x="54" y="304"/>
                  </a:lnTo>
                  <a:lnTo>
                    <a:pt x="42" y="291"/>
                  </a:lnTo>
                  <a:lnTo>
                    <a:pt x="32" y="277"/>
                  </a:lnTo>
                  <a:lnTo>
                    <a:pt x="22" y="262"/>
                  </a:lnTo>
                  <a:lnTo>
                    <a:pt x="14" y="246"/>
                  </a:lnTo>
                  <a:lnTo>
                    <a:pt x="9" y="230"/>
                  </a:lnTo>
                  <a:lnTo>
                    <a:pt x="5" y="213"/>
                  </a:lnTo>
                  <a:lnTo>
                    <a:pt x="1" y="196"/>
                  </a:lnTo>
                  <a:lnTo>
                    <a:pt x="0" y="178"/>
                  </a:lnTo>
                  <a:lnTo>
                    <a:pt x="1" y="160"/>
                  </a:lnTo>
                  <a:lnTo>
                    <a:pt x="5" y="143"/>
                  </a:lnTo>
                  <a:lnTo>
                    <a:pt x="9" y="126"/>
                  </a:lnTo>
                  <a:lnTo>
                    <a:pt x="14" y="109"/>
                  </a:lnTo>
                  <a:lnTo>
                    <a:pt x="22" y="94"/>
                  </a:lnTo>
                  <a:lnTo>
                    <a:pt x="32" y="80"/>
                  </a:lnTo>
                  <a:lnTo>
                    <a:pt x="42" y="65"/>
                  </a:lnTo>
                  <a:lnTo>
                    <a:pt x="54" y="53"/>
                  </a:lnTo>
                  <a:lnTo>
                    <a:pt x="67" y="41"/>
                  </a:lnTo>
                  <a:lnTo>
                    <a:pt x="82" y="31"/>
                  </a:lnTo>
                  <a:lnTo>
                    <a:pt x="97" y="22"/>
                  </a:lnTo>
                  <a:lnTo>
                    <a:pt x="113" y="15"/>
                  </a:lnTo>
                  <a:lnTo>
                    <a:pt x="130" y="8"/>
                  </a:lnTo>
                  <a:lnTo>
                    <a:pt x="148" y="3"/>
                  </a:lnTo>
                  <a:lnTo>
                    <a:pt x="167" y="1"/>
                  </a:lnTo>
                  <a:lnTo>
                    <a:pt x="186" y="0"/>
                  </a:lnTo>
                  <a:lnTo>
                    <a:pt x="204" y="1"/>
                  </a:lnTo>
                  <a:lnTo>
                    <a:pt x="222" y="3"/>
                  </a:lnTo>
                  <a:lnTo>
                    <a:pt x="240" y="8"/>
                  </a:lnTo>
                  <a:lnTo>
                    <a:pt x="256" y="15"/>
                  </a:lnTo>
                  <a:lnTo>
                    <a:pt x="273" y="22"/>
                  </a:lnTo>
                  <a:lnTo>
                    <a:pt x="287" y="31"/>
                  </a:lnTo>
                  <a:lnTo>
                    <a:pt x="302" y="41"/>
                  </a:lnTo>
                  <a:lnTo>
                    <a:pt x="315" y="53"/>
                  </a:lnTo>
                  <a:lnTo>
                    <a:pt x="326" y="65"/>
                  </a:lnTo>
                  <a:lnTo>
                    <a:pt x="337" y="80"/>
                  </a:lnTo>
                  <a:lnTo>
                    <a:pt x="346" y="94"/>
                  </a:lnTo>
                  <a:lnTo>
                    <a:pt x="353" y="109"/>
                  </a:lnTo>
                  <a:lnTo>
                    <a:pt x="359" y="126"/>
                  </a:lnTo>
                  <a:lnTo>
                    <a:pt x="364" y="143"/>
                  </a:lnTo>
                  <a:lnTo>
                    <a:pt x="367" y="160"/>
                  </a:lnTo>
                  <a:lnTo>
                    <a:pt x="368" y="178"/>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08" name="Freeform 59"/>
            <p:cNvSpPr>
              <a:spLocks/>
            </p:cNvSpPr>
            <p:nvPr/>
          </p:nvSpPr>
          <p:spPr bwMode="auto">
            <a:xfrm>
              <a:off x="2882" y="1572"/>
              <a:ext cx="219" cy="215"/>
            </a:xfrm>
            <a:custGeom>
              <a:avLst/>
              <a:gdLst>
                <a:gd name="T0" fmla="*/ 0 w 657"/>
                <a:gd name="T1" fmla="*/ 0 h 645"/>
                <a:gd name="T2" fmla="*/ 0 w 657"/>
                <a:gd name="T3" fmla="*/ 0 h 645"/>
                <a:gd name="T4" fmla="*/ 0 w 657"/>
                <a:gd name="T5" fmla="*/ 0 h 645"/>
                <a:gd name="T6" fmla="*/ 0 w 657"/>
                <a:gd name="T7" fmla="*/ 0 h 645"/>
                <a:gd name="T8" fmla="*/ 0 w 657"/>
                <a:gd name="T9" fmla="*/ 0 h 645"/>
                <a:gd name="T10" fmla="*/ 0 w 657"/>
                <a:gd name="T11" fmla="*/ 0 h 645"/>
                <a:gd name="T12" fmla="*/ 0 w 657"/>
                <a:gd name="T13" fmla="*/ 0 h 645"/>
                <a:gd name="T14" fmla="*/ 0 w 657"/>
                <a:gd name="T15" fmla="*/ 0 h 645"/>
                <a:gd name="T16" fmla="*/ 0 w 657"/>
                <a:gd name="T17" fmla="*/ 0 h 645"/>
                <a:gd name="T18" fmla="*/ 0 w 657"/>
                <a:gd name="T19" fmla="*/ 0 h 645"/>
                <a:gd name="T20" fmla="*/ 0 w 657"/>
                <a:gd name="T21" fmla="*/ 0 h 645"/>
                <a:gd name="T22" fmla="*/ 0 w 657"/>
                <a:gd name="T23" fmla="*/ 0 h 645"/>
                <a:gd name="T24" fmla="*/ 0 w 657"/>
                <a:gd name="T25" fmla="*/ 0 h 645"/>
                <a:gd name="T26" fmla="*/ 0 w 657"/>
                <a:gd name="T27" fmla="*/ 0 h 645"/>
                <a:gd name="T28" fmla="*/ 0 w 657"/>
                <a:gd name="T29" fmla="*/ 0 h 645"/>
                <a:gd name="T30" fmla="*/ 0 w 657"/>
                <a:gd name="T31" fmla="*/ 0 h 645"/>
                <a:gd name="T32" fmla="*/ 0 w 657"/>
                <a:gd name="T33" fmla="*/ 0 h 645"/>
                <a:gd name="T34" fmla="*/ 0 w 657"/>
                <a:gd name="T35" fmla="*/ 0 h 645"/>
                <a:gd name="T36" fmla="*/ 0 w 657"/>
                <a:gd name="T37" fmla="*/ 0 h 645"/>
                <a:gd name="T38" fmla="*/ 0 w 657"/>
                <a:gd name="T39" fmla="*/ 0 h 645"/>
                <a:gd name="T40" fmla="*/ 0 w 657"/>
                <a:gd name="T41" fmla="*/ 0 h 645"/>
                <a:gd name="T42" fmla="*/ 0 w 657"/>
                <a:gd name="T43" fmla="*/ 0 h 645"/>
                <a:gd name="T44" fmla="*/ 0 w 657"/>
                <a:gd name="T45" fmla="*/ 0 h 645"/>
                <a:gd name="T46" fmla="*/ 0 w 657"/>
                <a:gd name="T47" fmla="*/ 0 h 645"/>
                <a:gd name="T48" fmla="*/ 0 w 657"/>
                <a:gd name="T49" fmla="*/ 0 h 645"/>
                <a:gd name="T50" fmla="*/ 0 w 657"/>
                <a:gd name="T51" fmla="*/ 0 h 645"/>
                <a:gd name="T52" fmla="*/ 0 w 657"/>
                <a:gd name="T53" fmla="*/ 0 h 645"/>
                <a:gd name="T54" fmla="*/ 0 w 657"/>
                <a:gd name="T55" fmla="*/ 0 h 645"/>
                <a:gd name="T56" fmla="*/ 0 w 657"/>
                <a:gd name="T57" fmla="*/ 0 h 645"/>
                <a:gd name="T58" fmla="*/ 0 w 657"/>
                <a:gd name="T59" fmla="*/ 0 h 645"/>
                <a:gd name="T60" fmla="*/ 0 w 657"/>
                <a:gd name="T61" fmla="*/ 0 h 645"/>
                <a:gd name="T62" fmla="*/ 0 w 657"/>
                <a:gd name="T63" fmla="*/ 0 h 645"/>
                <a:gd name="T64" fmla="*/ 0 w 657"/>
                <a:gd name="T65" fmla="*/ 0 h 645"/>
                <a:gd name="T66" fmla="*/ 0 w 657"/>
                <a:gd name="T67" fmla="*/ 0 h 645"/>
                <a:gd name="T68" fmla="*/ 0 w 657"/>
                <a:gd name="T69" fmla="*/ 0 h 645"/>
                <a:gd name="T70" fmla="*/ 0 w 657"/>
                <a:gd name="T71" fmla="*/ 0 h 645"/>
                <a:gd name="T72" fmla="*/ 0 w 657"/>
                <a:gd name="T73" fmla="*/ 0 h 645"/>
                <a:gd name="T74" fmla="*/ 0 w 657"/>
                <a:gd name="T75" fmla="*/ 0 h 645"/>
                <a:gd name="T76" fmla="*/ 0 w 657"/>
                <a:gd name="T77" fmla="*/ 0 h 645"/>
                <a:gd name="T78" fmla="*/ 0 w 657"/>
                <a:gd name="T79" fmla="*/ 0 h 645"/>
                <a:gd name="T80" fmla="*/ 0 w 657"/>
                <a:gd name="T81" fmla="*/ 0 h 645"/>
                <a:gd name="T82" fmla="*/ 0 w 657"/>
                <a:gd name="T83" fmla="*/ 0 h 645"/>
                <a:gd name="T84" fmla="*/ 0 w 657"/>
                <a:gd name="T85" fmla="*/ 0 h 64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7" h="645">
                  <a:moveTo>
                    <a:pt x="657" y="323"/>
                  </a:moveTo>
                  <a:lnTo>
                    <a:pt x="657" y="339"/>
                  </a:lnTo>
                  <a:lnTo>
                    <a:pt x="655" y="356"/>
                  </a:lnTo>
                  <a:lnTo>
                    <a:pt x="654" y="371"/>
                  </a:lnTo>
                  <a:lnTo>
                    <a:pt x="651" y="388"/>
                  </a:lnTo>
                  <a:lnTo>
                    <a:pt x="648" y="403"/>
                  </a:lnTo>
                  <a:lnTo>
                    <a:pt x="642" y="419"/>
                  </a:lnTo>
                  <a:lnTo>
                    <a:pt x="638" y="433"/>
                  </a:lnTo>
                  <a:lnTo>
                    <a:pt x="631" y="449"/>
                  </a:lnTo>
                  <a:lnTo>
                    <a:pt x="624" y="463"/>
                  </a:lnTo>
                  <a:lnTo>
                    <a:pt x="618" y="476"/>
                  </a:lnTo>
                  <a:lnTo>
                    <a:pt x="610" y="489"/>
                  </a:lnTo>
                  <a:lnTo>
                    <a:pt x="601" y="503"/>
                  </a:lnTo>
                  <a:lnTo>
                    <a:pt x="592" y="516"/>
                  </a:lnTo>
                  <a:lnTo>
                    <a:pt x="582" y="528"/>
                  </a:lnTo>
                  <a:lnTo>
                    <a:pt x="571" y="539"/>
                  </a:lnTo>
                  <a:lnTo>
                    <a:pt x="561" y="551"/>
                  </a:lnTo>
                  <a:lnTo>
                    <a:pt x="549" y="561"/>
                  </a:lnTo>
                  <a:lnTo>
                    <a:pt x="538" y="571"/>
                  </a:lnTo>
                  <a:lnTo>
                    <a:pt x="525" y="581"/>
                  </a:lnTo>
                  <a:lnTo>
                    <a:pt x="513" y="590"/>
                  </a:lnTo>
                  <a:lnTo>
                    <a:pt x="500" y="599"/>
                  </a:lnTo>
                  <a:lnTo>
                    <a:pt x="485" y="606"/>
                  </a:lnTo>
                  <a:lnTo>
                    <a:pt x="472" y="613"/>
                  </a:lnTo>
                  <a:lnTo>
                    <a:pt x="458" y="620"/>
                  </a:lnTo>
                  <a:lnTo>
                    <a:pt x="442" y="625"/>
                  </a:lnTo>
                  <a:lnTo>
                    <a:pt x="427" y="631"/>
                  </a:lnTo>
                  <a:lnTo>
                    <a:pt x="412" y="635"/>
                  </a:lnTo>
                  <a:lnTo>
                    <a:pt x="396" y="638"/>
                  </a:lnTo>
                  <a:lnTo>
                    <a:pt x="380" y="642"/>
                  </a:lnTo>
                  <a:lnTo>
                    <a:pt x="364" y="644"/>
                  </a:lnTo>
                  <a:lnTo>
                    <a:pt x="347" y="645"/>
                  </a:lnTo>
                  <a:lnTo>
                    <a:pt x="331" y="645"/>
                  </a:lnTo>
                  <a:lnTo>
                    <a:pt x="314" y="645"/>
                  </a:lnTo>
                  <a:lnTo>
                    <a:pt x="298" y="644"/>
                  </a:lnTo>
                  <a:lnTo>
                    <a:pt x="281" y="642"/>
                  </a:lnTo>
                  <a:lnTo>
                    <a:pt x="264" y="638"/>
                  </a:lnTo>
                  <a:lnTo>
                    <a:pt x="249" y="635"/>
                  </a:lnTo>
                  <a:lnTo>
                    <a:pt x="233" y="631"/>
                  </a:lnTo>
                  <a:lnTo>
                    <a:pt x="218" y="625"/>
                  </a:lnTo>
                  <a:lnTo>
                    <a:pt x="203" y="620"/>
                  </a:lnTo>
                  <a:lnTo>
                    <a:pt x="188" y="613"/>
                  </a:lnTo>
                  <a:lnTo>
                    <a:pt x="174" y="606"/>
                  </a:lnTo>
                  <a:lnTo>
                    <a:pt x="159" y="599"/>
                  </a:lnTo>
                  <a:lnTo>
                    <a:pt x="146" y="590"/>
                  </a:lnTo>
                  <a:lnTo>
                    <a:pt x="134" y="581"/>
                  </a:lnTo>
                  <a:lnTo>
                    <a:pt x="121" y="571"/>
                  </a:lnTo>
                  <a:lnTo>
                    <a:pt x="109" y="561"/>
                  </a:lnTo>
                  <a:lnTo>
                    <a:pt x="98" y="551"/>
                  </a:lnTo>
                  <a:lnTo>
                    <a:pt x="87" y="539"/>
                  </a:lnTo>
                  <a:lnTo>
                    <a:pt x="77" y="528"/>
                  </a:lnTo>
                  <a:lnTo>
                    <a:pt x="67" y="516"/>
                  </a:lnTo>
                  <a:lnTo>
                    <a:pt x="57" y="503"/>
                  </a:lnTo>
                  <a:lnTo>
                    <a:pt x="49" y="489"/>
                  </a:lnTo>
                  <a:lnTo>
                    <a:pt x="40" y="476"/>
                  </a:lnTo>
                  <a:lnTo>
                    <a:pt x="34" y="463"/>
                  </a:lnTo>
                  <a:lnTo>
                    <a:pt x="27" y="449"/>
                  </a:lnTo>
                  <a:lnTo>
                    <a:pt x="20" y="433"/>
                  </a:lnTo>
                  <a:lnTo>
                    <a:pt x="16" y="419"/>
                  </a:lnTo>
                  <a:lnTo>
                    <a:pt x="12" y="403"/>
                  </a:lnTo>
                  <a:lnTo>
                    <a:pt x="7" y="388"/>
                  </a:lnTo>
                  <a:lnTo>
                    <a:pt x="5" y="371"/>
                  </a:lnTo>
                  <a:lnTo>
                    <a:pt x="3" y="356"/>
                  </a:lnTo>
                  <a:lnTo>
                    <a:pt x="2" y="339"/>
                  </a:lnTo>
                  <a:lnTo>
                    <a:pt x="0" y="323"/>
                  </a:lnTo>
                  <a:lnTo>
                    <a:pt x="2" y="306"/>
                  </a:lnTo>
                  <a:lnTo>
                    <a:pt x="3" y="290"/>
                  </a:lnTo>
                  <a:lnTo>
                    <a:pt x="5" y="273"/>
                  </a:lnTo>
                  <a:lnTo>
                    <a:pt x="7" y="258"/>
                  </a:lnTo>
                  <a:lnTo>
                    <a:pt x="12" y="242"/>
                  </a:lnTo>
                  <a:lnTo>
                    <a:pt x="16" y="227"/>
                  </a:lnTo>
                  <a:lnTo>
                    <a:pt x="20" y="211"/>
                  </a:lnTo>
                  <a:lnTo>
                    <a:pt x="27" y="197"/>
                  </a:lnTo>
                  <a:lnTo>
                    <a:pt x="34" y="182"/>
                  </a:lnTo>
                  <a:lnTo>
                    <a:pt x="40" y="169"/>
                  </a:lnTo>
                  <a:lnTo>
                    <a:pt x="49" y="155"/>
                  </a:lnTo>
                  <a:lnTo>
                    <a:pt x="57" y="143"/>
                  </a:lnTo>
                  <a:lnTo>
                    <a:pt x="67" y="129"/>
                  </a:lnTo>
                  <a:lnTo>
                    <a:pt x="77" y="117"/>
                  </a:lnTo>
                  <a:lnTo>
                    <a:pt x="87" y="105"/>
                  </a:lnTo>
                  <a:lnTo>
                    <a:pt x="98" y="94"/>
                  </a:lnTo>
                  <a:lnTo>
                    <a:pt x="109" y="84"/>
                  </a:lnTo>
                  <a:lnTo>
                    <a:pt x="121" y="73"/>
                  </a:lnTo>
                  <a:lnTo>
                    <a:pt x="134" y="64"/>
                  </a:lnTo>
                  <a:lnTo>
                    <a:pt x="146" y="55"/>
                  </a:lnTo>
                  <a:lnTo>
                    <a:pt x="159" y="47"/>
                  </a:lnTo>
                  <a:lnTo>
                    <a:pt x="174" y="39"/>
                  </a:lnTo>
                  <a:lnTo>
                    <a:pt x="188" y="31"/>
                  </a:lnTo>
                  <a:lnTo>
                    <a:pt x="203" y="26"/>
                  </a:lnTo>
                  <a:lnTo>
                    <a:pt x="218" y="19"/>
                  </a:lnTo>
                  <a:lnTo>
                    <a:pt x="233" y="15"/>
                  </a:lnTo>
                  <a:lnTo>
                    <a:pt x="249" y="10"/>
                  </a:lnTo>
                  <a:lnTo>
                    <a:pt x="264" y="7"/>
                  </a:lnTo>
                  <a:lnTo>
                    <a:pt x="281" y="4"/>
                  </a:lnTo>
                  <a:lnTo>
                    <a:pt x="298" y="1"/>
                  </a:lnTo>
                  <a:lnTo>
                    <a:pt x="314" y="0"/>
                  </a:lnTo>
                  <a:lnTo>
                    <a:pt x="331" y="0"/>
                  </a:lnTo>
                  <a:lnTo>
                    <a:pt x="347" y="0"/>
                  </a:lnTo>
                  <a:lnTo>
                    <a:pt x="364" y="1"/>
                  </a:lnTo>
                  <a:lnTo>
                    <a:pt x="380" y="4"/>
                  </a:lnTo>
                  <a:lnTo>
                    <a:pt x="396" y="7"/>
                  </a:lnTo>
                  <a:lnTo>
                    <a:pt x="412" y="10"/>
                  </a:lnTo>
                  <a:lnTo>
                    <a:pt x="427" y="15"/>
                  </a:lnTo>
                  <a:lnTo>
                    <a:pt x="442" y="19"/>
                  </a:lnTo>
                  <a:lnTo>
                    <a:pt x="458" y="26"/>
                  </a:lnTo>
                  <a:lnTo>
                    <a:pt x="472" y="31"/>
                  </a:lnTo>
                  <a:lnTo>
                    <a:pt x="485" y="39"/>
                  </a:lnTo>
                  <a:lnTo>
                    <a:pt x="500" y="47"/>
                  </a:lnTo>
                  <a:lnTo>
                    <a:pt x="513" y="55"/>
                  </a:lnTo>
                  <a:lnTo>
                    <a:pt x="525" y="64"/>
                  </a:lnTo>
                  <a:lnTo>
                    <a:pt x="538" y="73"/>
                  </a:lnTo>
                  <a:lnTo>
                    <a:pt x="549" y="84"/>
                  </a:lnTo>
                  <a:lnTo>
                    <a:pt x="561" y="94"/>
                  </a:lnTo>
                  <a:lnTo>
                    <a:pt x="571" y="105"/>
                  </a:lnTo>
                  <a:lnTo>
                    <a:pt x="582" y="117"/>
                  </a:lnTo>
                  <a:lnTo>
                    <a:pt x="592" y="129"/>
                  </a:lnTo>
                  <a:lnTo>
                    <a:pt x="601" y="143"/>
                  </a:lnTo>
                  <a:lnTo>
                    <a:pt x="610" y="155"/>
                  </a:lnTo>
                  <a:lnTo>
                    <a:pt x="618" y="169"/>
                  </a:lnTo>
                  <a:lnTo>
                    <a:pt x="624" y="182"/>
                  </a:lnTo>
                  <a:lnTo>
                    <a:pt x="631" y="197"/>
                  </a:lnTo>
                  <a:lnTo>
                    <a:pt x="638" y="211"/>
                  </a:lnTo>
                  <a:lnTo>
                    <a:pt x="642" y="227"/>
                  </a:lnTo>
                  <a:lnTo>
                    <a:pt x="648" y="242"/>
                  </a:lnTo>
                  <a:lnTo>
                    <a:pt x="651" y="258"/>
                  </a:lnTo>
                  <a:lnTo>
                    <a:pt x="654" y="273"/>
                  </a:lnTo>
                  <a:lnTo>
                    <a:pt x="655" y="290"/>
                  </a:lnTo>
                  <a:lnTo>
                    <a:pt x="657" y="306"/>
                  </a:lnTo>
                  <a:lnTo>
                    <a:pt x="657" y="3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09" name="Freeform 60"/>
            <p:cNvSpPr>
              <a:spLocks/>
            </p:cNvSpPr>
            <p:nvPr/>
          </p:nvSpPr>
          <p:spPr bwMode="auto">
            <a:xfrm>
              <a:off x="2882" y="1572"/>
              <a:ext cx="219" cy="215"/>
            </a:xfrm>
            <a:custGeom>
              <a:avLst/>
              <a:gdLst>
                <a:gd name="T0" fmla="*/ 0 w 657"/>
                <a:gd name="T1" fmla="*/ 0 h 645"/>
                <a:gd name="T2" fmla="*/ 0 w 657"/>
                <a:gd name="T3" fmla="*/ 0 h 645"/>
                <a:gd name="T4" fmla="*/ 0 w 657"/>
                <a:gd name="T5" fmla="*/ 0 h 645"/>
                <a:gd name="T6" fmla="*/ 0 w 657"/>
                <a:gd name="T7" fmla="*/ 0 h 645"/>
                <a:gd name="T8" fmla="*/ 0 w 657"/>
                <a:gd name="T9" fmla="*/ 0 h 645"/>
                <a:gd name="T10" fmla="*/ 0 w 657"/>
                <a:gd name="T11" fmla="*/ 0 h 645"/>
                <a:gd name="T12" fmla="*/ 0 w 657"/>
                <a:gd name="T13" fmla="*/ 0 h 645"/>
                <a:gd name="T14" fmla="*/ 0 w 657"/>
                <a:gd name="T15" fmla="*/ 0 h 645"/>
                <a:gd name="T16" fmla="*/ 0 w 657"/>
                <a:gd name="T17" fmla="*/ 0 h 645"/>
                <a:gd name="T18" fmla="*/ 0 w 657"/>
                <a:gd name="T19" fmla="*/ 0 h 645"/>
                <a:gd name="T20" fmla="*/ 0 w 657"/>
                <a:gd name="T21" fmla="*/ 0 h 645"/>
                <a:gd name="T22" fmla="*/ 0 w 657"/>
                <a:gd name="T23" fmla="*/ 0 h 645"/>
                <a:gd name="T24" fmla="*/ 0 w 657"/>
                <a:gd name="T25" fmla="*/ 0 h 645"/>
                <a:gd name="T26" fmla="*/ 0 w 657"/>
                <a:gd name="T27" fmla="*/ 0 h 645"/>
                <a:gd name="T28" fmla="*/ 0 w 657"/>
                <a:gd name="T29" fmla="*/ 0 h 645"/>
                <a:gd name="T30" fmla="*/ 0 w 657"/>
                <a:gd name="T31" fmla="*/ 0 h 645"/>
                <a:gd name="T32" fmla="*/ 0 w 657"/>
                <a:gd name="T33" fmla="*/ 0 h 645"/>
                <a:gd name="T34" fmla="*/ 0 w 657"/>
                <a:gd name="T35" fmla="*/ 0 h 645"/>
                <a:gd name="T36" fmla="*/ 0 w 657"/>
                <a:gd name="T37" fmla="*/ 0 h 645"/>
                <a:gd name="T38" fmla="*/ 0 w 657"/>
                <a:gd name="T39" fmla="*/ 0 h 645"/>
                <a:gd name="T40" fmla="*/ 0 w 657"/>
                <a:gd name="T41" fmla="*/ 0 h 645"/>
                <a:gd name="T42" fmla="*/ 0 w 657"/>
                <a:gd name="T43" fmla="*/ 0 h 645"/>
                <a:gd name="T44" fmla="*/ 0 w 657"/>
                <a:gd name="T45" fmla="*/ 0 h 645"/>
                <a:gd name="T46" fmla="*/ 0 w 657"/>
                <a:gd name="T47" fmla="*/ 0 h 645"/>
                <a:gd name="T48" fmla="*/ 0 w 657"/>
                <a:gd name="T49" fmla="*/ 0 h 645"/>
                <a:gd name="T50" fmla="*/ 0 w 657"/>
                <a:gd name="T51" fmla="*/ 0 h 645"/>
                <a:gd name="T52" fmla="*/ 0 w 657"/>
                <a:gd name="T53" fmla="*/ 0 h 645"/>
                <a:gd name="T54" fmla="*/ 0 w 657"/>
                <a:gd name="T55" fmla="*/ 0 h 645"/>
                <a:gd name="T56" fmla="*/ 0 w 657"/>
                <a:gd name="T57" fmla="*/ 0 h 645"/>
                <a:gd name="T58" fmla="*/ 0 w 657"/>
                <a:gd name="T59" fmla="*/ 0 h 645"/>
                <a:gd name="T60" fmla="*/ 0 w 657"/>
                <a:gd name="T61" fmla="*/ 0 h 645"/>
                <a:gd name="T62" fmla="*/ 0 w 657"/>
                <a:gd name="T63" fmla="*/ 0 h 645"/>
                <a:gd name="T64" fmla="*/ 0 w 657"/>
                <a:gd name="T65" fmla="*/ 0 h 645"/>
                <a:gd name="T66" fmla="*/ 0 w 657"/>
                <a:gd name="T67" fmla="*/ 0 h 645"/>
                <a:gd name="T68" fmla="*/ 0 w 657"/>
                <a:gd name="T69" fmla="*/ 0 h 645"/>
                <a:gd name="T70" fmla="*/ 0 w 657"/>
                <a:gd name="T71" fmla="*/ 0 h 645"/>
                <a:gd name="T72" fmla="*/ 0 w 657"/>
                <a:gd name="T73" fmla="*/ 0 h 645"/>
                <a:gd name="T74" fmla="*/ 0 w 657"/>
                <a:gd name="T75" fmla="*/ 0 h 645"/>
                <a:gd name="T76" fmla="*/ 0 w 657"/>
                <a:gd name="T77" fmla="*/ 0 h 645"/>
                <a:gd name="T78" fmla="*/ 0 w 657"/>
                <a:gd name="T79" fmla="*/ 0 h 645"/>
                <a:gd name="T80" fmla="*/ 0 w 657"/>
                <a:gd name="T81" fmla="*/ 0 h 645"/>
                <a:gd name="T82" fmla="*/ 0 w 657"/>
                <a:gd name="T83" fmla="*/ 0 h 645"/>
                <a:gd name="T84" fmla="*/ 0 w 657"/>
                <a:gd name="T85" fmla="*/ 0 h 64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7" h="645">
                  <a:moveTo>
                    <a:pt x="657" y="323"/>
                  </a:moveTo>
                  <a:lnTo>
                    <a:pt x="657" y="339"/>
                  </a:lnTo>
                  <a:lnTo>
                    <a:pt x="655" y="356"/>
                  </a:lnTo>
                  <a:lnTo>
                    <a:pt x="654" y="371"/>
                  </a:lnTo>
                  <a:lnTo>
                    <a:pt x="651" y="388"/>
                  </a:lnTo>
                  <a:lnTo>
                    <a:pt x="648" y="403"/>
                  </a:lnTo>
                  <a:lnTo>
                    <a:pt x="642" y="419"/>
                  </a:lnTo>
                  <a:lnTo>
                    <a:pt x="638" y="433"/>
                  </a:lnTo>
                  <a:lnTo>
                    <a:pt x="631" y="449"/>
                  </a:lnTo>
                  <a:lnTo>
                    <a:pt x="624" y="463"/>
                  </a:lnTo>
                  <a:lnTo>
                    <a:pt x="618" y="476"/>
                  </a:lnTo>
                  <a:lnTo>
                    <a:pt x="610" y="489"/>
                  </a:lnTo>
                  <a:lnTo>
                    <a:pt x="601" y="503"/>
                  </a:lnTo>
                  <a:lnTo>
                    <a:pt x="592" y="516"/>
                  </a:lnTo>
                  <a:lnTo>
                    <a:pt x="582" y="528"/>
                  </a:lnTo>
                  <a:lnTo>
                    <a:pt x="571" y="539"/>
                  </a:lnTo>
                  <a:lnTo>
                    <a:pt x="561" y="551"/>
                  </a:lnTo>
                  <a:lnTo>
                    <a:pt x="549" y="561"/>
                  </a:lnTo>
                  <a:lnTo>
                    <a:pt x="538" y="571"/>
                  </a:lnTo>
                  <a:lnTo>
                    <a:pt x="525" y="581"/>
                  </a:lnTo>
                  <a:lnTo>
                    <a:pt x="513" y="590"/>
                  </a:lnTo>
                  <a:lnTo>
                    <a:pt x="500" y="599"/>
                  </a:lnTo>
                  <a:lnTo>
                    <a:pt x="485" y="606"/>
                  </a:lnTo>
                  <a:lnTo>
                    <a:pt x="472" y="613"/>
                  </a:lnTo>
                  <a:lnTo>
                    <a:pt x="458" y="620"/>
                  </a:lnTo>
                  <a:lnTo>
                    <a:pt x="442" y="625"/>
                  </a:lnTo>
                  <a:lnTo>
                    <a:pt x="427" y="631"/>
                  </a:lnTo>
                  <a:lnTo>
                    <a:pt x="412" y="635"/>
                  </a:lnTo>
                  <a:lnTo>
                    <a:pt x="396" y="638"/>
                  </a:lnTo>
                  <a:lnTo>
                    <a:pt x="380" y="642"/>
                  </a:lnTo>
                  <a:lnTo>
                    <a:pt x="364" y="644"/>
                  </a:lnTo>
                  <a:lnTo>
                    <a:pt x="347" y="645"/>
                  </a:lnTo>
                  <a:lnTo>
                    <a:pt x="331" y="645"/>
                  </a:lnTo>
                  <a:lnTo>
                    <a:pt x="314" y="645"/>
                  </a:lnTo>
                  <a:lnTo>
                    <a:pt x="298" y="644"/>
                  </a:lnTo>
                  <a:lnTo>
                    <a:pt x="281" y="642"/>
                  </a:lnTo>
                  <a:lnTo>
                    <a:pt x="264" y="638"/>
                  </a:lnTo>
                  <a:lnTo>
                    <a:pt x="249" y="635"/>
                  </a:lnTo>
                  <a:lnTo>
                    <a:pt x="233" y="631"/>
                  </a:lnTo>
                  <a:lnTo>
                    <a:pt x="218" y="625"/>
                  </a:lnTo>
                  <a:lnTo>
                    <a:pt x="203" y="620"/>
                  </a:lnTo>
                  <a:lnTo>
                    <a:pt x="188" y="613"/>
                  </a:lnTo>
                  <a:lnTo>
                    <a:pt x="174" y="606"/>
                  </a:lnTo>
                  <a:lnTo>
                    <a:pt x="159" y="599"/>
                  </a:lnTo>
                  <a:lnTo>
                    <a:pt x="146" y="590"/>
                  </a:lnTo>
                  <a:lnTo>
                    <a:pt x="134" y="581"/>
                  </a:lnTo>
                  <a:lnTo>
                    <a:pt x="121" y="571"/>
                  </a:lnTo>
                  <a:lnTo>
                    <a:pt x="109" y="561"/>
                  </a:lnTo>
                  <a:lnTo>
                    <a:pt x="98" y="551"/>
                  </a:lnTo>
                  <a:lnTo>
                    <a:pt x="87" y="539"/>
                  </a:lnTo>
                  <a:lnTo>
                    <a:pt x="77" y="528"/>
                  </a:lnTo>
                  <a:lnTo>
                    <a:pt x="67" y="516"/>
                  </a:lnTo>
                  <a:lnTo>
                    <a:pt x="57" y="503"/>
                  </a:lnTo>
                  <a:lnTo>
                    <a:pt x="49" y="489"/>
                  </a:lnTo>
                  <a:lnTo>
                    <a:pt x="40" y="476"/>
                  </a:lnTo>
                  <a:lnTo>
                    <a:pt x="34" y="463"/>
                  </a:lnTo>
                  <a:lnTo>
                    <a:pt x="27" y="449"/>
                  </a:lnTo>
                  <a:lnTo>
                    <a:pt x="20" y="433"/>
                  </a:lnTo>
                  <a:lnTo>
                    <a:pt x="16" y="419"/>
                  </a:lnTo>
                  <a:lnTo>
                    <a:pt x="12" y="403"/>
                  </a:lnTo>
                  <a:lnTo>
                    <a:pt x="7" y="388"/>
                  </a:lnTo>
                  <a:lnTo>
                    <a:pt x="5" y="371"/>
                  </a:lnTo>
                  <a:lnTo>
                    <a:pt x="3" y="356"/>
                  </a:lnTo>
                  <a:lnTo>
                    <a:pt x="2" y="339"/>
                  </a:lnTo>
                  <a:lnTo>
                    <a:pt x="0" y="323"/>
                  </a:lnTo>
                  <a:lnTo>
                    <a:pt x="2" y="306"/>
                  </a:lnTo>
                  <a:lnTo>
                    <a:pt x="3" y="290"/>
                  </a:lnTo>
                  <a:lnTo>
                    <a:pt x="5" y="273"/>
                  </a:lnTo>
                  <a:lnTo>
                    <a:pt x="7" y="258"/>
                  </a:lnTo>
                  <a:lnTo>
                    <a:pt x="12" y="242"/>
                  </a:lnTo>
                  <a:lnTo>
                    <a:pt x="16" y="227"/>
                  </a:lnTo>
                  <a:lnTo>
                    <a:pt x="20" y="211"/>
                  </a:lnTo>
                  <a:lnTo>
                    <a:pt x="27" y="197"/>
                  </a:lnTo>
                  <a:lnTo>
                    <a:pt x="34" y="182"/>
                  </a:lnTo>
                  <a:lnTo>
                    <a:pt x="40" y="169"/>
                  </a:lnTo>
                  <a:lnTo>
                    <a:pt x="49" y="155"/>
                  </a:lnTo>
                  <a:lnTo>
                    <a:pt x="57" y="143"/>
                  </a:lnTo>
                  <a:lnTo>
                    <a:pt x="67" y="129"/>
                  </a:lnTo>
                  <a:lnTo>
                    <a:pt x="77" y="117"/>
                  </a:lnTo>
                  <a:lnTo>
                    <a:pt x="87" y="105"/>
                  </a:lnTo>
                  <a:lnTo>
                    <a:pt x="98" y="94"/>
                  </a:lnTo>
                  <a:lnTo>
                    <a:pt x="109" y="84"/>
                  </a:lnTo>
                  <a:lnTo>
                    <a:pt x="121" y="73"/>
                  </a:lnTo>
                  <a:lnTo>
                    <a:pt x="134" y="64"/>
                  </a:lnTo>
                  <a:lnTo>
                    <a:pt x="146" y="55"/>
                  </a:lnTo>
                  <a:lnTo>
                    <a:pt x="159" y="47"/>
                  </a:lnTo>
                  <a:lnTo>
                    <a:pt x="174" y="39"/>
                  </a:lnTo>
                  <a:lnTo>
                    <a:pt x="188" y="31"/>
                  </a:lnTo>
                  <a:lnTo>
                    <a:pt x="203" y="26"/>
                  </a:lnTo>
                  <a:lnTo>
                    <a:pt x="218" y="19"/>
                  </a:lnTo>
                  <a:lnTo>
                    <a:pt x="233" y="15"/>
                  </a:lnTo>
                  <a:lnTo>
                    <a:pt x="249" y="10"/>
                  </a:lnTo>
                  <a:lnTo>
                    <a:pt x="264" y="7"/>
                  </a:lnTo>
                  <a:lnTo>
                    <a:pt x="281" y="4"/>
                  </a:lnTo>
                  <a:lnTo>
                    <a:pt x="298" y="1"/>
                  </a:lnTo>
                  <a:lnTo>
                    <a:pt x="314" y="0"/>
                  </a:lnTo>
                  <a:lnTo>
                    <a:pt x="331" y="0"/>
                  </a:lnTo>
                  <a:lnTo>
                    <a:pt x="347" y="0"/>
                  </a:lnTo>
                  <a:lnTo>
                    <a:pt x="364" y="1"/>
                  </a:lnTo>
                  <a:lnTo>
                    <a:pt x="380" y="4"/>
                  </a:lnTo>
                  <a:lnTo>
                    <a:pt x="396" y="7"/>
                  </a:lnTo>
                  <a:lnTo>
                    <a:pt x="412" y="10"/>
                  </a:lnTo>
                  <a:lnTo>
                    <a:pt x="427" y="15"/>
                  </a:lnTo>
                  <a:lnTo>
                    <a:pt x="442" y="19"/>
                  </a:lnTo>
                  <a:lnTo>
                    <a:pt x="458" y="26"/>
                  </a:lnTo>
                  <a:lnTo>
                    <a:pt x="472" y="31"/>
                  </a:lnTo>
                  <a:lnTo>
                    <a:pt x="485" y="39"/>
                  </a:lnTo>
                  <a:lnTo>
                    <a:pt x="500" y="47"/>
                  </a:lnTo>
                  <a:lnTo>
                    <a:pt x="513" y="55"/>
                  </a:lnTo>
                  <a:lnTo>
                    <a:pt x="525" y="64"/>
                  </a:lnTo>
                  <a:lnTo>
                    <a:pt x="538" y="73"/>
                  </a:lnTo>
                  <a:lnTo>
                    <a:pt x="549" y="84"/>
                  </a:lnTo>
                  <a:lnTo>
                    <a:pt x="561" y="94"/>
                  </a:lnTo>
                  <a:lnTo>
                    <a:pt x="571" y="105"/>
                  </a:lnTo>
                  <a:lnTo>
                    <a:pt x="582" y="117"/>
                  </a:lnTo>
                  <a:lnTo>
                    <a:pt x="592" y="129"/>
                  </a:lnTo>
                  <a:lnTo>
                    <a:pt x="601" y="143"/>
                  </a:lnTo>
                  <a:lnTo>
                    <a:pt x="610" y="155"/>
                  </a:lnTo>
                  <a:lnTo>
                    <a:pt x="618" y="169"/>
                  </a:lnTo>
                  <a:lnTo>
                    <a:pt x="624" y="182"/>
                  </a:lnTo>
                  <a:lnTo>
                    <a:pt x="631" y="197"/>
                  </a:lnTo>
                  <a:lnTo>
                    <a:pt x="638" y="211"/>
                  </a:lnTo>
                  <a:lnTo>
                    <a:pt x="642" y="227"/>
                  </a:lnTo>
                  <a:lnTo>
                    <a:pt x="648" y="242"/>
                  </a:lnTo>
                  <a:lnTo>
                    <a:pt x="651" y="258"/>
                  </a:lnTo>
                  <a:lnTo>
                    <a:pt x="654" y="273"/>
                  </a:lnTo>
                  <a:lnTo>
                    <a:pt x="655" y="290"/>
                  </a:lnTo>
                  <a:lnTo>
                    <a:pt x="657" y="306"/>
                  </a:lnTo>
                  <a:lnTo>
                    <a:pt x="657" y="323"/>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10" name="Freeform 61"/>
            <p:cNvSpPr>
              <a:spLocks/>
            </p:cNvSpPr>
            <p:nvPr/>
          </p:nvSpPr>
          <p:spPr bwMode="auto">
            <a:xfrm>
              <a:off x="2907" y="992"/>
              <a:ext cx="168" cy="280"/>
            </a:xfrm>
            <a:custGeom>
              <a:avLst/>
              <a:gdLst>
                <a:gd name="T0" fmla="*/ 0 w 505"/>
                <a:gd name="T1" fmla="*/ 0 h 838"/>
                <a:gd name="T2" fmla="*/ 0 w 505"/>
                <a:gd name="T3" fmla="*/ 0 h 838"/>
                <a:gd name="T4" fmla="*/ 0 w 505"/>
                <a:gd name="T5" fmla="*/ 0 h 838"/>
                <a:gd name="T6" fmla="*/ 0 w 505"/>
                <a:gd name="T7" fmla="*/ 0 h 838"/>
                <a:gd name="T8" fmla="*/ 0 w 505"/>
                <a:gd name="T9" fmla="*/ 0 h 838"/>
                <a:gd name="T10" fmla="*/ 0 w 505"/>
                <a:gd name="T11" fmla="*/ 0 h 838"/>
                <a:gd name="T12" fmla="*/ 0 w 505"/>
                <a:gd name="T13" fmla="*/ 0 h 838"/>
                <a:gd name="T14" fmla="*/ 0 w 505"/>
                <a:gd name="T15" fmla="*/ 0 h 838"/>
                <a:gd name="T16" fmla="*/ 0 w 505"/>
                <a:gd name="T17" fmla="*/ 0 h 838"/>
                <a:gd name="T18" fmla="*/ 0 w 505"/>
                <a:gd name="T19" fmla="*/ 0 h 838"/>
                <a:gd name="T20" fmla="*/ 0 w 505"/>
                <a:gd name="T21" fmla="*/ 0 h 838"/>
                <a:gd name="T22" fmla="*/ 0 w 505"/>
                <a:gd name="T23" fmla="*/ 0 h 838"/>
                <a:gd name="T24" fmla="*/ 0 w 505"/>
                <a:gd name="T25" fmla="*/ 0 h 838"/>
                <a:gd name="T26" fmla="*/ 0 w 505"/>
                <a:gd name="T27" fmla="*/ 0 h 838"/>
                <a:gd name="T28" fmla="*/ 0 w 505"/>
                <a:gd name="T29" fmla="*/ 0 h 838"/>
                <a:gd name="T30" fmla="*/ 0 w 505"/>
                <a:gd name="T31" fmla="*/ 0 h 838"/>
                <a:gd name="T32" fmla="*/ 0 w 505"/>
                <a:gd name="T33" fmla="*/ 0 h 838"/>
                <a:gd name="T34" fmla="*/ 0 w 505"/>
                <a:gd name="T35" fmla="*/ 0 h 838"/>
                <a:gd name="T36" fmla="*/ 0 w 505"/>
                <a:gd name="T37" fmla="*/ 0 h 838"/>
                <a:gd name="T38" fmla="*/ 0 w 505"/>
                <a:gd name="T39" fmla="*/ 0 h 838"/>
                <a:gd name="T40" fmla="*/ 0 w 505"/>
                <a:gd name="T41" fmla="*/ 0 h 838"/>
                <a:gd name="T42" fmla="*/ 0 w 505"/>
                <a:gd name="T43" fmla="*/ 0 h 838"/>
                <a:gd name="T44" fmla="*/ 0 w 505"/>
                <a:gd name="T45" fmla="*/ 0 h 838"/>
                <a:gd name="T46" fmla="*/ 0 w 505"/>
                <a:gd name="T47" fmla="*/ 0 h 838"/>
                <a:gd name="T48" fmla="*/ 0 w 505"/>
                <a:gd name="T49" fmla="*/ 0 h 838"/>
                <a:gd name="T50" fmla="*/ 0 w 505"/>
                <a:gd name="T51" fmla="*/ 0 h 838"/>
                <a:gd name="T52" fmla="*/ 0 w 505"/>
                <a:gd name="T53" fmla="*/ 0 h 838"/>
                <a:gd name="T54" fmla="*/ 0 w 505"/>
                <a:gd name="T55" fmla="*/ 0 h 838"/>
                <a:gd name="T56" fmla="*/ 0 w 505"/>
                <a:gd name="T57" fmla="*/ 0 h 838"/>
                <a:gd name="T58" fmla="*/ 0 w 505"/>
                <a:gd name="T59" fmla="*/ 0 h 838"/>
                <a:gd name="T60" fmla="*/ 0 w 505"/>
                <a:gd name="T61" fmla="*/ 0 h 838"/>
                <a:gd name="T62" fmla="*/ 0 w 505"/>
                <a:gd name="T63" fmla="*/ 0 h 838"/>
                <a:gd name="T64" fmla="*/ 0 w 505"/>
                <a:gd name="T65" fmla="*/ 0 h 838"/>
                <a:gd name="T66" fmla="*/ 0 w 505"/>
                <a:gd name="T67" fmla="*/ 0 h 838"/>
                <a:gd name="T68" fmla="*/ 0 w 505"/>
                <a:gd name="T69" fmla="*/ 0 h 838"/>
                <a:gd name="T70" fmla="*/ 0 w 505"/>
                <a:gd name="T71" fmla="*/ 0 h 8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05" h="838">
                  <a:moveTo>
                    <a:pt x="253" y="0"/>
                  </a:moveTo>
                  <a:lnTo>
                    <a:pt x="201" y="4"/>
                  </a:lnTo>
                  <a:lnTo>
                    <a:pt x="153" y="19"/>
                  </a:lnTo>
                  <a:lnTo>
                    <a:pt x="112" y="44"/>
                  </a:lnTo>
                  <a:lnTo>
                    <a:pt x="76" y="74"/>
                  </a:lnTo>
                  <a:lnTo>
                    <a:pt x="46" y="112"/>
                  </a:lnTo>
                  <a:lnTo>
                    <a:pt x="19" y="153"/>
                  </a:lnTo>
                  <a:lnTo>
                    <a:pt x="5" y="200"/>
                  </a:lnTo>
                  <a:lnTo>
                    <a:pt x="0" y="252"/>
                  </a:lnTo>
                  <a:lnTo>
                    <a:pt x="0" y="586"/>
                  </a:lnTo>
                  <a:lnTo>
                    <a:pt x="5" y="638"/>
                  </a:lnTo>
                  <a:lnTo>
                    <a:pt x="19" y="686"/>
                  </a:lnTo>
                  <a:lnTo>
                    <a:pt x="46" y="727"/>
                  </a:lnTo>
                  <a:lnTo>
                    <a:pt x="76" y="764"/>
                  </a:lnTo>
                  <a:lnTo>
                    <a:pt x="112" y="797"/>
                  </a:lnTo>
                  <a:lnTo>
                    <a:pt x="153" y="819"/>
                  </a:lnTo>
                  <a:lnTo>
                    <a:pt x="201" y="835"/>
                  </a:lnTo>
                  <a:lnTo>
                    <a:pt x="253" y="838"/>
                  </a:lnTo>
                  <a:lnTo>
                    <a:pt x="305" y="835"/>
                  </a:lnTo>
                  <a:lnTo>
                    <a:pt x="354" y="819"/>
                  </a:lnTo>
                  <a:lnTo>
                    <a:pt x="395" y="797"/>
                  </a:lnTo>
                  <a:lnTo>
                    <a:pt x="431" y="764"/>
                  </a:lnTo>
                  <a:lnTo>
                    <a:pt x="464" y="727"/>
                  </a:lnTo>
                  <a:lnTo>
                    <a:pt x="487" y="686"/>
                  </a:lnTo>
                  <a:lnTo>
                    <a:pt x="502" y="638"/>
                  </a:lnTo>
                  <a:lnTo>
                    <a:pt x="505" y="586"/>
                  </a:lnTo>
                  <a:lnTo>
                    <a:pt x="505" y="252"/>
                  </a:lnTo>
                  <a:lnTo>
                    <a:pt x="502" y="200"/>
                  </a:lnTo>
                  <a:lnTo>
                    <a:pt x="487" y="153"/>
                  </a:lnTo>
                  <a:lnTo>
                    <a:pt x="464" y="112"/>
                  </a:lnTo>
                  <a:lnTo>
                    <a:pt x="431" y="74"/>
                  </a:lnTo>
                  <a:lnTo>
                    <a:pt x="395" y="44"/>
                  </a:lnTo>
                  <a:lnTo>
                    <a:pt x="354" y="19"/>
                  </a:lnTo>
                  <a:lnTo>
                    <a:pt x="305" y="4"/>
                  </a:lnTo>
                  <a:lnTo>
                    <a:pt x="253" y="0"/>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411" name="Line 62"/>
            <p:cNvSpPr>
              <a:spLocks noChangeShapeType="1"/>
            </p:cNvSpPr>
            <p:nvPr/>
          </p:nvSpPr>
          <p:spPr bwMode="auto">
            <a:xfrm>
              <a:off x="2943" y="1879"/>
              <a:ext cx="92" cy="89"/>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12" name="Line 63"/>
            <p:cNvSpPr>
              <a:spLocks noChangeShapeType="1"/>
            </p:cNvSpPr>
            <p:nvPr/>
          </p:nvSpPr>
          <p:spPr bwMode="auto">
            <a:xfrm flipH="1">
              <a:off x="2943" y="1879"/>
              <a:ext cx="92" cy="89"/>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13" name="Line 64"/>
            <p:cNvSpPr>
              <a:spLocks noChangeShapeType="1"/>
            </p:cNvSpPr>
            <p:nvPr/>
          </p:nvSpPr>
          <p:spPr bwMode="auto">
            <a:xfrm>
              <a:off x="2943" y="1379"/>
              <a:ext cx="92" cy="89"/>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14" name="Line 65"/>
            <p:cNvSpPr>
              <a:spLocks noChangeShapeType="1"/>
            </p:cNvSpPr>
            <p:nvPr/>
          </p:nvSpPr>
          <p:spPr bwMode="auto">
            <a:xfrm flipH="1">
              <a:off x="2943" y="1379"/>
              <a:ext cx="92" cy="89"/>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15" name="Line 66"/>
            <p:cNvSpPr>
              <a:spLocks noChangeShapeType="1"/>
            </p:cNvSpPr>
            <p:nvPr/>
          </p:nvSpPr>
          <p:spPr bwMode="auto">
            <a:xfrm flipV="1">
              <a:off x="2929" y="1673"/>
              <a:ext cx="71" cy="71"/>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416" name="Freeform 67"/>
            <p:cNvSpPr>
              <a:spLocks/>
            </p:cNvSpPr>
            <p:nvPr/>
          </p:nvSpPr>
          <p:spPr bwMode="auto">
            <a:xfrm>
              <a:off x="2940" y="1615"/>
              <a:ext cx="116" cy="118"/>
            </a:xfrm>
            <a:custGeom>
              <a:avLst/>
              <a:gdLst>
                <a:gd name="T0" fmla="*/ 0 w 346"/>
                <a:gd name="T1" fmla="*/ 0 h 353"/>
                <a:gd name="T2" fmla="*/ 0 w 346"/>
                <a:gd name="T3" fmla="*/ 0 h 353"/>
                <a:gd name="T4" fmla="*/ 0 w 346"/>
                <a:gd name="T5" fmla="*/ 0 h 353"/>
                <a:gd name="T6" fmla="*/ 0 w 346"/>
                <a:gd name="T7" fmla="*/ 0 h 353"/>
                <a:gd name="T8" fmla="*/ 0 w 346"/>
                <a:gd name="T9" fmla="*/ 0 h 3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6" h="353">
                  <a:moveTo>
                    <a:pt x="182" y="353"/>
                  </a:moveTo>
                  <a:lnTo>
                    <a:pt x="346" y="0"/>
                  </a:lnTo>
                  <a:lnTo>
                    <a:pt x="0" y="178"/>
                  </a:lnTo>
                  <a:lnTo>
                    <a:pt x="171" y="183"/>
                  </a:lnTo>
                  <a:lnTo>
                    <a:pt x="182" y="353"/>
                  </a:lnTo>
                  <a:close/>
                </a:path>
              </a:pathLst>
            </a:custGeom>
            <a:solidFill>
              <a:srgbClr val="12141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417" name="Rectangle 68"/>
            <p:cNvSpPr>
              <a:spLocks noChangeArrowheads="1"/>
            </p:cNvSpPr>
            <p:nvPr/>
          </p:nvSpPr>
          <p:spPr bwMode="auto">
            <a:xfrm>
              <a:off x="1795" y="1051"/>
              <a:ext cx="600"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Gas flow</a:t>
              </a:r>
              <a:endParaRPr lang="de-AT" altLang="pl-PL" sz="1800" b="1">
                <a:latin typeface="Arial" panose="020B0604020202020204" pitchFamily="34" charset="0"/>
              </a:endParaRPr>
            </a:p>
          </p:txBody>
        </p:sp>
      </p:grpSp>
      <p:grpSp>
        <p:nvGrpSpPr>
          <p:cNvPr id="265221" name="Group 69"/>
          <p:cNvGrpSpPr>
            <a:grpSpLocks/>
          </p:cNvGrpSpPr>
          <p:nvPr/>
        </p:nvGrpSpPr>
        <p:grpSpPr bwMode="auto">
          <a:xfrm>
            <a:off x="5222875" y="2108200"/>
            <a:ext cx="1905000" cy="1754188"/>
            <a:chOff x="3282" y="1072"/>
            <a:chExt cx="1200" cy="1105"/>
          </a:xfrm>
        </p:grpSpPr>
        <p:sp>
          <p:nvSpPr>
            <p:cNvPr id="265260" name="Freeform 70"/>
            <p:cNvSpPr>
              <a:spLocks/>
            </p:cNvSpPr>
            <p:nvPr/>
          </p:nvSpPr>
          <p:spPr bwMode="auto">
            <a:xfrm>
              <a:off x="3436" y="1284"/>
              <a:ext cx="209" cy="191"/>
            </a:xfrm>
            <a:custGeom>
              <a:avLst/>
              <a:gdLst>
                <a:gd name="T0" fmla="*/ 0 w 626"/>
                <a:gd name="T1" fmla="*/ 0 h 572"/>
                <a:gd name="T2" fmla="*/ 0 w 626"/>
                <a:gd name="T3" fmla="*/ 0 h 572"/>
                <a:gd name="T4" fmla="*/ 0 w 626"/>
                <a:gd name="T5" fmla="*/ 0 h 572"/>
                <a:gd name="T6" fmla="*/ 0 w 626"/>
                <a:gd name="T7" fmla="*/ 0 h 572"/>
                <a:gd name="T8" fmla="*/ 0 w 626"/>
                <a:gd name="T9" fmla="*/ 0 h 572"/>
                <a:gd name="T10" fmla="*/ 0 w 626"/>
                <a:gd name="T11" fmla="*/ 0 h 572"/>
                <a:gd name="T12" fmla="*/ 0 w 626"/>
                <a:gd name="T13" fmla="*/ 0 h 572"/>
                <a:gd name="T14" fmla="*/ 0 w 626"/>
                <a:gd name="T15" fmla="*/ 0 h 572"/>
                <a:gd name="T16" fmla="*/ 0 w 626"/>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26" h="572">
                  <a:moveTo>
                    <a:pt x="626" y="0"/>
                  </a:moveTo>
                  <a:lnTo>
                    <a:pt x="0" y="572"/>
                  </a:lnTo>
                  <a:lnTo>
                    <a:pt x="26" y="538"/>
                  </a:lnTo>
                  <a:lnTo>
                    <a:pt x="141" y="413"/>
                  </a:lnTo>
                  <a:lnTo>
                    <a:pt x="238" y="320"/>
                  </a:lnTo>
                  <a:lnTo>
                    <a:pt x="353" y="208"/>
                  </a:lnTo>
                  <a:lnTo>
                    <a:pt x="467" y="127"/>
                  </a:lnTo>
                  <a:lnTo>
                    <a:pt x="593" y="23"/>
                  </a:lnTo>
                  <a:lnTo>
                    <a:pt x="626" y="0"/>
                  </a:lnTo>
                  <a:close/>
                </a:path>
              </a:pathLst>
            </a:custGeom>
            <a:solidFill>
              <a:srgbClr val="F6EB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1" name="Freeform 71"/>
            <p:cNvSpPr>
              <a:spLocks/>
            </p:cNvSpPr>
            <p:nvPr/>
          </p:nvSpPr>
          <p:spPr bwMode="auto">
            <a:xfrm>
              <a:off x="3399" y="1243"/>
              <a:ext cx="307" cy="281"/>
            </a:xfrm>
            <a:custGeom>
              <a:avLst/>
              <a:gdLst>
                <a:gd name="T0" fmla="*/ 0 w 922"/>
                <a:gd name="T1" fmla="*/ 0 h 842"/>
                <a:gd name="T2" fmla="*/ 0 w 922"/>
                <a:gd name="T3" fmla="*/ 0 h 842"/>
                <a:gd name="T4" fmla="*/ 0 w 922"/>
                <a:gd name="T5" fmla="*/ 0 h 842"/>
                <a:gd name="T6" fmla="*/ 0 w 922"/>
                <a:gd name="T7" fmla="*/ 0 h 842"/>
                <a:gd name="T8" fmla="*/ 0 w 922"/>
                <a:gd name="T9" fmla="*/ 0 h 842"/>
                <a:gd name="T10" fmla="*/ 0 w 922"/>
                <a:gd name="T11" fmla="*/ 0 h 842"/>
                <a:gd name="T12" fmla="*/ 0 w 922"/>
                <a:gd name="T13" fmla="*/ 0 h 8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22" h="842">
                  <a:moveTo>
                    <a:pt x="113" y="694"/>
                  </a:moveTo>
                  <a:lnTo>
                    <a:pt x="739" y="122"/>
                  </a:lnTo>
                  <a:lnTo>
                    <a:pt x="843" y="49"/>
                  </a:lnTo>
                  <a:lnTo>
                    <a:pt x="922" y="0"/>
                  </a:lnTo>
                  <a:lnTo>
                    <a:pt x="0" y="842"/>
                  </a:lnTo>
                  <a:lnTo>
                    <a:pt x="43" y="783"/>
                  </a:lnTo>
                  <a:lnTo>
                    <a:pt x="113" y="694"/>
                  </a:lnTo>
                  <a:close/>
                </a:path>
              </a:pathLst>
            </a:custGeom>
            <a:solidFill>
              <a:srgbClr val="F6EB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2" name="Freeform 72"/>
            <p:cNvSpPr>
              <a:spLocks/>
            </p:cNvSpPr>
            <p:nvPr/>
          </p:nvSpPr>
          <p:spPr bwMode="auto">
            <a:xfrm>
              <a:off x="3369" y="1218"/>
              <a:ext cx="379" cy="346"/>
            </a:xfrm>
            <a:custGeom>
              <a:avLst/>
              <a:gdLst>
                <a:gd name="T0" fmla="*/ 0 w 1137"/>
                <a:gd name="T1" fmla="*/ 0 h 1037"/>
                <a:gd name="T2" fmla="*/ 0 w 1137"/>
                <a:gd name="T3" fmla="*/ 0 h 1037"/>
                <a:gd name="T4" fmla="*/ 0 w 1137"/>
                <a:gd name="T5" fmla="*/ 0 h 1037"/>
                <a:gd name="T6" fmla="*/ 0 w 1137"/>
                <a:gd name="T7" fmla="*/ 0 h 1037"/>
                <a:gd name="T8" fmla="*/ 0 w 1137"/>
                <a:gd name="T9" fmla="*/ 0 h 1037"/>
                <a:gd name="T10" fmla="*/ 0 w 1137"/>
                <a:gd name="T11" fmla="*/ 0 h 1037"/>
                <a:gd name="T12" fmla="*/ 0 w 1137"/>
                <a:gd name="T13" fmla="*/ 0 h 103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7" h="1037">
                  <a:moveTo>
                    <a:pt x="88" y="917"/>
                  </a:moveTo>
                  <a:lnTo>
                    <a:pt x="1010" y="75"/>
                  </a:lnTo>
                  <a:lnTo>
                    <a:pt x="1087" y="27"/>
                  </a:lnTo>
                  <a:lnTo>
                    <a:pt x="1137" y="0"/>
                  </a:lnTo>
                  <a:lnTo>
                    <a:pt x="0" y="1037"/>
                  </a:lnTo>
                  <a:lnTo>
                    <a:pt x="38" y="984"/>
                  </a:lnTo>
                  <a:lnTo>
                    <a:pt x="88" y="917"/>
                  </a:lnTo>
                  <a:close/>
                </a:path>
              </a:pathLst>
            </a:custGeom>
            <a:solidFill>
              <a:srgbClr val="F6EA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3" name="Freeform 73"/>
            <p:cNvSpPr>
              <a:spLocks/>
            </p:cNvSpPr>
            <p:nvPr/>
          </p:nvSpPr>
          <p:spPr bwMode="auto">
            <a:xfrm>
              <a:off x="3347" y="1197"/>
              <a:ext cx="441" cy="403"/>
            </a:xfrm>
            <a:custGeom>
              <a:avLst/>
              <a:gdLst>
                <a:gd name="T0" fmla="*/ 0 w 1325"/>
                <a:gd name="T1" fmla="*/ 0 h 1209"/>
                <a:gd name="T2" fmla="*/ 0 w 1325"/>
                <a:gd name="T3" fmla="*/ 0 h 1209"/>
                <a:gd name="T4" fmla="*/ 0 w 1325"/>
                <a:gd name="T5" fmla="*/ 0 h 1209"/>
                <a:gd name="T6" fmla="*/ 0 w 1325"/>
                <a:gd name="T7" fmla="*/ 0 h 1209"/>
                <a:gd name="T8" fmla="*/ 0 w 1325"/>
                <a:gd name="T9" fmla="*/ 0 h 1209"/>
                <a:gd name="T10" fmla="*/ 0 w 1325"/>
                <a:gd name="T11" fmla="*/ 0 h 1209"/>
                <a:gd name="T12" fmla="*/ 0 w 1325"/>
                <a:gd name="T13" fmla="*/ 0 h 120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25" h="1209">
                  <a:moveTo>
                    <a:pt x="68" y="1102"/>
                  </a:moveTo>
                  <a:lnTo>
                    <a:pt x="1205" y="65"/>
                  </a:lnTo>
                  <a:lnTo>
                    <a:pt x="1318" y="3"/>
                  </a:lnTo>
                  <a:lnTo>
                    <a:pt x="1325" y="0"/>
                  </a:lnTo>
                  <a:lnTo>
                    <a:pt x="0" y="1209"/>
                  </a:lnTo>
                  <a:lnTo>
                    <a:pt x="43" y="1138"/>
                  </a:lnTo>
                  <a:lnTo>
                    <a:pt x="68" y="1102"/>
                  </a:lnTo>
                  <a:close/>
                </a:path>
              </a:pathLst>
            </a:custGeom>
            <a:solidFill>
              <a:srgbClr val="F5E9F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4" name="Freeform 74"/>
            <p:cNvSpPr>
              <a:spLocks/>
            </p:cNvSpPr>
            <p:nvPr/>
          </p:nvSpPr>
          <p:spPr bwMode="auto">
            <a:xfrm>
              <a:off x="3329" y="1179"/>
              <a:ext cx="495" cy="452"/>
            </a:xfrm>
            <a:custGeom>
              <a:avLst/>
              <a:gdLst>
                <a:gd name="T0" fmla="*/ 0 w 1486"/>
                <a:gd name="T1" fmla="*/ 0 h 1356"/>
                <a:gd name="T2" fmla="*/ 0 w 1486"/>
                <a:gd name="T3" fmla="*/ 0 h 1356"/>
                <a:gd name="T4" fmla="*/ 0 w 1486"/>
                <a:gd name="T5" fmla="*/ 0 h 1356"/>
                <a:gd name="T6" fmla="*/ 0 w 1486"/>
                <a:gd name="T7" fmla="*/ 0 h 1356"/>
                <a:gd name="T8" fmla="*/ 0 w 1486"/>
                <a:gd name="T9" fmla="*/ 0 h 1356"/>
                <a:gd name="T10" fmla="*/ 0 w 1486"/>
                <a:gd name="T11" fmla="*/ 0 h 13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86" h="1356">
                  <a:moveTo>
                    <a:pt x="53" y="1263"/>
                  </a:moveTo>
                  <a:lnTo>
                    <a:pt x="1378" y="54"/>
                  </a:lnTo>
                  <a:lnTo>
                    <a:pt x="1486" y="0"/>
                  </a:lnTo>
                  <a:lnTo>
                    <a:pt x="0" y="1356"/>
                  </a:lnTo>
                  <a:lnTo>
                    <a:pt x="32" y="1296"/>
                  </a:lnTo>
                  <a:lnTo>
                    <a:pt x="53" y="1263"/>
                  </a:lnTo>
                  <a:close/>
                </a:path>
              </a:pathLst>
            </a:custGeom>
            <a:solidFill>
              <a:srgbClr val="F4E8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5" name="Freeform 75"/>
            <p:cNvSpPr>
              <a:spLocks/>
            </p:cNvSpPr>
            <p:nvPr/>
          </p:nvSpPr>
          <p:spPr bwMode="auto">
            <a:xfrm>
              <a:off x="3314" y="1167"/>
              <a:ext cx="538" cy="490"/>
            </a:xfrm>
            <a:custGeom>
              <a:avLst/>
              <a:gdLst>
                <a:gd name="T0" fmla="*/ 0 w 1613"/>
                <a:gd name="T1" fmla="*/ 0 h 1470"/>
                <a:gd name="T2" fmla="*/ 0 w 1613"/>
                <a:gd name="T3" fmla="*/ 0 h 1470"/>
                <a:gd name="T4" fmla="*/ 0 w 1613"/>
                <a:gd name="T5" fmla="*/ 0 h 1470"/>
                <a:gd name="T6" fmla="*/ 0 w 1613"/>
                <a:gd name="T7" fmla="*/ 0 h 1470"/>
                <a:gd name="T8" fmla="*/ 0 w 1613"/>
                <a:gd name="T9" fmla="*/ 0 h 1470"/>
                <a:gd name="T10" fmla="*/ 0 w 1613"/>
                <a:gd name="T11" fmla="*/ 0 h 1470"/>
                <a:gd name="T12" fmla="*/ 0 w 1613"/>
                <a:gd name="T13" fmla="*/ 0 h 14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613" h="1470">
                  <a:moveTo>
                    <a:pt x="44" y="1390"/>
                  </a:moveTo>
                  <a:lnTo>
                    <a:pt x="1530" y="34"/>
                  </a:lnTo>
                  <a:lnTo>
                    <a:pt x="1542" y="27"/>
                  </a:lnTo>
                  <a:lnTo>
                    <a:pt x="1613" y="0"/>
                  </a:lnTo>
                  <a:lnTo>
                    <a:pt x="0" y="1470"/>
                  </a:lnTo>
                  <a:lnTo>
                    <a:pt x="13" y="1445"/>
                  </a:lnTo>
                  <a:lnTo>
                    <a:pt x="44" y="1390"/>
                  </a:lnTo>
                  <a:close/>
                </a:path>
              </a:pathLst>
            </a:custGeom>
            <a:solidFill>
              <a:srgbClr val="F4E8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6" name="Freeform 76"/>
            <p:cNvSpPr>
              <a:spLocks/>
            </p:cNvSpPr>
            <p:nvPr/>
          </p:nvSpPr>
          <p:spPr bwMode="auto">
            <a:xfrm>
              <a:off x="3299" y="1155"/>
              <a:ext cx="582" cy="532"/>
            </a:xfrm>
            <a:custGeom>
              <a:avLst/>
              <a:gdLst>
                <a:gd name="T0" fmla="*/ 0 w 1747"/>
                <a:gd name="T1" fmla="*/ 0 h 1594"/>
                <a:gd name="T2" fmla="*/ 0 w 1747"/>
                <a:gd name="T3" fmla="*/ 0 h 1594"/>
                <a:gd name="T4" fmla="*/ 0 w 1747"/>
                <a:gd name="T5" fmla="*/ 0 h 1594"/>
                <a:gd name="T6" fmla="*/ 0 w 1747"/>
                <a:gd name="T7" fmla="*/ 0 h 1594"/>
                <a:gd name="T8" fmla="*/ 0 w 1747"/>
                <a:gd name="T9" fmla="*/ 0 h 1594"/>
                <a:gd name="T10" fmla="*/ 0 w 1747"/>
                <a:gd name="T11" fmla="*/ 0 h 1594"/>
                <a:gd name="T12" fmla="*/ 0 w 1747"/>
                <a:gd name="T13" fmla="*/ 0 h 15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7" h="1594">
                  <a:moveTo>
                    <a:pt x="47" y="1506"/>
                  </a:moveTo>
                  <a:lnTo>
                    <a:pt x="1660" y="36"/>
                  </a:lnTo>
                  <a:lnTo>
                    <a:pt x="1745" y="0"/>
                  </a:lnTo>
                  <a:lnTo>
                    <a:pt x="1747" y="0"/>
                  </a:lnTo>
                  <a:lnTo>
                    <a:pt x="0" y="1594"/>
                  </a:lnTo>
                  <a:lnTo>
                    <a:pt x="5" y="1585"/>
                  </a:lnTo>
                  <a:lnTo>
                    <a:pt x="47" y="1506"/>
                  </a:lnTo>
                  <a:close/>
                </a:path>
              </a:pathLst>
            </a:custGeom>
            <a:solidFill>
              <a:srgbClr val="F4E7F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7" name="Freeform 77"/>
            <p:cNvSpPr>
              <a:spLocks/>
            </p:cNvSpPr>
            <p:nvPr/>
          </p:nvSpPr>
          <p:spPr bwMode="auto">
            <a:xfrm>
              <a:off x="3286" y="1148"/>
              <a:ext cx="618" cy="563"/>
            </a:xfrm>
            <a:custGeom>
              <a:avLst/>
              <a:gdLst>
                <a:gd name="T0" fmla="*/ 0 w 1854"/>
                <a:gd name="T1" fmla="*/ 0 h 1690"/>
                <a:gd name="T2" fmla="*/ 0 w 1854"/>
                <a:gd name="T3" fmla="*/ 0 h 1690"/>
                <a:gd name="T4" fmla="*/ 0 w 1854"/>
                <a:gd name="T5" fmla="*/ 0 h 1690"/>
                <a:gd name="T6" fmla="*/ 0 w 1854"/>
                <a:gd name="T7" fmla="*/ 0 h 1690"/>
                <a:gd name="T8" fmla="*/ 0 w 1854"/>
                <a:gd name="T9" fmla="*/ 0 h 16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54" h="1690">
                  <a:moveTo>
                    <a:pt x="37" y="1617"/>
                  </a:moveTo>
                  <a:lnTo>
                    <a:pt x="1784" y="23"/>
                  </a:lnTo>
                  <a:lnTo>
                    <a:pt x="1854" y="0"/>
                  </a:lnTo>
                  <a:lnTo>
                    <a:pt x="0" y="1690"/>
                  </a:lnTo>
                  <a:lnTo>
                    <a:pt x="37" y="1617"/>
                  </a:lnTo>
                  <a:close/>
                </a:path>
              </a:pathLst>
            </a:custGeom>
            <a:solidFill>
              <a:srgbClr val="F3E5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8" name="Freeform 78"/>
            <p:cNvSpPr>
              <a:spLocks/>
            </p:cNvSpPr>
            <p:nvPr/>
          </p:nvSpPr>
          <p:spPr bwMode="auto">
            <a:xfrm>
              <a:off x="3283" y="1140"/>
              <a:ext cx="646" cy="581"/>
            </a:xfrm>
            <a:custGeom>
              <a:avLst/>
              <a:gdLst>
                <a:gd name="T0" fmla="*/ 0 w 1939"/>
                <a:gd name="T1" fmla="*/ 0 h 1745"/>
                <a:gd name="T2" fmla="*/ 0 w 1939"/>
                <a:gd name="T3" fmla="*/ 0 h 1745"/>
                <a:gd name="T4" fmla="*/ 0 w 1939"/>
                <a:gd name="T5" fmla="*/ 0 h 1745"/>
                <a:gd name="T6" fmla="*/ 0 w 1939"/>
                <a:gd name="T7" fmla="*/ 0 h 1745"/>
                <a:gd name="T8" fmla="*/ 0 w 1939"/>
                <a:gd name="T9" fmla="*/ 0 h 1745"/>
                <a:gd name="T10" fmla="*/ 0 w 1939"/>
                <a:gd name="T11" fmla="*/ 0 h 17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39" h="1745">
                  <a:moveTo>
                    <a:pt x="10" y="1714"/>
                  </a:moveTo>
                  <a:lnTo>
                    <a:pt x="1864" y="24"/>
                  </a:lnTo>
                  <a:lnTo>
                    <a:pt x="1939" y="0"/>
                  </a:lnTo>
                  <a:lnTo>
                    <a:pt x="25" y="1745"/>
                  </a:lnTo>
                  <a:lnTo>
                    <a:pt x="0" y="1735"/>
                  </a:lnTo>
                  <a:lnTo>
                    <a:pt x="10" y="1714"/>
                  </a:lnTo>
                  <a:close/>
                </a:path>
              </a:pathLst>
            </a:custGeom>
            <a:solidFill>
              <a:srgbClr val="F3E4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69" name="Freeform 79"/>
            <p:cNvSpPr>
              <a:spLocks/>
            </p:cNvSpPr>
            <p:nvPr/>
          </p:nvSpPr>
          <p:spPr bwMode="auto">
            <a:xfrm>
              <a:off x="3291" y="1132"/>
              <a:ext cx="663" cy="594"/>
            </a:xfrm>
            <a:custGeom>
              <a:avLst/>
              <a:gdLst>
                <a:gd name="T0" fmla="*/ 0 w 1989"/>
                <a:gd name="T1" fmla="*/ 0 h 1783"/>
                <a:gd name="T2" fmla="*/ 0 w 1989"/>
                <a:gd name="T3" fmla="*/ 0 h 1783"/>
                <a:gd name="T4" fmla="*/ 0 w 1989"/>
                <a:gd name="T5" fmla="*/ 0 h 1783"/>
                <a:gd name="T6" fmla="*/ 0 w 1989"/>
                <a:gd name="T7" fmla="*/ 0 h 1783"/>
                <a:gd name="T8" fmla="*/ 0 w 1989"/>
                <a:gd name="T9" fmla="*/ 0 h 1783"/>
                <a:gd name="T10" fmla="*/ 0 w 1989"/>
                <a:gd name="T11" fmla="*/ 0 h 178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89" h="1783">
                  <a:moveTo>
                    <a:pt x="0" y="1769"/>
                  </a:moveTo>
                  <a:lnTo>
                    <a:pt x="1914" y="24"/>
                  </a:lnTo>
                  <a:lnTo>
                    <a:pt x="1915" y="24"/>
                  </a:lnTo>
                  <a:lnTo>
                    <a:pt x="1989" y="0"/>
                  </a:lnTo>
                  <a:lnTo>
                    <a:pt x="35" y="1783"/>
                  </a:lnTo>
                  <a:lnTo>
                    <a:pt x="0" y="1769"/>
                  </a:lnTo>
                  <a:close/>
                </a:path>
              </a:pathLst>
            </a:custGeom>
            <a:solidFill>
              <a:srgbClr val="F2E3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0" name="Freeform 80"/>
            <p:cNvSpPr>
              <a:spLocks/>
            </p:cNvSpPr>
            <p:nvPr/>
          </p:nvSpPr>
          <p:spPr bwMode="auto">
            <a:xfrm>
              <a:off x="3303" y="1125"/>
              <a:ext cx="674" cy="605"/>
            </a:xfrm>
            <a:custGeom>
              <a:avLst/>
              <a:gdLst>
                <a:gd name="T0" fmla="*/ 0 w 2022"/>
                <a:gd name="T1" fmla="*/ 0 h 1816"/>
                <a:gd name="T2" fmla="*/ 0 w 2022"/>
                <a:gd name="T3" fmla="*/ 0 h 1816"/>
                <a:gd name="T4" fmla="*/ 0 w 2022"/>
                <a:gd name="T5" fmla="*/ 0 h 1816"/>
                <a:gd name="T6" fmla="*/ 0 w 2022"/>
                <a:gd name="T7" fmla="*/ 0 h 1816"/>
                <a:gd name="T8" fmla="*/ 0 w 2022"/>
                <a:gd name="T9" fmla="*/ 0 h 18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22" h="1816">
                  <a:moveTo>
                    <a:pt x="0" y="1804"/>
                  </a:moveTo>
                  <a:lnTo>
                    <a:pt x="1954" y="21"/>
                  </a:lnTo>
                  <a:lnTo>
                    <a:pt x="2022" y="0"/>
                  </a:lnTo>
                  <a:lnTo>
                    <a:pt x="30" y="1816"/>
                  </a:lnTo>
                  <a:lnTo>
                    <a:pt x="0" y="1804"/>
                  </a:lnTo>
                  <a:close/>
                </a:path>
              </a:pathLst>
            </a:custGeom>
            <a:solidFill>
              <a:srgbClr val="F1E2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1" name="Freeform 81"/>
            <p:cNvSpPr>
              <a:spLocks/>
            </p:cNvSpPr>
            <p:nvPr/>
          </p:nvSpPr>
          <p:spPr bwMode="auto">
            <a:xfrm>
              <a:off x="3313" y="1118"/>
              <a:ext cx="688" cy="616"/>
            </a:xfrm>
            <a:custGeom>
              <a:avLst/>
              <a:gdLst>
                <a:gd name="T0" fmla="*/ 0 w 2063"/>
                <a:gd name="T1" fmla="*/ 0 h 1850"/>
                <a:gd name="T2" fmla="*/ 0 w 2063"/>
                <a:gd name="T3" fmla="*/ 0 h 1850"/>
                <a:gd name="T4" fmla="*/ 0 w 2063"/>
                <a:gd name="T5" fmla="*/ 0 h 1850"/>
                <a:gd name="T6" fmla="*/ 0 w 2063"/>
                <a:gd name="T7" fmla="*/ 0 h 1850"/>
                <a:gd name="T8" fmla="*/ 0 w 2063"/>
                <a:gd name="T9" fmla="*/ 0 h 1850"/>
                <a:gd name="T10" fmla="*/ 0 w 2063"/>
                <a:gd name="T11" fmla="*/ 0 h 185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63" h="1850">
                  <a:moveTo>
                    <a:pt x="0" y="1837"/>
                  </a:moveTo>
                  <a:lnTo>
                    <a:pt x="1992" y="21"/>
                  </a:lnTo>
                  <a:lnTo>
                    <a:pt x="2002" y="17"/>
                  </a:lnTo>
                  <a:lnTo>
                    <a:pt x="2063" y="0"/>
                  </a:lnTo>
                  <a:lnTo>
                    <a:pt x="35" y="1850"/>
                  </a:lnTo>
                  <a:lnTo>
                    <a:pt x="0" y="1837"/>
                  </a:lnTo>
                  <a:close/>
                </a:path>
              </a:pathLst>
            </a:custGeom>
            <a:solidFill>
              <a:srgbClr val="F1E1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2" name="Freeform 82"/>
            <p:cNvSpPr>
              <a:spLocks/>
            </p:cNvSpPr>
            <p:nvPr/>
          </p:nvSpPr>
          <p:spPr bwMode="auto">
            <a:xfrm>
              <a:off x="3325" y="1111"/>
              <a:ext cx="699" cy="628"/>
            </a:xfrm>
            <a:custGeom>
              <a:avLst/>
              <a:gdLst>
                <a:gd name="T0" fmla="*/ 0 w 2099"/>
                <a:gd name="T1" fmla="*/ 0 h 1883"/>
                <a:gd name="T2" fmla="*/ 0 w 2099"/>
                <a:gd name="T3" fmla="*/ 0 h 1883"/>
                <a:gd name="T4" fmla="*/ 0 w 2099"/>
                <a:gd name="T5" fmla="*/ 0 h 1883"/>
                <a:gd name="T6" fmla="*/ 0 w 2099"/>
                <a:gd name="T7" fmla="*/ 0 h 1883"/>
                <a:gd name="T8" fmla="*/ 0 w 2099"/>
                <a:gd name="T9" fmla="*/ 0 h 1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99" h="1883">
                  <a:moveTo>
                    <a:pt x="0" y="1870"/>
                  </a:moveTo>
                  <a:lnTo>
                    <a:pt x="2028" y="20"/>
                  </a:lnTo>
                  <a:lnTo>
                    <a:pt x="2099" y="0"/>
                  </a:lnTo>
                  <a:lnTo>
                    <a:pt x="34" y="1883"/>
                  </a:lnTo>
                  <a:lnTo>
                    <a:pt x="0" y="1870"/>
                  </a:lnTo>
                  <a:close/>
                </a:path>
              </a:pathLst>
            </a:custGeom>
            <a:solidFill>
              <a:srgbClr val="F0E0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3" name="Freeform 83"/>
            <p:cNvSpPr>
              <a:spLocks/>
            </p:cNvSpPr>
            <p:nvPr/>
          </p:nvSpPr>
          <p:spPr bwMode="auto">
            <a:xfrm>
              <a:off x="3336" y="1107"/>
              <a:ext cx="707" cy="636"/>
            </a:xfrm>
            <a:custGeom>
              <a:avLst/>
              <a:gdLst>
                <a:gd name="T0" fmla="*/ 0 w 2122"/>
                <a:gd name="T1" fmla="*/ 0 h 1908"/>
                <a:gd name="T2" fmla="*/ 0 w 2122"/>
                <a:gd name="T3" fmla="*/ 0 h 1908"/>
                <a:gd name="T4" fmla="*/ 0 w 2122"/>
                <a:gd name="T5" fmla="*/ 0 h 1908"/>
                <a:gd name="T6" fmla="*/ 0 w 2122"/>
                <a:gd name="T7" fmla="*/ 0 h 1908"/>
                <a:gd name="T8" fmla="*/ 0 w 2122"/>
                <a:gd name="T9" fmla="*/ 0 h 1908"/>
                <a:gd name="T10" fmla="*/ 0 w 2122"/>
                <a:gd name="T11" fmla="*/ 0 h 190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22" h="1908">
                  <a:moveTo>
                    <a:pt x="0" y="1894"/>
                  </a:moveTo>
                  <a:lnTo>
                    <a:pt x="2065" y="11"/>
                  </a:lnTo>
                  <a:lnTo>
                    <a:pt x="2078" y="7"/>
                  </a:lnTo>
                  <a:lnTo>
                    <a:pt x="2122" y="0"/>
                  </a:lnTo>
                  <a:lnTo>
                    <a:pt x="32" y="1908"/>
                  </a:lnTo>
                  <a:lnTo>
                    <a:pt x="0" y="1894"/>
                  </a:lnTo>
                  <a:close/>
                </a:path>
              </a:pathLst>
            </a:custGeom>
            <a:solidFill>
              <a:srgbClr val="F0DFE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4" name="Freeform 84"/>
            <p:cNvSpPr>
              <a:spLocks/>
            </p:cNvSpPr>
            <p:nvPr/>
          </p:nvSpPr>
          <p:spPr bwMode="auto">
            <a:xfrm>
              <a:off x="3347" y="1104"/>
              <a:ext cx="716" cy="644"/>
            </a:xfrm>
            <a:custGeom>
              <a:avLst/>
              <a:gdLst>
                <a:gd name="T0" fmla="*/ 0 w 2150"/>
                <a:gd name="T1" fmla="*/ 0 h 1931"/>
                <a:gd name="T2" fmla="*/ 0 w 2150"/>
                <a:gd name="T3" fmla="*/ 0 h 1931"/>
                <a:gd name="T4" fmla="*/ 0 w 2150"/>
                <a:gd name="T5" fmla="*/ 0 h 1931"/>
                <a:gd name="T6" fmla="*/ 0 w 2150"/>
                <a:gd name="T7" fmla="*/ 0 h 1931"/>
                <a:gd name="T8" fmla="*/ 0 w 2150"/>
                <a:gd name="T9" fmla="*/ 0 h 19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50" h="1931">
                  <a:moveTo>
                    <a:pt x="0" y="1918"/>
                  </a:moveTo>
                  <a:lnTo>
                    <a:pt x="2090" y="10"/>
                  </a:lnTo>
                  <a:lnTo>
                    <a:pt x="2150" y="0"/>
                  </a:lnTo>
                  <a:lnTo>
                    <a:pt x="34" y="1931"/>
                  </a:lnTo>
                  <a:lnTo>
                    <a:pt x="0" y="1918"/>
                  </a:lnTo>
                  <a:close/>
                </a:path>
              </a:pathLst>
            </a:custGeom>
            <a:solidFill>
              <a:srgbClr val="F0DFE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5" name="Freeform 85"/>
            <p:cNvSpPr>
              <a:spLocks/>
            </p:cNvSpPr>
            <p:nvPr/>
          </p:nvSpPr>
          <p:spPr bwMode="auto">
            <a:xfrm>
              <a:off x="3358" y="1101"/>
              <a:ext cx="724" cy="651"/>
            </a:xfrm>
            <a:custGeom>
              <a:avLst/>
              <a:gdLst>
                <a:gd name="T0" fmla="*/ 0 w 2171"/>
                <a:gd name="T1" fmla="*/ 0 h 1952"/>
                <a:gd name="T2" fmla="*/ 0 w 2171"/>
                <a:gd name="T3" fmla="*/ 0 h 1952"/>
                <a:gd name="T4" fmla="*/ 0 w 2171"/>
                <a:gd name="T5" fmla="*/ 0 h 1952"/>
                <a:gd name="T6" fmla="*/ 0 w 2171"/>
                <a:gd name="T7" fmla="*/ 0 h 1952"/>
                <a:gd name="T8" fmla="*/ 0 w 2171"/>
                <a:gd name="T9" fmla="*/ 0 h 1952"/>
                <a:gd name="T10" fmla="*/ 0 w 2171"/>
                <a:gd name="T11" fmla="*/ 0 h 19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71" h="1952">
                  <a:moveTo>
                    <a:pt x="0" y="1940"/>
                  </a:moveTo>
                  <a:lnTo>
                    <a:pt x="2116" y="9"/>
                  </a:lnTo>
                  <a:lnTo>
                    <a:pt x="2146" y="4"/>
                  </a:lnTo>
                  <a:lnTo>
                    <a:pt x="2171" y="0"/>
                  </a:lnTo>
                  <a:lnTo>
                    <a:pt x="31" y="1952"/>
                  </a:lnTo>
                  <a:lnTo>
                    <a:pt x="0" y="1940"/>
                  </a:lnTo>
                  <a:close/>
                </a:path>
              </a:pathLst>
            </a:custGeom>
            <a:solidFill>
              <a:srgbClr val="EFDDE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6" name="Freeform 86"/>
            <p:cNvSpPr>
              <a:spLocks/>
            </p:cNvSpPr>
            <p:nvPr/>
          </p:nvSpPr>
          <p:spPr bwMode="auto">
            <a:xfrm>
              <a:off x="3368" y="1098"/>
              <a:ext cx="734" cy="658"/>
            </a:xfrm>
            <a:custGeom>
              <a:avLst/>
              <a:gdLst>
                <a:gd name="T0" fmla="*/ 0 w 2200"/>
                <a:gd name="T1" fmla="*/ 0 h 1975"/>
                <a:gd name="T2" fmla="*/ 0 w 2200"/>
                <a:gd name="T3" fmla="*/ 0 h 1975"/>
                <a:gd name="T4" fmla="*/ 0 w 2200"/>
                <a:gd name="T5" fmla="*/ 0 h 1975"/>
                <a:gd name="T6" fmla="*/ 0 w 2200"/>
                <a:gd name="T7" fmla="*/ 0 h 1975"/>
                <a:gd name="T8" fmla="*/ 0 w 2200"/>
                <a:gd name="T9" fmla="*/ 0 h 19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00" h="1975">
                  <a:moveTo>
                    <a:pt x="0" y="1962"/>
                  </a:moveTo>
                  <a:lnTo>
                    <a:pt x="2140" y="10"/>
                  </a:lnTo>
                  <a:lnTo>
                    <a:pt x="2200" y="0"/>
                  </a:lnTo>
                  <a:lnTo>
                    <a:pt x="34" y="1975"/>
                  </a:lnTo>
                  <a:lnTo>
                    <a:pt x="0" y="1962"/>
                  </a:lnTo>
                  <a:close/>
                </a:path>
              </a:pathLst>
            </a:custGeom>
            <a:solidFill>
              <a:srgbClr val="EEDCE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7" name="Freeform 87"/>
            <p:cNvSpPr>
              <a:spLocks/>
            </p:cNvSpPr>
            <p:nvPr/>
          </p:nvSpPr>
          <p:spPr bwMode="auto">
            <a:xfrm>
              <a:off x="3380" y="1094"/>
              <a:ext cx="741" cy="666"/>
            </a:xfrm>
            <a:custGeom>
              <a:avLst/>
              <a:gdLst>
                <a:gd name="T0" fmla="*/ 0 w 2225"/>
                <a:gd name="T1" fmla="*/ 0 h 1998"/>
                <a:gd name="T2" fmla="*/ 0 w 2225"/>
                <a:gd name="T3" fmla="*/ 0 h 1998"/>
                <a:gd name="T4" fmla="*/ 0 w 2225"/>
                <a:gd name="T5" fmla="*/ 0 h 1998"/>
                <a:gd name="T6" fmla="*/ 0 w 2225"/>
                <a:gd name="T7" fmla="*/ 0 h 1998"/>
                <a:gd name="T8" fmla="*/ 0 w 2225"/>
                <a:gd name="T9" fmla="*/ 0 h 19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25" h="1998">
                  <a:moveTo>
                    <a:pt x="0" y="1985"/>
                  </a:moveTo>
                  <a:lnTo>
                    <a:pt x="2166" y="10"/>
                  </a:lnTo>
                  <a:lnTo>
                    <a:pt x="2225" y="0"/>
                  </a:lnTo>
                  <a:lnTo>
                    <a:pt x="35" y="1998"/>
                  </a:lnTo>
                  <a:lnTo>
                    <a:pt x="0" y="1985"/>
                  </a:lnTo>
                  <a:close/>
                </a:path>
              </a:pathLst>
            </a:custGeom>
            <a:solidFill>
              <a:srgbClr val="EEDBE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8" name="Freeform 88"/>
            <p:cNvSpPr>
              <a:spLocks/>
            </p:cNvSpPr>
            <p:nvPr/>
          </p:nvSpPr>
          <p:spPr bwMode="auto">
            <a:xfrm>
              <a:off x="3391" y="1091"/>
              <a:ext cx="748" cy="674"/>
            </a:xfrm>
            <a:custGeom>
              <a:avLst/>
              <a:gdLst>
                <a:gd name="T0" fmla="*/ 0 w 2244"/>
                <a:gd name="T1" fmla="*/ 0 h 2020"/>
                <a:gd name="T2" fmla="*/ 0 w 2244"/>
                <a:gd name="T3" fmla="*/ 0 h 2020"/>
                <a:gd name="T4" fmla="*/ 0 w 2244"/>
                <a:gd name="T5" fmla="*/ 0 h 2020"/>
                <a:gd name="T6" fmla="*/ 0 w 2244"/>
                <a:gd name="T7" fmla="*/ 0 h 2020"/>
                <a:gd name="T8" fmla="*/ 0 w 2244"/>
                <a:gd name="T9" fmla="*/ 0 h 2020"/>
                <a:gd name="T10" fmla="*/ 0 w 2244"/>
                <a:gd name="T11" fmla="*/ 0 h 202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244" h="2020">
                  <a:moveTo>
                    <a:pt x="0" y="2007"/>
                  </a:moveTo>
                  <a:lnTo>
                    <a:pt x="2190" y="9"/>
                  </a:lnTo>
                  <a:lnTo>
                    <a:pt x="2220" y="4"/>
                  </a:lnTo>
                  <a:lnTo>
                    <a:pt x="2244" y="0"/>
                  </a:lnTo>
                  <a:lnTo>
                    <a:pt x="30" y="2020"/>
                  </a:lnTo>
                  <a:lnTo>
                    <a:pt x="0" y="2007"/>
                  </a:lnTo>
                  <a:close/>
                </a:path>
              </a:pathLst>
            </a:custGeom>
            <a:solidFill>
              <a:srgbClr val="EDDA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79" name="Freeform 89"/>
            <p:cNvSpPr>
              <a:spLocks/>
            </p:cNvSpPr>
            <p:nvPr/>
          </p:nvSpPr>
          <p:spPr bwMode="auto">
            <a:xfrm>
              <a:off x="3401" y="1089"/>
              <a:ext cx="757" cy="680"/>
            </a:xfrm>
            <a:custGeom>
              <a:avLst/>
              <a:gdLst>
                <a:gd name="T0" fmla="*/ 0 w 2270"/>
                <a:gd name="T1" fmla="*/ 0 h 2039"/>
                <a:gd name="T2" fmla="*/ 0 w 2270"/>
                <a:gd name="T3" fmla="*/ 0 h 2039"/>
                <a:gd name="T4" fmla="*/ 0 w 2270"/>
                <a:gd name="T5" fmla="*/ 0 h 2039"/>
                <a:gd name="T6" fmla="*/ 0 w 2270"/>
                <a:gd name="T7" fmla="*/ 0 h 2039"/>
                <a:gd name="T8" fmla="*/ 0 w 2270"/>
                <a:gd name="T9" fmla="*/ 0 h 20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0" h="2039">
                  <a:moveTo>
                    <a:pt x="0" y="2026"/>
                  </a:moveTo>
                  <a:lnTo>
                    <a:pt x="2214" y="6"/>
                  </a:lnTo>
                  <a:lnTo>
                    <a:pt x="2270" y="0"/>
                  </a:lnTo>
                  <a:lnTo>
                    <a:pt x="35" y="2039"/>
                  </a:lnTo>
                  <a:lnTo>
                    <a:pt x="0" y="2026"/>
                  </a:lnTo>
                  <a:close/>
                </a:path>
              </a:pathLst>
            </a:custGeom>
            <a:solidFill>
              <a:srgbClr val="ECD9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0" name="Freeform 90"/>
            <p:cNvSpPr>
              <a:spLocks/>
            </p:cNvSpPr>
            <p:nvPr/>
          </p:nvSpPr>
          <p:spPr bwMode="auto">
            <a:xfrm>
              <a:off x="3413" y="1087"/>
              <a:ext cx="764" cy="686"/>
            </a:xfrm>
            <a:custGeom>
              <a:avLst/>
              <a:gdLst>
                <a:gd name="T0" fmla="*/ 0 w 2291"/>
                <a:gd name="T1" fmla="*/ 0 h 2059"/>
                <a:gd name="T2" fmla="*/ 0 w 2291"/>
                <a:gd name="T3" fmla="*/ 0 h 2059"/>
                <a:gd name="T4" fmla="*/ 0 w 2291"/>
                <a:gd name="T5" fmla="*/ 0 h 2059"/>
                <a:gd name="T6" fmla="*/ 0 w 2291"/>
                <a:gd name="T7" fmla="*/ 0 h 2059"/>
                <a:gd name="T8" fmla="*/ 0 w 2291"/>
                <a:gd name="T9" fmla="*/ 0 h 20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91" h="2059">
                  <a:moveTo>
                    <a:pt x="0" y="2046"/>
                  </a:moveTo>
                  <a:lnTo>
                    <a:pt x="2235" y="7"/>
                  </a:lnTo>
                  <a:lnTo>
                    <a:pt x="2291" y="0"/>
                  </a:lnTo>
                  <a:lnTo>
                    <a:pt x="34" y="2059"/>
                  </a:lnTo>
                  <a:lnTo>
                    <a:pt x="0" y="2046"/>
                  </a:lnTo>
                  <a:close/>
                </a:path>
              </a:pathLst>
            </a:custGeom>
            <a:solidFill>
              <a:srgbClr val="ECD8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1" name="Freeform 91"/>
            <p:cNvSpPr>
              <a:spLocks/>
            </p:cNvSpPr>
            <p:nvPr/>
          </p:nvSpPr>
          <p:spPr bwMode="auto">
            <a:xfrm>
              <a:off x="3424" y="1085"/>
              <a:ext cx="770" cy="692"/>
            </a:xfrm>
            <a:custGeom>
              <a:avLst/>
              <a:gdLst>
                <a:gd name="T0" fmla="*/ 0 w 2309"/>
                <a:gd name="T1" fmla="*/ 0 h 2078"/>
                <a:gd name="T2" fmla="*/ 0 w 2309"/>
                <a:gd name="T3" fmla="*/ 0 h 2078"/>
                <a:gd name="T4" fmla="*/ 0 w 2309"/>
                <a:gd name="T5" fmla="*/ 0 h 2078"/>
                <a:gd name="T6" fmla="*/ 0 w 2309"/>
                <a:gd name="T7" fmla="*/ 0 h 2078"/>
                <a:gd name="T8" fmla="*/ 0 w 2309"/>
                <a:gd name="T9" fmla="*/ 0 h 207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9" h="2078">
                  <a:moveTo>
                    <a:pt x="0" y="2066"/>
                  </a:moveTo>
                  <a:lnTo>
                    <a:pt x="2257" y="7"/>
                  </a:lnTo>
                  <a:lnTo>
                    <a:pt x="2309" y="0"/>
                  </a:lnTo>
                  <a:lnTo>
                    <a:pt x="31" y="2078"/>
                  </a:lnTo>
                  <a:lnTo>
                    <a:pt x="0" y="2066"/>
                  </a:lnTo>
                  <a:close/>
                </a:path>
              </a:pathLst>
            </a:custGeom>
            <a:solidFill>
              <a:srgbClr val="EBD7E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2" name="Freeform 92"/>
            <p:cNvSpPr>
              <a:spLocks/>
            </p:cNvSpPr>
            <p:nvPr/>
          </p:nvSpPr>
          <p:spPr bwMode="auto">
            <a:xfrm>
              <a:off x="3435" y="1084"/>
              <a:ext cx="777" cy="698"/>
            </a:xfrm>
            <a:custGeom>
              <a:avLst/>
              <a:gdLst>
                <a:gd name="T0" fmla="*/ 0 w 2331"/>
                <a:gd name="T1" fmla="*/ 0 h 2094"/>
                <a:gd name="T2" fmla="*/ 0 w 2331"/>
                <a:gd name="T3" fmla="*/ 0 h 2094"/>
                <a:gd name="T4" fmla="*/ 0 w 2331"/>
                <a:gd name="T5" fmla="*/ 0 h 2094"/>
                <a:gd name="T6" fmla="*/ 0 w 2331"/>
                <a:gd name="T7" fmla="*/ 0 h 2094"/>
                <a:gd name="T8" fmla="*/ 0 w 2331"/>
                <a:gd name="T9" fmla="*/ 0 h 2094"/>
                <a:gd name="T10" fmla="*/ 0 w 2331"/>
                <a:gd name="T11" fmla="*/ 0 h 209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31" h="2094">
                  <a:moveTo>
                    <a:pt x="0" y="2081"/>
                  </a:moveTo>
                  <a:lnTo>
                    <a:pt x="2278" y="3"/>
                  </a:lnTo>
                  <a:lnTo>
                    <a:pt x="2305" y="0"/>
                  </a:lnTo>
                  <a:lnTo>
                    <a:pt x="2331" y="0"/>
                  </a:lnTo>
                  <a:lnTo>
                    <a:pt x="34" y="2094"/>
                  </a:lnTo>
                  <a:lnTo>
                    <a:pt x="0" y="2081"/>
                  </a:lnTo>
                  <a:close/>
                </a:path>
              </a:pathLst>
            </a:custGeom>
            <a:solidFill>
              <a:srgbClr val="EAD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3" name="Freeform 93"/>
            <p:cNvSpPr>
              <a:spLocks/>
            </p:cNvSpPr>
            <p:nvPr/>
          </p:nvSpPr>
          <p:spPr bwMode="auto">
            <a:xfrm>
              <a:off x="3446" y="1083"/>
              <a:ext cx="781" cy="703"/>
            </a:xfrm>
            <a:custGeom>
              <a:avLst/>
              <a:gdLst>
                <a:gd name="T0" fmla="*/ 0 w 2342"/>
                <a:gd name="T1" fmla="*/ 0 h 2108"/>
                <a:gd name="T2" fmla="*/ 0 w 2342"/>
                <a:gd name="T3" fmla="*/ 0 h 2108"/>
                <a:gd name="T4" fmla="*/ 0 w 2342"/>
                <a:gd name="T5" fmla="*/ 0 h 2108"/>
                <a:gd name="T6" fmla="*/ 0 w 2342"/>
                <a:gd name="T7" fmla="*/ 0 h 2108"/>
                <a:gd name="T8" fmla="*/ 0 w 2342"/>
                <a:gd name="T9" fmla="*/ 0 h 2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2" h="2108">
                  <a:moveTo>
                    <a:pt x="0" y="2095"/>
                  </a:moveTo>
                  <a:lnTo>
                    <a:pt x="2297" y="1"/>
                  </a:lnTo>
                  <a:lnTo>
                    <a:pt x="2342" y="0"/>
                  </a:lnTo>
                  <a:lnTo>
                    <a:pt x="32" y="2108"/>
                  </a:lnTo>
                  <a:lnTo>
                    <a:pt x="0" y="2095"/>
                  </a:lnTo>
                  <a:close/>
                </a:path>
              </a:pathLst>
            </a:custGeom>
            <a:solidFill>
              <a:srgbClr val="EAD4E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4" name="Freeform 94"/>
            <p:cNvSpPr>
              <a:spLocks/>
            </p:cNvSpPr>
            <p:nvPr/>
          </p:nvSpPr>
          <p:spPr bwMode="auto">
            <a:xfrm>
              <a:off x="3457" y="1083"/>
              <a:ext cx="786" cy="707"/>
            </a:xfrm>
            <a:custGeom>
              <a:avLst/>
              <a:gdLst>
                <a:gd name="T0" fmla="*/ 0 w 2360"/>
                <a:gd name="T1" fmla="*/ 0 h 2122"/>
                <a:gd name="T2" fmla="*/ 0 w 2360"/>
                <a:gd name="T3" fmla="*/ 0 h 2122"/>
                <a:gd name="T4" fmla="*/ 0 w 2360"/>
                <a:gd name="T5" fmla="*/ 0 h 2122"/>
                <a:gd name="T6" fmla="*/ 0 w 2360"/>
                <a:gd name="T7" fmla="*/ 0 h 2122"/>
                <a:gd name="T8" fmla="*/ 0 w 2360"/>
                <a:gd name="T9" fmla="*/ 0 h 2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60" h="2122">
                  <a:moveTo>
                    <a:pt x="0" y="2109"/>
                  </a:moveTo>
                  <a:lnTo>
                    <a:pt x="2310" y="1"/>
                  </a:lnTo>
                  <a:lnTo>
                    <a:pt x="2360" y="0"/>
                  </a:lnTo>
                  <a:lnTo>
                    <a:pt x="34" y="2122"/>
                  </a:lnTo>
                  <a:lnTo>
                    <a:pt x="0" y="2109"/>
                  </a:lnTo>
                  <a:close/>
                </a:path>
              </a:pathLst>
            </a:custGeom>
            <a:solidFill>
              <a:srgbClr val="E9D3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5" name="Freeform 95"/>
            <p:cNvSpPr>
              <a:spLocks/>
            </p:cNvSpPr>
            <p:nvPr/>
          </p:nvSpPr>
          <p:spPr bwMode="auto">
            <a:xfrm>
              <a:off x="3468" y="1083"/>
              <a:ext cx="792" cy="712"/>
            </a:xfrm>
            <a:custGeom>
              <a:avLst/>
              <a:gdLst>
                <a:gd name="T0" fmla="*/ 0 w 2377"/>
                <a:gd name="T1" fmla="*/ 0 h 2135"/>
                <a:gd name="T2" fmla="*/ 0 w 2377"/>
                <a:gd name="T3" fmla="*/ 0 h 2135"/>
                <a:gd name="T4" fmla="*/ 0 w 2377"/>
                <a:gd name="T5" fmla="*/ 0 h 2135"/>
                <a:gd name="T6" fmla="*/ 0 w 2377"/>
                <a:gd name="T7" fmla="*/ 0 h 2135"/>
                <a:gd name="T8" fmla="*/ 0 w 2377"/>
                <a:gd name="T9" fmla="*/ 0 h 21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77" h="2135">
                  <a:moveTo>
                    <a:pt x="0" y="2122"/>
                  </a:moveTo>
                  <a:lnTo>
                    <a:pt x="2326" y="0"/>
                  </a:lnTo>
                  <a:lnTo>
                    <a:pt x="2377" y="0"/>
                  </a:lnTo>
                  <a:lnTo>
                    <a:pt x="35" y="2135"/>
                  </a:lnTo>
                  <a:lnTo>
                    <a:pt x="0" y="2122"/>
                  </a:lnTo>
                  <a:close/>
                </a:path>
              </a:pathLst>
            </a:custGeom>
            <a:solidFill>
              <a:srgbClr val="E8D1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6" name="Freeform 96"/>
            <p:cNvSpPr>
              <a:spLocks/>
            </p:cNvSpPr>
            <p:nvPr/>
          </p:nvSpPr>
          <p:spPr bwMode="auto">
            <a:xfrm>
              <a:off x="3480" y="1083"/>
              <a:ext cx="795" cy="716"/>
            </a:xfrm>
            <a:custGeom>
              <a:avLst/>
              <a:gdLst>
                <a:gd name="T0" fmla="*/ 0 w 2387"/>
                <a:gd name="T1" fmla="*/ 0 h 2149"/>
                <a:gd name="T2" fmla="*/ 0 w 2387"/>
                <a:gd name="T3" fmla="*/ 0 h 2149"/>
                <a:gd name="T4" fmla="*/ 0 w 2387"/>
                <a:gd name="T5" fmla="*/ 0 h 2149"/>
                <a:gd name="T6" fmla="*/ 0 w 2387"/>
                <a:gd name="T7" fmla="*/ 0 h 2149"/>
                <a:gd name="T8" fmla="*/ 0 w 2387"/>
                <a:gd name="T9" fmla="*/ 0 h 2149"/>
                <a:gd name="T10" fmla="*/ 0 w 2387"/>
                <a:gd name="T11" fmla="*/ 0 h 214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87" h="2149">
                  <a:moveTo>
                    <a:pt x="0" y="2136"/>
                  </a:moveTo>
                  <a:lnTo>
                    <a:pt x="2342" y="1"/>
                  </a:lnTo>
                  <a:lnTo>
                    <a:pt x="2367" y="0"/>
                  </a:lnTo>
                  <a:lnTo>
                    <a:pt x="2387" y="0"/>
                  </a:lnTo>
                  <a:lnTo>
                    <a:pt x="31" y="2149"/>
                  </a:lnTo>
                  <a:lnTo>
                    <a:pt x="0" y="2136"/>
                  </a:lnTo>
                  <a:close/>
                </a:path>
              </a:pathLst>
            </a:custGeom>
            <a:solidFill>
              <a:srgbClr val="E8D1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7" name="Freeform 97"/>
            <p:cNvSpPr>
              <a:spLocks/>
            </p:cNvSpPr>
            <p:nvPr/>
          </p:nvSpPr>
          <p:spPr bwMode="auto">
            <a:xfrm>
              <a:off x="3490" y="1083"/>
              <a:ext cx="801" cy="721"/>
            </a:xfrm>
            <a:custGeom>
              <a:avLst/>
              <a:gdLst>
                <a:gd name="T0" fmla="*/ 0 w 2404"/>
                <a:gd name="T1" fmla="*/ 0 h 2163"/>
                <a:gd name="T2" fmla="*/ 0 w 2404"/>
                <a:gd name="T3" fmla="*/ 0 h 2163"/>
                <a:gd name="T4" fmla="*/ 0 w 2404"/>
                <a:gd name="T5" fmla="*/ 0 h 2163"/>
                <a:gd name="T6" fmla="*/ 0 w 2404"/>
                <a:gd name="T7" fmla="*/ 0 h 2163"/>
                <a:gd name="T8" fmla="*/ 0 w 2404"/>
                <a:gd name="T9" fmla="*/ 0 h 2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04" h="2163">
                  <a:moveTo>
                    <a:pt x="0" y="2149"/>
                  </a:moveTo>
                  <a:lnTo>
                    <a:pt x="2356" y="0"/>
                  </a:lnTo>
                  <a:lnTo>
                    <a:pt x="2404" y="0"/>
                  </a:lnTo>
                  <a:lnTo>
                    <a:pt x="34" y="2163"/>
                  </a:lnTo>
                  <a:lnTo>
                    <a:pt x="0" y="2149"/>
                  </a:lnTo>
                  <a:close/>
                </a:path>
              </a:pathLst>
            </a:custGeom>
            <a:solidFill>
              <a:srgbClr val="E7D0E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8" name="Freeform 98"/>
            <p:cNvSpPr>
              <a:spLocks/>
            </p:cNvSpPr>
            <p:nvPr/>
          </p:nvSpPr>
          <p:spPr bwMode="auto">
            <a:xfrm>
              <a:off x="3501" y="1083"/>
              <a:ext cx="800" cy="725"/>
            </a:xfrm>
            <a:custGeom>
              <a:avLst/>
              <a:gdLst>
                <a:gd name="T0" fmla="*/ 0 w 2398"/>
                <a:gd name="T1" fmla="*/ 0 h 2176"/>
                <a:gd name="T2" fmla="*/ 0 w 2398"/>
                <a:gd name="T3" fmla="*/ 0 h 2176"/>
                <a:gd name="T4" fmla="*/ 0 w 2398"/>
                <a:gd name="T5" fmla="*/ 0 h 2176"/>
                <a:gd name="T6" fmla="*/ 0 w 2398"/>
                <a:gd name="T7" fmla="*/ 0 h 2176"/>
                <a:gd name="T8" fmla="*/ 0 w 2398"/>
                <a:gd name="T9" fmla="*/ 0 h 2176"/>
                <a:gd name="T10" fmla="*/ 0 w 2398"/>
                <a:gd name="T11" fmla="*/ 0 h 21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98" h="2176">
                  <a:moveTo>
                    <a:pt x="0" y="2163"/>
                  </a:moveTo>
                  <a:lnTo>
                    <a:pt x="2370" y="0"/>
                  </a:lnTo>
                  <a:lnTo>
                    <a:pt x="2395" y="0"/>
                  </a:lnTo>
                  <a:lnTo>
                    <a:pt x="2398" y="20"/>
                  </a:lnTo>
                  <a:lnTo>
                    <a:pt x="34" y="2176"/>
                  </a:lnTo>
                  <a:lnTo>
                    <a:pt x="0" y="2163"/>
                  </a:lnTo>
                  <a:close/>
                </a:path>
              </a:pathLst>
            </a:custGeom>
            <a:solidFill>
              <a:srgbClr val="E6CE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89" name="Freeform 99"/>
            <p:cNvSpPr>
              <a:spLocks/>
            </p:cNvSpPr>
            <p:nvPr/>
          </p:nvSpPr>
          <p:spPr bwMode="auto">
            <a:xfrm>
              <a:off x="3513" y="1089"/>
              <a:ext cx="790" cy="723"/>
            </a:xfrm>
            <a:custGeom>
              <a:avLst/>
              <a:gdLst>
                <a:gd name="T0" fmla="*/ 0 w 2370"/>
                <a:gd name="T1" fmla="*/ 0 h 2168"/>
                <a:gd name="T2" fmla="*/ 0 w 2370"/>
                <a:gd name="T3" fmla="*/ 0 h 2168"/>
                <a:gd name="T4" fmla="*/ 0 w 2370"/>
                <a:gd name="T5" fmla="*/ 0 h 2168"/>
                <a:gd name="T6" fmla="*/ 0 w 2370"/>
                <a:gd name="T7" fmla="*/ 0 h 2168"/>
                <a:gd name="T8" fmla="*/ 0 w 2370"/>
                <a:gd name="T9" fmla="*/ 0 h 21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70" h="2168">
                  <a:moveTo>
                    <a:pt x="0" y="2156"/>
                  </a:moveTo>
                  <a:lnTo>
                    <a:pt x="2364" y="0"/>
                  </a:lnTo>
                  <a:lnTo>
                    <a:pt x="2370" y="35"/>
                  </a:lnTo>
                  <a:lnTo>
                    <a:pt x="31" y="2168"/>
                  </a:lnTo>
                  <a:lnTo>
                    <a:pt x="0" y="2156"/>
                  </a:lnTo>
                  <a:close/>
                </a:path>
              </a:pathLst>
            </a:custGeom>
            <a:solidFill>
              <a:srgbClr val="E6CE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0" name="Freeform 100"/>
            <p:cNvSpPr>
              <a:spLocks/>
            </p:cNvSpPr>
            <p:nvPr/>
          </p:nvSpPr>
          <p:spPr bwMode="auto">
            <a:xfrm>
              <a:off x="3523" y="1101"/>
              <a:ext cx="782" cy="715"/>
            </a:xfrm>
            <a:custGeom>
              <a:avLst/>
              <a:gdLst>
                <a:gd name="T0" fmla="*/ 0 w 2345"/>
                <a:gd name="T1" fmla="*/ 0 h 2146"/>
                <a:gd name="T2" fmla="*/ 0 w 2345"/>
                <a:gd name="T3" fmla="*/ 0 h 2146"/>
                <a:gd name="T4" fmla="*/ 0 w 2345"/>
                <a:gd name="T5" fmla="*/ 0 h 2146"/>
                <a:gd name="T6" fmla="*/ 0 w 2345"/>
                <a:gd name="T7" fmla="*/ 0 h 2146"/>
                <a:gd name="T8" fmla="*/ 0 w 2345"/>
                <a:gd name="T9" fmla="*/ 0 h 21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5" h="2146">
                  <a:moveTo>
                    <a:pt x="0" y="2133"/>
                  </a:moveTo>
                  <a:lnTo>
                    <a:pt x="2339" y="0"/>
                  </a:lnTo>
                  <a:lnTo>
                    <a:pt x="2345" y="37"/>
                  </a:lnTo>
                  <a:lnTo>
                    <a:pt x="34" y="2146"/>
                  </a:lnTo>
                  <a:lnTo>
                    <a:pt x="0" y="2133"/>
                  </a:lnTo>
                  <a:close/>
                </a:path>
              </a:pathLst>
            </a:custGeom>
            <a:solidFill>
              <a:srgbClr val="E6C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1" name="Freeform 101"/>
            <p:cNvSpPr>
              <a:spLocks/>
            </p:cNvSpPr>
            <p:nvPr/>
          </p:nvSpPr>
          <p:spPr bwMode="auto">
            <a:xfrm>
              <a:off x="3534" y="1113"/>
              <a:ext cx="773" cy="707"/>
            </a:xfrm>
            <a:custGeom>
              <a:avLst/>
              <a:gdLst>
                <a:gd name="T0" fmla="*/ 0 w 2318"/>
                <a:gd name="T1" fmla="*/ 0 h 2121"/>
                <a:gd name="T2" fmla="*/ 0 w 2318"/>
                <a:gd name="T3" fmla="*/ 0 h 2121"/>
                <a:gd name="T4" fmla="*/ 0 w 2318"/>
                <a:gd name="T5" fmla="*/ 0 h 2121"/>
                <a:gd name="T6" fmla="*/ 0 w 2318"/>
                <a:gd name="T7" fmla="*/ 0 h 2121"/>
                <a:gd name="T8" fmla="*/ 0 w 2318"/>
                <a:gd name="T9" fmla="*/ 0 h 21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18" h="2121">
                  <a:moveTo>
                    <a:pt x="0" y="2109"/>
                  </a:moveTo>
                  <a:lnTo>
                    <a:pt x="2311" y="0"/>
                  </a:lnTo>
                  <a:lnTo>
                    <a:pt x="2318" y="36"/>
                  </a:lnTo>
                  <a:lnTo>
                    <a:pt x="32" y="2121"/>
                  </a:lnTo>
                  <a:lnTo>
                    <a:pt x="0" y="2109"/>
                  </a:lnTo>
                  <a:close/>
                </a:path>
              </a:pathLst>
            </a:custGeom>
            <a:solidFill>
              <a:srgbClr val="E5CC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2" name="Freeform 102"/>
            <p:cNvSpPr>
              <a:spLocks/>
            </p:cNvSpPr>
            <p:nvPr/>
          </p:nvSpPr>
          <p:spPr bwMode="auto">
            <a:xfrm>
              <a:off x="3545" y="1125"/>
              <a:ext cx="764" cy="700"/>
            </a:xfrm>
            <a:custGeom>
              <a:avLst/>
              <a:gdLst>
                <a:gd name="T0" fmla="*/ 0 w 2292"/>
                <a:gd name="T1" fmla="*/ 0 h 2099"/>
                <a:gd name="T2" fmla="*/ 0 w 2292"/>
                <a:gd name="T3" fmla="*/ 0 h 2099"/>
                <a:gd name="T4" fmla="*/ 0 w 2292"/>
                <a:gd name="T5" fmla="*/ 0 h 2099"/>
                <a:gd name="T6" fmla="*/ 0 w 2292"/>
                <a:gd name="T7" fmla="*/ 0 h 2099"/>
                <a:gd name="T8" fmla="*/ 0 w 2292"/>
                <a:gd name="T9" fmla="*/ 0 h 20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92" h="2099">
                  <a:moveTo>
                    <a:pt x="0" y="2085"/>
                  </a:moveTo>
                  <a:lnTo>
                    <a:pt x="2286" y="0"/>
                  </a:lnTo>
                  <a:lnTo>
                    <a:pt x="2292" y="38"/>
                  </a:lnTo>
                  <a:lnTo>
                    <a:pt x="34" y="2099"/>
                  </a:lnTo>
                  <a:lnTo>
                    <a:pt x="0" y="2085"/>
                  </a:lnTo>
                  <a:close/>
                </a:path>
              </a:pathLst>
            </a:custGeom>
            <a:solidFill>
              <a:srgbClr val="E5CC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3" name="Freeform 103"/>
            <p:cNvSpPr>
              <a:spLocks/>
            </p:cNvSpPr>
            <p:nvPr/>
          </p:nvSpPr>
          <p:spPr bwMode="auto">
            <a:xfrm>
              <a:off x="3556" y="1138"/>
              <a:ext cx="755" cy="691"/>
            </a:xfrm>
            <a:custGeom>
              <a:avLst/>
              <a:gdLst>
                <a:gd name="T0" fmla="*/ 0 w 2265"/>
                <a:gd name="T1" fmla="*/ 0 h 2074"/>
                <a:gd name="T2" fmla="*/ 0 w 2265"/>
                <a:gd name="T3" fmla="*/ 0 h 2074"/>
                <a:gd name="T4" fmla="*/ 0 w 2265"/>
                <a:gd name="T5" fmla="*/ 0 h 2074"/>
                <a:gd name="T6" fmla="*/ 0 w 2265"/>
                <a:gd name="T7" fmla="*/ 0 h 2074"/>
                <a:gd name="T8" fmla="*/ 0 w 2265"/>
                <a:gd name="T9" fmla="*/ 0 h 207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65" h="2074">
                  <a:moveTo>
                    <a:pt x="0" y="2061"/>
                  </a:moveTo>
                  <a:lnTo>
                    <a:pt x="2258" y="0"/>
                  </a:lnTo>
                  <a:lnTo>
                    <a:pt x="2265" y="39"/>
                  </a:lnTo>
                  <a:lnTo>
                    <a:pt x="33" y="2074"/>
                  </a:lnTo>
                  <a:lnTo>
                    <a:pt x="0" y="2061"/>
                  </a:lnTo>
                  <a:close/>
                </a:path>
              </a:pathLst>
            </a:custGeom>
            <a:solidFill>
              <a:srgbClr val="E4CA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4" name="Freeform 104"/>
            <p:cNvSpPr>
              <a:spLocks/>
            </p:cNvSpPr>
            <p:nvPr/>
          </p:nvSpPr>
          <p:spPr bwMode="auto">
            <a:xfrm>
              <a:off x="3567" y="1151"/>
              <a:ext cx="747" cy="682"/>
            </a:xfrm>
            <a:custGeom>
              <a:avLst/>
              <a:gdLst>
                <a:gd name="T0" fmla="*/ 0 w 2239"/>
                <a:gd name="T1" fmla="*/ 0 h 2047"/>
                <a:gd name="T2" fmla="*/ 0 w 2239"/>
                <a:gd name="T3" fmla="*/ 0 h 2047"/>
                <a:gd name="T4" fmla="*/ 0 w 2239"/>
                <a:gd name="T5" fmla="*/ 0 h 2047"/>
                <a:gd name="T6" fmla="*/ 0 w 2239"/>
                <a:gd name="T7" fmla="*/ 0 h 2047"/>
                <a:gd name="T8" fmla="*/ 0 w 2239"/>
                <a:gd name="T9" fmla="*/ 0 h 20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9" h="2047">
                  <a:moveTo>
                    <a:pt x="0" y="2035"/>
                  </a:moveTo>
                  <a:lnTo>
                    <a:pt x="2232" y="0"/>
                  </a:lnTo>
                  <a:lnTo>
                    <a:pt x="2239" y="34"/>
                  </a:lnTo>
                  <a:lnTo>
                    <a:pt x="33" y="2047"/>
                  </a:lnTo>
                  <a:lnTo>
                    <a:pt x="0" y="2035"/>
                  </a:lnTo>
                  <a:close/>
                </a:path>
              </a:pathLst>
            </a:custGeom>
            <a:solidFill>
              <a:srgbClr val="E4C9D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5" name="Freeform 105"/>
            <p:cNvSpPr>
              <a:spLocks/>
            </p:cNvSpPr>
            <p:nvPr/>
          </p:nvSpPr>
          <p:spPr bwMode="auto">
            <a:xfrm>
              <a:off x="3578" y="1162"/>
              <a:ext cx="738" cy="676"/>
            </a:xfrm>
            <a:custGeom>
              <a:avLst/>
              <a:gdLst>
                <a:gd name="T0" fmla="*/ 0 w 2212"/>
                <a:gd name="T1" fmla="*/ 0 h 2026"/>
                <a:gd name="T2" fmla="*/ 0 w 2212"/>
                <a:gd name="T3" fmla="*/ 0 h 2026"/>
                <a:gd name="T4" fmla="*/ 0 w 2212"/>
                <a:gd name="T5" fmla="*/ 0 h 2026"/>
                <a:gd name="T6" fmla="*/ 0 w 2212"/>
                <a:gd name="T7" fmla="*/ 0 h 2026"/>
                <a:gd name="T8" fmla="*/ 0 w 2212"/>
                <a:gd name="T9" fmla="*/ 0 h 20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12" h="2026">
                  <a:moveTo>
                    <a:pt x="0" y="2013"/>
                  </a:moveTo>
                  <a:lnTo>
                    <a:pt x="2206" y="0"/>
                  </a:lnTo>
                  <a:lnTo>
                    <a:pt x="2212" y="39"/>
                  </a:lnTo>
                  <a:lnTo>
                    <a:pt x="34" y="2026"/>
                  </a:lnTo>
                  <a:lnTo>
                    <a:pt x="0" y="2013"/>
                  </a:lnTo>
                  <a:close/>
                </a:path>
              </a:pathLst>
            </a:custGeom>
            <a:solidFill>
              <a:srgbClr val="E3C8D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6" name="Freeform 106"/>
            <p:cNvSpPr>
              <a:spLocks/>
            </p:cNvSpPr>
            <p:nvPr/>
          </p:nvSpPr>
          <p:spPr bwMode="auto">
            <a:xfrm>
              <a:off x="3590" y="1175"/>
              <a:ext cx="728" cy="667"/>
            </a:xfrm>
            <a:custGeom>
              <a:avLst/>
              <a:gdLst>
                <a:gd name="T0" fmla="*/ 0 w 2185"/>
                <a:gd name="T1" fmla="*/ 0 h 2001"/>
                <a:gd name="T2" fmla="*/ 0 w 2185"/>
                <a:gd name="T3" fmla="*/ 0 h 2001"/>
                <a:gd name="T4" fmla="*/ 0 w 2185"/>
                <a:gd name="T5" fmla="*/ 0 h 2001"/>
                <a:gd name="T6" fmla="*/ 0 w 2185"/>
                <a:gd name="T7" fmla="*/ 0 h 2001"/>
                <a:gd name="T8" fmla="*/ 0 w 2185"/>
                <a:gd name="T9" fmla="*/ 0 h 20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85" h="2001">
                  <a:moveTo>
                    <a:pt x="0" y="1987"/>
                  </a:moveTo>
                  <a:lnTo>
                    <a:pt x="2178" y="0"/>
                  </a:lnTo>
                  <a:lnTo>
                    <a:pt x="2185" y="39"/>
                  </a:lnTo>
                  <a:lnTo>
                    <a:pt x="34" y="2001"/>
                  </a:lnTo>
                  <a:lnTo>
                    <a:pt x="0" y="1987"/>
                  </a:lnTo>
                  <a:close/>
                </a:path>
              </a:pathLst>
            </a:custGeom>
            <a:solidFill>
              <a:srgbClr val="E3C7D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7" name="Freeform 107"/>
            <p:cNvSpPr>
              <a:spLocks/>
            </p:cNvSpPr>
            <p:nvPr/>
          </p:nvSpPr>
          <p:spPr bwMode="auto">
            <a:xfrm>
              <a:off x="3601" y="1188"/>
              <a:ext cx="719" cy="658"/>
            </a:xfrm>
            <a:custGeom>
              <a:avLst/>
              <a:gdLst>
                <a:gd name="T0" fmla="*/ 0 w 2158"/>
                <a:gd name="T1" fmla="*/ 0 h 1974"/>
                <a:gd name="T2" fmla="*/ 0 w 2158"/>
                <a:gd name="T3" fmla="*/ 0 h 1974"/>
                <a:gd name="T4" fmla="*/ 0 w 2158"/>
                <a:gd name="T5" fmla="*/ 0 h 1974"/>
                <a:gd name="T6" fmla="*/ 0 w 2158"/>
                <a:gd name="T7" fmla="*/ 0 h 1974"/>
                <a:gd name="T8" fmla="*/ 0 w 2158"/>
                <a:gd name="T9" fmla="*/ 0 h 197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58" h="1974">
                  <a:moveTo>
                    <a:pt x="0" y="1962"/>
                  </a:moveTo>
                  <a:lnTo>
                    <a:pt x="2151" y="0"/>
                  </a:lnTo>
                  <a:lnTo>
                    <a:pt x="2158" y="35"/>
                  </a:lnTo>
                  <a:lnTo>
                    <a:pt x="31" y="1974"/>
                  </a:lnTo>
                  <a:lnTo>
                    <a:pt x="0" y="1962"/>
                  </a:lnTo>
                  <a:close/>
                </a:path>
              </a:pathLst>
            </a:custGeom>
            <a:solidFill>
              <a:srgbClr val="E2C6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8" name="Freeform 108"/>
            <p:cNvSpPr>
              <a:spLocks/>
            </p:cNvSpPr>
            <p:nvPr/>
          </p:nvSpPr>
          <p:spPr bwMode="auto">
            <a:xfrm>
              <a:off x="3611" y="1200"/>
              <a:ext cx="711" cy="651"/>
            </a:xfrm>
            <a:custGeom>
              <a:avLst/>
              <a:gdLst>
                <a:gd name="T0" fmla="*/ 0 w 2133"/>
                <a:gd name="T1" fmla="*/ 0 h 1953"/>
                <a:gd name="T2" fmla="*/ 0 w 2133"/>
                <a:gd name="T3" fmla="*/ 0 h 1953"/>
                <a:gd name="T4" fmla="*/ 0 w 2133"/>
                <a:gd name="T5" fmla="*/ 0 h 1953"/>
                <a:gd name="T6" fmla="*/ 0 w 2133"/>
                <a:gd name="T7" fmla="*/ 0 h 1953"/>
                <a:gd name="T8" fmla="*/ 0 w 2133"/>
                <a:gd name="T9" fmla="*/ 0 h 19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33" h="1953">
                  <a:moveTo>
                    <a:pt x="0" y="1939"/>
                  </a:moveTo>
                  <a:lnTo>
                    <a:pt x="2127" y="0"/>
                  </a:lnTo>
                  <a:lnTo>
                    <a:pt x="2133" y="37"/>
                  </a:lnTo>
                  <a:lnTo>
                    <a:pt x="34" y="1953"/>
                  </a:lnTo>
                  <a:lnTo>
                    <a:pt x="0" y="1939"/>
                  </a:lnTo>
                  <a:close/>
                </a:path>
              </a:pathLst>
            </a:custGeom>
            <a:solidFill>
              <a:srgbClr val="E2C6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99" name="Freeform 109"/>
            <p:cNvSpPr>
              <a:spLocks/>
            </p:cNvSpPr>
            <p:nvPr/>
          </p:nvSpPr>
          <p:spPr bwMode="auto">
            <a:xfrm>
              <a:off x="3623" y="1212"/>
              <a:ext cx="701" cy="643"/>
            </a:xfrm>
            <a:custGeom>
              <a:avLst/>
              <a:gdLst>
                <a:gd name="T0" fmla="*/ 0 w 2105"/>
                <a:gd name="T1" fmla="*/ 0 h 1928"/>
                <a:gd name="T2" fmla="*/ 0 w 2105"/>
                <a:gd name="T3" fmla="*/ 0 h 1928"/>
                <a:gd name="T4" fmla="*/ 0 w 2105"/>
                <a:gd name="T5" fmla="*/ 0 h 1928"/>
                <a:gd name="T6" fmla="*/ 0 w 2105"/>
                <a:gd name="T7" fmla="*/ 0 h 1928"/>
                <a:gd name="T8" fmla="*/ 0 w 2105"/>
                <a:gd name="T9" fmla="*/ 0 h 192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05" h="1928">
                  <a:moveTo>
                    <a:pt x="0" y="1916"/>
                  </a:moveTo>
                  <a:lnTo>
                    <a:pt x="2099" y="0"/>
                  </a:lnTo>
                  <a:lnTo>
                    <a:pt x="2105" y="36"/>
                  </a:lnTo>
                  <a:lnTo>
                    <a:pt x="31" y="1928"/>
                  </a:lnTo>
                  <a:lnTo>
                    <a:pt x="0" y="1916"/>
                  </a:lnTo>
                  <a:close/>
                </a:path>
              </a:pathLst>
            </a:custGeom>
            <a:solidFill>
              <a:srgbClr val="E1C5D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0" name="Freeform 110"/>
            <p:cNvSpPr>
              <a:spLocks/>
            </p:cNvSpPr>
            <p:nvPr/>
          </p:nvSpPr>
          <p:spPr bwMode="auto">
            <a:xfrm>
              <a:off x="3633" y="1224"/>
              <a:ext cx="694" cy="635"/>
            </a:xfrm>
            <a:custGeom>
              <a:avLst/>
              <a:gdLst>
                <a:gd name="T0" fmla="*/ 0 w 2081"/>
                <a:gd name="T1" fmla="*/ 0 h 1905"/>
                <a:gd name="T2" fmla="*/ 0 w 2081"/>
                <a:gd name="T3" fmla="*/ 0 h 1905"/>
                <a:gd name="T4" fmla="*/ 0 w 2081"/>
                <a:gd name="T5" fmla="*/ 0 h 1905"/>
                <a:gd name="T6" fmla="*/ 0 w 2081"/>
                <a:gd name="T7" fmla="*/ 0 h 1905"/>
                <a:gd name="T8" fmla="*/ 0 w 2081"/>
                <a:gd name="T9" fmla="*/ 0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81" h="1905">
                  <a:moveTo>
                    <a:pt x="0" y="1892"/>
                  </a:moveTo>
                  <a:lnTo>
                    <a:pt x="2074" y="0"/>
                  </a:lnTo>
                  <a:lnTo>
                    <a:pt x="2081" y="38"/>
                  </a:lnTo>
                  <a:lnTo>
                    <a:pt x="34" y="1905"/>
                  </a:lnTo>
                  <a:lnTo>
                    <a:pt x="0" y="1892"/>
                  </a:lnTo>
                  <a:close/>
                </a:path>
              </a:pathLst>
            </a:custGeom>
            <a:solidFill>
              <a:srgbClr val="E1C4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1" name="Freeform 111"/>
            <p:cNvSpPr>
              <a:spLocks/>
            </p:cNvSpPr>
            <p:nvPr/>
          </p:nvSpPr>
          <p:spPr bwMode="auto">
            <a:xfrm>
              <a:off x="3644" y="1237"/>
              <a:ext cx="685" cy="627"/>
            </a:xfrm>
            <a:custGeom>
              <a:avLst/>
              <a:gdLst>
                <a:gd name="T0" fmla="*/ 0 w 2054"/>
                <a:gd name="T1" fmla="*/ 0 h 1881"/>
                <a:gd name="T2" fmla="*/ 0 w 2054"/>
                <a:gd name="T3" fmla="*/ 0 h 1881"/>
                <a:gd name="T4" fmla="*/ 0 w 2054"/>
                <a:gd name="T5" fmla="*/ 0 h 1881"/>
                <a:gd name="T6" fmla="*/ 0 w 2054"/>
                <a:gd name="T7" fmla="*/ 0 h 1881"/>
                <a:gd name="T8" fmla="*/ 0 w 2054"/>
                <a:gd name="T9" fmla="*/ 0 h 18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54" h="1881">
                  <a:moveTo>
                    <a:pt x="0" y="1867"/>
                  </a:moveTo>
                  <a:lnTo>
                    <a:pt x="2047" y="0"/>
                  </a:lnTo>
                  <a:lnTo>
                    <a:pt x="2054" y="39"/>
                  </a:lnTo>
                  <a:lnTo>
                    <a:pt x="34" y="1881"/>
                  </a:lnTo>
                  <a:lnTo>
                    <a:pt x="0" y="1867"/>
                  </a:lnTo>
                  <a:close/>
                </a:path>
              </a:pathLst>
            </a:custGeom>
            <a:solidFill>
              <a:srgbClr val="E0C3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2" name="Freeform 112"/>
            <p:cNvSpPr>
              <a:spLocks/>
            </p:cNvSpPr>
            <p:nvPr/>
          </p:nvSpPr>
          <p:spPr bwMode="auto">
            <a:xfrm>
              <a:off x="3656" y="1250"/>
              <a:ext cx="675" cy="618"/>
            </a:xfrm>
            <a:custGeom>
              <a:avLst/>
              <a:gdLst>
                <a:gd name="T0" fmla="*/ 0 w 2026"/>
                <a:gd name="T1" fmla="*/ 0 h 1854"/>
                <a:gd name="T2" fmla="*/ 0 w 2026"/>
                <a:gd name="T3" fmla="*/ 0 h 1854"/>
                <a:gd name="T4" fmla="*/ 0 w 2026"/>
                <a:gd name="T5" fmla="*/ 0 h 1854"/>
                <a:gd name="T6" fmla="*/ 0 w 2026"/>
                <a:gd name="T7" fmla="*/ 0 h 1854"/>
                <a:gd name="T8" fmla="*/ 0 w 2026"/>
                <a:gd name="T9" fmla="*/ 0 h 18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26" h="1854">
                  <a:moveTo>
                    <a:pt x="0" y="1842"/>
                  </a:moveTo>
                  <a:lnTo>
                    <a:pt x="2020" y="0"/>
                  </a:lnTo>
                  <a:lnTo>
                    <a:pt x="2026" y="35"/>
                  </a:lnTo>
                  <a:lnTo>
                    <a:pt x="33" y="1854"/>
                  </a:lnTo>
                  <a:lnTo>
                    <a:pt x="0" y="1842"/>
                  </a:lnTo>
                  <a:close/>
                </a:path>
              </a:pathLst>
            </a:custGeom>
            <a:solidFill>
              <a:srgbClr val="E0C2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3" name="Freeform 113"/>
            <p:cNvSpPr>
              <a:spLocks/>
            </p:cNvSpPr>
            <p:nvPr/>
          </p:nvSpPr>
          <p:spPr bwMode="auto">
            <a:xfrm>
              <a:off x="3667" y="1262"/>
              <a:ext cx="666" cy="610"/>
            </a:xfrm>
            <a:custGeom>
              <a:avLst/>
              <a:gdLst>
                <a:gd name="T0" fmla="*/ 0 w 1999"/>
                <a:gd name="T1" fmla="*/ 0 h 1832"/>
                <a:gd name="T2" fmla="*/ 0 w 1999"/>
                <a:gd name="T3" fmla="*/ 0 h 1832"/>
                <a:gd name="T4" fmla="*/ 0 w 1999"/>
                <a:gd name="T5" fmla="*/ 0 h 1832"/>
                <a:gd name="T6" fmla="*/ 0 w 1999"/>
                <a:gd name="T7" fmla="*/ 0 h 1832"/>
                <a:gd name="T8" fmla="*/ 0 w 1999"/>
                <a:gd name="T9" fmla="*/ 0 h 18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99" h="1832">
                  <a:moveTo>
                    <a:pt x="0" y="1819"/>
                  </a:moveTo>
                  <a:lnTo>
                    <a:pt x="1993" y="0"/>
                  </a:lnTo>
                  <a:lnTo>
                    <a:pt x="1999" y="38"/>
                  </a:lnTo>
                  <a:lnTo>
                    <a:pt x="34" y="1832"/>
                  </a:lnTo>
                  <a:lnTo>
                    <a:pt x="0" y="1819"/>
                  </a:lnTo>
                  <a:close/>
                </a:path>
              </a:pathLst>
            </a:custGeom>
            <a:solidFill>
              <a:srgbClr val="DFC1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4" name="Freeform 114"/>
            <p:cNvSpPr>
              <a:spLocks/>
            </p:cNvSpPr>
            <p:nvPr/>
          </p:nvSpPr>
          <p:spPr bwMode="auto">
            <a:xfrm>
              <a:off x="3678" y="1274"/>
              <a:ext cx="657" cy="602"/>
            </a:xfrm>
            <a:custGeom>
              <a:avLst/>
              <a:gdLst>
                <a:gd name="T0" fmla="*/ 0 w 1972"/>
                <a:gd name="T1" fmla="*/ 0 h 1806"/>
                <a:gd name="T2" fmla="*/ 0 w 1972"/>
                <a:gd name="T3" fmla="*/ 0 h 1806"/>
                <a:gd name="T4" fmla="*/ 0 w 1972"/>
                <a:gd name="T5" fmla="*/ 0 h 1806"/>
                <a:gd name="T6" fmla="*/ 0 w 1972"/>
                <a:gd name="T7" fmla="*/ 0 h 1806"/>
                <a:gd name="T8" fmla="*/ 0 w 1972"/>
                <a:gd name="T9" fmla="*/ 0 h 180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72" h="1806">
                  <a:moveTo>
                    <a:pt x="0" y="1794"/>
                  </a:moveTo>
                  <a:lnTo>
                    <a:pt x="1965" y="0"/>
                  </a:lnTo>
                  <a:lnTo>
                    <a:pt x="1972" y="35"/>
                  </a:lnTo>
                  <a:lnTo>
                    <a:pt x="31" y="1806"/>
                  </a:lnTo>
                  <a:lnTo>
                    <a:pt x="0" y="1794"/>
                  </a:lnTo>
                  <a:close/>
                </a:path>
              </a:pathLst>
            </a:custGeom>
            <a:solidFill>
              <a:srgbClr val="DFC0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5" name="Freeform 115"/>
            <p:cNvSpPr>
              <a:spLocks/>
            </p:cNvSpPr>
            <p:nvPr/>
          </p:nvSpPr>
          <p:spPr bwMode="auto">
            <a:xfrm>
              <a:off x="3688" y="1286"/>
              <a:ext cx="649" cy="595"/>
            </a:xfrm>
            <a:custGeom>
              <a:avLst/>
              <a:gdLst>
                <a:gd name="T0" fmla="*/ 0 w 1947"/>
                <a:gd name="T1" fmla="*/ 0 h 1784"/>
                <a:gd name="T2" fmla="*/ 0 w 1947"/>
                <a:gd name="T3" fmla="*/ 0 h 1784"/>
                <a:gd name="T4" fmla="*/ 0 w 1947"/>
                <a:gd name="T5" fmla="*/ 0 h 1784"/>
                <a:gd name="T6" fmla="*/ 0 w 1947"/>
                <a:gd name="T7" fmla="*/ 0 h 1784"/>
                <a:gd name="T8" fmla="*/ 0 w 1947"/>
                <a:gd name="T9" fmla="*/ 0 h 17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47" h="1784">
                  <a:moveTo>
                    <a:pt x="0" y="1771"/>
                  </a:moveTo>
                  <a:lnTo>
                    <a:pt x="1941" y="0"/>
                  </a:lnTo>
                  <a:lnTo>
                    <a:pt x="1947" y="39"/>
                  </a:lnTo>
                  <a:lnTo>
                    <a:pt x="34" y="1784"/>
                  </a:lnTo>
                  <a:lnTo>
                    <a:pt x="0" y="1771"/>
                  </a:lnTo>
                  <a:close/>
                </a:path>
              </a:pathLst>
            </a:custGeom>
            <a:solidFill>
              <a:srgbClr val="DEBF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6" name="Freeform 116"/>
            <p:cNvSpPr>
              <a:spLocks/>
            </p:cNvSpPr>
            <p:nvPr/>
          </p:nvSpPr>
          <p:spPr bwMode="auto">
            <a:xfrm>
              <a:off x="3700" y="1299"/>
              <a:ext cx="640" cy="586"/>
            </a:xfrm>
            <a:custGeom>
              <a:avLst/>
              <a:gdLst>
                <a:gd name="T0" fmla="*/ 0 w 1920"/>
                <a:gd name="T1" fmla="*/ 0 h 1759"/>
                <a:gd name="T2" fmla="*/ 0 w 1920"/>
                <a:gd name="T3" fmla="*/ 0 h 1759"/>
                <a:gd name="T4" fmla="*/ 0 w 1920"/>
                <a:gd name="T5" fmla="*/ 0 h 1759"/>
                <a:gd name="T6" fmla="*/ 0 w 1920"/>
                <a:gd name="T7" fmla="*/ 0 h 1759"/>
                <a:gd name="T8" fmla="*/ 0 w 1920"/>
                <a:gd name="T9" fmla="*/ 0 h 17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20" h="1759">
                  <a:moveTo>
                    <a:pt x="0" y="1745"/>
                  </a:moveTo>
                  <a:lnTo>
                    <a:pt x="1913" y="0"/>
                  </a:lnTo>
                  <a:lnTo>
                    <a:pt x="1920" y="39"/>
                  </a:lnTo>
                  <a:lnTo>
                    <a:pt x="34" y="1759"/>
                  </a:lnTo>
                  <a:lnTo>
                    <a:pt x="0" y="1745"/>
                  </a:lnTo>
                  <a:close/>
                </a:path>
              </a:pathLst>
            </a:custGeom>
            <a:solidFill>
              <a:srgbClr val="DDBD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7" name="Freeform 117"/>
            <p:cNvSpPr>
              <a:spLocks/>
            </p:cNvSpPr>
            <p:nvPr/>
          </p:nvSpPr>
          <p:spPr bwMode="auto">
            <a:xfrm>
              <a:off x="3711" y="1312"/>
              <a:ext cx="631" cy="577"/>
            </a:xfrm>
            <a:custGeom>
              <a:avLst/>
              <a:gdLst>
                <a:gd name="T0" fmla="*/ 0 w 1893"/>
                <a:gd name="T1" fmla="*/ 0 h 1732"/>
                <a:gd name="T2" fmla="*/ 0 w 1893"/>
                <a:gd name="T3" fmla="*/ 0 h 1732"/>
                <a:gd name="T4" fmla="*/ 0 w 1893"/>
                <a:gd name="T5" fmla="*/ 0 h 1732"/>
                <a:gd name="T6" fmla="*/ 0 w 1893"/>
                <a:gd name="T7" fmla="*/ 0 h 1732"/>
                <a:gd name="T8" fmla="*/ 0 w 1893"/>
                <a:gd name="T9" fmla="*/ 0 h 17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93" h="1732">
                  <a:moveTo>
                    <a:pt x="0" y="1720"/>
                  </a:moveTo>
                  <a:lnTo>
                    <a:pt x="1886" y="0"/>
                  </a:lnTo>
                  <a:lnTo>
                    <a:pt x="1893" y="35"/>
                  </a:lnTo>
                  <a:lnTo>
                    <a:pt x="31" y="1732"/>
                  </a:lnTo>
                  <a:lnTo>
                    <a:pt x="0" y="1720"/>
                  </a:lnTo>
                  <a:close/>
                </a:path>
              </a:pathLst>
            </a:custGeom>
            <a:solidFill>
              <a:srgbClr val="DDBC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8" name="Freeform 118"/>
            <p:cNvSpPr>
              <a:spLocks/>
            </p:cNvSpPr>
            <p:nvPr/>
          </p:nvSpPr>
          <p:spPr bwMode="auto">
            <a:xfrm>
              <a:off x="3721" y="1324"/>
              <a:ext cx="623" cy="570"/>
            </a:xfrm>
            <a:custGeom>
              <a:avLst/>
              <a:gdLst>
                <a:gd name="T0" fmla="*/ 0 w 1868"/>
                <a:gd name="T1" fmla="*/ 0 h 1710"/>
                <a:gd name="T2" fmla="*/ 0 w 1868"/>
                <a:gd name="T3" fmla="*/ 0 h 1710"/>
                <a:gd name="T4" fmla="*/ 0 w 1868"/>
                <a:gd name="T5" fmla="*/ 0 h 1710"/>
                <a:gd name="T6" fmla="*/ 0 w 1868"/>
                <a:gd name="T7" fmla="*/ 0 h 1710"/>
                <a:gd name="T8" fmla="*/ 0 w 1868"/>
                <a:gd name="T9" fmla="*/ 0 h 17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68" h="1710">
                  <a:moveTo>
                    <a:pt x="0" y="1697"/>
                  </a:moveTo>
                  <a:lnTo>
                    <a:pt x="1862" y="0"/>
                  </a:lnTo>
                  <a:lnTo>
                    <a:pt x="1868" y="37"/>
                  </a:lnTo>
                  <a:lnTo>
                    <a:pt x="34" y="1710"/>
                  </a:lnTo>
                  <a:lnTo>
                    <a:pt x="0" y="1697"/>
                  </a:lnTo>
                  <a:close/>
                </a:path>
              </a:pathLst>
            </a:custGeom>
            <a:solidFill>
              <a:srgbClr val="DCBAD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09" name="Freeform 119"/>
            <p:cNvSpPr>
              <a:spLocks/>
            </p:cNvSpPr>
            <p:nvPr/>
          </p:nvSpPr>
          <p:spPr bwMode="auto">
            <a:xfrm>
              <a:off x="3733" y="1336"/>
              <a:ext cx="613" cy="562"/>
            </a:xfrm>
            <a:custGeom>
              <a:avLst/>
              <a:gdLst>
                <a:gd name="T0" fmla="*/ 0 w 1841"/>
                <a:gd name="T1" fmla="*/ 0 h 1686"/>
                <a:gd name="T2" fmla="*/ 0 w 1841"/>
                <a:gd name="T3" fmla="*/ 0 h 1686"/>
                <a:gd name="T4" fmla="*/ 0 w 1841"/>
                <a:gd name="T5" fmla="*/ 0 h 1686"/>
                <a:gd name="T6" fmla="*/ 0 w 1841"/>
                <a:gd name="T7" fmla="*/ 0 h 1686"/>
                <a:gd name="T8" fmla="*/ 0 w 1841"/>
                <a:gd name="T9" fmla="*/ 0 h 16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41" h="1686">
                  <a:moveTo>
                    <a:pt x="0" y="1673"/>
                  </a:moveTo>
                  <a:lnTo>
                    <a:pt x="1834" y="0"/>
                  </a:lnTo>
                  <a:lnTo>
                    <a:pt x="1841" y="39"/>
                  </a:lnTo>
                  <a:lnTo>
                    <a:pt x="34" y="1686"/>
                  </a:lnTo>
                  <a:lnTo>
                    <a:pt x="0" y="1673"/>
                  </a:lnTo>
                  <a:close/>
                </a:path>
              </a:pathLst>
            </a:custGeom>
            <a:solidFill>
              <a:srgbClr val="DCB8D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0" name="Freeform 120"/>
            <p:cNvSpPr>
              <a:spLocks/>
            </p:cNvSpPr>
            <p:nvPr/>
          </p:nvSpPr>
          <p:spPr bwMode="auto">
            <a:xfrm>
              <a:off x="3744" y="1349"/>
              <a:ext cx="605" cy="554"/>
            </a:xfrm>
            <a:custGeom>
              <a:avLst/>
              <a:gdLst>
                <a:gd name="T0" fmla="*/ 0 w 1814"/>
                <a:gd name="T1" fmla="*/ 0 h 1661"/>
                <a:gd name="T2" fmla="*/ 0 w 1814"/>
                <a:gd name="T3" fmla="*/ 0 h 1661"/>
                <a:gd name="T4" fmla="*/ 0 w 1814"/>
                <a:gd name="T5" fmla="*/ 0 h 1661"/>
                <a:gd name="T6" fmla="*/ 0 w 1814"/>
                <a:gd name="T7" fmla="*/ 0 h 1661"/>
                <a:gd name="T8" fmla="*/ 0 w 1814"/>
                <a:gd name="T9" fmla="*/ 0 h 16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4" h="1661">
                  <a:moveTo>
                    <a:pt x="0" y="1647"/>
                  </a:moveTo>
                  <a:lnTo>
                    <a:pt x="1807" y="0"/>
                  </a:lnTo>
                  <a:lnTo>
                    <a:pt x="1814" y="35"/>
                  </a:lnTo>
                  <a:lnTo>
                    <a:pt x="33" y="1661"/>
                  </a:lnTo>
                  <a:lnTo>
                    <a:pt x="0" y="1647"/>
                  </a:lnTo>
                  <a:close/>
                </a:path>
              </a:pathLst>
            </a:custGeom>
            <a:solidFill>
              <a:srgbClr val="DBB7D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1" name="Freeform 121"/>
            <p:cNvSpPr>
              <a:spLocks/>
            </p:cNvSpPr>
            <p:nvPr/>
          </p:nvSpPr>
          <p:spPr bwMode="auto">
            <a:xfrm>
              <a:off x="3755" y="1361"/>
              <a:ext cx="596" cy="546"/>
            </a:xfrm>
            <a:custGeom>
              <a:avLst/>
              <a:gdLst>
                <a:gd name="T0" fmla="*/ 0 w 1787"/>
                <a:gd name="T1" fmla="*/ 0 h 1639"/>
                <a:gd name="T2" fmla="*/ 0 w 1787"/>
                <a:gd name="T3" fmla="*/ 0 h 1639"/>
                <a:gd name="T4" fmla="*/ 0 w 1787"/>
                <a:gd name="T5" fmla="*/ 0 h 1639"/>
                <a:gd name="T6" fmla="*/ 0 w 1787"/>
                <a:gd name="T7" fmla="*/ 0 h 1639"/>
                <a:gd name="T8" fmla="*/ 0 w 1787"/>
                <a:gd name="T9" fmla="*/ 0 h 16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87" h="1639">
                  <a:moveTo>
                    <a:pt x="0" y="1626"/>
                  </a:moveTo>
                  <a:lnTo>
                    <a:pt x="1781" y="0"/>
                  </a:lnTo>
                  <a:lnTo>
                    <a:pt x="1787" y="39"/>
                  </a:lnTo>
                  <a:lnTo>
                    <a:pt x="33" y="1639"/>
                  </a:lnTo>
                  <a:lnTo>
                    <a:pt x="0" y="1626"/>
                  </a:lnTo>
                  <a:close/>
                </a:path>
              </a:pathLst>
            </a:custGeom>
            <a:solidFill>
              <a:srgbClr val="DBB5D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2" name="Freeform 122"/>
            <p:cNvSpPr>
              <a:spLocks/>
            </p:cNvSpPr>
            <p:nvPr/>
          </p:nvSpPr>
          <p:spPr bwMode="auto">
            <a:xfrm>
              <a:off x="3766" y="1374"/>
              <a:ext cx="587" cy="537"/>
            </a:xfrm>
            <a:custGeom>
              <a:avLst/>
              <a:gdLst>
                <a:gd name="T0" fmla="*/ 0 w 1760"/>
                <a:gd name="T1" fmla="*/ 0 h 1612"/>
                <a:gd name="T2" fmla="*/ 0 w 1760"/>
                <a:gd name="T3" fmla="*/ 0 h 1612"/>
                <a:gd name="T4" fmla="*/ 0 w 1760"/>
                <a:gd name="T5" fmla="*/ 0 h 1612"/>
                <a:gd name="T6" fmla="*/ 0 w 1760"/>
                <a:gd name="T7" fmla="*/ 0 h 1612"/>
                <a:gd name="T8" fmla="*/ 0 w 1760"/>
                <a:gd name="T9" fmla="*/ 0 h 16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60" h="1612">
                  <a:moveTo>
                    <a:pt x="0" y="1600"/>
                  </a:moveTo>
                  <a:lnTo>
                    <a:pt x="1754" y="0"/>
                  </a:lnTo>
                  <a:lnTo>
                    <a:pt x="1760" y="34"/>
                  </a:lnTo>
                  <a:lnTo>
                    <a:pt x="32" y="1612"/>
                  </a:lnTo>
                  <a:lnTo>
                    <a:pt x="0" y="1600"/>
                  </a:lnTo>
                  <a:close/>
                </a:path>
              </a:pathLst>
            </a:custGeom>
            <a:solidFill>
              <a:srgbClr val="DAB3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3" name="Freeform 123"/>
            <p:cNvSpPr>
              <a:spLocks/>
            </p:cNvSpPr>
            <p:nvPr/>
          </p:nvSpPr>
          <p:spPr bwMode="auto">
            <a:xfrm>
              <a:off x="3777" y="1385"/>
              <a:ext cx="578" cy="530"/>
            </a:xfrm>
            <a:custGeom>
              <a:avLst/>
              <a:gdLst>
                <a:gd name="T0" fmla="*/ 0 w 1735"/>
                <a:gd name="T1" fmla="*/ 0 h 1591"/>
                <a:gd name="T2" fmla="*/ 0 w 1735"/>
                <a:gd name="T3" fmla="*/ 0 h 1591"/>
                <a:gd name="T4" fmla="*/ 0 w 1735"/>
                <a:gd name="T5" fmla="*/ 0 h 1591"/>
                <a:gd name="T6" fmla="*/ 0 w 1735"/>
                <a:gd name="T7" fmla="*/ 0 h 1591"/>
                <a:gd name="T8" fmla="*/ 0 w 1735"/>
                <a:gd name="T9" fmla="*/ 0 h 15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35" h="1591">
                  <a:moveTo>
                    <a:pt x="0" y="1578"/>
                  </a:moveTo>
                  <a:lnTo>
                    <a:pt x="1728" y="0"/>
                  </a:lnTo>
                  <a:lnTo>
                    <a:pt x="1735" y="39"/>
                  </a:lnTo>
                  <a:lnTo>
                    <a:pt x="34" y="1591"/>
                  </a:lnTo>
                  <a:lnTo>
                    <a:pt x="0" y="1578"/>
                  </a:lnTo>
                  <a:close/>
                </a:path>
              </a:pathLst>
            </a:custGeom>
            <a:solidFill>
              <a:srgbClr val="DAB2D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4" name="Freeform 124"/>
            <p:cNvSpPr>
              <a:spLocks/>
            </p:cNvSpPr>
            <p:nvPr/>
          </p:nvSpPr>
          <p:spPr bwMode="auto">
            <a:xfrm>
              <a:off x="3788" y="1398"/>
              <a:ext cx="569" cy="522"/>
            </a:xfrm>
            <a:custGeom>
              <a:avLst/>
              <a:gdLst>
                <a:gd name="T0" fmla="*/ 0 w 1708"/>
                <a:gd name="T1" fmla="*/ 0 h 1565"/>
                <a:gd name="T2" fmla="*/ 0 w 1708"/>
                <a:gd name="T3" fmla="*/ 0 h 1565"/>
                <a:gd name="T4" fmla="*/ 0 w 1708"/>
                <a:gd name="T5" fmla="*/ 0 h 1565"/>
                <a:gd name="T6" fmla="*/ 0 w 1708"/>
                <a:gd name="T7" fmla="*/ 0 h 1565"/>
                <a:gd name="T8" fmla="*/ 0 w 1708"/>
                <a:gd name="T9" fmla="*/ 0 h 15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8" h="1565">
                  <a:moveTo>
                    <a:pt x="0" y="1552"/>
                  </a:moveTo>
                  <a:lnTo>
                    <a:pt x="1701" y="0"/>
                  </a:lnTo>
                  <a:lnTo>
                    <a:pt x="1708" y="39"/>
                  </a:lnTo>
                  <a:lnTo>
                    <a:pt x="34" y="1565"/>
                  </a:lnTo>
                  <a:lnTo>
                    <a:pt x="0" y="1552"/>
                  </a:lnTo>
                  <a:close/>
                </a:path>
              </a:pathLst>
            </a:custGeom>
            <a:solidFill>
              <a:srgbClr val="D9B1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5" name="Freeform 125"/>
            <p:cNvSpPr>
              <a:spLocks/>
            </p:cNvSpPr>
            <p:nvPr/>
          </p:nvSpPr>
          <p:spPr bwMode="auto">
            <a:xfrm>
              <a:off x="3799" y="1411"/>
              <a:ext cx="560" cy="513"/>
            </a:xfrm>
            <a:custGeom>
              <a:avLst/>
              <a:gdLst>
                <a:gd name="T0" fmla="*/ 0 w 1680"/>
                <a:gd name="T1" fmla="*/ 0 h 1539"/>
                <a:gd name="T2" fmla="*/ 0 w 1680"/>
                <a:gd name="T3" fmla="*/ 0 h 1539"/>
                <a:gd name="T4" fmla="*/ 0 w 1680"/>
                <a:gd name="T5" fmla="*/ 0 h 1539"/>
                <a:gd name="T6" fmla="*/ 0 w 1680"/>
                <a:gd name="T7" fmla="*/ 0 h 1539"/>
                <a:gd name="T8" fmla="*/ 0 w 1680"/>
                <a:gd name="T9" fmla="*/ 0 h 15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80" h="1539">
                  <a:moveTo>
                    <a:pt x="0" y="1526"/>
                  </a:moveTo>
                  <a:lnTo>
                    <a:pt x="1674" y="0"/>
                  </a:lnTo>
                  <a:lnTo>
                    <a:pt x="1680" y="35"/>
                  </a:lnTo>
                  <a:lnTo>
                    <a:pt x="31" y="1539"/>
                  </a:lnTo>
                  <a:lnTo>
                    <a:pt x="0" y="1526"/>
                  </a:lnTo>
                  <a:close/>
                </a:path>
              </a:pathLst>
            </a:custGeom>
            <a:solidFill>
              <a:srgbClr val="D9B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6" name="Freeform 126"/>
            <p:cNvSpPr>
              <a:spLocks/>
            </p:cNvSpPr>
            <p:nvPr/>
          </p:nvSpPr>
          <p:spPr bwMode="auto">
            <a:xfrm>
              <a:off x="3810" y="1423"/>
              <a:ext cx="551" cy="505"/>
            </a:xfrm>
            <a:custGeom>
              <a:avLst/>
              <a:gdLst>
                <a:gd name="T0" fmla="*/ 0 w 1655"/>
                <a:gd name="T1" fmla="*/ 0 h 1517"/>
                <a:gd name="T2" fmla="*/ 0 w 1655"/>
                <a:gd name="T3" fmla="*/ 0 h 1517"/>
                <a:gd name="T4" fmla="*/ 0 w 1655"/>
                <a:gd name="T5" fmla="*/ 0 h 1517"/>
                <a:gd name="T6" fmla="*/ 0 w 1655"/>
                <a:gd name="T7" fmla="*/ 0 h 1517"/>
                <a:gd name="T8" fmla="*/ 0 w 1655"/>
                <a:gd name="T9" fmla="*/ 0 h 15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55" h="1517">
                  <a:moveTo>
                    <a:pt x="0" y="1504"/>
                  </a:moveTo>
                  <a:lnTo>
                    <a:pt x="1649" y="0"/>
                  </a:lnTo>
                  <a:lnTo>
                    <a:pt x="1655" y="37"/>
                  </a:lnTo>
                  <a:lnTo>
                    <a:pt x="34" y="1517"/>
                  </a:lnTo>
                  <a:lnTo>
                    <a:pt x="0" y="1504"/>
                  </a:lnTo>
                  <a:close/>
                </a:path>
              </a:pathLst>
            </a:custGeom>
            <a:solidFill>
              <a:srgbClr val="D8B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7" name="Freeform 127"/>
            <p:cNvSpPr>
              <a:spLocks/>
            </p:cNvSpPr>
            <p:nvPr/>
          </p:nvSpPr>
          <p:spPr bwMode="auto">
            <a:xfrm>
              <a:off x="3821" y="1435"/>
              <a:ext cx="543" cy="498"/>
            </a:xfrm>
            <a:custGeom>
              <a:avLst/>
              <a:gdLst>
                <a:gd name="T0" fmla="*/ 0 w 1628"/>
                <a:gd name="T1" fmla="*/ 0 h 1493"/>
                <a:gd name="T2" fmla="*/ 0 w 1628"/>
                <a:gd name="T3" fmla="*/ 0 h 1493"/>
                <a:gd name="T4" fmla="*/ 0 w 1628"/>
                <a:gd name="T5" fmla="*/ 0 h 1493"/>
                <a:gd name="T6" fmla="*/ 0 w 1628"/>
                <a:gd name="T7" fmla="*/ 0 h 1493"/>
                <a:gd name="T8" fmla="*/ 0 w 1628"/>
                <a:gd name="T9" fmla="*/ 0 h 149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28" h="1493">
                  <a:moveTo>
                    <a:pt x="0" y="1480"/>
                  </a:moveTo>
                  <a:lnTo>
                    <a:pt x="1621" y="0"/>
                  </a:lnTo>
                  <a:lnTo>
                    <a:pt x="1628" y="39"/>
                  </a:lnTo>
                  <a:lnTo>
                    <a:pt x="35" y="1493"/>
                  </a:lnTo>
                  <a:lnTo>
                    <a:pt x="0" y="1480"/>
                  </a:lnTo>
                  <a:close/>
                </a:path>
              </a:pathLst>
            </a:custGeom>
            <a:solidFill>
              <a:srgbClr val="D8AFC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8" name="Freeform 128"/>
            <p:cNvSpPr>
              <a:spLocks/>
            </p:cNvSpPr>
            <p:nvPr/>
          </p:nvSpPr>
          <p:spPr bwMode="auto">
            <a:xfrm>
              <a:off x="3833" y="1448"/>
              <a:ext cx="533" cy="489"/>
            </a:xfrm>
            <a:custGeom>
              <a:avLst/>
              <a:gdLst>
                <a:gd name="T0" fmla="*/ 0 w 1599"/>
                <a:gd name="T1" fmla="*/ 0 h 1466"/>
                <a:gd name="T2" fmla="*/ 0 w 1599"/>
                <a:gd name="T3" fmla="*/ 0 h 1466"/>
                <a:gd name="T4" fmla="*/ 0 w 1599"/>
                <a:gd name="T5" fmla="*/ 0 h 1466"/>
                <a:gd name="T6" fmla="*/ 0 w 1599"/>
                <a:gd name="T7" fmla="*/ 0 h 1466"/>
                <a:gd name="T8" fmla="*/ 0 w 1599"/>
                <a:gd name="T9" fmla="*/ 0 h 146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99" h="1466">
                  <a:moveTo>
                    <a:pt x="0" y="1454"/>
                  </a:moveTo>
                  <a:lnTo>
                    <a:pt x="1593" y="0"/>
                  </a:lnTo>
                  <a:lnTo>
                    <a:pt x="1599" y="35"/>
                  </a:lnTo>
                  <a:lnTo>
                    <a:pt x="30" y="1466"/>
                  </a:lnTo>
                  <a:lnTo>
                    <a:pt x="0" y="1454"/>
                  </a:lnTo>
                  <a:close/>
                </a:path>
              </a:pathLst>
            </a:custGeom>
            <a:solidFill>
              <a:srgbClr val="D7AEC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19" name="Freeform 129"/>
            <p:cNvSpPr>
              <a:spLocks/>
            </p:cNvSpPr>
            <p:nvPr/>
          </p:nvSpPr>
          <p:spPr bwMode="auto">
            <a:xfrm>
              <a:off x="3843" y="1460"/>
              <a:ext cx="525" cy="481"/>
            </a:xfrm>
            <a:custGeom>
              <a:avLst/>
              <a:gdLst>
                <a:gd name="T0" fmla="*/ 0 w 1576"/>
                <a:gd name="T1" fmla="*/ 0 h 1445"/>
                <a:gd name="T2" fmla="*/ 0 w 1576"/>
                <a:gd name="T3" fmla="*/ 0 h 1445"/>
                <a:gd name="T4" fmla="*/ 0 w 1576"/>
                <a:gd name="T5" fmla="*/ 0 h 1445"/>
                <a:gd name="T6" fmla="*/ 0 w 1576"/>
                <a:gd name="T7" fmla="*/ 0 h 1445"/>
                <a:gd name="T8" fmla="*/ 0 w 1576"/>
                <a:gd name="T9" fmla="*/ 0 h 14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76" h="1445">
                  <a:moveTo>
                    <a:pt x="0" y="1431"/>
                  </a:moveTo>
                  <a:lnTo>
                    <a:pt x="1569" y="0"/>
                  </a:lnTo>
                  <a:lnTo>
                    <a:pt x="1576" y="39"/>
                  </a:lnTo>
                  <a:lnTo>
                    <a:pt x="35" y="1445"/>
                  </a:lnTo>
                  <a:lnTo>
                    <a:pt x="0" y="1431"/>
                  </a:lnTo>
                  <a:close/>
                </a:path>
              </a:pathLst>
            </a:custGeom>
            <a:solidFill>
              <a:srgbClr val="D7ADC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0" name="Freeform 130"/>
            <p:cNvSpPr>
              <a:spLocks/>
            </p:cNvSpPr>
            <p:nvPr/>
          </p:nvSpPr>
          <p:spPr bwMode="auto">
            <a:xfrm>
              <a:off x="3854" y="1473"/>
              <a:ext cx="516" cy="472"/>
            </a:xfrm>
            <a:custGeom>
              <a:avLst/>
              <a:gdLst>
                <a:gd name="T0" fmla="*/ 0 w 1548"/>
                <a:gd name="T1" fmla="*/ 0 h 1418"/>
                <a:gd name="T2" fmla="*/ 0 w 1548"/>
                <a:gd name="T3" fmla="*/ 0 h 1418"/>
                <a:gd name="T4" fmla="*/ 0 w 1548"/>
                <a:gd name="T5" fmla="*/ 0 h 1418"/>
                <a:gd name="T6" fmla="*/ 0 w 1548"/>
                <a:gd name="T7" fmla="*/ 0 h 1418"/>
                <a:gd name="T8" fmla="*/ 0 w 1548"/>
                <a:gd name="T9" fmla="*/ 0 h 14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48" h="1418">
                  <a:moveTo>
                    <a:pt x="0" y="1406"/>
                  </a:moveTo>
                  <a:lnTo>
                    <a:pt x="1541" y="0"/>
                  </a:lnTo>
                  <a:lnTo>
                    <a:pt x="1548" y="35"/>
                  </a:lnTo>
                  <a:lnTo>
                    <a:pt x="32" y="1418"/>
                  </a:lnTo>
                  <a:lnTo>
                    <a:pt x="0" y="1406"/>
                  </a:lnTo>
                  <a:close/>
                </a:path>
              </a:pathLst>
            </a:custGeom>
            <a:solidFill>
              <a:srgbClr val="D6AC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1" name="Freeform 131"/>
            <p:cNvSpPr>
              <a:spLocks/>
            </p:cNvSpPr>
            <p:nvPr/>
          </p:nvSpPr>
          <p:spPr bwMode="auto">
            <a:xfrm>
              <a:off x="3865" y="1484"/>
              <a:ext cx="507" cy="466"/>
            </a:xfrm>
            <a:custGeom>
              <a:avLst/>
              <a:gdLst>
                <a:gd name="T0" fmla="*/ 0 w 1522"/>
                <a:gd name="T1" fmla="*/ 0 h 1396"/>
                <a:gd name="T2" fmla="*/ 0 w 1522"/>
                <a:gd name="T3" fmla="*/ 0 h 1396"/>
                <a:gd name="T4" fmla="*/ 0 w 1522"/>
                <a:gd name="T5" fmla="*/ 0 h 1396"/>
                <a:gd name="T6" fmla="*/ 0 w 1522"/>
                <a:gd name="T7" fmla="*/ 0 h 1396"/>
                <a:gd name="T8" fmla="*/ 0 w 1522"/>
                <a:gd name="T9" fmla="*/ 0 h 13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22" h="1396">
                  <a:moveTo>
                    <a:pt x="0" y="1383"/>
                  </a:moveTo>
                  <a:lnTo>
                    <a:pt x="1516" y="0"/>
                  </a:lnTo>
                  <a:lnTo>
                    <a:pt x="1522" y="38"/>
                  </a:lnTo>
                  <a:lnTo>
                    <a:pt x="34" y="1396"/>
                  </a:lnTo>
                  <a:lnTo>
                    <a:pt x="0" y="1383"/>
                  </a:lnTo>
                  <a:close/>
                </a:path>
              </a:pathLst>
            </a:custGeom>
            <a:solidFill>
              <a:srgbClr val="D6AC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2" name="Freeform 132"/>
            <p:cNvSpPr>
              <a:spLocks/>
            </p:cNvSpPr>
            <p:nvPr/>
          </p:nvSpPr>
          <p:spPr bwMode="auto">
            <a:xfrm>
              <a:off x="3876" y="1497"/>
              <a:ext cx="499" cy="457"/>
            </a:xfrm>
            <a:custGeom>
              <a:avLst/>
              <a:gdLst>
                <a:gd name="T0" fmla="*/ 0 w 1495"/>
                <a:gd name="T1" fmla="*/ 0 h 1372"/>
                <a:gd name="T2" fmla="*/ 0 w 1495"/>
                <a:gd name="T3" fmla="*/ 0 h 1372"/>
                <a:gd name="T4" fmla="*/ 0 w 1495"/>
                <a:gd name="T5" fmla="*/ 0 h 1372"/>
                <a:gd name="T6" fmla="*/ 0 w 1495"/>
                <a:gd name="T7" fmla="*/ 0 h 1372"/>
                <a:gd name="T8" fmla="*/ 0 w 1495"/>
                <a:gd name="T9" fmla="*/ 0 h 137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95" h="1372">
                  <a:moveTo>
                    <a:pt x="0" y="1358"/>
                  </a:moveTo>
                  <a:lnTo>
                    <a:pt x="1488" y="0"/>
                  </a:lnTo>
                  <a:lnTo>
                    <a:pt x="1495" y="39"/>
                  </a:lnTo>
                  <a:lnTo>
                    <a:pt x="34" y="1372"/>
                  </a:lnTo>
                  <a:lnTo>
                    <a:pt x="0" y="1358"/>
                  </a:lnTo>
                  <a:close/>
                </a:path>
              </a:pathLst>
            </a:custGeom>
            <a:solidFill>
              <a:srgbClr val="D6AB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3" name="Freeform 133"/>
            <p:cNvSpPr>
              <a:spLocks/>
            </p:cNvSpPr>
            <p:nvPr/>
          </p:nvSpPr>
          <p:spPr bwMode="auto">
            <a:xfrm>
              <a:off x="3888" y="1510"/>
              <a:ext cx="489" cy="448"/>
            </a:xfrm>
            <a:custGeom>
              <a:avLst/>
              <a:gdLst>
                <a:gd name="T0" fmla="*/ 0 w 1468"/>
                <a:gd name="T1" fmla="*/ 0 h 1345"/>
                <a:gd name="T2" fmla="*/ 0 w 1468"/>
                <a:gd name="T3" fmla="*/ 0 h 1345"/>
                <a:gd name="T4" fmla="*/ 0 w 1468"/>
                <a:gd name="T5" fmla="*/ 0 h 1345"/>
                <a:gd name="T6" fmla="*/ 0 w 1468"/>
                <a:gd name="T7" fmla="*/ 0 h 1345"/>
                <a:gd name="T8" fmla="*/ 0 w 1468"/>
                <a:gd name="T9" fmla="*/ 0 h 13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68" h="1345">
                  <a:moveTo>
                    <a:pt x="0" y="1333"/>
                  </a:moveTo>
                  <a:lnTo>
                    <a:pt x="1461" y="0"/>
                  </a:lnTo>
                  <a:lnTo>
                    <a:pt x="1468" y="35"/>
                  </a:lnTo>
                  <a:lnTo>
                    <a:pt x="31" y="1345"/>
                  </a:lnTo>
                  <a:lnTo>
                    <a:pt x="0" y="1333"/>
                  </a:lnTo>
                  <a:close/>
                </a:path>
              </a:pathLst>
            </a:custGeom>
            <a:solidFill>
              <a:srgbClr val="D5AA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4" name="Freeform 134"/>
            <p:cNvSpPr>
              <a:spLocks/>
            </p:cNvSpPr>
            <p:nvPr/>
          </p:nvSpPr>
          <p:spPr bwMode="auto">
            <a:xfrm>
              <a:off x="3898" y="1522"/>
              <a:ext cx="481" cy="441"/>
            </a:xfrm>
            <a:custGeom>
              <a:avLst/>
              <a:gdLst>
                <a:gd name="T0" fmla="*/ 0 w 1443"/>
                <a:gd name="T1" fmla="*/ 0 h 1324"/>
                <a:gd name="T2" fmla="*/ 0 w 1443"/>
                <a:gd name="T3" fmla="*/ 0 h 1324"/>
                <a:gd name="T4" fmla="*/ 0 w 1443"/>
                <a:gd name="T5" fmla="*/ 0 h 1324"/>
                <a:gd name="T6" fmla="*/ 0 w 1443"/>
                <a:gd name="T7" fmla="*/ 0 h 1324"/>
                <a:gd name="T8" fmla="*/ 0 w 1443"/>
                <a:gd name="T9" fmla="*/ 0 h 13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43" h="1324">
                  <a:moveTo>
                    <a:pt x="0" y="1310"/>
                  </a:moveTo>
                  <a:lnTo>
                    <a:pt x="1437" y="0"/>
                  </a:lnTo>
                  <a:lnTo>
                    <a:pt x="1443" y="39"/>
                  </a:lnTo>
                  <a:lnTo>
                    <a:pt x="34" y="1324"/>
                  </a:lnTo>
                  <a:lnTo>
                    <a:pt x="0" y="1310"/>
                  </a:lnTo>
                  <a:close/>
                </a:path>
              </a:pathLst>
            </a:custGeom>
            <a:solidFill>
              <a:srgbClr val="D5A9C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5" name="Freeform 135"/>
            <p:cNvSpPr>
              <a:spLocks/>
            </p:cNvSpPr>
            <p:nvPr/>
          </p:nvSpPr>
          <p:spPr bwMode="auto">
            <a:xfrm>
              <a:off x="3909" y="1535"/>
              <a:ext cx="472" cy="432"/>
            </a:xfrm>
            <a:custGeom>
              <a:avLst/>
              <a:gdLst>
                <a:gd name="T0" fmla="*/ 0 w 1416"/>
                <a:gd name="T1" fmla="*/ 0 h 1298"/>
                <a:gd name="T2" fmla="*/ 0 w 1416"/>
                <a:gd name="T3" fmla="*/ 0 h 1298"/>
                <a:gd name="T4" fmla="*/ 0 w 1416"/>
                <a:gd name="T5" fmla="*/ 0 h 1298"/>
                <a:gd name="T6" fmla="*/ 0 w 1416"/>
                <a:gd name="T7" fmla="*/ 0 h 1298"/>
                <a:gd name="T8" fmla="*/ 0 w 1416"/>
                <a:gd name="T9" fmla="*/ 0 h 12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6" h="1298">
                  <a:moveTo>
                    <a:pt x="0" y="1285"/>
                  </a:moveTo>
                  <a:lnTo>
                    <a:pt x="1409" y="0"/>
                  </a:lnTo>
                  <a:lnTo>
                    <a:pt x="1416" y="37"/>
                  </a:lnTo>
                  <a:lnTo>
                    <a:pt x="35" y="1298"/>
                  </a:lnTo>
                  <a:lnTo>
                    <a:pt x="0" y="1285"/>
                  </a:lnTo>
                  <a:close/>
                </a:path>
              </a:pathLst>
            </a:custGeom>
            <a:solidFill>
              <a:srgbClr val="D4A8C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6" name="Freeform 136"/>
            <p:cNvSpPr>
              <a:spLocks/>
            </p:cNvSpPr>
            <p:nvPr/>
          </p:nvSpPr>
          <p:spPr bwMode="auto">
            <a:xfrm>
              <a:off x="3921" y="1547"/>
              <a:ext cx="462" cy="424"/>
            </a:xfrm>
            <a:custGeom>
              <a:avLst/>
              <a:gdLst>
                <a:gd name="T0" fmla="*/ 0 w 1386"/>
                <a:gd name="T1" fmla="*/ 0 h 1273"/>
                <a:gd name="T2" fmla="*/ 0 w 1386"/>
                <a:gd name="T3" fmla="*/ 0 h 1273"/>
                <a:gd name="T4" fmla="*/ 0 w 1386"/>
                <a:gd name="T5" fmla="*/ 0 h 1273"/>
                <a:gd name="T6" fmla="*/ 0 w 1386"/>
                <a:gd name="T7" fmla="*/ 0 h 1273"/>
                <a:gd name="T8" fmla="*/ 0 w 1386"/>
                <a:gd name="T9" fmla="*/ 0 h 12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86" h="1273">
                  <a:moveTo>
                    <a:pt x="0" y="1261"/>
                  </a:moveTo>
                  <a:lnTo>
                    <a:pt x="1381" y="0"/>
                  </a:lnTo>
                  <a:lnTo>
                    <a:pt x="1386" y="35"/>
                  </a:lnTo>
                  <a:lnTo>
                    <a:pt x="30" y="1273"/>
                  </a:lnTo>
                  <a:lnTo>
                    <a:pt x="0" y="1261"/>
                  </a:lnTo>
                  <a:close/>
                </a:path>
              </a:pathLst>
            </a:custGeom>
            <a:solidFill>
              <a:srgbClr val="D4A7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7" name="Freeform 137"/>
            <p:cNvSpPr>
              <a:spLocks/>
            </p:cNvSpPr>
            <p:nvPr/>
          </p:nvSpPr>
          <p:spPr bwMode="auto">
            <a:xfrm>
              <a:off x="3931" y="1559"/>
              <a:ext cx="455" cy="417"/>
            </a:xfrm>
            <a:custGeom>
              <a:avLst/>
              <a:gdLst>
                <a:gd name="T0" fmla="*/ 0 w 1364"/>
                <a:gd name="T1" fmla="*/ 0 h 1251"/>
                <a:gd name="T2" fmla="*/ 0 w 1364"/>
                <a:gd name="T3" fmla="*/ 0 h 1251"/>
                <a:gd name="T4" fmla="*/ 0 w 1364"/>
                <a:gd name="T5" fmla="*/ 0 h 1251"/>
                <a:gd name="T6" fmla="*/ 0 w 1364"/>
                <a:gd name="T7" fmla="*/ 0 h 1251"/>
                <a:gd name="T8" fmla="*/ 0 w 1364"/>
                <a:gd name="T9" fmla="*/ 0 h 12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4" h="1251">
                  <a:moveTo>
                    <a:pt x="0" y="1238"/>
                  </a:moveTo>
                  <a:lnTo>
                    <a:pt x="1356" y="0"/>
                  </a:lnTo>
                  <a:lnTo>
                    <a:pt x="1364" y="39"/>
                  </a:lnTo>
                  <a:lnTo>
                    <a:pt x="35" y="1251"/>
                  </a:lnTo>
                  <a:lnTo>
                    <a:pt x="0" y="1238"/>
                  </a:lnTo>
                  <a:close/>
                </a:path>
              </a:pathLst>
            </a:custGeom>
            <a:solidFill>
              <a:srgbClr val="D3A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8" name="Freeform 138"/>
            <p:cNvSpPr>
              <a:spLocks/>
            </p:cNvSpPr>
            <p:nvPr/>
          </p:nvSpPr>
          <p:spPr bwMode="auto">
            <a:xfrm>
              <a:off x="3943" y="1572"/>
              <a:ext cx="445" cy="408"/>
            </a:xfrm>
            <a:custGeom>
              <a:avLst/>
              <a:gdLst>
                <a:gd name="T0" fmla="*/ 0 w 1335"/>
                <a:gd name="T1" fmla="*/ 0 h 1224"/>
                <a:gd name="T2" fmla="*/ 0 w 1335"/>
                <a:gd name="T3" fmla="*/ 0 h 1224"/>
                <a:gd name="T4" fmla="*/ 0 w 1335"/>
                <a:gd name="T5" fmla="*/ 0 h 1224"/>
                <a:gd name="T6" fmla="*/ 0 w 1335"/>
                <a:gd name="T7" fmla="*/ 0 h 1224"/>
                <a:gd name="T8" fmla="*/ 0 w 1335"/>
                <a:gd name="T9" fmla="*/ 0 h 12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5" h="1224">
                  <a:moveTo>
                    <a:pt x="0" y="1212"/>
                  </a:moveTo>
                  <a:lnTo>
                    <a:pt x="1329" y="0"/>
                  </a:lnTo>
                  <a:lnTo>
                    <a:pt x="1335" y="35"/>
                  </a:lnTo>
                  <a:lnTo>
                    <a:pt x="31" y="1224"/>
                  </a:lnTo>
                  <a:lnTo>
                    <a:pt x="0" y="1212"/>
                  </a:lnTo>
                  <a:close/>
                </a:path>
              </a:pathLst>
            </a:custGeom>
            <a:solidFill>
              <a:srgbClr val="D3A5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29" name="Freeform 139"/>
            <p:cNvSpPr>
              <a:spLocks/>
            </p:cNvSpPr>
            <p:nvPr/>
          </p:nvSpPr>
          <p:spPr bwMode="auto">
            <a:xfrm>
              <a:off x="3953" y="1583"/>
              <a:ext cx="437" cy="401"/>
            </a:xfrm>
            <a:custGeom>
              <a:avLst/>
              <a:gdLst>
                <a:gd name="T0" fmla="*/ 0 w 1310"/>
                <a:gd name="T1" fmla="*/ 0 h 1203"/>
                <a:gd name="T2" fmla="*/ 0 w 1310"/>
                <a:gd name="T3" fmla="*/ 0 h 1203"/>
                <a:gd name="T4" fmla="*/ 0 w 1310"/>
                <a:gd name="T5" fmla="*/ 0 h 1203"/>
                <a:gd name="T6" fmla="*/ 0 w 1310"/>
                <a:gd name="T7" fmla="*/ 0 h 1203"/>
                <a:gd name="T8" fmla="*/ 0 w 1310"/>
                <a:gd name="T9" fmla="*/ 0 h 12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0" h="1203">
                  <a:moveTo>
                    <a:pt x="0" y="1189"/>
                  </a:moveTo>
                  <a:lnTo>
                    <a:pt x="1304" y="0"/>
                  </a:lnTo>
                  <a:lnTo>
                    <a:pt x="1310" y="39"/>
                  </a:lnTo>
                  <a:lnTo>
                    <a:pt x="34" y="1203"/>
                  </a:lnTo>
                  <a:lnTo>
                    <a:pt x="0" y="1189"/>
                  </a:lnTo>
                  <a:close/>
                </a:path>
              </a:pathLst>
            </a:custGeom>
            <a:solidFill>
              <a:srgbClr val="D2A4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0" name="Freeform 140"/>
            <p:cNvSpPr>
              <a:spLocks/>
            </p:cNvSpPr>
            <p:nvPr/>
          </p:nvSpPr>
          <p:spPr bwMode="auto">
            <a:xfrm>
              <a:off x="3964" y="1596"/>
              <a:ext cx="428" cy="393"/>
            </a:xfrm>
            <a:custGeom>
              <a:avLst/>
              <a:gdLst>
                <a:gd name="T0" fmla="*/ 0 w 1283"/>
                <a:gd name="T1" fmla="*/ 0 h 1177"/>
                <a:gd name="T2" fmla="*/ 0 w 1283"/>
                <a:gd name="T3" fmla="*/ 0 h 1177"/>
                <a:gd name="T4" fmla="*/ 0 w 1283"/>
                <a:gd name="T5" fmla="*/ 0 h 1177"/>
                <a:gd name="T6" fmla="*/ 0 w 1283"/>
                <a:gd name="T7" fmla="*/ 0 h 1177"/>
                <a:gd name="T8" fmla="*/ 0 w 1283"/>
                <a:gd name="T9" fmla="*/ 0 h 11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83" h="1177">
                  <a:moveTo>
                    <a:pt x="0" y="1164"/>
                  </a:moveTo>
                  <a:lnTo>
                    <a:pt x="1276" y="0"/>
                  </a:lnTo>
                  <a:lnTo>
                    <a:pt x="1283" y="38"/>
                  </a:lnTo>
                  <a:lnTo>
                    <a:pt x="34" y="1177"/>
                  </a:lnTo>
                  <a:lnTo>
                    <a:pt x="0" y="1164"/>
                  </a:lnTo>
                  <a:close/>
                </a:path>
              </a:pathLst>
            </a:custGeom>
            <a:solidFill>
              <a:srgbClr val="D2A3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1" name="Freeform 141"/>
            <p:cNvSpPr>
              <a:spLocks/>
            </p:cNvSpPr>
            <p:nvPr/>
          </p:nvSpPr>
          <p:spPr bwMode="auto">
            <a:xfrm>
              <a:off x="3976" y="1609"/>
              <a:ext cx="418" cy="384"/>
            </a:xfrm>
            <a:custGeom>
              <a:avLst/>
              <a:gdLst>
                <a:gd name="T0" fmla="*/ 0 w 1255"/>
                <a:gd name="T1" fmla="*/ 0 h 1151"/>
                <a:gd name="T2" fmla="*/ 0 w 1255"/>
                <a:gd name="T3" fmla="*/ 0 h 1151"/>
                <a:gd name="T4" fmla="*/ 0 w 1255"/>
                <a:gd name="T5" fmla="*/ 0 h 1151"/>
                <a:gd name="T6" fmla="*/ 0 w 1255"/>
                <a:gd name="T7" fmla="*/ 0 h 1151"/>
                <a:gd name="T8" fmla="*/ 0 w 1255"/>
                <a:gd name="T9" fmla="*/ 0 h 11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55" h="1151">
                  <a:moveTo>
                    <a:pt x="0" y="1139"/>
                  </a:moveTo>
                  <a:lnTo>
                    <a:pt x="1249" y="0"/>
                  </a:lnTo>
                  <a:lnTo>
                    <a:pt x="1255" y="35"/>
                  </a:lnTo>
                  <a:lnTo>
                    <a:pt x="32" y="1151"/>
                  </a:lnTo>
                  <a:lnTo>
                    <a:pt x="0" y="1139"/>
                  </a:lnTo>
                  <a:close/>
                </a:path>
              </a:pathLst>
            </a:custGeom>
            <a:solidFill>
              <a:srgbClr val="D2A2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2" name="Freeform 142"/>
            <p:cNvSpPr>
              <a:spLocks/>
            </p:cNvSpPr>
            <p:nvPr/>
          </p:nvSpPr>
          <p:spPr bwMode="auto">
            <a:xfrm>
              <a:off x="3986" y="1621"/>
              <a:ext cx="410" cy="376"/>
            </a:xfrm>
            <a:custGeom>
              <a:avLst/>
              <a:gdLst>
                <a:gd name="T0" fmla="*/ 0 w 1230"/>
                <a:gd name="T1" fmla="*/ 0 h 1129"/>
                <a:gd name="T2" fmla="*/ 0 w 1230"/>
                <a:gd name="T3" fmla="*/ 0 h 1129"/>
                <a:gd name="T4" fmla="*/ 0 w 1230"/>
                <a:gd name="T5" fmla="*/ 0 h 1129"/>
                <a:gd name="T6" fmla="*/ 0 w 1230"/>
                <a:gd name="T7" fmla="*/ 0 h 1129"/>
                <a:gd name="T8" fmla="*/ 0 w 1230"/>
                <a:gd name="T9" fmla="*/ 0 h 11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30" h="1129">
                  <a:moveTo>
                    <a:pt x="0" y="1116"/>
                  </a:moveTo>
                  <a:lnTo>
                    <a:pt x="1223" y="0"/>
                  </a:lnTo>
                  <a:lnTo>
                    <a:pt x="1230" y="39"/>
                  </a:lnTo>
                  <a:lnTo>
                    <a:pt x="34" y="1129"/>
                  </a:lnTo>
                  <a:lnTo>
                    <a:pt x="0" y="1116"/>
                  </a:lnTo>
                  <a:close/>
                </a:path>
              </a:pathLst>
            </a:custGeom>
            <a:solidFill>
              <a:srgbClr val="D1A1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3" name="Freeform 143"/>
            <p:cNvSpPr>
              <a:spLocks/>
            </p:cNvSpPr>
            <p:nvPr/>
          </p:nvSpPr>
          <p:spPr bwMode="auto">
            <a:xfrm>
              <a:off x="3998" y="1634"/>
              <a:ext cx="401" cy="368"/>
            </a:xfrm>
            <a:custGeom>
              <a:avLst/>
              <a:gdLst>
                <a:gd name="T0" fmla="*/ 0 w 1203"/>
                <a:gd name="T1" fmla="*/ 0 h 1104"/>
                <a:gd name="T2" fmla="*/ 0 w 1203"/>
                <a:gd name="T3" fmla="*/ 0 h 1104"/>
                <a:gd name="T4" fmla="*/ 0 w 1203"/>
                <a:gd name="T5" fmla="*/ 0 h 1104"/>
                <a:gd name="T6" fmla="*/ 0 w 1203"/>
                <a:gd name="T7" fmla="*/ 0 h 1104"/>
                <a:gd name="T8" fmla="*/ 0 w 1203"/>
                <a:gd name="T9" fmla="*/ 0 h 11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3" h="1104">
                  <a:moveTo>
                    <a:pt x="0" y="1090"/>
                  </a:moveTo>
                  <a:lnTo>
                    <a:pt x="1196" y="0"/>
                  </a:lnTo>
                  <a:lnTo>
                    <a:pt x="1203" y="38"/>
                  </a:lnTo>
                  <a:lnTo>
                    <a:pt x="35" y="1104"/>
                  </a:lnTo>
                  <a:lnTo>
                    <a:pt x="0" y="1090"/>
                  </a:lnTo>
                  <a:close/>
                </a:path>
              </a:pathLst>
            </a:custGeom>
            <a:solidFill>
              <a:srgbClr val="D1A0C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4" name="Freeform 144"/>
            <p:cNvSpPr>
              <a:spLocks/>
            </p:cNvSpPr>
            <p:nvPr/>
          </p:nvSpPr>
          <p:spPr bwMode="auto">
            <a:xfrm>
              <a:off x="4009" y="1646"/>
              <a:ext cx="392" cy="360"/>
            </a:xfrm>
            <a:custGeom>
              <a:avLst/>
              <a:gdLst>
                <a:gd name="T0" fmla="*/ 0 w 1174"/>
                <a:gd name="T1" fmla="*/ 0 h 1079"/>
                <a:gd name="T2" fmla="*/ 0 w 1174"/>
                <a:gd name="T3" fmla="*/ 0 h 1079"/>
                <a:gd name="T4" fmla="*/ 0 w 1174"/>
                <a:gd name="T5" fmla="*/ 0 h 1079"/>
                <a:gd name="T6" fmla="*/ 0 w 1174"/>
                <a:gd name="T7" fmla="*/ 0 h 1079"/>
                <a:gd name="T8" fmla="*/ 0 w 1174"/>
                <a:gd name="T9" fmla="*/ 0 h 1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74" h="1079">
                  <a:moveTo>
                    <a:pt x="0" y="1066"/>
                  </a:moveTo>
                  <a:lnTo>
                    <a:pt x="1168" y="0"/>
                  </a:lnTo>
                  <a:lnTo>
                    <a:pt x="1174" y="36"/>
                  </a:lnTo>
                  <a:lnTo>
                    <a:pt x="30" y="1079"/>
                  </a:lnTo>
                  <a:lnTo>
                    <a:pt x="0" y="1066"/>
                  </a:lnTo>
                  <a:close/>
                </a:path>
              </a:pathLst>
            </a:custGeom>
            <a:solidFill>
              <a:srgbClr val="D19F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5" name="Freeform 145"/>
            <p:cNvSpPr>
              <a:spLocks/>
            </p:cNvSpPr>
            <p:nvPr/>
          </p:nvSpPr>
          <p:spPr bwMode="auto">
            <a:xfrm>
              <a:off x="4019" y="1658"/>
              <a:ext cx="384" cy="352"/>
            </a:xfrm>
            <a:custGeom>
              <a:avLst/>
              <a:gdLst>
                <a:gd name="T0" fmla="*/ 0 w 1151"/>
                <a:gd name="T1" fmla="*/ 0 h 1056"/>
                <a:gd name="T2" fmla="*/ 0 w 1151"/>
                <a:gd name="T3" fmla="*/ 0 h 1056"/>
                <a:gd name="T4" fmla="*/ 0 w 1151"/>
                <a:gd name="T5" fmla="*/ 0 h 1056"/>
                <a:gd name="T6" fmla="*/ 0 w 1151"/>
                <a:gd name="T7" fmla="*/ 0 h 1056"/>
                <a:gd name="T8" fmla="*/ 0 w 1151"/>
                <a:gd name="T9" fmla="*/ 0 h 10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51" h="1056">
                  <a:moveTo>
                    <a:pt x="0" y="1043"/>
                  </a:moveTo>
                  <a:lnTo>
                    <a:pt x="1144" y="0"/>
                  </a:lnTo>
                  <a:lnTo>
                    <a:pt x="1151" y="37"/>
                  </a:lnTo>
                  <a:lnTo>
                    <a:pt x="35" y="1056"/>
                  </a:lnTo>
                  <a:lnTo>
                    <a:pt x="0" y="1043"/>
                  </a:lnTo>
                  <a:close/>
                </a:path>
              </a:pathLst>
            </a:custGeom>
            <a:solidFill>
              <a:srgbClr val="D09E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6" name="Freeform 146"/>
            <p:cNvSpPr>
              <a:spLocks/>
            </p:cNvSpPr>
            <p:nvPr/>
          </p:nvSpPr>
          <p:spPr bwMode="auto">
            <a:xfrm>
              <a:off x="4031" y="1671"/>
              <a:ext cx="374" cy="343"/>
            </a:xfrm>
            <a:custGeom>
              <a:avLst/>
              <a:gdLst>
                <a:gd name="T0" fmla="*/ 0 w 1123"/>
                <a:gd name="T1" fmla="*/ 0 h 1031"/>
                <a:gd name="T2" fmla="*/ 0 w 1123"/>
                <a:gd name="T3" fmla="*/ 0 h 1031"/>
                <a:gd name="T4" fmla="*/ 0 w 1123"/>
                <a:gd name="T5" fmla="*/ 0 h 1031"/>
                <a:gd name="T6" fmla="*/ 0 w 1123"/>
                <a:gd name="T7" fmla="*/ 0 h 1031"/>
                <a:gd name="T8" fmla="*/ 0 w 1123"/>
                <a:gd name="T9" fmla="*/ 0 h 10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23" h="1031">
                  <a:moveTo>
                    <a:pt x="0" y="1019"/>
                  </a:moveTo>
                  <a:lnTo>
                    <a:pt x="1116" y="0"/>
                  </a:lnTo>
                  <a:lnTo>
                    <a:pt x="1123" y="35"/>
                  </a:lnTo>
                  <a:lnTo>
                    <a:pt x="31" y="1031"/>
                  </a:lnTo>
                  <a:lnTo>
                    <a:pt x="0" y="1019"/>
                  </a:lnTo>
                  <a:close/>
                </a:path>
              </a:pathLst>
            </a:custGeom>
            <a:solidFill>
              <a:srgbClr val="D09DC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7" name="Freeform 147"/>
            <p:cNvSpPr>
              <a:spLocks/>
            </p:cNvSpPr>
            <p:nvPr/>
          </p:nvSpPr>
          <p:spPr bwMode="auto">
            <a:xfrm>
              <a:off x="4041" y="1682"/>
              <a:ext cx="366" cy="337"/>
            </a:xfrm>
            <a:custGeom>
              <a:avLst/>
              <a:gdLst>
                <a:gd name="T0" fmla="*/ 0 w 1098"/>
                <a:gd name="T1" fmla="*/ 0 h 1009"/>
                <a:gd name="T2" fmla="*/ 0 w 1098"/>
                <a:gd name="T3" fmla="*/ 0 h 1009"/>
                <a:gd name="T4" fmla="*/ 0 w 1098"/>
                <a:gd name="T5" fmla="*/ 0 h 1009"/>
                <a:gd name="T6" fmla="*/ 0 w 1098"/>
                <a:gd name="T7" fmla="*/ 0 h 1009"/>
                <a:gd name="T8" fmla="*/ 0 w 1098"/>
                <a:gd name="T9" fmla="*/ 0 h 100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98" h="1009">
                  <a:moveTo>
                    <a:pt x="0" y="996"/>
                  </a:moveTo>
                  <a:lnTo>
                    <a:pt x="1092" y="0"/>
                  </a:lnTo>
                  <a:lnTo>
                    <a:pt x="1098" y="39"/>
                  </a:lnTo>
                  <a:lnTo>
                    <a:pt x="34" y="1009"/>
                  </a:lnTo>
                  <a:lnTo>
                    <a:pt x="0" y="996"/>
                  </a:lnTo>
                  <a:close/>
                </a:path>
              </a:pathLst>
            </a:custGeom>
            <a:solidFill>
              <a:srgbClr val="CF9CC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8" name="Freeform 148"/>
            <p:cNvSpPr>
              <a:spLocks/>
            </p:cNvSpPr>
            <p:nvPr/>
          </p:nvSpPr>
          <p:spPr bwMode="auto">
            <a:xfrm>
              <a:off x="4053" y="1695"/>
              <a:ext cx="357" cy="328"/>
            </a:xfrm>
            <a:custGeom>
              <a:avLst/>
              <a:gdLst>
                <a:gd name="T0" fmla="*/ 0 w 1071"/>
                <a:gd name="T1" fmla="*/ 0 h 984"/>
                <a:gd name="T2" fmla="*/ 0 w 1071"/>
                <a:gd name="T3" fmla="*/ 0 h 984"/>
                <a:gd name="T4" fmla="*/ 0 w 1071"/>
                <a:gd name="T5" fmla="*/ 0 h 984"/>
                <a:gd name="T6" fmla="*/ 0 w 1071"/>
                <a:gd name="T7" fmla="*/ 0 h 984"/>
                <a:gd name="T8" fmla="*/ 0 w 1071"/>
                <a:gd name="T9" fmla="*/ 0 h 9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71" h="984">
                  <a:moveTo>
                    <a:pt x="0" y="970"/>
                  </a:moveTo>
                  <a:lnTo>
                    <a:pt x="1064" y="0"/>
                  </a:lnTo>
                  <a:lnTo>
                    <a:pt x="1071" y="39"/>
                  </a:lnTo>
                  <a:lnTo>
                    <a:pt x="34" y="984"/>
                  </a:lnTo>
                  <a:lnTo>
                    <a:pt x="0" y="970"/>
                  </a:lnTo>
                  <a:close/>
                </a:path>
              </a:pathLst>
            </a:custGeom>
            <a:solidFill>
              <a:srgbClr val="CF9BC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39" name="Freeform 149"/>
            <p:cNvSpPr>
              <a:spLocks/>
            </p:cNvSpPr>
            <p:nvPr/>
          </p:nvSpPr>
          <p:spPr bwMode="auto">
            <a:xfrm>
              <a:off x="4064" y="1708"/>
              <a:ext cx="347" cy="319"/>
            </a:xfrm>
            <a:custGeom>
              <a:avLst/>
              <a:gdLst>
                <a:gd name="T0" fmla="*/ 0 w 1042"/>
                <a:gd name="T1" fmla="*/ 0 h 957"/>
                <a:gd name="T2" fmla="*/ 0 w 1042"/>
                <a:gd name="T3" fmla="*/ 0 h 957"/>
                <a:gd name="T4" fmla="*/ 0 w 1042"/>
                <a:gd name="T5" fmla="*/ 0 h 957"/>
                <a:gd name="T6" fmla="*/ 0 w 1042"/>
                <a:gd name="T7" fmla="*/ 0 h 957"/>
                <a:gd name="T8" fmla="*/ 0 w 1042"/>
                <a:gd name="T9" fmla="*/ 0 h 95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42" h="957">
                  <a:moveTo>
                    <a:pt x="0" y="945"/>
                  </a:moveTo>
                  <a:lnTo>
                    <a:pt x="1037" y="0"/>
                  </a:lnTo>
                  <a:lnTo>
                    <a:pt x="1042" y="34"/>
                  </a:lnTo>
                  <a:lnTo>
                    <a:pt x="32" y="957"/>
                  </a:lnTo>
                  <a:lnTo>
                    <a:pt x="0" y="945"/>
                  </a:lnTo>
                  <a:close/>
                </a:path>
              </a:pathLst>
            </a:custGeom>
            <a:solidFill>
              <a:srgbClr val="CE9BC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0" name="Freeform 150"/>
            <p:cNvSpPr>
              <a:spLocks/>
            </p:cNvSpPr>
            <p:nvPr/>
          </p:nvSpPr>
          <p:spPr bwMode="auto">
            <a:xfrm>
              <a:off x="4075" y="1720"/>
              <a:ext cx="339" cy="312"/>
            </a:xfrm>
            <a:custGeom>
              <a:avLst/>
              <a:gdLst>
                <a:gd name="T0" fmla="*/ 0 w 1018"/>
                <a:gd name="T1" fmla="*/ 0 h 936"/>
                <a:gd name="T2" fmla="*/ 0 w 1018"/>
                <a:gd name="T3" fmla="*/ 0 h 936"/>
                <a:gd name="T4" fmla="*/ 0 w 1018"/>
                <a:gd name="T5" fmla="*/ 0 h 936"/>
                <a:gd name="T6" fmla="*/ 0 w 1018"/>
                <a:gd name="T7" fmla="*/ 0 h 936"/>
                <a:gd name="T8" fmla="*/ 0 w 1018"/>
                <a:gd name="T9" fmla="*/ 0 h 9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8" h="936">
                  <a:moveTo>
                    <a:pt x="0" y="923"/>
                  </a:moveTo>
                  <a:lnTo>
                    <a:pt x="1010" y="0"/>
                  </a:lnTo>
                  <a:lnTo>
                    <a:pt x="1018" y="39"/>
                  </a:lnTo>
                  <a:lnTo>
                    <a:pt x="34" y="936"/>
                  </a:lnTo>
                  <a:lnTo>
                    <a:pt x="0" y="923"/>
                  </a:lnTo>
                  <a:close/>
                </a:path>
              </a:pathLst>
            </a:custGeom>
            <a:solidFill>
              <a:srgbClr val="CE9BC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1" name="Freeform 151"/>
            <p:cNvSpPr>
              <a:spLocks/>
            </p:cNvSpPr>
            <p:nvPr/>
          </p:nvSpPr>
          <p:spPr bwMode="auto">
            <a:xfrm>
              <a:off x="4086" y="1733"/>
              <a:ext cx="330" cy="303"/>
            </a:xfrm>
            <a:custGeom>
              <a:avLst/>
              <a:gdLst>
                <a:gd name="T0" fmla="*/ 0 w 991"/>
                <a:gd name="T1" fmla="*/ 0 h 910"/>
                <a:gd name="T2" fmla="*/ 0 w 991"/>
                <a:gd name="T3" fmla="*/ 0 h 910"/>
                <a:gd name="T4" fmla="*/ 0 w 991"/>
                <a:gd name="T5" fmla="*/ 0 h 910"/>
                <a:gd name="T6" fmla="*/ 0 w 991"/>
                <a:gd name="T7" fmla="*/ 0 h 910"/>
                <a:gd name="T8" fmla="*/ 0 w 991"/>
                <a:gd name="T9" fmla="*/ 0 h 9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91" h="910">
                  <a:moveTo>
                    <a:pt x="0" y="897"/>
                  </a:moveTo>
                  <a:lnTo>
                    <a:pt x="984" y="0"/>
                  </a:lnTo>
                  <a:lnTo>
                    <a:pt x="991" y="38"/>
                  </a:lnTo>
                  <a:lnTo>
                    <a:pt x="33" y="910"/>
                  </a:lnTo>
                  <a:lnTo>
                    <a:pt x="0" y="897"/>
                  </a:lnTo>
                  <a:close/>
                </a:path>
              </a:pathLst>
            </a:custGeom>
            <a:solidFill>
              <a:srgbClr val="CD9A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2" name="Freeform 152"/>
            <p:cNvSpPr>
              <a:spLocks/>
            </p:cNvSpPr>
            <p:nvPr/>
          </p:nvSpPr>
          <p:spPr bwMode="auto">
            <a:xfrm>
              <a:off x="4097" y="1745"/>
              <a:ext cx="321" cy="295"/>
            </a:xfrm>
            <a:custGeom>
              <a:avLst/>
              <a:gdLst>
                <a:gd name="T0" fmla="*/ 0 w 963"/>
                <a:gd name="T1" fmla="*/ 0 h 885"/>
                <a:gd name="T2" fmla="*/ 0 w 963"/>
                <a:gd name="T3" fmla="*/ 0 h 885"/>
                <a:gd name="T4" fmla="*/ 0 w 963"/>
                <a:gd name="T5" fmla="*/ 0 h 885"/>
                <a:gd name="T6" fmla="*/ 0 w 963"/>
                <a:gd name="T7" fmla="*/ 0 h 885"/>
                <a:gd name="T8" fmla="*/ 0 w 963"/>
                <a:gd name="T9" fmla="*/ 0 h 8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3" h="885">
                  <a:moveTo>
                    <a:pt x="0" y="872"/>
                  </a:moveTo>
                  <a:lnTo>
                    <a:pt x="958" y="0"/>
                  </a:lnTo>
                  <a:lnTo>
                    <a:pt x="963" y="35"/>
                  </a:lnTo>
                  <a:lnTo>
                    <a:pt x="32" y="885"/>
                  </a:lnTo>
                  <a:lnTo>
                    <a:pt x="0" y="872"/>
                  </a:lnTo>
                  <a:close/>
                </a:path>
              </a:pathLst>
            </a:custGeom>
            <a:solidFill>
              <a:srgbClr val="CD9A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3" name="Freeform 153"/>
            <p:cNvSpPr>
              <a:spLocks/>
            </p:cNvSpPr>
            <p:nvPr/>
          </p:nvSpPr>
          <p:spPr bwMode="auto">
            <a:xfrm>
              <a:off x="4108" y="1757"/>
              <a:ext cx="312" cy="288"/>
            </a:xfrm>
            <a:custGeom>
              <a:avLst/>
              <a:gdLst>
                <a:gd name="T0" fmla="*/ 0 w 938"/>
                <a:gd name="T1" fmla="*/ 0 h 863"/>
                <a:gd name="T2" fmla="*/ 0 w 938"/>
                <a:gd name="T3" fmla="*/ 0 h 863"/>
                <a:gd name="T4" fmla="*/ 0 w 938"/>
                <a:gd name="T5" fmla="*/ 0 h 863"/>
                <a:gd name="T6" fmla="*/ 0 w 938"/>
                <a:gd name="T7" fmla="*/ 0 h 863"/>
                <a:gd name="T8" fmla="*/ 0 w 938"/>
                <a:gd name="T9" fmla="*/ 0 h 8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38" h="863">
                  <a:moveTo>
                    <a:pt x="0" y="850"/>
                  </a:moveTo>
                  <a:lnTo>
                    <a:pt x="931" y="0"/>
                  </a:lnTo>
                  <a:lnTo>
                    <a:pt x="938" y="38"/>
                  </a:lnTo>
                  <a:lnTo>
                    <a:pt x="35" y="863"/>
                  </a:lnTo>
                  <a:lnTo>
                    <a:pt x="0" y="850"/>
                  </a:lnTo>
                  <a:close/>
                </a:path>
              </a:pathLst>
            </a:custGeom>
            <a:solidFill>
              <a:srgbClr val="CD99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4" name="Freeform 154"/>
            <p:cNvSpPr>
              <a:spLocks/>
            </p:cNvSpPr>
            <p:nvPr/>
          </p:nvSpPr>
          <p:spPr bwMode="auto">
            <a:xfrm>
              <a:off x="4119" y="1770"/>
              <a:ext cx="304" cy="279"/>
            </a:xfrm>
            <a:custGeom>
              <a:avLst/>
              <a:gdLst>
                <a:gd name="T0" fmla="*/ 0 w 910"/>
                <a:gd name="T1" fmla="*/ 0 h 837"/>
                <a:gd name="T2" fmla="*/ 0 w 910"/>
                <a:gd name="T3" fmla="*/ 0 h 837"/>
                <a:gd name="T4" fmla="*/ 0 w 910"/>
                <a:gd name="T5" fmla="*/ 0 h 837"/>
                <a:gd name="T6" fmla="*/ 0 w 910"/>
                <a:gd name="T7" fmla="*/ 0 h 837"/>
                <a:gd name="T8" fmla="*/ 0 w 910"/>
                <a:gd name="T9" fmla="*/ 0 h 8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0" h="837">
                  <a:moveTo>
                    <a:pt x="0" y="825"/>
                  </a:moveTo>
                  <a:lnTo>
                    <a:pt x="903" y="0"/>
                  </a:lnTo>
                  <a:lnTo>
                    <a:pt x="910" y="35"/>
                  </a:lnTo>
                  <a:lnTo>
                    <a:pt x="31" y="837"/>
                  </a:lnTo>
                  <a:lnTo>
                    <a:pt x="0" y="825"/>
                  </a:lnTo>
                  <a:close/>
                </a:path>
              </a:pathLst>
            </a:custGeom>
            <a:solidFill>
              <a:srgbClr val="CC98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5" name="Freeform 155"/>
            <p:cNvSpPr>
              <a:spLocks/>
            </p:cNvSpPr>
            <p:nvPr/>
          </p:nvSpPr>
          <p:spPr bwMode="auto">
            <a:xfrm>
              <a:off x="4130" y="1781"/>
              <a:ext cx="295" cy="272"/>
            </a:xfrm>
            <a:custGeom>
              <a:avLst/>
              <a:gdLst>
                <a:gd name="T0" fmla="*/ 0 w 885"/>
                <a:gd name="T1" fmla="*/ 0 h 815"/>
                <a:gd name="T2" fmla="*/ 0 w 885"/>
                <a:gd name="T3" fmla="*/ 0 h 815"/>
                <a:gd name="T4" fmla="*/ 0 w 885"/>
                <a:gd name="T5" fmla="*/ 0 h 815"/>
                <a:gd name="T6" fmla="*/ 0 w 885"/>
                <a:gd name="T7" fmla="*/ 0 h 815"/>
                <a:gd name="T8" fmla="*/ 0 w 885"/>
                <a:gd name="T9" fmla="*/ 0 h 8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5" h="815">
                  <a:moveTo>
                    <a:pt x="0" y="802"/>
                  </a:moveTo>
                  <a:lnTo>
                    <a:pt x="879" y="0"/>
                  </a:lnTo>
                  <a:lnTo>
                    <a:pt x="885" y="39"/>
                  </a:lnTo>
                  <a:lnTo>
                    <a:pt x="34" y="815"/>
                  </a:lnTo>
                  <a:lnTo>
                    <a:pt x="0" y="802"/>
                  </a:lnTo>
                  <a:close/>
                </a:path>
              </a:pathLst>
            </a:custGeom>
            <a:solidFill>
              <a:srgbClr val="CC98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6" name="Freeform 156"/>
            <p:cNvSpPr>
              <a:spLocks/>
            </p:cNvSpPr>
            <p:nvPr/>
          </p:nvSpPr>
          <p:spPr bwMode="auto">
            <a:xfrm>
              <a:off x="4141" y="1794"/>
              <a:ext cx="286" cy="264"/>
            </a:xfrm>
            <a:custGeom>
              <a:avLst/>
              <a:gdLst>
                <a:gd name="T0" fmla="*/ 0 w 858"/>
                <a:gd name="T1" fmla="*/ 0 h 791"/>
                <a:gd name="T2" fmla="*/ 0 w 858"/>
                <a:gd name="T3" fmla="*/ 0 h 791"/>
                <a:gd name="T4" fmla="*/ 0 w 858"/>
                <a:gd name="T5" fmla="*/ 0 h 791"/>
                <a:gd name="T6" fmla="*/ 0 w 858"/>
                <a:gd name="T7" fmla="*/ 0 h 791"/>
                <a:gd name="T8" fmla="*/ 0 w 858"/>
                <a:gd name="T9" fmla="*/ 0 h 7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58" h="791">
                  <a:moveTo>
                    <a:pt x="0" y="776"/>
                  </a:moveTo>
                  <a:lnTo>
                    <a:pt x="851" y="0"/>
                  </a:lnTo>
                  <a:lnTo>
                    <a:pt x="858" y="39"/>
                  </a:lnTo>
                  <a:lnTo>
                    <a:pt x="34" y="791"/>
                  </a:lnTo>
                  <a:lnTo>
                    <a:pt x="0" y="776"/>
                  </a:lnTo>
                  <a:close/>
                </a:path>
              </a:pathLst>
            </a:custGeom>
            <a:solidFill>
              <a:srgbClr val="CC97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7" name="Freeform 157"/>
            <p:cNvSpPr>
              <a:spLocks/>
            </p:cNvSpPr>
            <p:nvPr/>
          </p:nvSpPr>
          <p:spPr bwMode="auto">
            <a:xfrm>
              <a:off x="4152" y="1807"/>
              <a:ext cx="277" cy="255"/>
            </a:xfrm>
            <a:custGeom>
              <a:avLst/>
              <a:gdLst>
                <a:gd name="T0" fmla="*/ 0 w 830"/>
                <a:gd name="T1" fmla="*/ 0 h 764"/>
                <a:gd name="T2" fmla="*/ 0 w 830"/>
                <a:gd name="T3" fmla="*/ 0 h 764"/>
                <a:gd name="T4" fmla="*/ 0 w 830"/>
                <a:gd name="T5" fmla="*/ 0 h 764"/>
                <a:gd name="T6" fmla="*/ 0 w 830"/>
                <a:gd name="T7" fmla="*/ 0 h 764"/>
                <a:gd name="T8" fmla="*/ 0 w 830"/>
                <a:gd name="T9" fmla="*/ 0 h 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0" h="764">
                  <a:moveTo>
                    <a:pt x="0" y="752"/>
                  </a:moveTo>
                  <a:lnTo>
                    <a:pt x="824" y="0"/>
                  </a:lnTo>
                  <a:lnTo>
                    <a:pt x="830" y="35"/>
                  </a:lnTo>
                  <a:lnTo>
                    <a:pt x="31" y="764"/>
                  </a:lnTo>
                  <a:lnTo>
                    <a:pt x="0" y="752"/>
                  </a:lnTo>
                  <a:close/>
                </a:path>
              </a:pathLst>
            </a:custGeom>
            <a:solidFill>
              <a:srgbClr val="CB96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8" name="Freeform 158"/>
            <p:cNvSpPr>
              <a:spLocks/>
            </p:cNvSpPr>
            <p:nvPr/>
          </p:nvSpPr>
          <p:spPr bwMode="auto">
            <a:xfrm>
              <a:off x="4163" y="1819"/>
              <a:ext cx="268" cy="247"/>
            </a:xfrm>
            <a:custGeom>
              <a:avLst/>
              <a:gdLst>
                <a:gd name="T0" fmla="*/ 0 w 806"/>
                <a:gd name="T1" fmla="*/ 0 h 742"/>
                <a:gd name="T2" fmla="*/ 0 w 806"/>
                <a:gd name="T3" fmla="*/ 0 h 742"/>
                <a:gd name="T4" fmla="*/ 0 w 806"/>
                <a:gd name="T5" fmla="*/ 0 h 742"/>
                <a:gd name="T6" fmla="*/ 0 w 806"/>
                <a:gd name="T7" fmla="*/ 0 h 742"/>
                <a:gd name="T8" fmla="*/ 0 w 806"/>
                <a:gd name="T9" fmla="*/ 0 h 7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06" h="742">
                  <a:moveTo>
                    <a:pt x="0" y="729"/>
                  </a:moveTo>
                  <a:lnTo>
                    <a:pt x="799" y="0"/>
                  </a:lnTo>
                  <a:lnTo>
                    <a:pt x="806" y="38"/>
                  </a:lnTo>
                  <a:lnTo>
                    <a:pt x="34" y="742"/>
                  </a:lnTo>
                  <a:lnTo>
                    <a:pt x="0" y="729"/>
                  </a:lnTo>
                  <a:close/>
                </a:path>
              </a:pathLst>
            </a:custGeom>
            <a:solidFill>
              <a:srgbClr val="CB96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49" name="Freeform 159"/>
            <p:cNvSpPr>
              <a:spLocks/>
            </p:cNvSpPr>
            <p:nvPr/>
          </p:nvSpPr>
          <p:spPr bwMode="auto">
            <a:xfrm>
              <a:off x="4174" y="1832"/>
              <a:ext cx="260" cy="239"/>
            </a:xfrm>
            <a:custGeom>
              <a:avLst/>
              <a:gdLst>
                <a:gd name="T0" fmla="*/ 0 w 779"/>
                <a:gd name="T1" fmla="*/ 0 h 717"/>
                <a:gd name="T2" fmla="*/ 0 w 779"/>
                <a:gd name="T3" fmla="*/ 0 h 717"/>
                <a:gd name="T4" fmla="*/ 0 w 779"/>
                <a:gd name="T5" fmla="*/ 0 h 717"/>
                <a:gd name="T6" fmla="*/ 0 w 779"/>
                <a:gd name="T7" fmla="*/ 0 h 717"/>
                <a:gd name="T8" fmla="*/ 0 w 779"/>
                <a:gd name="T9" fmla="*/ 0 h 7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9" h="717">
                  <a:moveTo>
                    <a:pt x="0" y="704"/>
                  </a:moveTo>
                  <a:lnTo>
                    <a:pt x="772" y="0"/>
                  </a:lnTo>
                  <a:lnTo>
                    <a:pt x="779" y="38"/>
                  </a:lnTo>
                  <a:lnTo>
                    <a:pt x="34" y="717"/>
                  </a:lnTo>
                  <a:lnTo>
                    <a:pt x="0" y="704"/>
                  </a:lnTo>
                  <a:close/>
                </a:path>
              </a:pathLst>
            </a:custGeom>
            <a:solidFill>
              <a:srgbClr val="CB95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0" name="Freeform 160"/>
            <p:cNvSpPr>
              <a:spLocks/>
            </p:cNvSpPr>
            <p:nvPr/>
          </p:nvSpPr>
          <p:spPr bwMode="auto">
            <a:xfrm>
              <a:off x="4185" y="1844"/>
              <a:ext cx="251" cy="231"/>
            </a:xfrm>
            <a:custGeom>
              <a:avLst/>
              <a:gdLst>
                <a:gd name="T0" fmla="*/ 0 w 751"/>
                <a:gd name="T1" fmla="*/ 0 h 691"/>
                <a:gd name="T2" fmla="*/ 0 w 751"/>
                <a:gd name="T3" fmla="*/ 0 h 691"/>
                <a:gd name="T4" fmla="*/ 0 w 751"/>
                <a:gd name="T5" fmla="*/ 0 h 691"/>
                <a:gd name="T6" fmla="*/ 0 w 751"/>
                <a:gd name="T7" fmla="*/ 0 h 691"/>
                <a:gd name="T8" fmla="*/ 0 w 751"/>
                <a:gd name="T9" fmla="*/ 0 h 6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51" h="691">
                  <a:moveTo>
                    <a:pt x="0" y="679"/>
                  </a:moveTo>
                  <a:lnTo>
                    <a:pt x="745" y="0"/>
                  </a:lnTo>
                  <a:lnTo>
                    <a:pt x="751" y="35"/>
                  </a:lnTo>
                  <a:lnTo>
                    <a:pt x="32" y="691"/>
                  </a:lnTo>
                  <a:lnTo>
                    <a:pt x="0" y="679"/>
                  </a:lnTo>
                  <a:close/>
                </a:path>
              </a:pathLst>
            </a:custGeom>
            <a:solidFill>
              <a:srgbClr val="CA95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1" name="Freeform 161"/>
            <p:cNvSpPr>
              <a:spLocks/>
            </p:cNvSpPr>
            <p:nvPr/>
          </p:nvSpPr>
          <p:spPr bwMode="auto">
            <a:xfrm>
              <a:off x="4196" y="1856"/>
              <a:ext cx="242" cy="223"/>
            </a:xfrm>
            <a:custGeom>
              <a:avLst/>
              <a:gdLst>
                <a:gd name="T0" fmla="*/ 0 w 726"/>
                <a:gd name="T1" fmla="*/ 0 h 670"/>
                <a:gd name="T2" fmla="*/ 0 w 726"/>
                <a:gd name="T3" fmla="*/ 0 h 670"/>
                <a:gd name="T4" fmla="*/ 0 w 726"/>
                <a:gd name="T5" fmla="*/ 0 h 670"/>
                <a:gd name="T6" fmla="*/ 0 w 726"/>
                <a:gd name="T7" fmla="*/ 0 h 670"/>
                <a:gd name="T8" fmla="*/ 0 w 726"/>
                <a:gd name="T9" fmla="*/ 0 h 6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6" h="670">
                  <a:moveTo>
                    <a:pt x="0" y="656"/>
                  </a:moveTo>
                  <a:lnTo>
                    <a:pt x="719" y="0"/>
                  </a:lnTo>
                  <a:lnTo>
                    <a:pt x="726" y="39"/>
                  </a:lnTo>
                  <a:lnTo>
                    <a:pt x="35" y="670"/>
                  </a:lnTo>
                  <a:lnTo>
                    <a:pt x="0" y="656"/>
                  </a:lnTo>
                  <a:close/>
                </a:path>
              </a:pathLst>
            </a:custGeom>
            <a:solidFill>
              <a:srgbClr val="CA94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2" name="Freeform 162"/>
            <p:cNvSpPr>
              <a:spLocks/>
            </p:cNvSpPr>
            <p:nvPr/>
          </p:nvSpPr>
          <p:spPr bwMode="auto">
            <a:xfrm>
              <a:off x="4208" y="1869"/>
              <a:ext cx="232" cy="214"/>
            </a:xfrm>
            <a:custGeom>
              <a:avLst/>
              <a:gdLst>
                <a:gd name="T0" fmla="*/ 0 w 696"/>
                <a:gd name="T1" fmla="*/ 0 h 643"/>
                <a:gd name="T2" fmla="*/ 0 w 696"/>
                <a:gd name="T3" fmla="*/ 0 h 643"/>
                <a:gd name="T4" fmla="*/ 0 w 696"/>
                <a:gd name="T5" fmla="*/ 0 h 643"/>
                <a:gd name="T6" fmla="*/ 0 w 696"/>
                <a:gd name="T7" fmla="*/ 0 h 643"/>
                <a:gd name="T8" fmla="*/ 0 w 696"/>
                <a:gd name="T9" fmla="*/ 0 h 6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96" h="643">
                  <a:moveTo>
                    <a:pt x="0" y="631"/>
                  </a:moveTo>
                  <a:lnTo>
                    <a:pt x="691" y="0"/>
                  </a:lnTo>
                  <a:lnTo>
                    <a:pt x="696" y="35"/>
                  </a:lnTo>
                  <a:lnTo>
                    <a:pt x="31" y="643"/>
                  </a:lnTo>
                  <a:lnTo>
                    <a:pt x="0" y="631"/>
                  </a:lnTo>
                  <a:close/>
                </a:path>
              </a:pathLst>
            </a:custGeom>
            <a:solidFill>
              <a:srgbClr val="CA94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3" name="Freeform 163"/>
            <p:cNvSpPr>
              <a:spLocks/>
            </p:cNvSpPr>
            <p:nvPr/>
          </p:nvSpPr>
          <p:spPr bwMode="auto">
            <a:xfrm>
              <a:off x="4218" y="1881"/>
              <a:ext cx="224" cy="207"/>
            </a:xfrm>
            <a:custGeom>
              <a:avLst/>
              <a:gdLst>
                <a:gd name="T0" fmla="*/ 0 w 672"/>
                <a:gd name="T1" fmla="*/ 0 h 621"/>
                <a:gd name="T2" fmla="*/ 0 w 672"/>
                <a:gd name="T3" fmla="*/ 0 h 621"/>
                <a:gd name="T4" fmla="*/ 0 w 672"/>
                <a:gd name="T5" fmla="*/ 0 h 621"/>
                <a:gd name="T6" fmla="*/ 0 w 672"/>
                <a:gd name="T7" fmla="*/ 0 h 621"/>
                <a:gd name="T8" fmla="*/ 0 w 672"/>
                <a:gd name="T9" fmla="*/ 0 h 6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621">
                  <a:moveTo>
                    <a:pt x="0" y="608"/>
                  </a:moveTo>
                  <a:lnTo>
                    <a:pt x="665" y="0"/>
                  </a:lnTo>
                  <a:lnTo>
                    <a:pt x="672" y="38"/>
                  </a:lnTo>
                  <a:lnTo>
                    <a:pt x="34" y="621"/>
                  </a:lnTo>
                  <a:lnTo>
                    <a:pt x="0" y="608"/>
                  </a:lnTo>
                  <a:close/>
                </a:path>
              </a:pathLst>
            </a:custGeom>
            <a:solidFill>
              <a:srgbClr val="C993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4" name="Freeform 164"/>
            <p:cNvSpPr>
              <a:spLocks/>
            </p:cNvSpPr>
            <p:nvPr/>
          </p:nvSpPr>
          <p:spPr bwMode="auto">
            <a:xfrm>
              <a:off x="4229" y="1893"/>
              <a:ext cx="216" cy="199"/>
            </a:xfrm>
            <a:custGeom>
              <a:avLst/>
              <a:gdLst>
                <a:gd name="T0" fmla="*/ 0 w 646"/>
                <a:gd name="T1" fmla="*/ 0 h 596"/>
                <a:gd name="T2" fmla="*/ 0 w 646"/>
                <a:gd name="T3" fmla="*/ 0 h 596"/>
                <a:gd name="T4" fmla="*/ 0 w 646"/>
                <a:gd name="T5" fmla="*/ 0 h 596"/>
                <a:gd name="T6" fmla="*/ 0 w 646"/>
                <a:gd name="T7" fmla="*/ 0 h 596"/>
                <a:gd name="T8" fmla="*/ 0 w 646"/>
                <a:gd name="T9" fmla="*/ 0 h 5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6" h="596">
                  <a:moveTo>
                    <a:pt x="0" y="583"/>
                  </a:moveTo>
                  <a:lnTo>
                    <a:pt x="638" y="0"/>
                  </a:lnTo>
                  <a:lnTo>
                    <a:pt x="646" y="39"/>
                  </a:lnTo>
                  <a:lnTo>
                    <a:pt x="34" y="596"/>
                  </a:lnTo>
                  <a:lnTo>
                    <a:pt x="0" y="583"/>
                  </a:lnTo>
                  <a:close/>
                </a:path>
              </a:pathLst>
            </a:custGeom>
            <a:solidFill>
              <a:srgbClr val="C993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5" name="Freeform 165"/>
            <p:cNvSpPr>
              <a:spLocks/>
            </p:cNvSpPr>
            <p:nvPr/>
          </p:nvSpPr>
          <p:spPr bwMode="auto">
            <a:xfrm>
              <a:off x="4241" y="1906"/>
              <a:ext cx="205" cy="190"/>
            </a:xfrm>
            <a:custGeom>
              <a:avLst/>
              <a:gdLst>
                <a:gd name="T0" fmla="*/ 0 w 617"/>
                <a:gd name="T1" fmla="*/ 0 h 569"/>
                <a:gd name="T2" fmla="*/ 0 w 617"/>
                <a:gd name="T3" fmla="*/ 0 h 569"/>
                <a:gd name="T4" fmla="*/ 0 w 617"/>
                <a:gd name="T5" fmla="*/ 0 h 569"/>
                <a:gd name="T6" fmla="*/ 0 w 617"/>
                <a:gd name="T7" fmla="*/ 0 h 569"/>
                <a:gd name="T8" fmla="*/ 0 w 617"/>
                <a:gd name="T9" fmla="*/ 0 h 5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17" h="569">
                  <a:moveTo>
                    <a:pt x="0" y="557"/>
                  </a:moveTo>
                  <a:lnTo>
                    <a:pt x="612" y="0"/>
                  </a:lnTo>
                  <a:lnTo>
                    <a:pt x="617" y="35"/>
                  </a:lnTo>
                  <a:lnTo>
                    <a:pt x="31" y="569"/>
                  </a:lnTo>
                  <a:lnTo>
                    <a:pt x="0" y="557"/>
                  </a:lnTo>
                  <a:close/>
                </a:path>
              </a:pathLst>
            </a:custGeom>
            <a:solidFill>
              <a:srgbClr val="C992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6" name="Freeform 166"/>
            <p:cNvSpPr>
              <a:spLocks/>
            </p:cNvSpPr>
            <p:nvPr/>
          </p:nvSpPr>
          <p:spPr bwMode="auto">
            <a:xfrm>
              <a:off x="4251" y="1918"/>
              <a:ext cx="198" cy="183"/>
            </a:xfrm>
            <a:custGeom>
              <a:avLst/>
              <a:gdLst>
                <a:gd name="T0" fmla="*/ 0 w 593"/>
                <a:gd name="T1" fmla="*/ 0 h 548"/>
                <a:gd name="T2" fmla="*/ 0 w 593"/>
                <a:gd name="T3" fmla="*/ 0 h 548"/>
                <a:gd name="T4" fmla="*/ 0 w 593"/>
                <a:gd name="T5" fmla="*/ 0 h 548"/>
                <a:gd name="T6" fmla="*/ 0 w 593"/>
                <a:gd name="T7" fmla="*/ 0 h 548"/>
                <a:gd name="T8" fmla="*/ 0 w 593"/>
                <a:gd name="T9" fmla="*/ 0 h 5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93" h="548">
                  <a:moveTo>
                    <a:pt x="0" y="534"/>
                  </a:moveTo>
                  <a:lnTo>
                    <a:pt x="586" y="0"/>
                  </a:lnTo>
                  <a:lnTo>
                    <a:pt x="593" y="39"/>
                  </a:lnTo>
                  <a:lnTo>
                    <a:pt x="34" y="548"/>
                  </a:lnTo>
                  <a:lnTo>
                    <a:pt x="0" y="534"/>
                  </a:lnTo>
                  <a:close/>
                </a:path>
              </a:pathLst>
            </a:custGeom>
            <a:solidFill>
              <a:srgbClr val="C892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7" name="Freeform 167"/>
            <p:cNvSpPr>
              <a:spLocks/>
            </p:cNvSpPr>
            <p:nvPr/>
          </p:nvSpPr>
          <p:spPr bwMode="auto">
            <a:xfrm>
              <a:off x="4262" y="1931"/>
              <a:ext cx="189" cy="174"/>
            </a:xfrm>
            <a:custGeom>
              <a:avLst/>
              <a:gdLst>
                <a:gd name="T0" fmla="*/ 0 w 566"/>
                <a:gd name="T1" fmla="*/ 0 h 522"/>
                <a:gd name="T2" fmla="*/ 0 w 566"/>
                <a:gd name="T3" fmla="*/ 0 h 522"/>
                <a:gd name="T4" fmla="*/ 0 w 566"/>
                <a:gd name="T5" fmla="*/ 0 h 522"/>
                <a:gd name="T6" fmla="*/ 0 w 566"/>
                <a:gd name="T7" fmla="*/ 0 h 522"/>
                <a:gd name="T8" fmla="*/ 0 w 566"/>
                <a:gd name="T9" fmla="*/ 0 h 5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66" h="522">
                  <a:moveTo>
                    <a:pt x="0" y="509"/>
                  </a:moveTo>
                  <a:lnTo>
                    <a:pt x="559" y="0"/>
                  </a:lnTo>
                  <a:lnTo>
                    <a:pt x="566" y="37"/>
                  </a:lnTo>
                  <a:lnTo>
                    <a:pt x="34" y="522"/>
                  </a:lnTo>
                  <a:lnTo>
                    <a:pt x="0" y="509"/>
                  </a:lnTo>
                  <a:close/>
                </a:path>
              </a:pathLst>
            </a:custGeom>
            <a:solidFill>
              <a:srgbClr val="C891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8" name="Freeform 168"/>
            <p:cNvSpPr>
              <a:spLocks/>
            </p:cNvSpPr>
            <p:nvPr/>
          </p:nvSpPr>
          <p:spPr bwMode="auto">
            <a:xfrm>
              <a:off x="4274" y="1943"/>
              <a:ext cx="179" cy="166"/>
            </a:xfrm>
            <a:custGeom>
              <a:avLst/>
              <a:gdLst>
                <a:gd name="T0" fmla="*/ 0 w 538"/>
                <a:gd name="T1" fmla="*/ 0 h 498"/>
                <a:gd name="T2" fmla="*/ 0 w 538"/>
                <a:gd name="T3" fmla="*/ 0 h 498"/>
                <a:gd name="T4" fmla="*/ 0 w 538"/>
                <a:gd name="T5" fmla="*/ 0 h 498"/>
                <a:gd name="T6" fmla="*/ 0 w 538"/>
                <a:gd name="T7" fmla="*/ 0 h 498"/>
                <a:gd name="T8" fmla="*/ 0 w 538"/>
                <a:gd name="T9" fmla="*/ 0 h 4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8" h="498">
                  <a:moveTo>
                    <a:pt x="0" y="485"/>
                  </a:moveTo>
                  <a:lnTo>
                    <a:pt x="532" y="0"/>
                  </a:lnTo>
                  <a:lnTo>
                    <a:pt x="538" y="35"/>
                  </a:lnTo>
                  <a:lnTo>
                    <a:pt x="31" y="498"/>
                  </a:lnTo>
                  <a:lnTo>
                    <a:pt x="0" y="485"/>
                  </a:lnTo>
                  <a:close/>
                </a:path>
              </a:pathLst>
            </a:custGeom>
            <a:solidFill>
              <a:srgbClr val="C891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59" name="Freeform 169"/>
            <p:cNvSpPr>
              <a:spLocks/>
            </p:cNvSpPr>
            <p:nvPr/>
          </p:nvSpPr>
          <p:spPr bwMode="auto">
            <a:xfrm>
              <a:off x="4284" y="1955"/>
              <a:ext cx="171" cy="159"/>
            </a:xfrm>
            <a:custGeom>
              <a:avLst/>
              <a:gdLst>
                <a:gd name="T0" fmla="*/ 0 w 514"/>
                <a:gd name="T1" fmla="*/ 0 h 476"/>
                <a:gd name="T2" fmla="*/ 0 w 514"/>
                <a:gd name="T3" fmla="*/ 0 h 476"/>
                <a:gd name="T4" fmla="*/ 0 w 514"/>
                <a:gd name="T5" fmla="*/ 0 h 476"/>
                <a:gd name="T6" fmla="*/ 0 w 514"/>
                <a:gd name="T7" fmla="*/ 0 h 476"/>
                <a:gd name="T8" fmla="*/ 0 w 514"/>
                <a:gd name="T9" fmla="*/ 0 h 4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4" h="476">
                  <a:moveTo>
                    <a:pt x="0" y="463"/>
                  </a:moveTo>
                  <a:lnTo>
                    <a:pt x="507" y="0"/>
                  </a:lnTo>
                  <a:lnTo>
                    <a:pt x="514" y="39"/>
                  </a:lnTo>
                  <a:lnTo>
                    <a:pt x="35" y="476"/>
                  </a:lnTo>
                  <a:lnTo>
                    <a:pt x="0" y="463"/>
                  </a:lnTo>
                  <a:close/>
                </a:path>
              </a:pathLst>
            </a:custGeom>
            <a:solidFill>
              <a:srgbClr val="C790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0" name="Freeform 170"/>
            <p:cNvSpPr>
              <a:spLocks/>
            </p:cNvSpPr>
            <p:nvPr/>
          </p:nvSpPr>
          <p:spPr bwMode="auto">
            <a:xfrm>
              <a:off x="4296" y="1968"/>
              <a:ext cx="161" cy="150"/>
            </a:xfrm>
            <a:custGeom>
              <a:avLst/>
              <a:gdLst>
                <a:gd name="T0" fmla="*/ 0 w 485"/>
                <a:gd name="T1" fmla="*/ 0 h 449"/>
                <a:gd name="T2" fmla="*/ 0 w 485"/>
                <a:gd name="T3" fmla="*/ 0 h 449"/>
                <a:gd name="T4" fmla="*/ 0 w 485"/>
                <a:gd name="T5" fmla="*/ 0 h 449"/>
                <a:gd name="T6" fmla="*/ 0 w 485"/>
                <a:gd name="T7" fmla="*/ 0 h 449"/>
                <a:gd name="T8" fmla="*/ 0 w 485"/>
                <a:gd name="T9" fmla="*/ 0 h 4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5" h="449">
                  <a:moveTo>
                    <a:pt x="0" y="437"/>
                  </a:moveTo>
                  <a:lnTo>
                    <a:pt x="479" y="0"/>
                  </a:lnTo>
                  <a:lnTo>
                    <a:pt x="485" y="35"/>
                  </a:lnTo>
                  <a:lnTo>
                    <a:pt x="32" y="449"/>
                  </a:lnTo>
                  <a:lnTo>
                    <a:pt x="0" y="437"/>
                  </a:lnTo>
                  <a:close/>
                </a:path>
              </a:pathLst>
            </a:custGeom>
            <a:solidFill>
              <a:srgbClr val="C790B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1" name="Freeform 171"/>
            <p:cNvSpPr>
              <a:spLocks/>
            </p:cNvSpPr>
            <p:nvPr/>
          </p:nvSpPr>
          <p:spPr bwMode="auto">
            <a:xfrm>
              <a:off x="4306" y="1980"/>
              <a:ext cx="154" cy="142"/>
            </a:xfrm>
            <a:custGeom>
              <a:avLst/>
              <a:gdLst>
                <a:gd name="T0" fmla="*/ 0 w 460"/>
                <a:gd name="T1" fmla="*/ 0 h 428"/>
                <a:gd name="T2" fmla="*/ 0 w 460"/>
                <a:gd name="T3" fmla="*/ 0 h 428"/>
                <a:gd name="T4" fmla="*/ 0 w 460"/>
                <a:gd name="T5" fmla="*/ 0 h 428"/>
                <a:gd name="T6" fmla="*/ 0 w 460"/>
                <a:gd name="T7" fmla="*/ 0 h 428"/>
                <a:gd name="T8" fmla="*/ 0 w 460"/>
                <a:gd name="T9" fmla="*/ 0 h 42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0" h="428">
                  <a:moveTo>
                    <a:pt x="0" y="414"/>
                  </a:moveTo>
                  <a:lnTo>
                    <a:pt x="453" y="0"/>
                  </a:lnTo>
                  <a:lnTo>
                    <a:pt x="460" y="39"/>
                  </a:lnTo>
                  <a:lnTo>
                    <a:pt x="34" y="428"/>
                  </a:lnTo>
                  <a:lnTo>
                    <a:pt x="0" y="414"/>
                  </a:lnTo>
                  <a:close/>
                </a:path>
              </a:pathLst>
            </a:custGeom>
            <a:solidFill>
              <a:srgbClr val="C790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2" name="Freeform 172"/>
            <p:cNvSpPr>
              <a:spLocks/>
            </p:cNvSpPr>
            <p:nvPr/>
          </p:nvSpPr>
          <p:spPr bwMode="auto">
            <a:xfrm>
              <a:off x="4318" y="1993"/>
              <a:ext cx="144" cy="134"/>
            </a:xfrm>
            <a:custGeom>
              <a:avLst/>
              <a:gdLst>
                <a:gd name="T0" fmla="*/ 0 w 433"/>
                <a:gd name="T1" fmla="*/ 0 h 402"/>
                <a:gd name="T2" fmla="*/ 0 w 433"/>
                <a:gd name="T3" fmla="*/ 0 h 402"/>
                <a:gd name="T4" fmla="*/ 0 w 433"/>
                <a:gd name="T5" fmla="*/ 0 h 402"/>
                <a:gd name="T6" fmla="*/ 0 w 433"/>
                <a:gd name="T7" fmla="*/ 0 h 402"/>
                <a:gd name="T8" fmla="*/ 0 w 433"/>
                <a:gd name="T9" fmla="*/ 0 h 4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33" h="402">
                  <a:moveTo>
                    <a:pt x="0" y="389"/>
                  </a:moveTo>
                  <a:lnTo>
                    <a:pt x="426" y="0"/>
                  </a:lnTo>
                  <a:lnTo>
                    <a:pt x="433" y="38"/>
                  </a:lnTo>
                  <a:lnTo>
                    <a:pt x="34" y="402"/>
                  </a:lnTo>
                  <a:lnTo>
                    <a:pt x="0" y="389"/>
                  </a:lnTo>
                  <a:close/>
                </a:path>
              </a:pathLst>
            </a:custGeom>
            <a:solidFill>
              <a:srgbClr val="C78F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3" name="Freeform 173"/>
            <p:cNvSpPr>
              <a:spLocks/>
            </p:cNvSpPr>
            <p:nvPr/>
          </p:nvSpPr>
          <p:spPr bwMode="auto">
            <a:xfrm>
              <a:off x="4329" y="2005"/>
              <a:ext cx="135" cy="126"/>
            </a:xfrm>
            <a:custGeom>
              <a:avLst/>
              <a:gdLst>
                <a:gd name="T0" fmla="*/ 0 w 405"/>
                <a:gd name="T1" fmla="*/ 0 h 376"/>
                <a:gd name="T2" fmla="*/ 0 w 405"/>
                <a:gd name="T3" fmla="*/ 0 h 376"/>
                <a:gd name="T4" fmla="*/ 0 w 405"/>
                <a:gd name="T5" fmla="*/ 0 h 376"/>
                <a:gd name="T6" fmla="*/ 0 w 405"/>
                <a:gd name="T7" fmla="*/ 0 h 376"/>
                <a:gd name="T8" fmla="*/ 0 w 405"/>
                <a:gd name="T9" fmla="*/ 0 h 3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05" h="376">
                  <a:moveTo>
                    <a:pt x="0" y="364"/>
                  </a:moveTo>
                  <a:lnTo>
                    <a:pt x="399" y="0"/>
                  </a:lnTo>
                  <a:lnTo>
                    <a:pt x="405" y="35"/>
                  </a:lnTo>
                  <a:lnTo>
                    <a:pt x="31" y="376"/>
                  </a:lnTo>
                  <a:lnTo>
                    <a:pt x="0" y="364"/>
                  </a:lnTo>
                  <a:close/>
                </a:path>
              </a:pathLst>
            </a:custGeom>
            <a:solidFill>
              <a:srgbClr val="C68F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4" name="Freeform 174"/>
            <p:cNvSpPr>
              <a:spLocks/>
            </p:cNvSpPr>
            <p:nvPr/>
          </p:nvSpPr>
          <p:spPr bwMode="auto">
            <a:xfrm>
              <a:off x="4339" y="2017"/>
              <a:ext cx="127" cy="118"/>
            </a:xfrm>
            <a:custGeom>
              <a:avLst/>
              <a:gdLst>
                <a:gd name="T0" fmla="*/ 0 w 381"/>
                <a:gd name="T1" fmla="*/ 0 h 354"/>
                <a:gd name="T2" fmla="*/ 0 w 381"/>
                <a:gd name="T3" fmla="*/ 0 h 354"/>
                <a:gd name="T4" fmla="*/ 0 w 381"/>
                <a:gd name="T5" fmla="*/ 0 h 354"/>
                <a:gd name="T6" fmla="*/ 0 w 381"/>
                <a:gd name="T7" fmla="*/ 0 h 354"/>
                <a:gd name="T8" fmla="*/ 0 w 381"/>
                <a:gd name="T9" fmla="*/ 0 h 3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354">
                  <a:moveTo>
                    <a:pt x="0" y="341"/>
                  </a:moveTo>
                  <a:lnTo>
                    <a:pt x="374" y="0"/>
                  </a:lnTo>
                  <a:lnTo>
                    <a:pt x="381" y="39"/>
                  </a:lnTo>
                  <a:lnTo>
                    <a:pt x="34" y="354"/>
                  </a:lnTo>
                  <a:lnTo>
                    <a:pt x="0" y="341"/>
                  </a:lnTo>
                  <a:close/>
                </a:path>
              </a:pathLst>
            </a:custGeom>
            <a:solidFill>
              <a:srgbClr val="C68F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5" name="Freeform 175"/>
            <p:cNvSpPr>
              <a:spLocks/>
            </p:cNvSpPr>
            <p:nvPr/>
          </p:nvSpPr>
          <p:spPr bwMode="auto">
            <a:xfrm>
              <a:off x="4351" y="2030"/>
              <a:ext cx="118" cy="110"/>
            </a:xfrm>
            <a:custGeom>
              <a:avLst/>
              <a:gdLst>
                <a:gd name="T0" fmla="*/ 0 w 354"/>
                <a:gd name="T1" fmla="*/ 0 h 329"/>
                <a:gd name="T2" fmla="*/ 0 w 354"/>
                <a:gd name="T3" fmla="*/ 0 h 329"/>
                <a:gd name="T4" fmla="*/ 0 w 354"/>
                <a:gd name="T5" fmla="*/ 0 h 329"/>
                <a:gd name="T6" fmla="*/ 0 w 354"/>
                <a:gd name="T7" fmla="*/ 0 h 329"/>
                <a:gd name="T8" fmla="*/ 0 w 354"/>
                <a:gd name="T9" fmla="*/ 0 h 3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4" h="329">
                  <a:moveTo>
                    <a:pt x="0" y="315"/>
                  </a:moveTo>
                  <a:lnTo>
                    <a:pt x="347" y="0"/>
                  </a:lnTo>
                  <a:lnTo>
                    <a:pt x="354" y="38"/>
                  </a:lnTo>
                  <a:lnTo>
                    <a:pt x="34" y="329"/>
                  </a:lnTo>
                  <a:lnTo>
                    <a:pt x="0" y="315"/>
                  </a:lnTo>
                  <a:close/>
                </a:path>
              </a:pathLst>
            </a:custGeom>
            <a:solidFill>
              <a:srgbClr val="C68E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6" name="Freeform 176"/>
            <p:cNvSpPr>
              <a:spLocks/>
            </p:cNvSpPr>
            <p:nvPr/>
          </p:nvSpPr>
          <p:spPr bwMode="auto">
            <a:xfrm>
              <a:off x="4362" y="2043"/>
              <a:ext cx="108" cy="101"/>
            </a:xfrm>
            <a:custGeom>
              <a:avLst/>
              <a:gdLst>
                <a:gd name="T0" fmla="*/ 0 w 325"/>
                <a:gd name="T1" fmla="*/ 0 h 303"/>
                <a:gd name="T2" fmla="*/ 0 w 325"/>
                <a:gd name="T3" fmla="*/ 0 h 303"/>
                <a:gd name="T4" fmla="*/ 0 w 325"/>
                <a:gd name="T5" fmla="*/ 0 h 303"/>
                <a:gd name="T6" fmla="*/ 0 w 325"/>
                <a:gd name="T7" fmla="*/ 0 h 303"/>
                <a:gd name="T8" fmla="*/ 0 w 325"/>
                <a:gd name="T9" fmla="*/ 0 h 3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5" h="303">
                  <a:moveTo>
                    <a:pt x="0" y="291"/>
                  </a:moveTo>
                  <a:lnTo>
                    <a:pt x="320" y="0"/>
                  </a:lnTo>
                  <a:lnTo>
                    <a:pt x="325" y="34"/>
                  </a:lnTo>
                  <a:lnTo>
                    <a:pt x="31" y="303"/>
                  </a:lnTo>
                  <a:lnTo>
                    <a:pt x="0" y="291"/>
                  </a:lnTo>
                  <a:close/>
                </a:path>
              </a:pathLst>
            </a:custGeom>
            <a:solidFill>
              <a:srgbClr val="C68E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7" name="Freeform 177"/>
            <p:cNvSpPr>
              <a:spLocks/>
            </p:cNvSpPr>
            <p:nvPr/>
          </p:nvSpPr>
          <p:spPr bwMode="auto">
            <a:xfrm>
              <a:off x="4372" y="2054"/>
              <a:ext cx="101" cy="94"/>
            </a:xfrm>
            <a:custGeom>
              <a:avLst/>
              <a:gdLst>
                <a:gd name="T0" fmla="*/ 0 w 301"/>
                <a:gd name="T1" fmla="*/ 0 h 282"/>
                <a:gd name="T2" fmla="*/ 0 w 301"/>
                <a:gd name="T3" fmla="*/ 0 h 282"/>
                <a:gd name="T4" fmla="*/ 0 w 301"/>
                <a:gd name="T5" fmla="*/ 0 h 282"/>
                <a:gd name="T6" fmla="*/ 0 w 301"/>
                <a:gd name="T7" fmla="*/ 0 h 282"/>
                <a:gd name="T8" fmla="*/ 0 w 301"/>
                <a:gd name="T9" fmla="*/ 0 h 2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1" h="282">
                  <a:moveTo>
                    <a:pt x="0" y="269"/>
                  </a:moveTo>
                  <a:lnTo>
                    <a:pt x="294" y="0"/>
                  </a:lnTo>
                  <a:lnTo>
                    <a:pt x="301" y="39"/>
                  </a:lnTo>
                  <a:lnTo>
                    <a:pt x="35" y="282"/>
                  </a:lnTo>
                  <a:lnTo>
                    <a:pt x="0" y="269"/>
                  </a:lnTo>
                  <a:close/>
                </a:path>
              </a:pathLst>
            </a:custGeom>
            <a:solidFill>
              <a:srgbClr val="C68E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8" name="Freeform 178"/>
            <p:cNvSpPr>
              <a:spLocks/>
            </p:cNvSpPr>
            <p:nvPr/>
          </p:nvSpPr>
          <p:spPr bwMode="auto">
            <a:xfrm>
              <a:off x="4384" y="2067"/>
              <a:ext cx="91" cy="85"/>
            </a:xfrm>
            <a:custGeom>
              <a:avLst/>
              <a:gdLst>
                <a:gd name="T0" fmla="*/ 0 w 272"/>
                <a:gd name="T1" fmla="*/ 0 h 255"/>
                <a:gd name="T2" fmla="*/ 0 w 272"/>
                <a:gd name="T3" fmla="*/ 0 h 255"/>
                <a:gd name="T4" fmla="*/ 0 w 272"/>
                <a:gd name="T5" fmla="*/ 0 h 255"/>
                <a:gd name="T6" fmla="*/ 0 w 272"/>
                <a:gd name="T7" fmla="*/ 0 h 255"/>
                <a:gd name="T8" fmla="*/ 0 w 272"/>
                <a:gd name="T9" fmla="*/ 0 h 2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2" h="255">
                  <a:moveTo>
                    <a:pt x="0" y="243"/>
                  </a:moveTo>
                  <a:lnTo>
                    <a:pt x="266" y="0"/>
                  </a:lnTo>
                  <a:lnTo>
                    <a:pt x="272" y="35"/>
                  </a:lnTo>
                  <a:lnTo>
                    <a:pt x="32" y="255"/>
                  </a:lnTo>
                  <a:lnTo>
                    <a:pt x="0" y="243"/>
                  </a:lnTo>
                  <a:close/>
                </a:path>
              </a:pathLst>
            </a:custGeom>
            <a:solidFill>
              <a:srgbClr val="C58D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69" name="Freeform 179"/>
            <p:cNvSpPr>
              <a:spLocks/>
            </p:cNvSpPr>
            <p:nvPr/>
          </p:nvSpPr>
          <p:spPr bwMode="auto">
            <a:xfrm>
              <a:off x="4395" y="2079"/>
              <a:ext cx="82" cy="77"/>
            </a:xfrm>
            <a:custGeom>
              <a:avLst/>
              <a:gdLst>
                <a:gd name="T0" fmla="*/ 0 w 247"/>
                <a:gd name="T1" fmla="*/ 0 h 233"/>
                <a:gd name="T2" fmla="*/ 0 w 247"/>
                <a:gd name="T3" fmla="*/ 0 h 233"/>
                <a:gd name="T4" fmla="*/ 0 w 247"/>
                <a:gd name="T5" fmla="*/ 0 h 233"/>
                <a:gd name="T6" fmla="*/ 0 w 247"/>
                <a:gd name="T7" fmla="*/ 0 h 233"/>
                <a:gd name="T8" fmla="*/ 0 w 247"/>
                <a:gd name="T9" fmla="*/ 0 h 2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7" h="233">
                  <a:moveTo>
                    <a:pt x="0" y="220"/>
                  </a:moveTo>
                  <a:lnTo>
                    <a:pt x="240" y="0"/>
                  </a:lnTo>
                  <a:lnTo>
                    <a:pt x="247" y="39"/>
                  </a:lnTo>
                  <a:lnTo>
                    <a:pt x="34" y="233"/>
                  </a:lnTo>
                  <a:lnTo>
                    <a:pt x="0" y="220"/>
                  </a:lnTo>
                  <a:close/>
                </a:path>
              </a:pathLst>
            </a:custGeom>
            <a:solidFill>
              <a:srgbClr val="C58D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70" name="Freeform 180"/>
            <p:cNvSpPr>
              <a:spLocks/>
            </p:cNvSpPr>
            <p:nvPr/>
          </p:nvSpPr>
          <p:spPr bwMode="auto">
            <a:xfrm>
              <a:off x="4406" y="2092"/>
              <a:ext cx="73" cy="69"/>
            </a:xfrm>
            <a:custGeom>
              <a:avLst/>
              <a:gdLst>
                <a:gd name="T0" fmla="*/ 0 w 220"/>
                <a:gd name="T1" fmla="*/ 0 h 209"/>
                <a:gd name="T2" fmla="*/ 0 w 220"/>
                <a:gd name="T3" fmla="*/ 0 h 209"/>
                <a:gd name="T4" fmla="*/ 0 w 220"/>
                <a:gd name="T5" fmla="*/ 0 h 209"/>
                <a:gd name="T6" fmla="*/ 0 w 220"/>
                <a:gd name="T7" fmla="*/ 0 h 209"/>
                <a:gd name="T8" fmla="*/ 0 w 220"/>
                <a:gd name="T9" fmla="*/ 0 h 20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0" h="209">
                  <a:moveTo>
                    <a:pt x="0" y="194"/>
                  </a:moveTo>
                  <a:lnTo>
                    <a:pt x="213" y="0"/>
                  </a:lnTo>
                  <a:lnTo>
                    <a:pt x="220" y="38"/>
                  </a:lnTo>
                  <a:lnTo>
                    <a:pt x="34" y="209"/>
                  </a:lnTo>
                  <a:lnTo>
                    <a:pt x="0" y="194"/>
                  </a:lnTo>
                  <a:close/>
                </a:path>
              </a:pathLst>
            </a:custGeom>
            <a:solidFill>
              <a:srgbClr val="C58C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371" name="Line 181"/>
            <p:cNvSpPr>
              <a:spLocks noChangeShapeType="1"/>
            </p:cNvSpPr>
            <p:nvPr/>
          </p:nvSpPr>
          <p:spPr bwMode="auto">
            <a:xfrm flipH="1" flipV="1">
              <a:off x="4297" y="1072"/>
              <a:ext cx="184" cy="1103"/>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72" name="Line 182"/>
            <p:cNvSpPr>
              <a:spLocks noChangeShapeType="1"/>
            </p:cNvSpPr>
            <p:nvPr/>
          </p:nvSpPr>
          <p:spPr bwMode="auto">
            <a:xfrm flipH="1" flipV="1">
              <a:off x="3282" y="1710"/>
              <a:ext cx="1200" cy="467"/>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373" name="Rectangle 183"/>
            <p:cNvSpPr>
              <a:spLocks noChangeArrowheads="1"/>
            </p:cNvSpPr>
            <p:nvPr/>
          </p:nvSpPr>
          <p:spPr bwMode="auto">
            <a:xfrm>
              <a:off x="3976" y="1785"/>
              <a:ext cx="49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Vapour</a:t>
              </a:r>
              <a:endParaRPr lang="de-AT" altLang="pl-PL" sz="1800" b="1">
                <a:latin typeface="Arial" panose="020B0604020202020204" pitchFamily="34" charset="0"/>
              </a:endParaRPr>
            </a:p>
          </p:txBody>
        </p:sp>
      </p:grpSp>
      <p:grpSp>
        <p:nvGrpSpPr>
          <p:cNvPr id="265222" name="Group 184"/>
          <p:cNvGrpSpPr>
            <a:grpSpLocks/>
          </p:cNvGrpSpPr>
          <p:nvPr/>
        </p:nvGrpSpPr>
        <p:grpSpPr bwMode="auto">
          <a:xfrm>
            <a:off x="4665663" y="1528763"/>
            <a:ext cx="2387600" cy="1771650"/>
            <a:chOff x="2931" y="707"/>
            <a:chExt cx="1504" cy="1116"/>
          </a:xfrm>
        </p:grpSpPr>
        <p:sp>
          <p:nvSpPr>
            <p:cNvPr id="265255" name="Freeform 185"/>
            <p:cNvSpPr>
              <a:spLocks/>
            </p:cNvSpPr>
            <p:nvPr/>
          </p:nvSpPr>
          <p:spPr bwMode="auto">
            <a:xfrm>
              <a:off x="3628" y="1260"/>
              <a:ext cx="654" cy="563"/>
            </a:xfrm>
            <a:custGeom>
              <a:avLst/>
              <a:gdLst>
                <a:gd name="T0" fmla="*/ 0 w 1963"/>
                <a:gd name="T1" fmla="*/ 0 h 1691"/>
                <a:gd name="T2" fmla="*/ 0 w 1963"/>
                <a:gd name="T3" fmla="*/ 0 h 1691"/>
                <a:gd name="T4" fmla="*/ 0 w 1963"/>
                <a:gd name="T5" fmla="*/ 0 h 1691"/>
                <a:gd name="T6" fmla="*/ 0 w 1963"/>
                <a:gd name="T7" fmla="*/ 0 h 1691"/>
                <a:gd name="T8" fmla="*/ 0 w 1963"/>
                <a:gd name="T9" fmla="*/ 0 h 16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63" h="1691">
                  <a:moveTo>
                    <a:pt x="0" y="1398"/>
                  </a:moveTo>
                  <a:lnTo>
                    <a:pt x="237" y="1691"/>
                  </a:lnTo>
                  <a:lnTo>
                    <a:pt x="1963" y="292"/>
                  </a:lnTo>
                  <a:lnTo>
                    <a:pt x="1725" y="0"/>
                  </a:lnTo>
                  <a:lnTo>
                    <a:pt x="0" y="13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56" name="Freeform 186"/>
            <p:cNvSpPr>
              <a:spLocks/>
            </p:cNvSpPr>
            <p:nvPr/>
          </p:nvSpPr>
          <p:spPr bwMode="auto">
            <a:xfrm>
              <a:off x="3628" y="1260"/>
              <a:ext cx="654" cy="563"/>
            </a:xfrm>
            <a:custGeom>
              <a:avLst/>
              <a:gdLst>
                <a:gd name="T0" fmla="*/ 0 w 1963"/>
                <a:gd name="T1" fmla="*/ 0 h 1691"/>
                <a:gd name="T2" fmla="*/ 0 w 1963"/>
                <a:gd name="T3" fmla="*/ 0 h 1691"/>
                <a:gd name="T4" fmla="*/ 0 w 1963"/>
                <a:gd name="T5" fmla="*/ 0 h 1691"/>
                <a:gd name="T6" fmla="*/ 0 w 1963"/>
                <a:gd name="T7" fmla="*/ 0 h 1691"/>
                <a:gd name="T8" fmla="*/ 0 w 1963"/>
                <a:gd name="T9" fmla="*/ 0 h 16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63" h="1691">
                  <a:moveTo>
                    <a:pt x="0" y="1398"/>
                  </a:moveTo>
                  <a:lnTo>
                    <a:pt x="237" y="1691"/>
                  </a:lnTo>
                  <a:lnTo>
                    <a:pt x="1963" y="292"/>
                  </a:lnTo>
                  <a:lnTo>
                    <a:pt x="1725" y="0"/>
                  </a:lnTo>
                  <a:lnTo>
                    <a:pt x="0" y="1398"/>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257" name="Line 187"/>
            <p:cNvSpPr>
              <a:spLocks noChangeShapeType="1"/>
            </p:cNvSpPr>
            <p:nvPr/>
          </p:nvSpPr>
          <p:spPr bwMode="auto">
            <a:xfrm>
              <a:off x="3492" y="899"/>
              <a:ext cx="352" cy="504"/>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258" name="Freeform 188"/>
            <p:cNvSpPr>
              <a:spLocks/>
            </p:cNvSpPr>
            <p:nvPr/>
          </p:nvSpPr>
          <p:spPr bwMode="auto">
            <a:xfrm>
              <a:off x="3785" y="1345"/>
              <a:ext cx="106" cy="125"/>
            </a:xfrm>
            <a:custGeom>
              <a:avLst/>
              <a:gdLst>
                <a:gd name="T0" fmla="*/ 0 w 319"/>
                <a:gd name="T1" fmla="*/ 0 h 375"/>
                <a:gd name="T2" fmla="*/ 0 w 319"/>
                <a:gd name="T3" fmla="*/ 0 h 375"/>
                <a:gd name="T4" fmla="*/ 0 w 319"/>
                <a:gd name="T5" fmla="*/ 0 h 375"/>
                <a:gd name="T6" fmla="*/ 0 w 319"/>
                <a:gd name="T7" fmla="*/ 0 h 375"/>
                <a:gd name="T8" fmla="*/ 0 w 319"/>
                <a:gd name="T9" fmla="*/ 0 h 3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9" h="375">
                  <a:moveTo>
                    <a:pt x="0" y="144"/>
                  </a:moveTo>
                  <a:lnTo>
                    <a:pt x="319" y="375"/>
                  </a:lnTo>
                  <a:lnTo>
                    <a:pt x="208" y="0"/>
                  </a:lnTo>
                  <a:lnTo>
                    <a:pt x="171" y="168"/>
                  </a:lnTo>
                  <a:lnTo>
                    <a:pt x="0" y="144"/>
                  </a:lnTo>
                  <a:close/>
                </a:path>
              </a:pathLst>
            </a:custGeom>
            <a:solidFill>
              <a:srgbClr val="12141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59" name="Rectangle 189"/>
            <p:cNvSpPr>
              <a:spLocks noChangeArrowheads="1"/>
            </p:cNvSpPr>
            <p:nvPr/>
          </p:nvSpPr>
          <p:spPr bwMode="auto">
            <a:xfrm>
              <a:off x="2931" y="707"/>
              <a:ext cx="150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Substrate suspension</a:t>
              </a:r>
              <a:endParaRPr lang="de-AT" altLang="pl-PL" sz="1800" b="1">
                <a:latin typeface="Arial" panose="020B0604020202020204" pitchFamily="34" charset="0"/>
              </a:endParaRPr>
            </a:p>
          </p:txBody>
        </p:sp>
      </p:grpSp>
      <p:grpSp>
        <p:nvGrpSpPr>
          <p:cNvPr id="265223" name="Group 190"/>
          <p:cNvGrpSpPr>
            <a:grpSpLocks/>
          </p:cNvGrpSpPr>
          <p:nvPr/>
        </p:nvGrpSpPr>
        <p:grpSpPr bwMode="auto">
          <a:xfrm>
            <a:off x="6356350" y="3746500"/>
            <a:ext cx="1600200" cy="1206500"/>
            <a:chOff x="3996" y="2104"/>
            <a:chExt cx="1008" cy="760"/>
          </a:xfrm>
        </p:grpSpPr>
        <p:sp>
          <p:nvSpPr>
            <p:cNvPr id="265237" name="Freeform 191"/>
            <p:cNvSpPr>
              <a:spLocks/>
            </p:cNvSpPr>
            <p:nvPr/>
          </p:nvSpPr>
          <p:spPr bwMode="auto">
            <a:xfrm>
              <a:off x="4456" y="2207"/>
              <a:ext cx="427" cy="425"/>
            </a:xfrm>
            <a:custGeom>
              <a:avLst/>
              <a:gdLst>
                <a:gd name="T0" fmla="*/ 0 w 1281"/>
                <a:gd name="T1" fmla="*/ 0 h 1276"/>
                <a:gd name="T2" fmla="*/ 0 w 1281"/>
                <a:gd name="T3" fmla="*/ 0 h 1276"/>
                <a:gd name="T4" fmla="*/ 0 w 1281"/>
                <a:gd name="T5" fmla="*/ 0 h 1276"/>
                <a:gd name="T6" fmla="*/ 0 w 1281"/>
                <a:gd name="T7" fmla="*/ 0 h 1276"/>
                <a:gd name="T8" fmla="*/ 0 w 1281"/>
                <a:gd name="T9" fmla="*/ 0 h 1276"/>
                <a:gd name="T10" fmla="*/ 0 w 1281"/>
                <a:gd name="T11" fmla="*/ 0 h 1276"/>
                <a:gd name="T12" fmla="*/ 0 w 1281"/>
                <a:gd name="T13" fmla="*/ 0 h 1276"/>
                <a:gd name="T14" fmla="*/ 0 w 1281"/>
                <a:gd name="T15" fmla="*/ 0 h 1276"/>
                <a:gd name="T16" fmla="*/ 0 w 1281"/>
                <a:gd name="T17" fmla="*/ 0 h 1276"/>
                <a:gd name="T18" fmla="*/ 0 w 1281"/>
                <a:gd name="T19" fmla="*/ 0 h 1276"/>
                <a:gd name="T20" fmla="*/ 0 w 1281"/>
                <a:gd name="T21" fmla="*/ 0 h 1276"/>
                <a:gd name="T22" fmla="*/ 0 w 1281"/>
                <a:gd name="T23" fmla="*/ 0 h 1276"/>
                <a:gd name="T24" fmla="*/ 0 w 1281"/>
                <a:gd name="T25" fmla="*/ 0 h 1276"/>
                <a:gd name="T26" fmla="*/ 0 w 1281"/>
                <a:gd name="T27" fmla="*/ 0 h 1276"/>
                <a:gd name="T28" fmla="*/ 0 w 1281"/>
                <a:gd name="T29" fmla="*/ 0 h 1276"/>
                <a:gd name="T30" fmla="*/ 0 w 1281"/>
                <a:gd name="T31" fmla="*/ 0 h 1276"/>
                <a:gd name="T32" fmla="*/ 0 w 1281"/>
                <a:gd name="T33" fmla="*/ 0 h 1276"/>
                <a:gd name="T34" fmla="*/ 0 w 1281"/>
                <a:gd name="T35" fmla="*/ 0 h 1276"/>
                <a:gd name="T36" fmla="*/ 0 w 1281"/>
                <a:gd name="T37" fmla="*/ 0 h 1276"/>
                <a:gd name="T38" fmla="*/ 0 w 1281"/>
                <a:gd name="T39" fmla="*/ 0 h 1276"/>
                <a:gd name="T40" fmla="*/ 0 w 1281"/>
                <a:gd name="T41" fmla="*/ 0 h 1276"/>
                <a:gd name="T42" fmla="*/ 0 w 1281"/>
                <a:gd name="T43" fmla="*/ 0 h 1276"/>
                <a:gd name="T44" fmla="*/ 0 w 1281"/>
                <a:gd name="T45" fmla="*/ 0 h 1276"/>
                <a:gd name="T46" fmla="*/ 0 w 1281"/>
                <a:gd name="T47" fmla="*/ 0 h 1276"/>
                <a:gd name="T48" fmla="*/ 0 w 1281"/>
                <a:gd name="T49" fmla="*/ 0 h 1276"/>
                <a:gd name="T50" fmla="*/ 0 w 1281"/>
                <a:gd name="T51" fmla="*/ 0 h 1276"/>
                <a:gd name="T52" fmla="*/ 0 w 1281"/>
                <a:gd name="T53" fmla="*/ 0 h 1276"/>
                <a:gd name="T54" fmla="*/ 0 w 1281"/>
                <a:gd name="T55" fmla="*/ 0 h 1276"/>
                <a:gd name="T56" fmla="*/ 0 w 1281"/>
                <a:gd name="T57" fmla="*/ 0 h 1276"/>
                <a:gd name="T58" fmla="*/ 0 w 1281"/>
                <a:gd name="T59" fmla="*/ 0 h 1276"/>
                <a:gd name="T60" fmla="*/ 0 w 1281"/>
                <a:gd name="T61" fmla="*/ 0 h 1276"/>
                <a:gd name="T62" fmla="*/ 0 w 1281"/>
                <a:gd name="T63" fmla="*/ 0 h 1276"/>
                <a:gd name="T64" fmla="*/ 0 w 1281"/>
                <a:gd name="T65" fmla="*/ 0 h 1276"/>
                <a:gd name="T66" fmla="*/ 0 w 1281"/>
                <a:gd name="T67" fmla="*/ 0 h 1276"/>
                <a:gd name="T68" fmla="*/ 0 w 1281"/>
                <a:gd name="T69" fmla="*/ 0 h 1276"/>
                <a:gd name="T70" fmla="*/ 0 w 1281"/>
                <a:gd name="T71" fmla="*/ 0 h 1276"/>
                <a:gd name="T72" fmla="*/ 0 w 1281"/>
                <a:gd name="T73" fmla="*/ 0 h 1276"/>
                <a:gd name="T74" fmla="*/ 0 w 1281"/>
                <a:gd name="T75" fmla="*/ 0 h 1276"/>
                <a:gd name="T76" fmla="*/ 0 w 1281"/>
                <a:gd name="T77" fmla="*/ 0 h 1276"/>
                <a:gd name="T78" fmla="*/ 0 w 1281"/>
                <a:gd name="T79" fmla="*/ 0 h 1276"/>
                <a:gd name="T80" fmla="*/ 0 w 1281"/>
                <a:gd name="T81" fmla="*/ 0 h 1276"/>
                <a:gd name="T82" fmla="*/ 0 w 1281"/>
                <a:gd name="T83" fmla="*/ 0 h 1276"/>
                <a:gd name="T84" fmla="*/ 0 w 1281"/>
                <a:gd name="T85" fmla="*/ 0 h 127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281" h="1276">
                  <a:moveTo>
                    <a:pt x="1281" y="638"/>
                  </a:moveTo>
                  <a:lnTo>
                    <a:pt x="1280" y="671"/>
                  </a:lnTo>
                  <a:lnTo>
                    <a:pt x="1278" y="703"/>
                  </a:lnTo>
                  <a:lnTo>
                    <a:pt x="1273" y="735"/>
                  </a:lnTo>
                  <a:lnTo>
                    <a:pt x="1268" y="766"/>
                  </a:lnTo>
                  <a:lnTo>
                    <a:pt x="1260" y="797"/>
                  </a:lnTo>
                  <a:lnTo>
                    <a:pt x="1252" y="828"/>
                  </a:lnTo>
                  <a:lnTo>
                    <a:pt x="1241" y="857"/>
                  </a:lnTo>
                  <a:lnTo>
                    <a:pt x="1230" y="886"/>
                  </a:lnTo>
                  <a:lnTo>
                    <a:pt x="1218" y="915"/>
                  </a:lnTo>
                  <a:lnTo>
                    <a:pt x="1204" y="941"/>
                  </a:lnTo>
                  <a:lnTo>
                    <a:pt x="1188" y="969"/>
                  </a:lnTo>
                  <a:lnTo>
                    <a:pt x="1172" y="994"/>
                  </a:lnTo>
                  <a:lnTo>
                    <a:pt x="1154" y="1020"/>
                  </a:lnTo>
                  <a:lnTo>
                    <a:pt x="1135" y="1044"/>
                  </a:lnTo>
                  <a:lnTo>
                    <a:pt x="1114" y="1067"/>
                  </a:lnTo>
                  <a:lnTo>
                    <a:pt x="1093" y="1089"/>
                  </a:lnTo>
                  <a:lnTo>
                    <a:pt x="1071" y="1110"/>
                  </a:lnTo>
                  <a:lnTo>
                    <a:pt x="1048" y="1130"/>
                  </a:lnTo>
                  <a:lnTo>
                    <a:pt x="1024" y="1149"/>
                  </a:lnTo>
                  <a:lnTo>
                    <a:pt x="999" y="1167"/>
                  </a:lnTo>
                  <a:lnTo>
                    <a:pt x="973" y="1183"/>
                  </a:lnTo>
                  <a:lnTo>
                    <a:pt x="946" y="1199"/>
                  </a:lnTo>
                  <a:lnTo>
                    <a:pt x="919" y="1213"/>
                  </a:lnTo>
                  <a:lnTo>
                    <a:pt x="891" y="1225"/>
                  </a:lnTo>
                  <a:lnTo>
                    <a:pt x="861" y="1237"/>
                  </a:lnTo>
                  <a:lnTo>
                    <a:pt x="832" y="1247"/>
                  </a:lnTo>
                  <a:lnTo>
                    <a:pt x="802" y="1256"/>
                  </a:lnTo>
                  <a:lnTo>
                    <a:pt x="771" y="1263"/>
                  </a:lnTo>
                  <a:lnTo>
                    <a:pt x="740" y="1268"/>
                  </a:lnTo>
                  <a:lnTo>
                    <a:pt x="708" y="1273"/>
                  </a:lnTo>
                  <a:lnTo>
                    <a:pt x="675" y="1275"/>
                  </a:lnTo>
                  <a:lnTo>
                    <a:pt x="643" y="1276"/>
                  </a:lnTo>
                  <a:lnTo>
                    <a:pt x="610" y="1275"/>
                  </a:lnTo>
                  <a:lnTo>
                    <a:pt x="576" y="1273"/>
                  </a:lnTo>
                  <a:lnTo>
                    <a:pt x="544" y="1268"/>
                  </a:lnTo>
                  <a:lnTo>
                    <a:pt x="512" y="1263"/>
                  </a:lnTo>
                  <a:lnTo>
                    <a:pt x="482" y="1256"/>
                  </a:lnTo>
                  <a:lnTo>
                    <a:pt x="451" y="1247"/>
                  </a:lnTo>
                  <a:lnTo>
                    <a:pt x="421" y="1237"/>
                  </a:lnTo>
                  <a:lnTo>
                    <a:pt x="392" y="1225"/>
                  </a:lnTo>
                  <a:lnTo>
                    <a:pt x="363" y="1213"/>
                  </a:lnTo>
                  <a:lnTo>
                    <a:pt x="336" y="1199"/>
                  </a:lnTo>
                  <a:lnTo>
                    <a:pt x="308" y="1183"/>
                  </a:lnTo>
                  <a:lnTo>
                    <a:pt x="283" y="1167"/>
                  </a:lnTo>
                  <a:lnTo>
                    <a:pt x="257" y="1149"/>
                  </a:lnTo>
                  <a:lnTo>
                    <a:pt x="233" y="1130"/>
                  </a:lnTo>
                  <a:lnTo>
                    <a:pt x="210" y="1110"/>
                  </a:lnTo>
                  <a:lnTo>
                    <a:pt x="188" y="1089"/>
                  </a:lnTo>
                  <a:lnTo>
                    <a:pt x="167" y="1067"/>
                  </a:lnTo>
                  <a:lnTo>
                    <a:pt x="147" y="1044"/>
                  </a:lnTo>
                  <a:lnTo>
                    <a:pt x="127" y="1020"/>
                  </a:lnTo>
                  <a:lnTo>
                    <a:pt x="109" y="994"/>
                  </a:lnTo>
                  <a:lnTo>
                    <a:pt x="93" y="969"/>
                  </a:lnTo>
                  <a:lnTo>
                    <a:pt x="77" y="941"/>
                  </a:lnTo>
                  <a:lnTo>
                    <a:pt x="63" y="915"/>
                  </a:lnTo>
                  <a:lnTo>
                    <a:pt x="51" y="886"/>
                  </a:lnTo>
                  <a:lnTo>
                    <a:pt x="39" y="857"/>
                  </a:lnTo>
                  <a:lnTo>
                    <a:pt x="29" y="828"/>
                  </a:lnTo>
                  <a:lnTo>
                    <a:pt x="21" y="797"/>
                  </a:lnTo>
                  <a:lnTo>
                    <a:pt x="13" y="766"/>
                  </a:lnTo>
                  <a:lnTo>
                    <a:pt x="8" y="735"/>
                  </a:lnTo>
                  <a:lnTo>
                    <a:pt x="3" y="703"/>
                  </a:lnTo>
                  <a:lnTo>
                    <a:pt x="1" y="671"/>
                  </a:lnTo>
                  <a:lnTo>
                    <a:pt x="0" y="638"/>
                  </a:lnTo>
                  <a:lnTo>
                    <a:pt x="1" y="605"/>
                  </a:lnTo>
                  <a:lnTo>
                    <a:pt x="3" y="573"/>
                  </a:lnTo>
                  <a:lnTo>
                    <a:pt x="8" y="541"/>
                  </a:lnTo>
                  <a:lnTo>
                    <a:pt x="13" y="510"/>
                  </a:lnTo>
                  <a:lnTo>
                    <a:pt x="21" y="479"/>
                  </a:lnTo>
                  <a:lnTo>
                    <a:pt x="29" y="448"/>
                  </a:lnTo>
                  <a:lnTo>
                    <a:pt x="39" y="418"/>
                  </a:lnTo>
                  <a:lnTo>
                    <a:pt x="51" y="389"/>
                  </a:lnTo>
                  <a:lnTo>
                    <a:pt x="63" y="361"/>
                  </a:lnTo>
                  <a:lnTo>
                    <a:pt x="77" y="334"/>
                  </a:lnTo>
                  <a:lnTo>
                    <a:pt x="93" y="306"/>
                  </a:lnTo>
                  <a:lnTo>
                    <a:pt x="109" y="281"/>
                  </a:lnTo>
                  <a:lnTo>
                    <a:pt x="127" y="256"/>
                  </a:lnTo>
                  <a:lnTo>
                    <a:pt x="147" y="231"/>
                  </a:lnTo>
                  <a:lnTo>
                    <a:pt x="167" y="208"/>
                  </a:lnTo>
                  <a:lnTo>
                    <a:pt x="188" y="186"/>
                  </a:lnTo>
                  <a:lnTo>
                    <a:pt x="210" y="165"/>
                  </a:lnTo>
                  <a:lnTo>
                    <a:pt x="233" y="145"/>
                  </a:lnTo>
                  <a:lnTo>
                    <a:pt x="257" y="127"/>
                  </a:lnTo>
                  <a:lnTo>
                    <a:pt x="283" y="109"/>
                  </a:lnTo>
                  <a:lnTo>
                    <a:pt x="308" y="92"/>
                  </a:lnTo>
                  <a:lnTo>
                    <a:pt x="336" y="77"/>
                  </a:lnTo>
                  <a:lnTo>
                    <a:pt x="363" y="62"/>
                  </a:lnTo>
                  <a:lnTo>
                    <a:pt x="392" y="50"/>
                  </a:lnTo>
                  <a:lnTo>
                    <a:pt x="421" y="38"/>
                  </a:lnTo>
                  <a:lnTo>
                    <a:pt x="451" y="28"/>
                  </a:lnTo>
                  <a:lnTo>
                    <a:pt x="482" y="19"/>
                  </a:lnTo>
                  <a:lnTo>
                    <a:pt x="512" y="13"/>
                  </a:lnTo>
                  <a:lnTo>
                    <a:pt x="544" y="7"/>
                  </a:lnTo>
                  <a:lnTo>
                    <a:pt x="576" y="3"/>
                  </a:lnTo>
                  <a:lnTo>
                    <a:pt x="610" y="1"/>
                  </a:lnTo>
                  <a:lnTo>
                    <a:pt x="643" y="0"/>
                  </a:lnTo>
                  <a:lnTo>
                    <a:pt x="675" y="1"/>
                  </a:lnTo>
                  <a:lnTo>
                    <a:pt x="708" y="3"/>
                  </a:lnTo>
                  <a:lnTo>
                    <a:pt x="740" y="7"/>
                  </a:lnTo>
                  <a:lnTo>
                    <a:pt x="771" y="13"/>
                  </a:lnTo>
                  <a:lnTo>
                    <a:pt x="802" y="19"/>
                  </a:lnTo>
                  <a:lnTo>
                    <a:pt x="832" y="28"/>
                  </a:lnTo>
                  <a:lnTo>
                    <a:pt x="861" y="38"/>
                  </a:lnTo>
                  <a:lnTo>
                    <a:pt x="891" y="50"/>
                  </a:lnTo>
                  <a:lnTo>
                    <a:pt x="919" y="62"/>
                  </a:lnTo>
                  <a:lnTo>
                    <a:pt x="946" y="77"/>
                  </a:lnTo>
                  <a:lnTo>
                    <a:pt x="973" y="92"/>
                  </a:lnTo>
                  <a:lnTo>
                    <a:pt x="999" y="109"/>
                  </a:lnTo>
                  <a:lnTo>
                    <a:pt x="1024" y="127"/>
                  </a:lnTo>
                  <a:lnTo>
                    <a:pt x="1048" y="145"/>
                  </a:lnTo>
                  <a:lnTo>
                    <a:pt x="1071" y="165"/>
                  </a:lnTo>
                  <a:lnTo>
                    <a:pt x="1093" y="186"/>
                  </a:lnTo>
                  <a:lnTo>
                    <a:pt x="1114" y="208"/>
                  </a:lnTo>
                  <a:lnTo>
                    <a:pt x="1135" y="231"/>
                  </a:lnTo>
                  <a:lnTo>
                    <a:pt x="1154" y="256"/>
                  </a:lnTo>
                  <a:lnTo>
                    <a:pt x="1172" y="281"/>
                  </a:lnTo>
                  <a:lnTo>
                    <a:pt x="1188" y="306"/>
                  </a:lnTo>
                  <a:lnTo>
                    <a:pt x="1204" y="334"/>
                  </a:lnTo>
                  <a:lnTo>
                    <a:pt x="1218" y="361"/>
                  </a:lnTo>
                  <a:lnTo>
                    <a:pt x="1230" y="389"/>
                  </a:lnTo>
                  <a:lnTo>
                    <a:pt x="1241" y="418"/>
                  </a:lnTo>
                  <a:lnTo>
                    <a:pt x="1252" y="448"/>
                  </a:lnTo>
                  <a:lnTo>
                    <a:pt x="1260" y="479"/>
                  </a:lnTo>
                  <a:lnTo>
                    <a:pt x="1268" y="510"/>
                  </a:lnTo>
                  <a:lnTo>
                    <a:pt x="1273" y="541"/>
                  </a:lnTo>
                  <a:lnTo>
                    <a:pt x="1278" y="573"/>
                  </a:lnTo>
                  <a:lnTo>
                    <a:pt x="1280" y="605"/>
                  </a:lnTo>
                  <a:lnTo>
                    <a:pt x="1281" y="6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38" name="Freeform 192"/>
            <p:cNvSpPr>
              <a:spLocks/>
            </p:cNvSpPr>
            <p:nvPr/>
          </p:nvSpPr>
          <p:spPr bwMode="auto">
            <a:xfrm>
              <a:off x="4456" y="2207"/>
              <a:ext cx="427" cy="425"/>
            </a:xfrm>
            <a:custGeom>
              <a:avLst/>
              <a:gdLst>
                <a:gd name="T0" fmla="*/ 0 w 1281"/>
                <a:gd name="T1" fmla="*/ 0 h 1276"/>
                <a:gd name="T2" fmla="*/ 0 w 1281"/>
                <a:gd name="T3" fmla="*/ 0 h 1276"/>
                <a:gd name="T4" fmla="*/ 0 w 1281"/>
                <a:gd name="T5" fmla="*/ 0 h 1276"/>
                <a:gd name="T6" fmla="*/ 0 w 1281"/>
                <a:gd name="T7" fmla="*/ 0 h 1276"/>
                <a:gd name="T8" fmla="*/ 0 w 1281"/>
                <a:gd name="T9" fmla="*/ 0 h 1276"/>
                <a:gd name="T10" fmla="*/ 0 w 1281"/>
                <a:gd name="T11" fmla="*/ 0 h 1276"/>
                <a:gd name="T12" fmla="*/ 0 w 1281"/>
                <a:gd name="T13" fmla="*/ 0 h 1276"/>
                <a:gd name="T14" fmla="*/ 0 w 1281"/>
                <a:gd name="T15" fmla="*/ 0 h 1276"/>
                <a:gd name="T16" fmla="*/ 0 w 1281"/>
                <a:gd name="T17" fmla="*/ 0 h 1276"/>
                <a:gd name="T18" fmla="*/ 0 w 1281"/>
                <a:gd name="T19" fmla="*/ 0 h 1276"/>
                <a:gd name="T20" fmla="*/ 0 w 1281"/>
                <a:gd name="T21" fmla="*/ 0 h 1276"/>
                <a:gd name="T22" fmla="*/ 0 w 1281"/>
                <a:gd name="T23" fmla="*/ 0 h 1276"/>
                <a:gd name="T24" fmla="*/ 0 w 1281"/>
                <a:gd name="T25" fmla="*/ 0 h 1276"/>
                <a:gd name="T26" fmla="*/ 0 w 1281"/>
                <a:gd name="T27" fmla="*/ 0 h 1276"/>
                <a:gd name="T28" fmla="*/ 0 w 1281"/>
                <a:gd name="T29" fmla="*/ 0 h 1276"/>
                <a:gd name="T30" fmla="*/ 0 w 1281"/>
                <a:gd name="T31" fmla="*/ 0 h 1276"/>
                <a:gd name="T32" fmla="*/ 0 w 1281"/>
                <a:gd name="T33" fmla="*/ 0 h 1276"/>
                <a:gd name="T34" fmla="*/ 0 w 1281"/>
                <a:gd name="T35" fmla="*/ 0 h 1276"/>
                <a:gd name="T36" fmla="*/ 0 w 1281"/>
                <a:gd name="T37" fmla="*/ 0 h 1276"/>
                <a:gd name="T38" fmla="*/ 0 w 1281"/>
                <a:gd name="T39" fmla="*/ 0 h 1276"/>
                <a:gd name="T40" fmla="*/ 0 w 1281"/>
                <a:gd name="T41" fmla="*/ 0 h 1276"/>
                <a:gd name="T42" fmla="*/ 0 w 1281"/>
                <a:gd name="T43" fmla="*/ 0 h 1276"/>
                <a:gd name="T44" fmla="*/ 0 w 1281"/>
                <a:gd name="T45" fmla="*/ 0 h 1276"/>
                <a:gd name="T46" fmla="*/ 0 w 1281"/>
                <a:gd name="T47" fmla="*/ 0 h 1276"/>
                <a:gd name="T48" fmla="*/ 0 w 1281"/>
                <a:gd name="T49" fmla="*/ 0 h 1276"/>
                <a:gd name="T50" fmla="*/ 0 w 1281"/>
                <a:gd name="T51" fmla="*/ 0 h 1276"/>
                <a:gd name="T52" fmla="*/ 0 w 1281"/>
                <a:gd name="T53" fmla="*/ 0 h 1276"/>
                <a:gd name="T54" fmla="*/ 0 w 1281"/>
                <a:gd name="T55" fmla="*/ 0 h 1276"/>
                <a:gd name="T56" fmla="*/ 0 w 1281"/>
                <a:gd name="T57" fmla="*/ 0 h 1276"/>
                <a:gd name="T58" fmla="*/ 0 w 1281"/>
                <a:gd name="T59" fmla="*/ 0 h 1276"/>
                <a:gd name="T60" fmla="*/ 0 w 1281"/>
                <a:gd name="T61" fmla="*/ 0 h 1276"/>
                <a:gd name="T62" fmla="*/ 0 w 1281"/>
                <a:gd name="T63" fmla="*/ 0 h 1276"/>
                <a:gd name="T64" fmla="*/ 0 w 1281"/>
                <a:gd name="T65" fmla="*/ 0 h 1276"/>
                <a:gd name="T66" fmla="*/ 0 w 1281"/>
                <a:gd name="T67" fmla="*/ 0 h 1276"/>
                <a:gd name="T68" fmla="*/ 0 w 1281"/>
                <a:gd name="T69" fmla="*/ 0 h 1276"/>
                <a:gd name="T70" fmla="*/ 0 w 1281"/>
                <a:gd name="T71" fmla="*/ 0 h 1276"/>
                <a:gd name="T72" fmla="*/ 0 w 1281"/>
                <a:gd name="T73" fmla="*/ 0 h 1276"/>
                <a:gd name="T74" fmla="*/ 0 w 1281"/>
                <a:gd name="T75" fmla="*/ 0 h 1276"/>
                <a:gd name="T76" fmla="*/ 0 w 1281"/>
                <a:gd name="T77" fmla="*/ 0 h 1276"/>
                <a:gd name="T78" fmla="*/ 0 w 1281"/>
                <a:gd name="T79" fmla="*/ 0 h 1276"/>
                <a:gd name="T80" fmla="*/ 0 w 1281"/>
                <a:gd name="T81" fmla="*/ 0 h 1276"/>
                <a:gd name="T82" fmla="*/ 0 w 1281"/>
                <a:gd name="T83" fmla="*/ 0 h 1276"/>
                <a:gd name="T84" fmla="*/ 0 w 1281"/>
                <a:gd name="T85" fmla="*/ 0 h 127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281" h="1276">
                  <a:moveTo>
                    <a:pt x="1281" y="638"/>
                  </a:moveTo>
                  <a:lnTo>
                    <a:pt x="1280" y="671"/>
                  </a:lnTo>
                  <a:lnTo>
                    <a:pt x="1278" y="703"/>
                  </a:lnTo>
                  <a:lnTo>
                    <a:pt x="1273" y="735"/>
                  </a:lnTo>
                  <a:lnTo>
                    <a:pt x="1268" y="766"/>
                  </a:lnTo>
                  <a:lnTo>
                    <a:pt x="1260" y="797"/>
                  </a:lnTo>
                  <a:lnTo>
                    <a:pt x="1252" y="828"/>
                  </a:lnTo>
                  <a:lnTo>
                    <a:pt x="1241" y="857"/>
                  </a:lnTo>
                  <a:lnTo>
                    <a:pt x="1230" y="886"/>
                  </a:lnTo>
                  <a:lnTo>
                    <a:pt x="1218" y="915"/>
                  </a:lnTo>
                  <a:lnTo>
                    <a:pt x="1204" y="941"/>
                  </a:lnTo>
                  <a:lnTo>
                    <a:pt x="1188" y="969"/>
                  </a:lnTo>
                  <a:lnTo>
                    <a:pt x="1172" y="994"/>
                  </a:lnTo>
                  <a:lnTo>
                    <a:pt x="1154" y="1020"/>
                  </a:lnTo>
                  <a:lnTo>
                    <a:pt x="1135" y="1044"/>
                  </a:lnTo>
                  <a:lnTo>
                    <a:pt x="1114" y="1067"/>
                  </a:lnTo>
                  <a:lnTo>
                    <a:pt x="1093" y="1089"/>
                  </a:lnTo>
                  <a:lnTo>
                    <a:pt x="1071" y="1110"/>
                  </a:lnTo>
                  <a:lnTo>
                    <a:pt x="1048" y="1130"/>
                  </a:lnTo>
                  <a:lnTo>
                    <a:pt x="1024" y="1149"/>
                  </a:lnTo>
                  <a:lnTo>
                    <a:pt x="999" y="1167"/>
                  </a:lnTo>
                  <a:lnTo>
                    <a:pt x="973" y="1183"/>
                  </a:lnTo>
                  <a:lnTo>
                    <a:pt x="946" y="1199"/>
                  </a:lnTo>
                  <a:lnTo>
                    <a:pt x="919" y="1213"/>
                  </a:lnTo>
                  <a:lnTo>
                    <a:pt x="891" y="1225"/>
                  </a:lnTo>
                  <a:lnTo>
                    <a:pt x="861" y="1237"/>
                  </a:lnTo>
                  <a:lnTo>
                    <a:pt x="832" y="1247"/>
                  </a:lnTo>
                  <a:lnTo>
                    <a:pt x="802" y="1256"/>
                  </a:lnTo>
                  <a:lnTo>
                    <a:pt x="771" y="1263"/>
                  </a:lnTo>
                  <a:lnTo>
                    <a:pt x="740" y="1268"/>
                  </a:lnTo>
                  <a:lnTo>
                    <a:pt x="708" y="1273"/>
                  </a:lnTo>
                  <a:lnTo>
                    <a:pt x="675" y="1275"/>
                  </a:lnTo>
                  <a:lnTo>
                    <a:pt x="643" y="1276"/>
                  </a:lnTo>
                  <a:lnTo>
                    <a:pt x="610" y="1275"/>
                  </a:lnTo>
                  <a:lnTo>
                    <a:pt x="576" y="1273"/>
                  </a:lnTo>
                  <a:lnTo>
                    <a:pt x="544" y="1268"/>
                  </a:lnTo>
                  <a:lnTo>
                    <a:pt x="512" y="1263"/>
                  </a:lnTo>
                  <a:lnTo>
                    <a:pt x="482" y="1256"/>
                  </a:lnTo>
                  <a:lnTo>
                    <a:pt x="451" y="1247"/>
                  </a:lnTo>
                  <a:lnTo>
                    <a:pt x="421" y="1237"/>
                  </a:lnTo>
                  <a:lnTo>
                    <a:pt x="392" y="1225"/>
                  </a:lnTo>
                  <a:lnTo>
                    <a:pt x="363" y="1213"/>
                  </a:lnTo>
                  <a:lnTo>
                    <a:pt x="336" y="1199"/>
                  </a:lnTo>
                  <a:lnTo>
                    <a:pt x="308" y="1183"/>
                  </a:lnTo>
                  <a:lnTo>
                    <a:pt x="283" y="1167"/>
                  </a:lnTo>
                  <a:lnTo>
                    <a:pt x="257" y="1149"/>
                  </a:lnTo>
                  <a:lnTo>
                    <a:pt x="233" y="1130"/>
                  </a:lnTo>
                  <a:lnTo>
                    <a:pt x="210" y="1110"/>
                  </a:lnTo>
                  <a:lnTo>
                    <a:pt x="188" y="1089"/>
                  </a:lnTo>
                  <a:lnTo>
                    <a:pt x="167" y="1067"/>
                  </a:lnTo>
                  <a:lnTo>
                    <a:pt x="147" y="1044"/>
                  </a:lnTo>
                  <a:lnTo>
                    <a:pt x="127" y="1020"/>
                  </a:lnTo>
                  <a:lnTo>
                    <a:pt x="109" y="994"/>
                  </a:lnTo>
                  <a:lnTo>
                    <a:pt x="93" y="969"/>
                  </a:lnTo>
                  <a:lnTo>
                    <a:pt x="77" y="941"/>
                  </a:lnTo>
                  <a:lnTo>
                    <a:pt x="63" y="915"/>
                  </a:lnTo>
                  <a:lnTo>
                    <a:pt x="51" y="886"/>
                  </a:lnTo>
                  <a:lnTo>
                    <a:pt x="39" y="857"/>
                  </a:lnTo>
                  <a:lnTo>
                    <a:pt x="29" y="828"/>
                  </a:lnTo>
                  <a:lnTo>
                    <a:pt x="21" y="797"/>
                  </a:lnTo>
                  <a:lnTo>
                    <a:pt x="13" y="766"/>
                  </a:lnTo>
                  <a:lnTo>
                    <a:pt x="8" y="735"/>
                  </a:lnTo>
                  <a:lnTo>
                    <a:pt x="3" y="703"/>
                  </a:lnTo>
                  <a:lnTo>
                    <a:pt x="1" y="671"/>
                  </a:lnTo>
                  <a:lnTo>
                    <a:pt x="0" y="638"/>
                  </a:lnTo>
                  <a:lnTo>
                    <a:pt x="1" y="605"/>
                  </a:lnTo>
                  <a:lnTo>
                    <a:pt x="3" y="573"/>
                  </a:lnTo>
                  <a:lnTo>
                    <a:pt x="8" y="541"/>
                  </a:lnTo>
                  <a:lnTo>
                    <a:pt x="13" y="510"/>
                  </a:lnTo>
                  <a:lnTo>
                    <a:pt x="21" y="479"/>
                  </a:lnTo>
                  <a:lnTo>
                    <a:pt x="29" y="448"/>
                  </a:lnTo>
                  <a:lnTo>
                    <a:pt x="39" y="418"/>
                  </a:lnTo>
                  <a:lnTo>
                    <a:pt x="51" y="389"/>
                  </a:lnTo>
                  <a:lnTo>
                    <a:pt x="63" y="361"/>
                  </a:lnTo>
                  <a:lnTo>
                    <a:pt x="77" y="334"/>
                  </a:lnTo>
                  <a:lnTo>
                    <a:pt x="93" y="306"/>
                  </a:lnTo>
                  <a:lnTo>
                    <a:pt x="109" y="281"/>
                  </a:lnTo>
                  <a:lnTo>
                    <a:pt x="127" y="256"/>
                  </a:lnTo>
                  <a:lnTo>
                    <a:pt x="147" y="231"/>
                  </a:lnTo>
                  <a:lnTo>
                    <a:pt x="167" y="208"/>
                  </a:lnTo>
                  <a:lnTo>
                    <a:pt x="188" y="186"/>
                  </a:lnTo>
                  <a:lnTo>
                    <a:pt x="210" y="165"/>
                  </a:lnTo>
                  <a:lnTo>
                    <a:pt x="233" y="145"/>
                  </a:lnTo>
                  <a:lnTo>
                    <a:pt x="257" y="127"/>
                  </a:lnTo>
                  <a:lnTo>
                    <a:pt x="283" y="109"/>
                  </a:lnTo>
                  <a:lnTo>
                    <a:pt x="308" y="92"/>
                  </a:lnTo>
                  <a:lnTo>
                    <a:pt x="336" y="77"/>
                  </a:lnTo>
                  <a:lnTo>
                    <a:pt x="363" y="62"/>
                  </a:lnTo>
                  <a:lnTo>
                    <a:pt x="392" y="50"/>
                  </a:lnTo>
                  <a:lnTo>
                    <a:pt x="421" y="38"/>
                  </a:lnTo>
                  <a:lnTo>
                    <a:pt x="451" y="28"/>
                  </a:lnTo>
                  <a:lnTo>
                    <a:pt x="482" y="19"/>
                  </a:lnTo>
                  <a:lnTo>
                    <a:pt x="512" y="13"/>
                  </a:lnTo>
                  <a:lnTo>
                    <a:pt x="544" y="7"/>
                  </a:lnTo>
                  <a:lnTo>
                    <a:pt x="576" y="3"/>
                  </a:lnTo>
                  <a:lnTo>
                    <a:pt x="610" y="1"/>
                  </a:lnTo>
                  <a:lnTo>
                    <a:pt x="643" y="0"/>
                  </a:lnTo>
                  <a:lnTo>
                    <a:pt x="675" y="1"/>
                  </a:lnTo>
                  <a:lnTo>
                    <a:pt x="708" y="3"/>
                  </a:lnTo>
                  <a:lnTo>
                    <a:pt x="740" y="7"/>
                  </a:lnTo>
                  <a:lnTo>
                    <a:pt x="771" y="13"/>
                  </a:lnTo>
                  <a:lnTo>
                    <a:pt x="802" y="19"/>
                  </a:lnTo>
                  <a:lnTo>
                    <a:pt x="832" y="28"/>
                  </a:lnTo>
                  <a:lnTo>
                    <a:pt x="861" y="38"/>
                  </a:lnTo>
                  <a:lnTo>
                    <a:pt x="891" y="50"/>
                  </a:lnTo>
                  <a:lnTo>
                    <a:pt x="919" y="62"/>
                  </a:lnTo>
                  <a:lnTo>
                    <a:pt x="946" y="77"/>
                  </a:lnTo>
                  <a:lnTo>
                    <a:pt x="973" y="92"/>
                  </a:lnTo>
                  <a:lnTo>
                    <a:pt x="999" y="109"/>
                  </a:lnTo>
                  <a:lnTo>
                    <a:pt x="1024" y="127"/>
                  </a:lnTo>
                  <a:lnTo>
                    <a:pt x="1048" y="145"/>
                  </a:lnTo>
                  <a:lnTo>
                    <a:pt x="1071" y="165"/>
                  </a:lnTo>
                  <a:lnTo>
                    <a:pt x="1093" y="186"/>
                  </a:lnTo>
                  <a:lnTo>
                    <a:pt x="1114" y="208"/>
                  </a:lnTo>
                  <a:lnTo>
                    <a:pt x="1135" y="231"/>
                  </a:lnTo>
                  <a:lnTo>
                    <a:pt x="1154" y="256"/>
                  </a:lnTo>
                  <a:lnTo>
                    <a:pt x="1172" y="281"/>
                  </a:lnTo>
                  <a:lnTo>
                    <a:pt x="1188" y="306"/>
                  </a:lnTo>
                  <a:lnTo>
                    <a:pt x="1204" y="334"/>
                  </a:lnTo>
                  <a:lnTo>
                    <a:pt x="1218" y="361"/>
                  </a:lnTo>
                  <a:lnTo>
                    <a:pt x="1230" y="389"/>
                  </a:lnTo>
                  <a:lnTo>
                    <a:pt x="1241" y="418"/>
                  </a:lnTo>
                  <a:lnTo>
                    <a:pt x="1252" y="448"/>
                  </a:lnTo>
                  <a:lnTo>
                    <a:pt x="1260" y="479"/>
                  </a:lnTo>
                  <a:lnTo>
                    <a:pt x="1268" y="510"/>
                  </a:lnTo>
                  <a:lnTo>
                    <a:pt x="1273" y="541"/>
                  </a:lnTo>
                  <a:lnTo>
                    <a:pt x="1278" y="573"/>
                  </a:lnTo>
                  <a:lnTo>
                    <a:pt x="1280" y="605"/>
                  </a:lnTo>
                  <a:lnTo>
                    <a:pt x="1281" y="638"/>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239" name="Freeform 193"/>
            <p:cNvSpPr>
              <a:spLocks/>
            </p:cNvSpPr>
            <p:nvPr/>
          </p:nvSpPr>
          <p:spPr bwMode="auto">
            <a:xfrm>
              <a:off x="4417" y="2104"/>
              <a:ext cx="64" cy="61"/>
            </a:xfrm>
            <a:custGeom>
              <a:avLst/>
              <a:gdLst>
                <a:gd name="T0" fmla="*/ 0 w 192"/>
                <a:gd name="T1" fmla="*/ 0 h 183"/>
                <a:gd name="T2" fmla="*/ 0 w 192"/>
                <a:gd name="T3" fmla="*/ 0 h 183"/>
                <a:gd name="T4" fmla="*/ 0 w 192"/>
                <a:gd name="T5" fmla="*/ 0 h 183"/>
                <a:gd name="T6" fmla="*/ 0 w 192"/>
                <a:gd name="T7" fmla="*/ 0 h 183"/>
                <a:gd name="T8" fmla="*/ 0 w 192"/>
                <a:gd name="T9" fmla="*/ 0 h 1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2" h="183">
                  <a:moveTo>
                    <a:pt x="0" y="171"/>
                  </a:moveTo>
                  <a:lnTo>
                    <a:pt x="186" y="0"/>
                  </a:lnTo>
                  <a:lnTo>
                    <a:pt x="192" y="35"/>
                  </a:lnTo>
                  <a:lnTo>
                    <a:pt x="31" y="183"/>
                  </a:lnTo>
                  <a:lnTo>
                    <a:pt x="0" y="171"/>
                  </a:lnTo>
                  <a:close/>
                </a:path>
              </a:pathLst>
            </a:custGeom>
            <a:solidFill>
              <a:srgbClr val="C58C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0" name="Freeform 194"/>
            <p:cNvSpPr>
              <a:spLocks/>
            </p:cNvSpPr>
            <p:nvPr/>
          </p:nvSpPr>
          <p:spPr bwMode="auto">
            <a:xfrm>
              <a:off x="4428" y="2116"/>
              <a:ext cx="56" cy="54"/>
            </a:xfrm>
            <a:custGeom>
              <a:avLst/>
              <a:gdLst>
                <a:gd name="T0" fmla="*/ 0 w 168"/>
                <a:gd name="T1" fmla="*/ 0 h 161"/>
                <a:gd name="T2" fmla="*/ 0 w 168"/>
                <a:gd name="T3" fmla="*/ 0 h 161"/>
                <a:gd name="T4" fmla="*/ 0 w 168"/>
                <a:gd name="T5" fmla="*/ 0 h 161"/>
                <a:gd name="T6" fmla="*/ 0 w 168"/>
                <a:gd name="T7" fmla="*/ 0 h 161"/>
                <a:gd name="T8" fmla="*/ 0 w 168"/>
                <a:gd name="T9" fmla="*/ 0 h 1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8" h="161">
                  <a:moveTo>
                    <a:pt x="0" y="148"/>
                  </a:moveTo>
                  <a:lnTo>
                    <a:pt x="161" y="0"/>
                  </a:lnTo>
                  <a:lnTo>
                    <a:pt x="168" y="39"/>
                  </a:lnTo>
                  <a:lnTo>
                    <a:pt x="34" y="161"/>
                  </a:lnTo>
                  <a:lnTo>
                    <a:pt x="0" y="148"/>
                  </a:lnTo>
                  <a:close/>
                </a:path>
              </a:pathLst>
            </a:custGeom>
            <a:solidFill>
              <a:srgbClr val="C58C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1" name="Freeform 195"/>
            <p:cNvSpPr>
              <a:spLocks/>
            </p:cNvSpPr>
            <p:nvPr/>
          </p:nvSpPr>
          <p:spPr bwMode="auto">
            <a:xfrm>
              <a:off x="4439" y="2129"/>
              <a:ext cx="47" cy="45"/>
            </a:xfrm>
            <a:custGeom>
              <a:avLst/>
              <a:gdLst>
                <a:gd name="T0" fmla="*/ 0 w 140"/>
                <a:gd name="T1" fmla="*/ 0 h 135"/>
                <a:gd name="T2" fmla="*/ 0 w 140"/>
                <a:gd name="T3" fmla="*/ 0 h 135"/>
                <a:gd name="T4" fmla="*/ 0 w 140"/>
                <a:gd name="T5" fmla="*/ 0 h 135"/>
                <a:gd name="T6" fmla="*/ 0 w 140"/>
                <a:gd name="T7" fmla="*/ 0 h 135"/>
                <a:gd name="T8" fmla="*/ 0 w 140"/>
                <a:gd name="T9" fmla="*/ 0 h 1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0" h="135">
                  <a:moveTo>
                    <a:pt x="0" y="122"/>
                  </a:moveTo>
                  <a:lnTo>
                    <a:pt x="134" y="0"/>
                  </a:lnTo>
                  <a:lnTo>
                    <a:pt x="140" y="38"/>
                  </a:lnTo>
                  <a:lnTo>
                    <a:pt x="34" y="135"/>
                  </a:lnTo>
                  <a:lnTo>
                    <a:pt x="0" y="122"/>
                  </a:lnTo>
                  <a:close/>
                </a:path>
              </a:pathLst>
            </a:custGeom>
            <a:solidFill>
              <a:srgbClr val="C48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2" name="Freeform 196"/>
            <p:cNvSpPr>
              <a:spLocks/>
            </p:cNvSpPr>
            <p:nvPr/>
          </p:nvSpPr>
          <p:spPr bwMode="auto">
            <a:xfrm>
              <a:off x="4450" y="2142"/>
              <a:ext cx="38" cy="36"/>
            </a:xfrm>
            <a:custGeom>
              <a:avLst/>
              <a:gdLst>
                <a:gd name="T0" fmla="*/ 0 w 113"/>
                <a:gd name="T1" fmla="*/ 0 h 110"/>
                <a:gd name="T2" fmla="*/ 0 w 113"/>
                <a:gd name="T3" fmla="*/ 0 h 110"/>
                <a:gd name="T4" fmla="*/ 0 w 113"/>
                <a:gd name="T5" fmla="*/ 0 h 110"/>
                <a:gd name="T6" fmla="*/ 0 w 113"/>
                <a:gd name="T7" fmla="*/ 0 h 110"/>
                <a:gd name="T8" fmla="*/ 0 w 113"/>
                <a:gd name="T9" fmla="*/ 0 h 1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10">
                  <a:moveTo>
                    <a:pt x="0" y="97"/>
                  </a:moveTo>
                  <a:lnTo>
                    <a:pt x="106" y="0"/>
                  </a:lnTo>
                  <a:lnTo>
                    <a:pt x="113" y="36"/>
                  </a:lnTo>
                  <a:lnTo>
                    <a:pt x="31" y="110"/>
                  </a:lnTo>
                  <a:lnTo>
                    <a:pt x="0" y="97"/>
                  </a:lnTo>
                  <a:close/>
                </a:path>
              </a:pathLst>
            </a:custGeom>
            <a:solidFill>
              <a:srgbClr val="C48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3" name="Freeform 197"/>
            <p:cNvSpPr>
              <a:spLocks/>
            </p:cNvSpPr>
            <p:nvPr/>
          </p:nvSpPr>
          <p:spPr bwMode="auto">
            <a:xfrm>
              <a:off x="4461" y="2154"/>
              <a:ext cx="29" cy="29"/>
            </a:xfrm>
            <a:custGeom>
              <a:avLst/>
              <a:gdLst>
                <a:gd name="T0" fmla="*/ 0 w 89"/>
                <a:gd name="T1" fmla="*/ 0 h 87"/>
                <a:gd name="T2" fmla="*/ 0 w 89"/>
                <a:gd name="T3" fmla="*/ 0 h 87"/>
                <a:gd name="T4" fmla="*/ 0 w 89"/>
                <a:gd name="T5" fmla="*/ 0 h 87"/>
                <a:gd name="T6" fmla="*/ 0 w 89"/>
                <a:gd name="T7" fmla="*/ 0 h 87"/>
                <a:gd name="T8" fmla="*/ 0 w 89"/>
                <a:gd name="T9" fmla="*/ 0 h 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87">
                  <a:moveTo>
                    <a:pt x="0" y="74"/>
                  </a:moveTo>
                  <a:lnTo>
                    <a:pt x="82" y="0"/>
                  </a:lnTo>
                  <a:lnTo>
                    <a:pt x="89" y="37"/>
                  </a:lnTo>
                  <a:lnTo>
                    <a:pt x="35" y="87"/>
                  </a:lnTo>
                  <a:lnTo>
                    <a:pt x="0" y="74"/>
                  </a:lnTo>
                  <a:close/>
                </a:path>
              </a:pathLst>
            </a:custGeom>
            <a:solidFill>
              <a:srgbClr val="C48B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4" name="Freeform 198"/>
            <p:cNvSpPr>
              <a:spLocks/>
            </p:cNvSpPr>
            <p:nvPr/>
          </p:nvSpPr>
          <p:spPr bwMode="auto">
            <a:xfrm>
              <a:off x="4472" y="2166"/>
              <a:ext cx="20" cy="21"/>
            </a:xfrm>
            <a:custGeom>
              <a:avLst/>
              <a:gdLst>
                <a:gd name="T0" fmla="*/ 0 w 59"/>
                <a:gd name="T1" fmla="*/ 0 h 62"/>
                <a:gd name="T2" fmla="*/ 0 w 59"/>
                <a:gd name="T3" fmla="*/ 0 h 62"/>
                <a:gd name="T4" fmla="*/ 0 w 59"/>
                <a:gd name="T5" fmla="*/ 0 h 62"/>
                <a:gd name="T6" fmla="*/ 0 w 59"/>
                <a:gd name="T7" fmla="*/ 0 h 62"/>
                <a:gd name="T8" fmla="*/ 0 w 59"/>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9" h="62">
                  <a:moveTo>
                    <a:pt x="0" y="50"/>
                  </a:moveTo>
                  <a:lnTo>
                    <a:pt x="54" y="0"/>
                  </a:lnTo>
                  <a:lnTo>
                    <a:pt x="59" y="35"/>
                  </a:lnTo>
                  <a:lnTo>
                    <a:pt x="30" y="62"/>
                  </a:lnTo>
                  <a:lnTo>
                    <a:pt x="0" y="50"/>
                  </a:lnTo>
                  <a:close/>
                </a:path>
              </a:pathLst>
            </a:custGeom>
            <a:solidFill>
              <a:srgbClr val="C48B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5" name="Freeform 199"/>
            <p:cNvSpPr>
              <a:spLocks/>
            </p:cNvSpPr>
            <p:nvPr/>
          </p:nvSpPr>
          <p:spPr bwMode="auto">
            <a:xfrm>
              <a:off x="4482" y="2178"/>
              <a:ext cx="12" cy="10"/>
            </a:xfrm>
            <a:custGeom>
              <a:avLst/>
              <a:gdLst>
                <a:gd name="T0" fmla="*/ 0 w 34"/>
                <a:gd name="T1" fmla="*/ 0 h 31"/>
                <a:gd name="T2" fmla="*/ 0 w 34"/>
                <a:gd name="T3" fmla="*/ 0 h 31"/>
                <a:gd name="T4" fmla="*/ 0 w 34"/>
                <a:gd name="T5" fmla="*/ 0 h 31"/>
                <a:gd name="T6" fmla="*/ 0 w 34"/>
                <a:gd name="T7" fmla="*/ 0 h 31"/>
                <a:gd name="T8" fmla="*/ 0 w 34"/>
                <a:gd name="T9" fmla="*/ 0 h 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31">
                  <a:moveTo>
                    <a:pt x="0" y="27"/>
                  </a:moveTo>
                  <a:lnTo>
                    <a:pt x="29" y="0"/>
                  </a:lnTo>
                  <a:lnTo>
                    <a:pt x="34" y="24"/>
                  </a:lnTo>
                  <a:lnTo>
                    <a:pt x="12" y="31"/>
                  </a:lnTo>
                  <a:lnTo>
                    <a:pt x="0" y="27"/>
                  </a:lnTo>
                  <a:close/>
                </a:path>
              </a:pathLst>
            </a:custGeom>
            <a:solidFill>
              <a:srgbClr val="C48B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6" name="Freeform 200"/>
            <p:cNvSpPr>
              <a:spLocks/>
            </p:cNvSpPr>
            <p:nvPr/>
          </p:nvSpPr>
          <p:spPr bwMode="auto">
            <a:xfrm>
              <a:off x="4391" y="2116"/>
              <a:ext cx="513" cy="509"/>
            </a:xfrm>
            <a:custGeom>
              <a:avLst/>
              <a:gdLst>
                <a:gd name="T0" fmla="*/ 0 w 1540"/>
                <a:gd name="T1" fmla="*/ 0 h 1525"/>
                <a:gd name="T2" fmla="*/ 0 w 1540"/>
                <a:gd name="T3" fmla="*/ 0 h 1525"/>
                <a:gd name="T4" fmla="*/ 0 w 1540"/>
                <a:gd name="T5" fmla="*/ 0 h 1525"/>
                <a:gd name="T6" fmla="*/ 0 w 1540"/>
                <a:gd name="T7" fmla="*/ 0 h 1525"/>
                <a:gd name="T8" fmla="*/ 0 w 1540"/>
                <a:gd name="T9" fmla="*/ 0 h 1525"/>
                <a:gd name="T10" fmla="*/ 0 w 1540"/>
                <a:gd name="T11" fmla="*/ 0 h 1525"/>
                <a:gd name="T12" fmla="*/ 0 w 1540"/>
                <a:gd name="T13" fmla="*/ 0 h 1525"/>
                <a:gd name="T14" fmla="*/ 0 w 1540"/>
                <a:gd name="T15" fmla="*/ 0 h 1525"/>
                <a:gd name="T16" fmla="*/ 0 w 1540"/>
                <a:gd name="T17" fmla="*/ 0 h 1525"/>
                <a:gd name="T18" fmla="*/ 0 w 1540"/>
                <a:gd name="T19" fmla="*/ 0 h 1525"/>
                <a:gd name="T20" fmla="*/ 0 w 1540"/>
                <a:gd name="T21" fmla="*/ 0 h 1525"/>
                <a:gd name="T22" fmla="*/ 0 w 1540"/>
                <a:gd name="T23" fmla="*/ 0 h 1525"/>
                <a:gd name="T24" fmla="*/ 0 w 1540"/>
                <a:gd name="T25" fmla="*/ 0 h 1525"/>
                <a:gd name="T26" fmla="*/ 0 w 1540"/>
                <a:gd name="T27" fmla="*/ 0 h 1525"/>
                <a:gd name="T28" fmla="*/ 0 w 1540"/>
                <a:gd name="T29" fmla="*/ 0 h 1525"/>
                <a:gd name="T30" fmla="*/ 0 w 1540"/>
                <a:gd name="T31" fmla="*/ 0 h 1525"/>
                <a:gd name="T32" fmla="*/ 0 w 1540"/>
                <a:gd name="T33" fmla="*/ 0 h 1525"/>
                <a:gd name="T34" fmla="*/ 0 w 1540"/>
                <a:gd name="T35" fmla="*/ 0 h 1525"/>
                <a:gd name="T36" fmla="*/ 0 w 1540"/>
                <a:gd name="T37" fmla="*/ 0 h 1525"/>
                <a:gd name="T38" fmla="*/ 0 w 1540"/>
                <a:gd name="T39" fmla="*/ 0 h 1525"/>
                <a:gd name="T40" fmla="*/ 0 w 1540"/>
                <a:gd name="T41" fmla="*/ 0 h 1525"/>
                <a:gd name="T42" fmla="*/ 0 w 1540"/>
                <a:gd name="T43" fmla="*/ 0 h 1525"/>
                <a:gd name="T44" fmla="*/ 0 w 1540"/>
                <a:gd name="T45" fmla="*/ 0 h 1525"/>
                <a:gd name="T46" fmla="*/ 0 w 1540"/>
                <a:gd name="T47" fmla="*/ 0 h 1525"/>
                <a:gd name="T48" fmla="*/ 0 w 1540"/>
                <a:gd name="T49" fmla="*/ 0 h 1525"/>
                <a:gd name="T50" fmla="*/ 0 w 1540"/>
                <a:gd name="T51" fmla="*/ 0 h 1525"/>
                <a:gd name="T52" fmla="*/ 0 w 1540"/>
                <a:gd name="T53" fmla="*/ 0 h 1525"/>
                <a:gd name="T54" fmla="*/ 0 w 1540"/>
                <a:gd name="T55" fmla="*/ 0 h 1525"/>
                <a:gd name="T56" fmla="*/ 0 w 1540"/>
                <a:gd name="T57" fmla="*/ 0 h 1525"/>
                <a:gd name="T58" fmla="*/ 0 w 1540"/>
                <a:gd name="T59" fmla="*/ 0 h 1525"/>
                <a:gd name="T60" fmla="*/ 0 w 1540"/>
                <a:gd name="T61" fmla="*/ 0 h 1525"/>
                <a:gd name="T62" fmla="*/ 0 w 1540"/>
                <a:gd name="T63" fmla="*/ 0 h 1525"/>
                <a:gd name="T64" fmla="*/ 0 w 1540"/>
                <a:gd name="T65" fmla="*/ 0 h 1525"/>
                <a:gd name="T66" fmla="*/ 0 w 1540"/>
                <a:gd name="T67" fmla="*/ 0 h 1525"/>
                <a:gd name="T68" fmla="*/ 0 w 1540"/>
                <a:gd name="T69" fmla="*/ 0 h 1525"/>
                <a:gd name="T70" fmla="*/ 0 w 1540"/>
                <a:gd name="T71" fmla="*/ 0 h 1525"/>
                <a:gd name="T72" fmla="*/ 0 w 1540"/>
                <a:gd name="T73" fmla="*/ 0 h 1525"/>
                <a:gd name="T74" fmla="*/ 0 w 1540"/>
                <a:gd name="T75" fmla="*/ 0 h 1525"/>
                <a:gd name="T76" fmla="*/ 0 w 1540"/>
                <a:gd name="T77" fmla="*/ 0 h 1525"/>
                <a:gd name="T78" fmla="*/ 0 w 1540"/>
                <a:gd name="T79" fmla="*/ 0 h 1525"/>
                <a:gd name="T80" fmla="*/ 0 w 1540"/>
                <a:gd name="T81" fmla="*/ 0 h 1525"/>
                <a:gd name="T82" fmla="*/ 0 w 1540"/>
                <a:gd name="T83" fmla="*/ 0 h 1525"/>
                <a:gd name="T84" fmla="*/ 0 w 1540"/>
                <a:gd name="T85" fmla="*/ 0 h 152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540" h="1525">
                  <a:moveTo>
                    <a:pt x="1540" y="764"/>
                  </a:moveTo>
                  <a:lnTo>
                    <a:pt x="1539" y="803"/>
                  </a:lnTo>
                  <a:lnTo>
                    <a:pt x="1535" y="841"/>
                  </a:lnTo>
                  <a:lnTo>
                    <a:pt x="1531" y="880"/>
                  </a:lnTo>
                  <a:lnTo>
                    <a:pt x="1523" y="918"/>
                  </a:lnTo>
                  <a:lnTo>
                    <a:pt x="1516" y="954"/>
                  </a:lnTo>
                  <a:lnTo>
                    <a:pt x="1505" y="990"/>
                  </a:lnTo>
                  <a:lnTo>
                    <a:pt x="1492" y="1026"/>
                  </a:lnTo>
                  <a:lnTo>
                    <a:pt x="1479" y="1060"/>
                  </a:lnTo>
                  <a:lnTo>
                    <a:pt x="1464" y="1093"/>
                  </a:lnTo>
                  <a:lnTo>
                    <a:pt x="1446" y="1126"/>
                  </a:lnTo>
                  <a:lnTo>
                    <a:pt x="1428" y="1158"/>
                  </a:lnTo>
                  <a:lnTo>
                    <a:pt x="1408" y="1189"/>
                  </a:lnTo>
                  <a:lnTo>
                    <a:pt x="1386" y="1219"/>
                  </a:lnTo>
                  <a:lnTo>
                    <a:pt x="1363" y="1248"/>
                  </a:lnTo>
                  <a:lnTo>
                    <a:pt x="1340" y="1275"/>
                  </a:lnTo>
                  <a:lnTo>
                    <a:pt x="1314" y="1302"/>
                  </a:lnTo>
                  <a:lnTo>
                    <a:pt x="1287" y="1327"/>
                  </a:lnTo>
                  <a:lnTo>
                    <a:pt x="1259" y="1350"/>
                  </a:lnTo>
                  <a:lnTo>
                    <a:pt x="1231" y="1374"/>
                  </a:lnTo>
                  <a:lnTo>
                    <a:pt x="1200" y="1395"/>
                  </a:lnTo>
                  <a:lnTo>
                    <a:pt x="1169" y="1414"/>
                  </a:lnTo>
                  <a:lnTo>
                    <a:pt x="1137" y="1432"/>
                  </a:lnTo>
                  <a:lnTo>
                    <a:pt x="1104" y="1450"/>
                  </a:lnTo>
                  <a:lnTo>
                    <a:pt x="1070" y="1464"/>
                  </a:lnTo>
                  <a:lnTo>
                    <a:pt x="1035" y="1478"/>
                  </a:lnTo>
                  <a:lnTo>
                    <a:pt x="1000" y="1491"/>
                  </a:lnTo>
                  <a:lnTo>
                    <a:pt x="964" y="1500"/>
                  </a:lnTo>
                  <a:lnTo>
                    <a:pt x="926" y="1509"/>
                  </a:lnTo>
                  <a:lnTo>
                    <a:pt x="888" y="1516"/>
                  </a:lnTo>
                  <a:lnTo>
                    <a:pt x="850" y="1520"/>
                  </a:lnTo>
                  <a:lnTo>
                    <a:pt x="811" y="1524"/>
                  </a:lnTo>
                  <a:lnTo>
                    <a:pt x="771" y="1525"/>
                  </a:lnTo>
                  <a:lnTo>
                    <a:pt x="732" y="1524"/>
                  </a:lnTo>
                  <a:lnTo>
                    <a:pt x="693" y="1520"/>
                  </a:lnTo>
                  <a:lnTo>
                    <a:pt x="654" y="1516"/>
                  </a:lnTo>
                  <a:lnTo>
                    <a:pt x="616" y="1509"/>
                  </a:lnTo>
                  <a:lnTo>
                    <a:pt x="578" y="1500"/>
                  </a:lnTo>
                  <a:lnTo>
                    <a:pt x="542" y="1491"/>
                  </a:lnTo>
                  <a:lnTo>
                    <a:pt x="506" y="1478"/>
                  </a:lnTo>
                  <a:lnTo>
                    <a:pt x="471" y="1464"/>
                  </a:lnTo>
                  <a:lnTo>
                    <a:pt x="437" y="1450"/>
                  </a:lnTo>
                  <a:lnTo>
                    <a:pt x="404" y="1432"/>
                  </a:lnTo>
                  <a:lnTo>
                    <a:pt x="372" y="1414"/>
                  </a:lnTo>
                  <a:lnTo>
                    <a:pt x="340" y="1395"/>
                  </a:lnTo>
                  <a:lnTo>
                    <a:pt x="310" y="1374"/>
                  </a:lnTo>
                  <a:lnTo>
                    <a:pt x="280" y="1350"/>
                  </a:lnTo>
                  <a:lnTo>
                    <a:pt x="252" y="1327"/>
                  </a:lnTo>
                  <a:lnTo>
                    <a:pt x="226" y="1302"/>
                  </a:lnTo>
                  <a:lnTo>
                    <a:pt x="201" y="1275"/>
                  </a:lnTo>
                  <a:lnTo>
                    <a:pt x="176" y="1248"/>
                  </a:lnTo>
                  <a:lnTo>
                    <a:pt x="153" y="1219"/>
                  </a:lnTo>
                  <a:lnTo>
                    <a:pt x="132" y="1189"/>
                  </a:lnTo>
                  <a:lnTo>
                    <a:pt x="111" y="1158"/>
                  </a:lnTo>
                  <a:lnTo>
                    <a:pt x="93" y="1126"/>
                  </a:lnTo>
                  <a:lnTo>
                    <a:pt x="76" y="1093"/>
                  </a:lnTo>
                  <a:lnTo>
                    <a:pt x="60" y="1060"/>
                  </a:lnTo>
                  <a:lnTo>
                    <a:pt x="47" y="1026"/>
                  </a:lnTo>
                  <a:lnTo>
                    <a:pt x="35" y="990"/>
                  </a:lnTo>
                  <a:lnTo>
                    <a:pt x="24" y="954"/>
                  </a:lnTo>
                  <a:lnTo>
                    <a:pt x="15" y="918"/>
                  </a:lnTo>
                  <a:lnTo>
                    <a:pt x="8" y="880"/>
                  </a:lnTo>
                  <a:lnTo>
                    <a:pt x="4" y="841"/>
                  </a:lnTo>
                  <a:lnTo>
                    <a:pt x="1" y="803"/>
                  </a:lnTo>
                  <a:lnTo>
                    <a:pt x="0" y="764"/>
                  </a:lnTo>
                  <a:lnTo>
                    <a:pt x="1" y="724"/>
                  </a:lnTo>
                  <a:lnTo>
                    <a:pt x="4" y="686"/>
                  </a:lnTo>
                  <a:lnTo>
                    <a:pt x="8" y="647"/>
                  </a:lnTo>
                  <a:lnTo>
                    <a:pt x="15" y="610"/>
                  </a:lnTo>
                  <a:lnTo>
                    <a:pt x="24" y="573"/>
                  </a:lnTo>
                  <a:lnTo>
                    <a:pt x="35" y="537"/>
                  </a:lnTo>
                  <a:lnTo>
                    <a:pt x="47" y="501"/>
                  </a:lnTo>
                  <a:lnTo>
                    <a:pt x="60" y="466"/>
                  </a:lnTo>
                  <a:lnTo>
                    <a:pt x="76" y="433"/>
                  </a:lnTo>
                  <a:lnTo>
                    <a:pt x="93" y="400"/>
                  </a:lnTo>
                  <a:lnTo>
                    <a:pt x="111" y="368"/>
                  </a:lnTo>
                  <a:lnTo>
                    <a:pt x="132" y="337"/>
                  </a:lnTo>
                  <a:lnTo>
                    <a:pt x="153" y="307"/>
                  </a:lnTo>
                  <a:lnTo>
                    <a:pt x="176" y="277"/>
                  </a:lnTo>
                  <a:lnTo>
                    <a:pt x="201" y="250"/>
                  </a:lnTo>
                  <a:lnTo>
                    <a:pt x="226" y="223"/>
                  </a:lnTo>
                  <a:lnTo>
                    <a:pt x="252" y="198"/>
                  </a:lnTo>
                  <a:lnTo>
                    <a:pt x="280" y="175"/>
                  </a:lnTo>
                  <a:lnTo>
                    <a:pt x="310" y="151"/>
                  </a:lnTo>
                  <a:lnTo>
                    <a:pt x="340" y="130"/>
                  </a:lnTo>
                  <a:lnTo>
                    <a:pt x="372" y="110"/>
                  </a:lnTo>
                  <a:lnTo>
                    <a:pt x="404" y="92"/>
                  </a:lnTo>
                  <a:lnTo>
                    <a:pt x="437" y="75"/>
                  </a:lnTo>
                  <a:lnTo>
                    <a:pt x="471" y="60"/>
                  </a:lnTo>
                  <a:lnTo>
                    <a:pt x="506" y="46"/>
                  </a:lnTo>
                  <a:lnTo>
                    <a:pt x="542" y="34"/>
                  </a:lnTo>
                  <a:lnTo>
                    <a:pt x="578" y="24"/>
                  </a:lnTo>
                  <a:lnTo>
                    <a:pt x="616" y="16"/>
                  </a:lnTo>
                  <a:lnTo>
                    <a:pt x="654" y="9"/>
                  </a:lnTo>
                  <a:lnTo>
                    <a:pt x="693" y="3"/>
                  </a:lnTo>
                  <a:lnTo>
                    <a:pt x="732" y="1"/>
                  </a:lnTo>
                  <a:lnTo>
                    <a:pt x="771" y="0"/>
                  </a:lnTo>
                  <a:lnTo>
                    <a:pt x="811" y="1"/>
                  </a:lnTo>
                  <a:lnTo>
                    <a:pt x="850" y="3"/>
                  </a:lnTo>
                  <a:lnTo>
                    <a:pt x="888" y="9"/>
                  </a:lnTo>
                  <a:lnTo>
                    <a:pt x="926" y="16"/>
                  </a:lnTo>
                  <a:lnTo>
                    <a:pt x="964" y="24"/>
                  </a:lnTo>
                  <a:lnTo>
                    <a:pt x="1000" y="34"/>
                  </a:lnTo>
                  <a:lnTo>
                    <a:pt x="1035" y="46"/>
                  </a:lnTo>
                  <a:lnTo>
                    <a:pt x="1070" y="60"/>
                  </a:lnTo>
                  <a:lnTo>
                    <a:pt x="1104" y="75"/>
                  </a:lnTo>
                  <a:lnTo>
                    <a:pt x="1137" y="92"/>
                  </a:lnTo>
                  <a:lnTo>
                    <a:pt x="1169" y="110"/>
                  </a:lnTo>
                  <a:lnTo>
                    <a:pt x="1200" y="130"/>
                  </a:lnTo>
                  <a:lnTo>
                    <a:pt x="1231" y="151"/>
                  </a:lnTo>
                  <a:lnTo>
                    <a:pt x="1259" y="175"/>
                  </a:lnTo>
                  <a:lnTo>
                    <a:pt x="1287" y="198"/>
                  </a:lnTo>
                  <a:lnTo>
                    <a:pt x="1314" y="223"/>
                  </a:lnTo>
                  <a:lnTo>
                    <a:pt x="1340" y="250"/>
                  </a:lnTo>
                  <a:lnTo>
                    <a:pt x="1363" y="277"/>
                  </a:lnTo>
                  <a:lnTo>
                    <a:pt x="1386" y="307"/>
                  </a:lnTo>
                  <a:lnTo>
                    <a:pt x="1408" y="337"/>
                  </a:lnTo>
                  <a:lnTo>
                    <a:pt x="1428" y="368"/>
                  </a:lnTo>
                  <a:lnTo>
                    <a:pt x="1446" y="400"/>
                  </a:lnTo>
                  <a:lnTo>
                    <a:pt x="1464" y="433"/>
                  </a:lnTo>
                  <a:lnTo>
                    <a:pt x="1479" y="466"/>
                  </a:lnTo>
                  <a:lnTo>
                    <a:pt x="1492" y="501"/>
                  </a:lnTo>
                  <a:lnTo>
                    <a:pt x="1505" y="537"/>
                  </a:lnTo>
                  <a:lnTo>
                    <a:pt x="1516" y="573"/>
                  </a:lnTo>
                  <a:lnTo>
                    <a:pt x="1523" y="610"/>
                  </a:lnTo>
                  <a:lnTo>
                    <a:pt x="1531" y="647"/>
                  </a:lnTo>
                  <a:lnTo>
                    <a:pt x="1535" y="686"/>
                  </a:lnTo>
                  <a:lnTo>
                    <a:pt x="1539" y="724"/>
                  </a:lnTo>
                  <a:lnTo>
                    <a:pt x="1540" y="764"/>
                  </a:lnTo>
                  <a:close/>
                </a:path>
              </a:pathLst>
            </a:custGeom>
            <a:solidFill>
              <a:srgbClr val="C9559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7" name="Freeform 201"/>
            <p:cNvSpPr>
              <a:spLocks/>
            </p:cNvSpPr>
            <p:nvPr/>
          </p:nvSpPr>
          <p:spPr bwMode="auto">
            <a:xfrm>
              <a:off x="4391" y="2116"/>
              <a:ext cx="513" cy="509"/>
            </a:xfrm>
            <a:custGeom>
              <a:avLst/>
              <a:gdLst>
                <a:gd name="T0" fmla="*/ 0 w 1540"/>
                <a:gd name="T1" fmla="*/ 0 h 1525"/>
                <a:gd name="T2" fmla="*/ 0 w 1540"/>
                <a:gd name="T3" fmla="*/ 0 h 1525"/>
                <a:gd name="T4" fmla="*/ 0 w 1540"/>
                <a:gd name="T5" fmla="*/ 0 h 1525"/>
                <a:gd name="T6" fmla="*/ 0 w 1540"/>
                <a:gd name="T7" fmla="*/ 0 h 1525"/>
                <a:gd name="T8" fmla="*/ 0 w 1540"/>
                <a:gd name="T9" fmla="*/ 0 h 1525"/>
                <a:gd name="T10" fmla="*/ 0 w 1540"/>
                <a:gd name="T11" fmla="*/ 0 h 1525"/>
                <a:gd name="T12" fmla="*/ 0 w 1540"/>
                <a:gd name="T13" fmla="*/ 0 h 1525"/>
                <a:gd name="T14" fmla="*/ 0 w 1540"/>
                <a:gd name="T15" fmla="*/ 0 h 1525"/>
                <a:gd name="T16" fmla="*/ 0 w 1540"/>
                <a:gd name="T17" fmla="*/ 0 h 1525"/>
                <a:gd name="T18" fmla="*/ 0 w 1540"/>
                <a:gd name="T19" fmla="*/ 0 h 1525"/>
                <a:gd name="T20" fmla="*/ 0 w 1540"/>
                <a:gd name="T21" fmla="*/ 0 h 1525"/>
                <a:gd name="T22" fmla="*/ 0 w 1540"/>
                <a:gd name="T23" fmla="*/ 0 h 1525"/>
                <a:gd name="T24" fmla="*/ 0 w 1540"/>
                <a:gd name="T25" fmla="*/ 0 h 1525"/>
                <a:gd name="T26" fmla="*/ 0 w 1540"/>
                <a:gd name="T27" fmla="*/ 0 h 1525"/>
                <a:gd name="T28" fmla="*/ 0 w 1540"/>
                <a:gd name="T29" fmla="*/ 0 h 1525"/>
                <a:gd name="T30" fmla="*/ 0 w 1540"/>
                <a:gd name="T31" fmla="*/ 0 h 1525"/>
                <a:gd name="T32" fmla="*/ 0 w 1540"/>
                <a:gd name="T33" fmla="*/ 0 h 1525"/>
                <a:gd name="T34" fmla="*/ 0 w 1540"/>
                <a:gd name="T35" fmla="*/ 0 h 1525"/>
                <a:gd name="T36" fmla="*/ 0 w 1540"/>
                <a:gd name="T37" fmla="*/ 0 h 1525"/>
                <a:gd name="T38" fmla="*/ 0 w 1540"/>
                <a:gd name="T39" fmla="*/ 0 h 1525"/>
                <a:gd name="T40" fmla="*/ 0 w 1540"/>
                <a:gd name="T41" fmla="*/ 0 h 1525"/>
                <a:gd name="T42" fmla="*/ 0 w 1540"/>
                <a:gd name="T43" fmla="*/ 0 h 1525"/>
                <a:gd name="T44" fmla="*/ 0 w 1540"/>
                <a:gd name="T45" fmla="*/ 0 h 1525"/>
                <a:gd name="T46" fmla="*/ 0 w 1540"/>
                <a:gd name="T47" fmla="*/ 0 h 1525"/>
                <a:gd name="T48" fmla="*/ 0 w 1540"/>
                <a:gd name="T49" fmla="*/ 0 h 1525"/>
                <a:gd name="T50" fmla="*/ 0 w 1540"/>
                <a:gd name="T51" fmla="*/ 0 h 1525"/>
                <a:gd name="T52" fmla="*/ 0 w 1540"/>
                <a:gd name="T53" fmla="*/ 0 h 1525"/>
                <a:gd name="T54" fmla="*/ 0 w 1540"/>
                <a:gd name="T55" fmla="*/ 0 h 1525"/>
                <a:gd name="T56" fmla="*/ 0 w 1540"/>
                <a:gd name="T57" fmla="*/ 0 h 1525"/>
                <a:gd name="T58" fmla="*/ 0 w 1540"/>
                <a:gd name="T59" fmla="*/ 0 h 1525"/>
                <a:gd name="T60" fmla="*/ 0 w 1540"/>
                <a:gd name="T61" fmla="*/ 0 h 1525"/>
                <a:gd name="T62" fmla="*/ 0 w 1540"/>
                <a:gd name="T63" fmla="*/ 0 h 1525"/>
                <a:gd name="T64" fmla="*/ 0 w 1540"/>
                <a:gd name="T65" fmla="*/ 0 h 1525"/>
                <a:gd name="T66" fmla="*/ 0 w 1540"/>
                <a:gd name="T67" fmla="*/ 0 h 1525"/>
                <a:gd name="T68" fmla="*/ 0 w 1540"/>
                <a:gd name="T69" fmla="*/ 0 h 1525"/>
                <a:gd name="T70" fmla="*/ 0 w 1540"/>
                <a:gd name="T71" fmla="*/ 0 h 1525"/>
                <a:gd name="T72" fmla="*/ 0 w 1540"/>
                <a:gd name="T73" fmla="*/ 0 h 1525"/>
                <a:gd name="T74" fmla="*/ 0 w 1540"/>
                <a:gd name="T75" fmla="*/ 0 h 1525"/>
                <a:gd name="T76" fmla="*/ 0 w 1540"/>
                <a:gd name="T77" fmla="*/ 0 h 1525"/>
                <a:gd name="T78" fmla="*/ 0 w 1540"/>
                <a:gd name="T79" fmla="*/ 0 h 1525"/>
                <a:gd name="T80" fmla="*/ 0 w 1540"/>
                <a:gd name="T81" fmla="*/ 0 h 1525"/>
                <a:gd name="T82" fmla="*/ 0 w 1540"/>
                <a:gd name="T83" fmla="*/ 0 h 1525"/>
                <a:gd name="T84" fmla="*/ 0 w 1540"/>
                <a:gd name="T85" fmla="*/ 0 h 152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540" h="1525">
                  <a:moveTo>
                    <a:pt x="1540" y="764"/>
                  </a:moveTo>
                  <a:lnTo>
                    <a:pt x="1539" y="803"/>
                  </a:lnTo>
                  <a:lnTo>
                    <a:pt x="1535" y="841"/>
                  </a:lnTo>
                  <a:lnTo>
                    <a:pt x="1531" y="880"/>
                  </a:lnTo>
                  <a:lnTo>
                    <a:pt x="1523" y="918"/>
                  </a:lnTo>
                  <a:lnTo>
                    <a:pt x="1516" y="954"/>
                  </a:lnTo>
                  <a:lnTo>
                    <a:pt x="1505" y="990"/>
                  </a:lnTo>
                  <a:lnTo>
                    <a:pt x="1492" y="1026"/>
                  </a:lnTo>
                  <a:lnTo>
                    <a:pt x="1479" y="1060"/>
                  </a:lnTo>
                  <a:lnTo>
                    <a:pt x="1464" y="1093"/>
                  </a:lnTo>
                  <a:lnTo>
                    <a:pt x="1446" y="1126"/>
                  </a:lnTo>
                  <a:lnTo>
                    <a:pt x="1428" y="1158"/>
                  </a:lnTo>
                  <a:lnTo>
                    <a:pt x="1408" y="1189"/>
                  </a:lnTo>
                  <a:lnTo>
                    <a:pt x="1386" y="1219"/>
                  </a:lnTo>
                  <a:lnTo>
                    <a:pt x="1363" y="1248"/>
                  </a:lnTo>
                  <a:lnTo>
                    <a:pt x="1340" y="1275"/>
                  </a:lnTo>
                  <a:lnTo>
                    <a:pt x="1314" y="1302"/>
                  </a:lnTo>
                  <a:lnTo>
                    <a:pt x="1287" y="1327"/>
                  </a:lnTo>
                  <a:lnTo>
                    <a:pt x="1259" y="1350"/>
                  </a:lnTo>
                  <a:lnTo>
                    <a:pt x="1231" y="1374"/>
                  </a:lnTo>
                  <a:lnTo>
                    <a:pt x="1200" y="1395"/>
                  </a:lnTo>
                  <a:lnTo>
                    <a:pt x="1169" y="1414"/>
                  </a:lnTo>
                  <a:lnTo>
                    <a:pt x="1137" y="1432"/>
                  </a:lnTo>
                  <a:lnTo>
                    <a:pt x="1104" y="1450"/>
                  </a:lnTo>
                  <a:lnTo>
                    <a:pt x="1070" y="1464"/>
                  </a:lnTo>
                  <a:lnTo>
                    <a:pt x="1035" y="1478"/>
                  </a:lnTo>
                  <a:lnTo>
                    <a:pt x="1000" y="1491"/>
                  </a:lnTo>
                  <a:lnTo>
                    <a:pt x="964" y="1500"/>
                  </a:lnTo>
                  <a:lnTo>
                    <a:pt x="926" y="1509"/>
                  </a:lnTo>
                  <a:lnTo>
                    <a:pt x="888" y="1516"/>
                  </a:lnTo>
                  <a:lnTo>
                    <a:pt x="850" y="1520"/>
                  </a:lnTo>
                  <a:lnTo>
                    <a:pt x="811" y="1524"/>
                  </a:lnTo>
                  <a:lnTo>
                    <a:pt x="771" y="1525"/>
                  </a:lnTo>
                  <a:lnTo>
                    <a:pt x="732" y="1524"/>
                  </a:lnTo>
                  <a:lnTo>
                    <a:pt x="693" y="1520"/>
                  </a:lnTo>
                  <a:lnTo>
                    <a:pt x="654" y="1516"/>
                  </a:lnTo>
                  <a:lnTo>
                    <a:pt x="616" y="1509"/>
                  </a:lnTo>
                  <a:lnTo>
                    <a:pt x="578" y="1500"/>
                  </a:lnTo>
                  <a:lnTo>
                    <a:pt x="542" y="1491"/>
                  </a:lnTo>
                  <a:lnTo>
                    <a:pt x="506" y="1478"/>
                  </a:lnTo>
                  <a:lnTo>
                    <a:pt x="471" y="1464"/>
                  </a:lnTo>
                  <a:lnTo>
                    <a:pt x="437" y="1450"/>
                  </a:lnTo>
                  <a:lnTo>
                    <a:pt x="404" y="1432"/>
                  </a:lnTo>
                  <a:lnTo>
                    <a:pt x="372" y="1414"/>
                  </a:lnTo>
                  <a:lnTo>
                    <a:pt x="340" y="1395"/>
                  </a:lnTo>
                  <a:lnTo>
                    <a:pt x="310" y="1374"/>
                  </a:lnTo>
                  <a:lnTo>
                    <a:pt x="280" y="1350"/>
                  </a:lnTo>
                  <a:lnTo>
                    <a:pt x="252" y="1327"/>
                  </a:lnTo>
                  <a:lnTo>
                    <a:pt x="226" y="1302"/>
                  </a:lnTo>
                  <a:lnTo>
                    <a:pt x="201" y="1275"/>
                  </a:lnTo>
                  <a:lnTo>
                    <a:pt x="176" y="1248"/>
                  </a:lnTo>
                  <a:lnTo>
                    <a:pt x="153" y="1219"/>
                  </a:lnTo>
                  <a:lnTo>
                    <a:pt x="132" y="1189"/>
                  </a:lnTo>
                  <a:lnTo>
                    <a:pt x="111" y="1158"/>
                  </a:lnTo>
                  <a:lnTo>
                    <a:pt x="93" y="1126"/>
                  </a:lnTo>
                  <a:lnTo>
                    <a:pt x="76" y="1093"/>
                  </a:lnTo>
                  <a:lnTo>
                    <a:pt x="60" y="1060"/>
                  </a:lnTo>
                  <a:lnTo>
                    <a:pt x="47" y="1026"/>
                  </a:lnTo>
                  <a:lnTo>
                    <a:pt x="35" y="990"/>
                  </a:lnTo>
                  <a:lnTo>
                    <a:pt x="24" y="954"/>
                  </a:lnTo>
                  <a:lnTo>
                    <a:pt x="15" y="918"/>
                  </a:lnTo>
                  <a:lnTo>
                    <a:pt x="8" y="880"/>
                  </a:lnTo>
                  <a:lnTo>
                    <a:pt x="4" y="841"/>
                  </a:lnTo>
                  <a:lnTo>
                    <a:pt x="1" y="803"/>
                  </a:lnTo>
                  <a:lnTo>
                    <a:pt x="0" y="764"/>
                  </a:lnTo>
                  <a:lnTo>
                    <a:pt x="1" y="724"/>
                  </a:lnTo>
                  <a:lnTo>
                    <a:pt x="4" y="686"/>
                  </a:lnTo>
                  <a:lnTo>
                    <a:pt x="8" y="647"/>
                  </a:lnTo>
                  <a:lnTo>
                    <a:pt x="15" y="610"/>
                  </a:lnTo>
                  <a:lnTo>
                    <a:pt x="24" y="573"/>
                  </a:lnTo>
                  <a:lnTo>
                    <a:pt x="35" y="537"/>
                  </a:lnTo>
                  <a:lnTo>
                    <a:pt x="47" y="501"/>
                  </a:lnTo>
                  <a:lnTo>
                    <a:pt x="60" y="466"/>
                  </a:lnTo>
                  <a:lnTo>
                    <a:pt x="76" y="433"/>
                  </a:lnTo>
                  <a:lnTo>
                    <a:pt x="93" y="400"/>
                  </a:lnTo>
                  <a:lnTo>
                    <a:pt x="111" y="368"/>
                  </a:lnTo>
                  <a:lnTo>
                    <a:pt x="132" y="337"/>
                  </a:lnTo>
                  <a:lnTo>
                    <a:pt x="153" y="307"/>
                  </a:lnTo>
                  <a:lnTo>
                    <a:pt x="176" y="277"/>
                  </a:lnTo>
                  <a:lnTo>
                    <a:pt x="201" y="250"/>
                  </a:lnTo>
                  <a:lnTo>
                    <a:pt x="226" y="223"/>
                  </a:lnTo>
                  <a:lnTo>
                    <a:pt x="252" y="198"/>
                  </a:lnTo>
                  <a:lnTo>
                    <a:pt x="280" y="175"/>
                  </a:lnTo>
                  <a:lnTo>
                    <a:pt x="310" y="151"/>
                  </a:lnTo>
                  <a:lnTo>
                    <a:pt x="340" y="130"/>
                  </a:lnTo>
                  <a:lnTo>
                    <a:pt x="372" y="110"/>
                  </a:lnTo>
                  <a:lnTo>
                    <a:pt x="404" y="92"/>
                  </a:lnTo>
                  <a:lnTo>
                    <a:pt x="437" y="75"/>
                  </a:lnTo>
                  <a:lnTo>
                    <a:pt x="471" y="60"/>
                  </a:lnTo>
                  <a:lnTo>
                    <a:pt x="506" y="46"/>
                  </a:lnTo>
                  <a:lnTo>
                    <a:pt x="542" y="34"/>
                  </a:lnTo>
                  <a:lnTo>
                    <a:pt x="578" y="24"/>
                  </a:lnTo>
                  <a:lnTo>
                    <a:pt x="616" y="16"/>
                  </a:lnTo>
                  <a:lnTo>
                    <a:pt x="654" y="9"/>
                  </a:lnTo>
                  <a:lnTo>
                    <a:pt x="693" y="3"/>
                  </a:lnTo>
                  <a:lnTo>
                    <a:pt x="732" y="1"/>
                  </a:lnTo>
                  <a:lnTo>
                    <a:pt x="771" y="0"/>
                  </a:lnTo>
                  <a:lnTo>
                    <a:pt x="811" y="1"/>
                  </a:lnTo>
                  <a:lnTo>
                    <a:pt x="850" y="3"/>
                  </a:lnTo>
                  <a:lnTo>
                    <a:pt x="888" y="9"/>
                  </a:lnTo>
                  <a:lnTo>
                    <a:pt x="926" y="16"/>
                  </a:lnTo>
                  <a:lnTo>
                    <a:pt x="964" y="24"/>
                  </a:lnTo>
                  <a:lnTo>
                    <a:pt x="1000" y="34"/>
                  </a:lnTo>
                  <a:lnTo>
                    <a:pt x="1035" y="46"/>
                  </a:lnTo>
                  <a:lnTo>
                    <a:pt x="1070" y="60"/>
                  </a:lnTo>
                  <a:lnTo>
                    <a:pt x="1104" y="75"/>
                  </a:lnTo>
                  <a:lnTo>
                    <a:pt x="1137" y="92"/>
                  </a:lnTo>
                  <a:lnTo>
                    <a:pt x="1169" y="110"/>
                  </a:lnTo>
                  <a:lnTo>
                    <a:pt x="1200" y="130"/>
                  </a:lnTo>
                  <a:lnTo>
                    <a:pt x="1231" y="151"/>
                  </a:lnTo>
                  <a:lnTo>
                    <a:pt x="1259" y="175"/>
                  </a:lnTo>
                  <a:lnTo>
                    <a:pt x="1287" y="198"/>
                  </a:lnTo>
                  <a:lnTo>
                    <a:pt x="1314" y="223"/>
                  </a:lnTo>
                  <a:lnTo>
                    <a:pt x="1340" y="250"/>
                  </a:lnTo>
                  <a:lnTo>
                    <a:pt x="1363" y="277"/>
                  </a:lnTo>
                  <a:lnTo>
                    <a:pt x="1386" y="307"/>
                  </a:lnTo>
                  <a:lnTo>
                    <a:pt x="1408" y="337"/>
                  </a:lnTo>
                  <a:lnTo>
                    <a:pt x="1428" y="368"/>
                  </a:lnTo>
                  <a:lnTo>
                    <a:pt x="1446" y="400"/>
                  </a:lnTo>
                  <a:lnTo>
                    <a:pt x="1464" y="433"/>
                  </a:lnTo>
                  <a:lnTo>
                    <a:pt x="1479" y="466"/>
                  </a:lnTo>
                  <a:lnTo>
                    <a:pt x="1492" y="501"/>
                  </a:lnTo>
                  <a:lnTo>
                    <a:pt x="1505" y="537"/>
                  </a:lnTo>
                  <a:lnTo>
                    <a:pt x="1516" y="573"/>
                  </a:lnTo>
                  <a:lnTo>
                    <a:pt x="1523" y="610"/>
                  </a:lnTo>
                  <a:lnTo>
                    <a:pt x="1531" y="647"/>
                  </a:lnTo>
                  <a:lnTo>
                    <a:pt x="1535" y="686"/>
                  </a:lnTo>
                  <a:lnTo>
                    <a:pt x="1539" y="724"/>
                  </a:lnTo>
                  <a:lnTo>
                    <a:pt x="1540" y="764"/>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248" name="Freeform 202"/>
            <p:cNvSpPr>
              <a:spLocks/>
            </p:cNvSpPr>
            <p:nvPr/>
          </p:nvSpPr>
          <p:spPr bwMode="auto">
            <a:xfrm>
              <a:off x="4445" y="2168"/>
              <a:ext cx="405" cy="403"/>
            </a:xfrm>
            <a:custGeom>
              <a:avLst/>
              <a:gdLst>
                <a:gd name="T0" fmla="*/ 0 w 1213"/>
                <a:gd name="T1" fmla="*/ 0 h 1209"/>
                <a:gd name="T2" fmla="*/ 0 w 1213"/>
                <a:gd name="T3" fmla="*/ 0 h 1209"/>
                <a:gd name="T4" fmla="*/ 0 w 1213"/>
                <a:gd name="T5" fmla="*/ 0 h 1209"/>
                <a:gd name="T6" fmla="*/ 0 w 1213"/>
                <a:gd name="T7" fmla="*/ 0 h 1209"/>
                <a:gd name="T8" fmla="*/ 0 w 1213"/>
                <a:gd name="T9" fmla="*/ 0 h 1209"/>
                <a:gd name="T10" fmla="*/ 0 w 1213"/>
                <a:gd name="T11" fmla="*/ 0 h 1209"/>
                <a:gd name="T12" fmla="*/ 0 w 1213"/>
                <a:gd name="T13" fmla="*/ 0 h 1209"/>
                <a:gd name="T14" fmla="*/ 0 w 1213"/>
                <a:gd name="T15" fmla="*/ 0 h 1209"/>
                <a:gd name="T16" fmla="*/ 0 w 1213"/>
                <a:gd name="T17" fmla="*/ 0 h 1209"/>
                <a:gd name="T18" fmla="*/ 0 w 1213"/>
                <a:gd name="T19" fmla="*/ 0 h 1209"/>
                <a:gd name="T20" fmla="*/ 0 w 1213"/>
                <a:gd name="T21" fmla="*/ 0 h 1209"/>
                <a:gd name="T22" fmla="*/ 0 w 1213"/>
                <a:gd name="T23" fmla="*/ 0 h 1209"/>
                <a:gd name="T24" fmla="*/ 0 w 1213"/>
                <a:gd name="T25" fmla="*/ 0 h 1209"/>
                <a:gd name="T26" fmla="*/ 0 w 1213"/>
                <a:gd name="T27" fmla="*/ 0 h 1209"/>
                <a:gd name="T28" fmla="*/ 0 w 1213"/>
                <a:gd name="T29" fmla="*/ 0 h 1209"/>
                <a:gd name="T30" fmla="*/ 0 w 1213"/>
                <a:gd name="T31" fmla="*/ 0 h 1209"/>
                <a:gd name="T32" fmla="*/ 0 w 1213"/>
                <a:gd name="T33" fmla="*/ 0 h 1209"/>
                <a:gd name="T34" fmla="*/ 0 w 1213"/>
                <a:gd name="T35" fmla="*/ 0 h 1209"/>
                <a:gd name="T36" fmla="*/ 0 w 1213"/>
                <a:gd name="T37" fmla="*/ 0 h 1209"/>
                <a:gd name="T38" fmla="*/ 0 w 1213"/>
                <a:gd name="T39" fmla="*/ 0 h 1209"/>
                <a:gd name="T40" fmla="*/ 0 w 1213"/>
                <a:gd name="T41" fmla="*/ 0 h 1209"/>
                <a:gd name="T42" fmla="*/ 0 w 1213"/>
                <a:gd name="T43" fmla="*/ 0 h 1209"/>
                <a:gd name="T44" fmla="*/ 0 w 1213"/>
                <a:gd name="T45" fmla="*/ 0 h 1209"/>
                <a:gd name="T46" fmla="*/ 0 w 1213"/>
                <a:gd name="T47" fmla="*/ 0 h 1209"/>
                <a:gd name="T48" fmla="*/ 0 w 1213"/>
                <a:gd name="T49" fmla="*/ 0 h 1209"/>
                <a:gd name="T50" fmla="*/ 0 w 1213"/>
                <a:gd name="T51" fmla="*/ 0 h 1209"/>
                <a:gd name="T52" fmla="*/ 0 w 1213"/>
                <a:gd name="T53" fmla="*/ 0 h 1209"/>
                <a:gd name="T54" fmla="*/ 0 w 1213"/>
                <a:gd name="T55" fmla="*/ 0 h 1209"/>
                <a:gd name="T56" fmla="*/ 0 w 1213"/>
                <a:gd name="T57" fmla="*/ 0 h 1209"/>
                <a:gd name="T58" fmla="*/ 0 w 1213"/>
                <a:gd name="T59" fmla="*/ 0 h 1209"/>
                <a:gd name="T60" fmla="*/ 0 w 1213"/>
                <a:gd name="T61" fmla="*/ 0 h 1209"/>
                <a:gd name="T62" fmla="*/ 0 w 1213"/>
                <a:gd name="T63" fmla="*/ 0 h 1209"/>
                <a:gd name="T64" fmla="*/ 0 w 1213"/>
                <a:gd name="T65" fmla="*/ 0 h 1209"/>
                <a:gd name="T66" fmla="*/ 0 w 1213"/>
                <a:gd name="T67" fmla="*/ 0 h 1209"/>
                <a:gd name="T68" fmla="*/ 0 w 1213"/>
                <a:gd name="T69" fmla="*/ 0 h 1209"/>
                <a:gd name="T70" fmla="*/ 0 w 1213"/>
                <a:gd name="T71" fmla="*/ 0 h 1209"/>
                <a:gd name="T72" fmla="*/ 0 w 1213"/>
                <a:gd name="T73" fmla="*/ 0 h 1209"/>
                <a:gd name="T74" fmla="*/ 0 w 1213"/>
                <a:gd name="T75" fmla="*/ 0 h 1209"/>
                <a:gd name="T76" fmla="*/ 0 w 1213"/>
                <a:gd name="T77" fmla="*/ 0 h 1209"/>
                <a:gd name="T78" fmla="*/ 0 w 1213"/>
                <a:gd name="T79" fmla="*/ 0 h 1209"/>
                <a:gd name="T80" fmla="*/ 0 w 1213"/>
                <a:gd name="T81" fmla="*/ 0 h 1209"/>
                <a:gd name="T82" fmla="*/ 0 w 1213"/>
                <a:gd name="T83" fmla="*/ 0 h 1209"/>
                <a:gd name="T84" fmla="*/ 0 w 1213"/>
                <a:gd name="T85" fmla="*/ 0 h 12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213" h="1209">
                  <a:moveTo>
                    <a:pt x="1213" y="605"/>
                  </a:moveTo>
                  <a:lnTo>
                    <a:pt x="1212" y="636"/>
                  </a:lnTo>
                  <a:lnTo>
                    <a:pt x="1210" y="667"/>
                  </a:lnTo>
                  <a:lnTo>
                    <a:pt x="1206" y="696"/>
                  </a:lnTo>
                  <a:lnTo>
                    <a:pt x="1201" y="726"/>
                  </a:lnTo>
                  <a:lnTo>
                    <a:pt x="1195" y="755"/>
                  </a:lnTo>
                  <a:lnTo>
                    <a:pt x="1186" y="784"/>
                  </a:lnTo>
                  <a:lnTo>
                    <a:pt x="1177" y="812"/>
                  </a:lnTo>
                  <a:lnTo>
                    <a:pt x="1166" y="840"/>
                  </a:lnTo>
                  <a:lnTo>
                    <a:pt x="1154" y="866"/>
                  </a:lnTo>
                  <a:lnTo>
                    <a:pt x="1141" y="893"/>
                  </a:lnTo>
                  <a:lnTo>
                    <a:pt x="1125" y="918"/>
                  </a:lnTo>
                  <a:lnTo>
                    <a:pt x="1110" y="943"/>
                  </a:lnTo>
                  <a:lnTo>
                    <a:pt x="1093" y="966"/>
                  </a:lnTo>
                  <a:lnTo>
                    <a:pt x="1075" y="989"/>
                  </a:lnTo>
                  <a:lnTo>
                    <a:pt x="1056" y="1011"/>
                  </a:lnTo>
                  <a:lnTo>
                    <a:pt x="1036" y="1032"/>
                  </a:lnTo>
                  <a:lnTo>
                    <a:pt x="1015" y="1052"/>
                  </a:lnTo>
                  <a:lnTo>
                    <a:pt x="993" y="1071"/>
                  </a:lnTo>
                  <a:lnTo>
                    <a:pt x="971" y="1088"/>
                  </a:lnTo>
                  <a:lnTo>
                    <a:pt x="946" y="1106"/>
                  </a:lnTo>
                  <a:lnTo>
                    <a:pt x="922" y="1121"/>
                  </a:lnTo>
                  <a:lnTo>
                    <a:pt x="897" y="1136"/>
                  </a:lnTo>
                  <a:lnTo>
                    <a:pt x="870" y="1149"/>
                  </a:lnTo>
                  <a:lnTo>
                    <a:pt x="844" y="1161"/>
                  </a:lnTo>
                  <a:lnTo>
                    <a:pt x="816" y="1172"/>
                  </a:lnTo>
                  <a:lnTo>
                    <a:pt x="788" y="1182"/>
                  </a:lnTo>
                  <a:lnTo>
                    <a:pt x="760" y="1190"/>
                  </a:lnTo>
                  <a:lnTo>
                    <a:pt x="730" y="1197"/>
                  </a:lnTo>
                  <a:lnTo>
                    <a:pt x="700" y="1202"/>
                  </a:lnTo>
                  <a:lnTo>
                    <a:pt x="670" y="1205"/>
                  </a:lnTo>
                  <a:lnTo>
                    <a:pt x="639" y="1209"/>
                  </a:lnTo>
                  <a:lnTo>
                    <a:pt x="608" y="1209"/>
                  </a:lnTo>
                  <a:lnTo>
                    <a:pt x="577" y="1209"/>
                  </a:lnTo>
                  <a:lnTo>
                    <a:pt x="547" y="1205"/>
                  </a:lnTo>
                  <a:lnTo>
                    <a:pt x="516" y="1202"/>
                  </a:lnTo>
                  <a:lnTo>
                    <a:pt x="486" y="1197"/>
                  </a:lnTo>
                  <a:lnTo>
                    <a:pt x="456" y="1190"/>
                  </a:lnTo>
                  <a:lnTo>
                    <a:pt x="427" y="1182"/>
                  </a:lnTo>
                  <a:lnTo>
                    <a:pt x="399" y="1172"/>
                  </a:lnTo>
                  <a:lnTo>
                    <a:pt x="371" y="1161"/>
                  </a:lnTo>
                  <a:lnTo>
                    <a:pt x="344" y="1149"/>
                  </a:lnTo>
                  <a:lnTo>
                    <a:pt x="318" y="1136"/>
                  </a:lnTo>
                  <a:lnTo>
                    <a:pt x="293" y="1121"/>
                  </a:lnTo>
                  <a:lnTo>
                    <a:pt x="267" y="1106"/>
                  </a:lnTo>
                  <a:lnTo>
                    <a:pt x="244" y="1088"/>
                  </a:lnTo>
                  <a:lnTo>
                    <a:pt x="221" y="1071"/>
                  </a:lnTo>
                  <a:lnTo>
                    <a:pt x="199" y="1052"/>
                  </a:lnTo>
                  <a:lnTo>
                    <a:pt x="178" y="1032"/>
                  </a:lnTo>
                  <a:lnTo>
                    <a:pt x="158" y="1011"/>
                  </a:lnTo>
                  <a:lnTo>
                    <a:pt x="138" y="989"/>
                  </a:lnTo>
                  <a:lnTo>
                    <a:pt x="120" y="966"/>
                  </a:lnTo>
                  <a:lnTo>
                    <a:pt x="104" y="943"/>
                  </a:lnTo>
                  <a:lnTo>
                    <a:pt x="88" y="918"/>
                  </a:lnTo>
                  <a:lnTo>
                    <a:pt x="73" y="893"/>
                  </a:lnTo>
                  <a:lnTo>
                    <a:pt x="60" y="866"/>
                  </a:lnTo>
                  <a:lnTo>
                    <a:pt x="47" y="840"/>
                  </a:lnTo>
                  <a:lnTo>
                    <a:pt x="36" y="812"/>
                  </a:lnTo>
                  <a:lnTo>
                    <a:pt x="28" y="784"/>
                  </a:lnTo>
                  <a:lnTo>
                    <a:pt x="19" y="755"/>
                  </a:lnTo>
                  <a:lnTo>
                    <a:pt x="12" y="726"/>
                  </a:lnTo>
                  <a:lnTo>
                    <a:pt x="7" y="696"/>
                  </a:lnTo>
                  <a:lnTo>
                    <a:pt x="3" y="667"/>
                  </a:lnTo>
                  <a:lnTo>
                    <a:pt x="1" y="636"/>
                  </a:lnTo>
                  <a:lnTo>
                    <a:pt x="0" y="605"/>
                  </a:lnTo>
                  <a:lnTo>
                    <a:pt x="1" y="573"/>
                  </a:lnTo>
                  <a:lnTo>
                    <a:pt x="3" y="543"/>
                  </a:lnTo>
                  <a:lnTo>
                    <a:pt x="7" y="512"/>
                  </a:lnTo>
                  <a:lnTo>
                    <a:pt x="12" y="482"/>
                  </a:lnTo>
                  <a:lnTo>
                    <a:pt x="19" y="454"/>
                  </a:lnTo>
                  <a:lnTo>
                    <a:pt x="28" y="425"/>
                  </a:lnTo>
                  <a:lnTo>
                    <a:pt x="36" y="396"/>
                  </a:lnTo>
                  <a:lnTo>
                    <a:pt x="47" y="369"/>
                  </a:lnTo>
                  <a:lnTo>
                    <a:pt x="60" y="342"/>
                  </a:lnTo>
                  <a:lnTo>
                    <a:pt x="73" y="317"/>
                  </a:lnTo>
                  <a:lnTo>
                    <a:pt x="88" y="291"/>
                  </a:lnTo>
                  <a:lnTo>
                    <a:pt x="104" y="266"/>
                  </a:lnTo>
                  <a:lnTo>
                    <a:pt x="120" y="243"/>
                  </a:lnTo>
                  <a:lnTo>
                    <a:pt x="138" y="219"/>
                  </a:lnTo>
                  <a:lnTo>
                    <a:pt x="158" y="197"/>
                  </a:lnTo>
                  <a:lnTo>
                    <a:pt x="178" y="176"/>
                  </a:lnTo>
                  <a:lnTo>
                    <a:pt x="199" y="157"/>
                  </a:lnTo>
                  <a:lnTo>
                    <a:pt x="221" y="138"/>
                  </a:lnTo>
                  <a:lnTo>
                    <a:pt x="244" y="120"/>
                  </a:lnTo>
                  <a:lnTo>
                    <a:pt x="267" y="104"/>
                  </a:lnTo>
                  <a:lnTo>
                    <a:pt x="293" y="87"/>
                  </a:lnTo>
                  <a:lnTo>
                    <a:pt x="318" y="73"/>
                  </a:lnTo>
                  <a:lnTo>
                    <a:pt x="344" y="59"/>
                  </a:lnTo>
                  <a:lnTo>
                    <a:pt x="371" y="47"/>
                  </a:lnTo>
                  <a:lnTo>
                    <a:pt x="399" y="36"/>
                  </a:lnTo>
                  <a:lnTo>
                    <a:pt x="427" y="27"/>
                  </a:lnTo>
                  <a:lnTo>
                    <a:pt x="456" y="19"/>
                  </a:lnTo>
                  <a:lnTo>
                    <a:pt x="486" y="12"/>
                  </a:lnTo>
                  <a:lnTo>
                    <a:pt x="516" y="6"/>
                  </a:lnTo>
                  <a:lnTo>
                    <a:pt x="547" y="3"/>
                  </a:lnTo>
                  <a:lnTo>
                    <a:pt x="577" y="1"/>
                  </a:lnTo>
                  <a:lnTo>
                    <a:pt x="608" y="0"/>
                  </a:lnTo>
                  <a:lnTo>
                    <a:pt x="639" y="1"/>
                  </a:lnTo>
                  <a:lnTo>
                    <a:pt x="670" y="3"/>
                  </a:lnTo>
                  <a:lnTo>
                    <a:pt x="700" y="6"/>
                  </a:lnTo>
                  <a:lnTo>
                    <a:pt x="730" y="12"/>
                  </a:lnTo>
                  <a:lnTo>
                    <a:pt x="760" y="19"/>
                  </a:lnTo>
                  <a:lnTo>
                    <a:pt x="788" y="27"/>
                  </a:lnTo>
                  <a:lnTo>
                    <a:pt x="816" y="36"/>
                  </a:lnTo>
                  <a:lnTo>
                    <a:pt x="844" y="47"/>
                  </a:lnTo>
                  <a:lnTo>
                    <a:pt x="870" y="59"/>
                  </a:lnTo>
                  <a:lnTo>
                    <a:pt x="897" y="73"/>
                  </a:lnTo>
                  <a:lnTo>
                    <a:pt x="922" y="87"/>
                  </a:lnTo>
                  <a:lnTo>
                    <a:pt x="946" y="104"/>
                  </a:lnTo>
                  <a:lnTo>
                    <a:pt x="971" y="120"/>
                  </a:lnTo>
                  <a:lnTo>
                    <a:pt x="993" y="138"/>
                  </a:lnTo>
                  <a:lnTo>
                    <a:pt x="1015" y="157"/>
                  </a:lnTo>
                  <a:lnTo>
                    <a:pt x="1036" y="176"/>
                  </a:lnTo>
                  <a:lnTo>
                    <a:pt x="1056" y="197"/>
                  </a:lnTo>
                  <a:lnTo>
                    <a:pt x="1075" y="219"/>
                  </a:lnTo>
                  <a:lnTo>
                    <a:pt x="1093" y="243"/>
                  </a:lnTo>
                  <a:lnTo>
                    <a:pt x="1110" y="266"/>
                  </a:lnTo>
                  <a:lnTo>
                    <a:pt x="1125" y="291"/>
                  </a:lnTo>
                  <a:lnTo>
                    <a:pt x="1141" y="317"/>
                  </a:lnTo>
                  <a:lnTo>
                    <a:pt x="1154" y="342"/>
                  </a:lnTo>
                  <a:lnTo>
                    <a:pt x="1166" y="369"/>
                  </a:lnTo>
                  <a:lnTo>
                    <a:pt x="1177" y="396"/>
                  </a:lnTo>
                  <a:lnTo>
                    <a:pt x="1186" y="425"/>
                  </a:lnTo>
                  <a:lnTo>
                    <a:pt x="1195" y="454"/>
                  </a:lnTo>
                  <a:lnTo>
                    <a:pt x="1201" y="482"/>
                  </a:lnTo>
                  <a:lnTo>
                    <a:pt x="1206" y="512"/>
                  </a:lnTo>
                  <a:lnTo>
                    <a:pt x="1210" y="543"/>
                  </a:lnTo>
                  <a:lnTo>
                    <a:pt x="1212" y="573"/>
                  </a:lnTo>
                  <a:lnTo>
                    <a:pt x="1213" y="605"/>
                  </a:lnTo>
                  <a:close/>
                </a:path>
              </a:pathLst>
            </a:custGeom>
            <a:solidFill>
              <a:srgbClr val="B1B5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49" name="Freeform 203"/>
            <p:cNvSpPr>
              <a:spLocks/>
            </p:cNvSpPr>
            <p:nvPr/>
          </p:nvSpPr>
          <p:spPr bwMode="auto">
            <a:xfrm>
              <a:off x="4445" y="2168"/>
              <a:ext cx="405" cy="403"/>
            </a:xfrm>
            <a:custGeom>
              <a:avLst/>
              <a:gdLst>
                <a:gd name="T0" fmla="*/ 0 w 1213"/>
                <a:gd name="T1" fmla="*/ 0 h 1209"/>
                <a:gd name="T2" fmla="*/ 0 w 1213"/>
                <a:gd name="T3" fmla="*/ 0 h 1209"/>
                <a:gd name="T4" fmla="*/ 0 w 1213"/>
                <a:gd name="T5" fmla="*/ 0 h 1209"/>
                <a:gd name="T6" fmla="*/ 0 w 1213"/>
                <a:gd name="T7" fmla="*/ 0 h 1209"/>
                <a:gd name="T8" fmla="*/ 0 w 1213"/>
                <a:gd name="T9" fmla="*/ 0 h 1209"/>
                <a:gd name="T10" fmla="*/ 0 w 1213"/>
                <a:gd name="T11" fmla="*/ 0 h 1209"/>
                <a:gd name="T12" fmla="*/ 0 w 1213"/>
                <a:gd name="T13" fmla="*/ 0 h 1209"/>
                <a:gd name="T14" fmla="*/ 0 w 1213"/>
                <a:gd name="T15" fmla="*/ 0 h 1209"/>
                <a:gd name="T16" fmla="*/ 0 w 1213"/>
                <a:gd name="T17" fmla="*/ 0 h 1209"/>
                <a:gd name="T18" fmla="*/ 0 w 1213"/>
                <a:gd name="T19" fmla="*/ 0 h 1209"/>
                <a:gd name="T20" fmla="*/ 0 w 1213"/>
                <a:gd name="T21" fmla="*/ 0 h 1209"/>
                <a:gd name="T22" fmla="*/ 0 w 1213"/>
                <a:gd name="T23" fmla="*/ 0 h 1209"/>
                <a:gd name="T24" fmla="*/ 0 w 1213"/>
                <a:gd name="T25" fmla="*/ 0 h 1209"/>
                <a:gd name="T26" fmla="*/ 0 w 1213"/>
                <a:gd name="T27" fmla="*/ 0 h 1209"/>
                <a:gd name="T28" fmla="*/ 0 w 1213"/>
                <a:gd name="T29" fmla="*/ 0 h 1209"/>
                <a:gd name="T30" fmla="*/ 0 w 1213"/>
                <a:gd name="T31" fmla="*/ 0 h 1209"/>
                <a:gd name="T32" fmla="*/ 0 w 1213"/>
                <a:gd name="T33" fmla="*/ 0 h 1209"/>
                <a:gd name="T34" fmla="*/ 0 w 1213"/>
                <a:gd name="T35" fmla="*/ 0 h 1209"/>
                <a:gd name="T36" fmla="*/ 0 w 1213"/>
                <a:gd name="T37" fmla="*/ 0 h 1209"/>
                <a:gd name="T38" fmla="*/ 0 w 1213"/>
                <a:gd name="T39" fmla="*/ 0 h 1209"/>
                <a:gd name="T40" fmla="*/ 0 w 1213"/>
                <a:gd name="T41" fmla="*/ 0 h 1209"/>
                <a:gd name="T42" fmla="*/ 0 w 1213"/>
                <a:gd name="T43" fmla="*/ 0 h 1209"/>
                <a:gd name="T44" fmla="*/ 0 w 1213"/>
                <a:gd name="T45" fmla="*/ 0 h 1209"/>
                <a:gd name="T46" fmla="*/ 0 w 1213"/>
                <a:gd name="T47" fmla="*/ 0 h 1209"/>
                <a:gd name="T48" fmla="*/ 0 w 1213"/>
                <a:gd name="T49" fmla="*/ 0 h 1209"/>
                <a:gd name="T50" fmla="*/ 0 w 1213"/>
                <a:gd name="T51" fmla="*/ 0 h 1209"/>
                <a:gd name="T52" fmla="*/ 0 w 1213"/>
                <a:gd name="T53" fmla="*/ 0 h 1209"/>
                <a:gd name="T54" fmla="*/ 0 w 1213"/>
                <a:gd name="T55" fmla="*/ 0 h 1209"/>
                <a:gd name="T56" fmla="*/ 0 w 1213"/>
                <a:gd name="T57" fmla="*/ 0 h 1209"/>
                <a:gd name="T58" fmla="*/ 0 w 1213"/>
                <a:gd name="T59" fmla="*/ 0 h 1209"/>
                <a:gd name="T60" fmla="*/ 0 w 1213"/>
                <a:gd name="T61" fmla="*/ 0 h 1209"/>
                <a:gd name="T62" fmla="*/ 0 w 1213"/>
                <a:gd name="T63" fmla="*/ 0 h 1209"/>
                <a:gd name="T64" fmla="*/ 0 w 1213"/>
                <a:gd name="T65" fmla="*/ 0 h 1209"/>
                <a:gd name="T66" fmla="*/ 0 w 1213"/>
                <a:gd name="T67" fmla="*/ 0 h 1209"/>
                <a:gd name="T68" fmla="*/ 0 w 1213"/>
                <a:gd name="T69" fmla="*/ 0 h 1209"/>
                <a:gd name="T70" fmla="*/ 0 w 1213"/>
                <a:gd name="T71" fmla="*/ 0 h 1209"/>
                <a:gd name="T72" fmla="*/ 0 w 1213"/>
                <a:gd name="T73" fmla="*/ 0 h 1209"/>
                <a:gd name="T74" fmla="*/ 0 w 1213"/>
                <a:gd name="T75" fmla="*/ 0 h 1209"/>
                <a:gd name="T76" fmla="*/ 0 w 1213"/>
                <a:gd name="T77" fmla="*/ 0 h 1209"/>
                <a:gd name="T78" fmla="*/ 0 w 1213"/>
                <a:gd name="T79" fmla="*/ 0 h 1209"/>
                <a:gd name="T80" fmla="*/ 0 w 1213"/>
                <a:gd name="T81" fmla="*/ 0 h 1209"/>
                <a:gd name="T82" fmla="*/ 0 w 1213"/>
                <a:gd name="T83" fmla="*/ 0 h 1209"/>
                <a:gd name="T84" fmla="*/ 0 w 1213"/>
                <a:gd name="T85" fmla="*/ 0 h 12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213" h="1209">
                  <a:moveTo>
                    <a:pt x="1213" y="605"/>
                  </a:moveTo>
                  <a:lnTo>
                    <a:pt x="1212" y="636"/>
                  </a:lnTo>
                  <a:lnTo>
                    <a:pt x="1210" y="667"/>
                  </a:lnTo>
                  <a:lnTo>
                    <a:pt x="1206" y="696"/>
                  </a:lnTo>
                  <a:lnTo>
                    <a:pt x="1201" y="726"/>
                  </a:lnTo>
                  <a:lnTo>
                    <a:pt x="1195" y="755"/>
                  </a:lnTo>
                  <a:lnTo>
                    <a:pt x="1186" y="784"/>
                  </a:lnTo>
                  <a:lnTo>
                    <a:pt x="1177" y="812"/>
                  </a:lnTo>
                  <a:lnTo>
                    <a:pt x="1166" y="840"/>
                  </a:lnTo>
                  <a:lnTo>
                    <a:pt x="1154" y="866"/>
                  </a:lnTo>
                  <a:lnTo>
                    <a:pt x="1141" y="893"/>
                  </a:lnTo>
                  <a:lnTo>
                    <a:pt x="1125" y="918"/>
                  </a:lnTo>
                  <a:lnTo>
                    <a:pt x="1110" y="943"/>
                  </a:lnTo>
                  <a:lnTo>
                    <a:pt x="1093" y="966"/>
                  </a:lnTo>
                  <a:lnTo>
                    <a:pt x="1075" y="989"/>
                  </a:lnTo>
                  <a:lnTo>
                    <a:pt x="1056" y="1011"/>
                  </a:lnTo>
                  <a:lnTo>
                    <a:pt x="1036" y="1032"/>
                  </a:lnTo>
                  <a:lnTo>
                    <a:pt x="1015" y="1052"/>
                  </a:lnTo>
                  <a:lnTo>
                    <a:pt x="993" y="1071"/>
                  </a:lnTo>
                  <a:lnTo>
                    <a:pt x="971" y="1088"/>
                  </a:lnTo>
                  <a:lnTo>
                    <a:pt x="946" y="1106"/>
                  </a:lnTo>
                  <a:lnTo>
                    <a:pt x="922" y="1121"/>
                  </a:lnTo>
                  <a:lnTo>
                    <a:pt x="897" y="1136"/>
                  </a:lnTo>
                  <a:lnTo>
                    <a:pt x="870" y="1149"/>
                  </a:lnTo>
                  <a:lnTo>
                    <a:pt x="844" y="1161"/>
                  </a:lnTo>
                  <a:lnTo>
                    <a:pt x="816" y="1172"/>
                  </a:lnTo>
                  <a:lnTo>
                    <a:pt x="788" y="1182"/>
                  </a:lnTo>
                  <a:lnTo>
                    <a:pt x="760" y="1190"/>
                  </a:lnTo>
                  <a:lnTo>
                    <a:pt x="730" y="1197"/>
                  </a:lnTo>
                  <a:lnTo>
                    <a:pt x="700" y="1202"/>
                  </a:lnTo>
                  <a:lnTo>
                    <a:pt x="670" y="1205"/>
                  </a:lnTo>
                  <a:lnTo>
                    <a:pt x="639" y="1209"/>
                  </a:lnTo>
                  <a:lnTo>
                    <a:pt x="608" y="1209"/>
                  </a:lnTo>
                  <a:lnTo>
                    <a:pt x="577" y="1209"/>
                  </a:lnTo>
                  <a:lnTo>
                    <a:pt x="547" y="1205"/>
                  </a:lnTo>
                  <a:lnTo>
                    <a:pt x="516" y="1202"/>
                  </a:lnTo>
                  <a:lnTo>
                    <a:pt x="486" y="1197"/>
                  </a:lnTo>
                  <a:lnTo>
                    <a:pt x="456" y="1190"/>
                  </a:lnTo>
                  <a:lnTo>
                    <a:pt x="427" y="1182"/>
                  </a:lnTo>
                  <a:lnTo>
                    <a:pt x="399" y="1172"/>
                  </a:lnTo>
                  <a:lnTo>
                    <a:pt x="371" y="1161"/>
                  </a:lnTo>
                  <a:lnTo>
                    <a:pt x="344" y="1149"/>
                  </a:lnTo>
                  <a:lnTo>
                    <a:pt x="318" y="1136"/>
                  </a:lnTo>
                  <a:lnTo>
                    <a:pt x="293" y="1121"/>
                  </a:lnTo>
                  <a:lnTo>
                    <a:pt x="267" y="1106"/>
                  </a:lnTo>
                  <a:lnTo>
                    <a:pt x="244" y="1088"/>
                  </a:lnTo>
                  <a:lnTo>
                    <a:pt x="221" y="1071"/>
                  </a:lnTo>
                  <a:lnTo>
                    <a:pt x="199" y="1052"/>
                  </a:lnTo>
                  <a:lnTo>
                    <a:pt x="178" y="1032"/>
                  </a:lnTo>
                  <a:lnTo>
                    <a:pt x="158" y="1011"/>
                  </a:lnTo>
                  <a:lnTo>
                    <a:pt x="138" y="989"/>
                  </a:lnTo>
                  <a:lnTo>
                    <a:pt x="120" y="966"/>
                  </a:lnTo>
                  <a:lnTo>
                    <a:pt x="104" y="943"/>
                  </a:lnTo>
                  <a:lnTo>
                    <a:pt x="88" y="918"/>
                  </a:lnTo>
                  <a:lnTo>
                    <a:pt x="73" y="893"/>
                  </a:lnTo>
                  <a:lnTo>
                    <a:pt x="60" y="866"/>
                  </a:lnTo>
                  <a:lnTo>
                    <a:pt x="47" y="840"/>
                  </a:lnTo>
                  <a:lnTo>
                    <a:pt x="36" y="812"/>
                  </a:lnTo>
                  <a:lnTo>
                    <a:pt x="28" y="784"/>
                  </a:lnTo>
                  <a:lnTo>
                    <a:pt x="19" y="755"/>
                  </a:lnTo>
                  <a:lnTo>
                    <a:pt x="12" y="726"/>
                  </a:lnTo>
                  <a:lnTo>
                    <a:pt x="7" y="696"/>
                  </a:lnTo>
                  <a:lnTo>
                    <a:pt x="3" y="667"/>
                  </a:lnTo>
                  <a:lnTo>
                    <a:pt x="1" y="636"/>
                  </a:lnTo>
                  <a:lnTo>
                    <a:pt x="0" y="605"/>
                  </a:lnTo>
                  <a:lnTo>
                    <a:pt x="1" y="573"/>
                  </a:lnTo>
                  <a:lnTo>
                    <a:pt x="3" y="543"/>
                  </a:lnTo>
                  <a:lnTo>
                    <a:pt x="7" y="512"/>
                  </a:lnTo>
                  <a:lnTo>
                    <a:pt x="12" y="482"/>
                  </a:lnTo>
                  <a:lnTo>
                    <a:pt x="19" y="454"/>
                  </a:lnTo>
                  <a:lnTo>
                    <a:pt x="28" y="425"/>
                  </a:lnTo>
                  <a:lnTo>
                    <a:pt x="36" y="396"/>
                  </a:lnTo>
                  <a:lnTo>
                    <a:pt x="47" y="369"/>
                  </a:lnTo>
                  <a:lnTo>
                    <a:pt x="60" y="342"/>
                  </a:lnTo>
                  <a:lnTo>
                    <a:pt x="73" y="317"/>
                  </a:lnTo>
                  <a:lnTo>
                    <a:pt x="88" y="291"/>
                  </a:lnTo>
                  <a:lnTo>
                    <a:pt x="104" y="266"/>
                  </a:lnTo>
                  <a:lnTo>
                    <a:pt x="120" y="243"/>
                  </a:lnTo>
                  <a:lnTo>
                    <a:pt x="138" y="219"/>
                  </a:lnTo>
                  <a:lnTo>
                    <a:pt x="158" y="197"/>
                  </a:lnTo>
                  <a:lnTo>
                    <a:pt x="178" y="176"/>
                  </a:lnTo>
                  <a:lnTo>
                    <a:pt x="199" y="157"/>
                  </a:lnTo>
                  <a:lnTo>
                    <a:pt x="221" y="138"/>
                  </a:lnTo>
                  <a:lnTo>
                    <a:pt x="244" y="120"/>
                  </a:lnTo>
                  <a:lnTo>
                    <a:pt x="267" y="104"/>
                  </a:lnTo>
                  <a:lnTo>
                    <a:pt x="293" y="87"/>
                  </a:lnTo>
                  <a:lnTo>
                    <a:pt x="318" y="73"/>
                  </a:lnTo>
                  <a:lnTo>
                    <a:pt x="344" y="59"/>
                  </a:lnTo>
                  <a:lnTo>
                    <a:pt x="371" y="47"/>
                  </a:lnTo>
                  <a:lnTo>
                    <a:pt x="399" y="36"/>
                  </a:lnTo>
                  <a:lnTo>
                    <a:pt x="427" y="27"/>
                  </a:lnTo>
                  <a:lnTo>
                    <a:pt x="456" y="19"/>
                  </a:lnTo>
                  <a:lnTo>
                    <a:pt x="486" y="12"/>
                  </a:lnTo>
                  <a:lnTo>
                    <a:pt x="516" y="6"/>
                  </a:lnTo>
                  <a:lnTo>
                    <a:pt x="547" y="3"/>
                  </a:lnTo>
                  <a:lnTo>
                    <a:pt x="577" y="1"/>
                  </a:lnTo>
                  <a:lnTo>
                    <a:pt x="608" y="0"/>
                  </a:lnTo>
                  <a:lnTo>
                    <a:pt x="639" y="1"/>
                  </a:lnTo>
                  <a:lnTo>
                    <a:pt x="670" y="3"/>
                  </a:lnTo>
                  <a:lnTo>
                    <a:pt x="700" y="6"/>
                  </a:lnTo>
                  <a:lnTo>
                    <a:pt x="730" y="12"/>
                  </a:lnTo>
                  <a:lnTo>
                    <a:pt x="760" y="19"/>
                  </a:lnTo>
                  <a:lnTo>
                    <a:pt x="788" y="27"/>
                  </a:lnTo>
                  <a:lnTo>
                    <a:pt x="816" y="36"/>
                  </a:lnTo>
                  <a:lnTo>
                    <a:pt x="844" y="47"/>
                  </a:lnTo>
                  <a:lnTo>
                    <a:pt x="870" y="59"/>
                  </a:lnTo>
                  <a:lnTo>
                    <a:pt x="897" y="73"/>
                  </a:lnTo>
                  <a:lnTo>
                    <a:pt x="922" y="87"/>
                  </a:lnTo>
                  <a:lnTo>
                    <a:pt x="946" y="104"/>
                  </a:lnTo>
                  <a:lnTo>
                    <a:pt x="971" y="120"/>
                  </a:lnTo>
                  <a:lnTo>
                    <a:pt x="993" y="138"/>
                  </a:lnTo>
                  <a:lnTo>
                    <a:pt x="1015" y="157"/>
                  </a:lnTo>
                  <a:lnTo>
                    <a:pt x="1036" y="176"/>
                  </a:lnTo>
                  <a:lnTo>
                    <a:pt x="1056" y="197"/>
                  </a:lnTo>
                  <a:lnTo>
                    <a:pt x="1075" y="219"/>
                  </a:lnTo>
                  <a:lnTo>
                    <a:pt x="1093" y="243"/>
                  </a:lnTo>
                  <a:lnTo>
                    <a:pt x="1110" y="266"/>
                  </a:lnTo>
                  <a:lnTo>
                    <a:pt x="1125" y="291"/>
                  </a:lnTo>
                  <a:lnTo>
                    <a:pt x="1141" y="317"/>
                  </a:lnTo>
                  <a:lnTo>
                    <a:pt x="1154" y="342"/>
                  </a:lnTo>
                  <a:lnTo>
                    <a:pt x="1166" y="369"/>
                  </a:lnTo>
                  <a:lnTo>
                    <a:pt x="1177" y="396"/>
                  </a:lnTo>
                  <a:lnTo>
                    <a:pt x="1186" y="425"/>
                  </a:lnTo>
                  <a:lnTo>
                    <a:pt x="1195" y="454"/>
                  </a:lnTo>
                  <a:lnTo>
                    <a:pt x="1201" y="482"/>
                  </a:lnTo>
                  <a:lnTo>
                    <a:pt x="1206" y="512"/>
                  </a:lnTo>
                  <a:lnTo>
                    <a:pt x="1210" y="543"/>
                  </a:lnTo>
                  <a:lnTo>
                    <a:pt x="1212" y="573"/>
                  </a:lnTo>
                  <a:lnTo>
                    <a:pt x="1213" y="605"/>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250" name="Line 204"/>
            <p:cNvSpPr>
              <a:spLocks noChangeShapeType="1"/>
            </p:cNvSpPr>
            <p:nvPr/>
          </p:nvSpPr>
          <p:spPr bwMode="auto">
            <a:xfrm>
              <a:off x="4646" y="2347"/>
              <a:ext cx="1" cy="58"/>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251" name="Line 205"/>
            <p:cNvSpPr>
              <a:spLocks noChangeShapeType="1"/>
            </p:cNvSpPr>
            <p:nvPr/>
          </p:nvSpPr>
          <p:spPr bwMode="auto">
            <a:xfrm>
              <a:off x="4616" y="2376"/>
              <a:ext cx="58" cy="1"/>
            </a:xfrm>
            <a:prstGeom prst="line">
              <a:avLst/>
            </a:prstGeom>
            <a:noFill/>
            <a:ln w="15875">
              <a:solidFill>
                <a:srgbClr val="121415"/>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5252" name="Freeform 206"/>
            <p:cNvSpPr>
              <a:spLocks/>
            </p:cNvSpPr>
            <p:nvPr/>
          </p:nvSpPr>
          <p:spPr bwMode="auto">
            <a:xfrm>
              <a:off x="4725" y="2395"/>
              <a:ext cx="59" cy="111"/>
            </a:xfrm>
            <a:custGeom>
              <a:avLst/>
              <a:gdLst>
                <a:gd name="T0" fmla="*/ 0 w 179"/>
                <a:gd name="T1" fmla="*/ 0 h 333"/>
                <a:gd name="T2" fmla="*/ 0 w 179"/>
                <a:gd name="T3" fmla="*/ 0 h 333"/>
                <a:gd name="T4" fmla="*/ 0 w 179"/>
                <a:gd name="T5" fmla="*/ 0 h 333"/>
                <a:gd name="T6" fmla="*/ 0 w 179"/>
                <a:gd name="T7" fmla="*/ 0 h 333"/>
                <a:gd name="T8" fmla="*/ 0 w 179"/>
                <a:gd name="T9" fmla="*/ 0 h 333"/>
                <a:gd name="T10" fmla="*/ 0 w 179"/>
                <a:gd name="T11" fmla="*/ 0 h 333"/>
                <a:gd name="T12" fmla="*/ 0 w 179"/>
                <a:gd name="T13" fmla="*/ 0 h 333"/>
                <a:gd name="T14" fmla="*/ 0 w 179"/>
                <a:gd name="T15" fmla="*/ 0 h 333"/>
                <a:gd name="T16" fmla="*/ 0 w 179"/>
                <a:gd name="T17" fmla="*/ 0 h 3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79" h="333">
                  <a:moveTo>
                    <a:pt x="179" y="0"/>
                  </a:moveTo>
                  <a:lnTo>
                    <a:pt x="175" y="52"/>
                  </a:lnTo>
                  <a:lnTo>
                    <a:pt x="168" y="100"/>
                  </a:lnTo>
                  <a:lnTo>
                    <a:pt x="149" y="144"/>
                  </a:lnTo>
                  <a:lnTo>
                    <a:pt x="130" y="189"/>
                  </a:lnTo>
                  <a:lnTo>
                    <a:pt x="105" y="233"/>
                  </a:lnTo>
                  <a:lnTo>
                    <a:pt x="75" y="270"/>
                  </a:lnTo>
                  <a:lnTo>
                    <a:pt x="38" y="303"/>
                  </a:lnTo>
                  <a:lnTo>
                    <a:pt x="0" y="333"/>
                  </a:lnTo>
                </a:path>
              </a:pathLst>
            </a:custGeom>
            <a:noFill/>
            <a:ln w="15875">
              <a:solidFill>
                <a:srgbClr val="121415"/>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5253" name="Freeform 207"/>
            <p:cNvSpPr>
              <a:spLocks/>
            </p:cNvSpPr>
            <p:nvPr/>
          </p:nvSpPr>
          <p:spPr bwMode="auto">
            <a:xfrm>
              <a:off x="4646" y="2454"/>
              <a:ext cx="131" cy="80"/>
            </a:xfrm>
            <a:custGeom>
              <a:avLst/>
              <a:gdLst>
                <a:gd name="T0" fmla="*/ 0 w 394"/>
                <a:gd name="T1" fmla="*/ 0 h 240"/>
                <a:gd name="T2" fmla="*/ 0 w 394"/>
                <a:gd name="T3" fmla="*/ 0 h 240"/>
                <a:gd name="T4" fmla="*/ 0 w 394"/>
                <a:gd name="T5" fmla="*/ 0 h 240"/>
                <a:gd name="T6" fmla="*/ 0 w 394"/>
                <a:gd name="T7" fmla="*/ 0 h 240"/>
                <a:gd name="T8" fmla="*/ 0 w 394"/>
                <a:gd name="T9" fmla="*/ 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4" h="240">
                  <a:moveTo>
                    <a:pt x="315" y="0"/>
                  </a:moveTo>
                  <a:lnTo>
                    <a:pt x="0" y="237"/>
                  </a:lnTo>
                  <a:lnTo>
                    <a:pt x="394" y="240"/>
                  </a:lnTo>
                  <a:lnTo>
                    <a:pt x="245" y="155"/>
                  </a:lnTo>
                  <a:lnTo>
                    <a:pt x="315" y="0"/>
                  </a:lnTo>
                  <a:close/>
                </a:path>
              </a:pathLst>
            </a:custGeom>
            <a:solidFill>
              <a:srgbClr val="12141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54" name="Rectangle 208"/>
            <p:cNvSpPr>
              <a:spLocks noChangeArrowheads="1"/>
            </p:cNvSpPr>
            <p:nvPr/>
          </p:nvSpPr>
          <p:spPr bwMode="auto">
            <a:xfrm>
              <a:off x="3996" y="2691"/>
              <a:ext cx="1008"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turnable target</a:t>
              </a:r>
              <a:endParaRPr lang="de-AT" altLang="pl-PL" sz="1800" b="1">
                <a:latin typeface="Arial" panose="020B0604020202020204" pitchFamily="34" charset="0"/>
              </a:endParaRPr>
            </a:p>
          </p:txBody>
        </p:sp>
      </p:grpSp>
      <p:grpSp>
        <p:nvGrpSpPr>
          <p:cNvPr id="265224" name="Group 209"/>
          <p:cNvGrpSpPr>
            <a:grpSpLocks/>
          </p:cNvGrpSpPr>
          <p:nvPr/>
        </p:nvGrpSpPr>
        <p:grpSpPr bwMode="auto">
          <a:xfrm>
            <a:off x="746125" y="3214688"/>
            <a:ext cx="6392863" cy="2354262"/>
            <a:chOff x="462" y="1769"/>
            <a:chExt cx="4027" cy="1483"/>
          </a:xfrm>
        </p:grpSpPr>
        <p:sp>
          <p:nvSpPr>
            <p:cNvPr id="265230" name="Rectangle 210"/>
            <p:cNvSpPr>
              <a:spLocks noChangeArrowheads="1"/>
            </p:cNvSpPr>
            <p:nvPr/>
          </p:nvSpPr>
          <p:spPr bwMode="auto">
            <a:xfrm>
              <a:off x="1422" y="3046"/>
              <a:ext cx="364" cy="87"/>
            </a:xfrm>
            <a:prstGeom prst="rect">
              <a:avLst/>
            </a:prstGeom>
            <a:solidFill>
              <a:srgbClr val="60BA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231" name="Freeform 211"/>
            <p:cNvSpPr>
              <a:spLocks/>
            </p:cNvSpPr>
            <p:nvPr/>
          </p:nvSpPr>
          <p:spPr bwMode="auto">
            <a:xfrm>
              <a:off x="2443" y="2123"/>
              <a:ext cx="2046" cy="91"/>
            </a:xfrm>
            <a:custGeom>
              <a:avLst/>
              <a:gdLst>
                <a:gd name="T0" fmla="*/ 0 w 6136"/>
                <a:gd name="T1" fmla="*/ 0 h 274"/>
                <a:gd name="T2" fmla="*/ 0 w 6136"/>
                <a:gd name="T3" fmla="*/ 0 h 274"/>
                <a:gd name="T4" fmla="*/ 0 w 6136"/>
                <a:gd name="T5" fmla="*/ 0 h 274"/>
                <a:gd name="T6" fmla="*/ 0 w 6136"/>
                <a:gd name="T7" fmla="*/ 0 h 274"/>
                <a:gd name="T8" fmla="*/ 0 w 6136"/>
                <a:gd name="T9" fmla="*/ 0 h 27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136" h="274">
                  <a:moveTo>
                    <a:pt x="0" y="0"/>
                  </a:moveTo>
                  <a:lnTo>
                    <a:pt x="6136" y="118"/>
                  </a:lnTo>
                  <a:lnTo>
                    <a:pt x="6136" y="156"/>
                  </a:lnTo>
                  <a:lnTo>
                    <a:pt x="0" y="274"/>
                  </a:lnTo>
                  <a:lnTo>
                    <a:pt x="0" y="0"/>
                  </a:lnTo>
                  <a:close/>
                </a:path>
              </a:pathLst>
            </a:custGeom>
            <a:solidFill>
              <a:srgbClr val="60B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32" name="Rectangle 212"/>
            <p:cNvSpPr>
              <a:spLocks noChangeArrowheads="1"/>
            </p:cNvSpPr>
            <p:nvPr/>
          </p:nvSpPr>
          <p:spPr bwMode="auto">
            <a:xfrm>
              <a:off x="1698" y="2125"/>
              <a:ext cx="749" cy="90"/>
            </a:xfrm>
            <a:prstGeom prst="rect">
              <a:avLst/>
            </a:prstGeom>
            <a:solidFill>
              <a:srgbClr val="60BA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233" name="Rectangle 213"/>
            <p:cNvSpPr>
              <a:spLocks noChangeArrowheads="1"/>
            </p:cNvSpPr>
            <p:nvPr/>
          </p:nvSpPr>
          <p:spPr bwMode="auto">
            <a:xfrm>
              <a:off x="1699" y="2125"/>
              <a:ext cx="89" cy="1010"/>
            </a:xfrm>
            <a:prstGeom prst="rect">
              <a:avLst/>
            </a:prstGeom>
            <a:solidFill>
              <a:srgbClr val="60BA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234" name="Freeform 214"/>
            <p:cNvSpPr>
              <a:spLocks/>
            </p:cNvSpPr>
            <p:nvPr/>
          </p:nvSpPr>
          <p:spPr bwMode="auto">
            <a:xfrm>
              <a:off x="1632" y="2968"/>
              <a:ext cx="257" cy="284"/>
            </a:xfrm>
            <a:custGeom>
              <a:avLst/>
              <a:gdLst>
                <a:gd name="T0" fmla="*/ 0 w 771"/>
                <a:gd name="T1" fmla="*/ 0 h 852"/>
                <a:gd name="T2" fmla="*/ 0 w 771"/>
                <a:gd name="T3" fmla="*/ 0 h 852"/>
                <a:gd name="T4" fmla="*/ 0 w 771"/>
                <a:gd name="T5" fmla="*/ 0 h 852"/>
                <a:gd name="T6" fmla="*/ 0 w 771"/>
                <a:gd name="T7" fmla="*/ 0 h 852"/>
                <a:gd name="T8" fmla="*/ 0 w 771"/>
                <a:gd name="T9" fmla="*/ 0 h 8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1" h="852">
                  <a:moveTo>
                    <a:pt x="631" y="0"/>
                  </a:moveTo>
                  <a:lnTo>
                    <a:pt x="0" y="731"/>
                  </a:lnTo>
                  <a:lnTo>
                    <a:pt x="141" y="852"/>
                  </a:lnTo>
                  <a:lnTo>
                    <a:pt x="771" y="123"/>
                  </a:lnTo>
                  <a:lnTo>
                    <a:pt x="631" y="0"/>
                  </a:lnTo>
                  <a:close/>
                </a:path>
              </a:pathLst>
            </a:custGeom>
            <a:solidFill>
              <a:srgbClr val="EC96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35" name="Freeform 215"/>
            <p:cNvSpPr>
              <a:spLocks/>
            </p:cNvSpPr>
            <p:nvPr/>
          </p:nvSpPr>
          <p:spPr bwMode="auto">
            <a:xfrm>
              <a:off x="1586" y="2007"/>
              <a:ext cx="256" cy="282"/>
            </a:xfrm>
            <a:custGeom>
              <a:avLst/>
              <a:gdLst>
                <a:gd name="T0" fmla="*/ 0 w 768"/>
                <a:gd name="T1" fmla="*/ 0 h 846"/>
                <a:gd name="T2" fmla="*/ 0 w 768"/>
                <a:gd name="T3" fmla="*/ 0 h 846"/>
                <a:gd name="T4" fmla="*/ 0 w 768"/>
                <a:gd name="T5" fmla="*/ 0 h 846"/>
                <a:gd name="T6" fmla="*/ 0 w 768"/>
                <a:gd name="T7" fmla="*/ 0 h 846"/>
                <a:gd name="T8" fmla="*/ 0 w 768"/>
                <a:gd name="T9" fmla="*/ 0 h 8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68" h="846">
                  <a:moveTo>
                    <a:pt x="630" y="0"/>
                  </a:moveTo>
                  <a:lnTo>
                    <a:pt x="0" y="728"/>
                  </a:lnTo>
                  <a:lnTo>
                    <a:pt x="137" y="846"/>
                  </a:lnTo>
                  <a:lnTo>
                    <a:pt x="768" y="120"/>
                  </a:lnTo>
                  <a:lnTo>
                    <a:pt x="630" y="0"/>
                  </a:lnTo>
                  <a:close/>
                </a:path>
              </a:pathLst>
            </a:custGeom>
            <a:solidFill>
              <a:srgbClr val="EC96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5236" name="Rectangle 216"/>
            <p:cNvSpPr>
              <a:spLocks noChangeArrowheads="1"/>
            </p:cNvSpPr>
            <p:nvPr/>
          </p:nvSpPr>
          <p:spPr bwMode="auto">
            <a:xfrm>
              <a:off x="462" y="1769"/>
              <a:ext cx="1488"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Beam guiding system</a:t>
              </a:r>
              <a:endParaRPr lang="de-AT" altLang="pl-PL" sz="1800" b="1">
                <a:latin typeface="Arial" panose="020B0604020202020204" pitchFamily="34" charset="0"/>
              </a:endParaRPr>
            </a:p>
          </p:txBody>
        </p:sp>
      </p:grpSp>
      <p:grpSp>
        <p:nvGrpSpPr>
          <p:cNvPr id="265225" name="Group 217"/>
          <p:cNvGrpSpPr>
            <a:grpSpLocks/>
          </p:cNvGrpSpPr>
          <p:nvPr/>
        </p:nvGrpSpPr>
        <p:grpSpPr bwMode="auto">
          <a:xfrm>
            <a:off x="230188" y="4799013"/>
            <a:ext cx="2033587" cy="784225"/>
            <a:chOff x="137" y="2767"/>
            <a:chExt cx="1281" cy="494"/>
          </a:xfrm>
        </p:grpSpPr>
        <p:sp>
          <p:nvSpPr>
            <p:cNvPr id="265226" name="Rectangle 218"/>
            <p:cNvSpPr>
              <a:spLocks noChangeArrowheads="1"/>
            </p:cNvSpPr>
            <p:nvPr/>
          </p:nvSpPr>
          <p:spPr bwMode="auto">
            <a:xfrm>
              <a:off x="137" y="2767"/>
              <a:ext cx="1281" cy="494"/>
            </a:xfrm>
            <a:prstGeom prst="rect">
              <a:avLst/>
            </a:prstGeom>
            <a:solidFill>
              <a:srgbClr val="F5C70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227" name="Rectangle 219"/>
            <p:cNvSpPr>
              <a:spLocks noChangeArrowheads="1"/>
            </p:cNvSpPr>
            <p:nvPr/>
          </p:nvSpPr>
          <p:spPr bwMode="auto">
            <a:xfrm>
              <a:off x="137" y="2767"/>
              <a:ext cx="1281" cy="494"/>
            </a:xfrm>
            <a:prstGeom prst="rect">
              <a:avLst/>
            </a:prstGeom>
            <a:noFill/>
            <a:ln w="15875">
              <a:solidFill>
                <a:srgbClr val="121415"/>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5228" name="Rectangle 220"/>
            <p:cNvSpPr>
              <a:spLocks noChangeArrowheads="1"/>
            </p:cNvSpPr>
            <p:nvPr/>
          </p:nvSpPr>
          <p:spPr bwMode="auto">
            <a:xfrm>
              <a:off x="369" y="2842"/>
              <a:ext cx="848"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Pulsed laser</a:t>
              </a:r>
              <a:endParaRPr lang="de-AT" altLang="pl-PL" sz="1800" b="1">
                <a:latin typeface="Arial" panose="020B0604020202020204" pitchFamily="34" charset="0"/>
              </a:endParaRPr>
            </a:p>
          </p:txBody>
        </p:sp>
        <p:sp>
          <p:nvSpPr>
            <p:cNvPr id="265229" name="Rectangle 221"/>
            <p:cNvSpPr>
              <a:spLocks noChangeArrowheads="1"/>
            </p:cNvSpPr>
            <p:nvPr/>
          </p:nvSpPr>
          <p:spPr bwMode="auto">
            <a:xfrm>
              <a:off x="452" y="3010"/>
              <a:ext cx="648"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1800" b="1">
                  <a:solidFill>
                    <a:srgbClr val="000000"/>
                  </a:solidFill>
                  <a:latin typeface="Arial" panose="020B0604020202020204" pitchFamily="34" charset="0"/>
                </a:rPr>
                <a:t>(Nd:YAG)</a:t>
              </a:r>
              <a:endParaRPr lang="de-AT" altLang="pl-PL" sz="1800" b="1">
                <a:latin typeface="Arial" panose="020B0604020202020204" pitchFamily="34" charset="0"/>
              </a:endParaRPr>
            </a:p>
          </p:txBody>
        </p:sp>
      </p:grpSp>
    </p:spTree>
  </p:cSld>
  <p:clrMapOvr>
    <a:masterClrMapping/>
  </p:clrMapOvr>
  <p:transition>
    <p:wipe dir="d"/>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ChangeArrowheads="1"/>
          </p:cNvSpPr>
          <p:nvPr/>
        </p:nvSpPr>
        <p:spPr bwMode="auto">
          <a:xfrm>
            <a:off x="1500188" y="646113"/>
            <a:ext cx="59626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AT" altLang="pl-PL" sz="3600" b="1">
                <a:solidFill>
                  <a:schemeClr val="tx2"/>
                </a:solidFill>
                <a:latin typeface="AvantGarde" pitchFamily="34" charset="0"/>
              </a:rPr>
              <a:t>HybridPLD coating system</a:t>
            </a:r>
            <a:endParaRPr lang="en-GB" altLang="pl-PL" sz="4000" b="1">
              <a:latin typeface="Arial" panose="020B0604020202020204" pitchFamily="34" charset="0"/>
            </a:endParaRPr>
          </a:p>
        </p:txBody>
      </p:sp>
      <p:grpSp>
        <p:nvGrpSpPr>
          <p:cNvPr id="267267" name="Group 3"/>
          <p:cNvGrpSpPr>
            <a:grpSpLocks noChangeAspect="1"/>
          </p:cNvGrpSpPr>
          <p:nvPr/>
        </p:nvGrpSpPr>
        <p:grpSpPr bwMode="auto">
          <a:xfrm>
            <a:off x="608013" y="1550988"/>
            <a:ext cx="6484937" cy="5262562"/>
            <a:chOff x="348" y="962"/>
            <a:chExt cx="4085" cy="3315"/>
          </a:xfrm>
        </p:grpSpPr>
        <p:sp>
          <p:nvSpPr>
            <p:cNvPr id="267271" name="AutoShape 4"/>
            <p:cNvSpPr>
              <a:spLocks noChangeAspect="1" noChangeArrowheads="1" noTextEdit="1"/>
            </p:cNvSpPr>
            <p:nvPr/>
          </p:nvSpPr>
          <p:spPr bwMode="auto">
            <a:xfrm>
              <a:off x="612" y="981"/>
              <a:ext cx="3765" cy="2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pl-PL"/>
            </a:p>
          </p:txBody>
        </p:sp>
        <p:grpSp>
          <p:nvGrpSpPr>
            <p:cNvPr id="267272" name="Group 5"/>
            <p:cNvGrpSpPr>
              <a:grpSpLocks/>
            </p:cNvGrpSpPr>
            <p:nvPr/>
          </p:nvGrpSpPr>
          <p:grpSpPr bwMode="auto">
            <a:xfrm>
              <a:off x="618" y="1313"/>
              <a:ext cx="3245" cy="2155"/>
              <a:chOff x="618" y="1313"/>
              <a:chExt cx="3245" cy="2155"/>
            </a:xfrm>
          </p:grpSpPr>
          <p:sp>
            <p:nvSpPr>
              <p:cNvPr id="267468" name="Freeform 6"/>
              <p:cNvSpPr>
                <a:spLocks/>
              </p:cNvSpPr>
              <p:nvPr/>
            </p:nvSpPr>
            <p:spPr bwMode="auto">
              <a:xfrm>
                <a:off x="1697" y="1313"/>
                <a:ext cx="2091" cy="2155"/>
              </a:xfrm>
              <a:custGeom>
                <a:avLst/>
                <a:gdLst>
                  <a:gd name="T0" fmla="*/ 0 w 10454"/>
                  <a:gd name="T1" fmla="*/ 0 h 10778"/>
                  <a:gd name="T2" fmla="*/ 0 w 10454"/>
                  <a:gd name="T3" fmla="*/ 0 h 10778"/>
                  <a:gd name="T4" fmla="*/ 0 w 10454"/>
                  <a:gd name="T5" fmla="*/ 0 h 10778"/>
                  <a:gd name="T6" fmla="*/ 0 w 10454"/>
                  <a:gd name="T7" fmla="*/ 0 h 10778"/>
                  <a:gd name="T8" fmla="*/ 0 w 10454"/>
                  <a:gd name="T9" fmla="*/ 0 h 10778"/>
                  <a:gd name="T10" fmla="*/ 0 w 10454"/>
                  <a:gd name="T11" fmla="*/ 0 h 10778"/>
                  <a:gd name="T12" fmla="*/ 0 w 10454"/>
                  <a:gd name="T13" fmla="*/ 0 h 10778"/>
                  <a:gd name="T14" fmla="*/ 0 w 10454"/>
                  <a:gd name="T15" fmla="*/ 0 h 10778"/>
                  <a:gd name="T16" fmla="*/ 0 w 10454"/>
                  <a:gd name="T17" fmla="*/ 0 h 10778"/>
                  <a:gd name="T18" fmla="*/ 0 w 10454"/>
                  <a:gd name="T19" fmla="*/ 0 h 10778"/>
                  <a:gd name="T20" fmla="*/ 0 w 10454"/>
                  <a:gd name="T21" fmla="*/ 0 h 10778"/>
                  <a:gd name="T22" fmla="*/ 0 w 10454"/>
                  <a:gd name="T23" fmla="*/ 0 h 10778"/>
                  <a:gd name="T24" fmla="*/ 0 w 10454"/>
                  <a:gd name="T25" fmla="*/ 0 h 10778"/>
                  <a:gd name="T26" fmla="*/ 0 w 10454"/>
                  <a:gd name="T27" fmla="*/ 0 h 10778"/>
                  <a:gd name="T28" fmla="*/ 0 w 10454"/>
                  <a:gd name="T29" fmla="*/ 0 h 10778"/>
                  <a:gd name="T30" fmla="*/ 0 w 10454"/>
                  <a:gd name="T31" fmla="*/ 0 h 10778"/>
                  <a:gd name="T32" fmla="*/ 0 w 10454"/>
                  <a:gd name="T33" fmla="*/ 0 h 10778"/>
                  <a:gd name="T34" fmla="*/ 0 w 10454"/>
                  <a:gd name="T35" fmla="*/ 0 h 10778"/>
                  <a:gd name="T36" fmla="*/ 0 w 10454"/>
                  <a:gd name="T37" fmla="*/ 0 h 10778"/>
                  <a:gd name="T38" fmla="*/ 0 w 10454"/>
                  <a:gd name="T39" fmla="*/ 0 h 10778"/>
                  <a:gd name="T40" fmla="*/ 0 w 10454"/>
                  <a:gd name="T41" fmla="*/ 0 h 10778"/>
                  <a:gd name="T42" fmla="*/ 0 w 10454"/>
                  <a:gd name="T43" fmla="*/ 0 h 10778"/>
                  <a:gd name="T44" fmla="*/ 0 w 10454"/>
                  <a:gd name="T45" fmla="*/ 0 h 10778"/>
                  <a:gd name="T46" fmla="*/ 0 w 10454"/>
                  <a:gd name="T47" fmla="*/ 0 h 10778"/>
                  <a:gd name="T48" fmla="*/ 0 w 10454"/>
                  <a:gd name="T49" fmla="*/ 0 h 10778"/>
                  <a:gd name="T50" fmla="*/ 0 w 10454"/>
                  <a:gd name="T51" fmla="*/ 0 h 10778"/>
                  <a:gd name="T52" fmla="*/ 0 w 10454"/>
                  <a:gd name="T53" fmla="*/ 0 h 10778"/>
                  <a:gd name="T54" fmla="*/ 0 w 10454"/>
                  <a:gd name="T55" fmla="*/ 0 h 10778"/>
                  <a:gd name="T56" fmla="*/ 0 w 10454"/>
                  <a:gd name="T57" fmla="*/ 0 h 10778"/>
                  <a:gd name="T58" fmla="*/ 0 w 10454"/>
                  <a:gd name="T59" fmla="*/ 0 h 10778"/>
                  <a:gd name="T60" fmla="*/ 0 w 10454"/>
                  <a:gd name="T61" fmla="*/ 0 h 10778"/>
                  <a:gd name="T62" fmla="*/ 0 w 10454"/>
                  <a:gd name="T63" fmla="*/ 0 h 10778"/>
                  <a:gd name="T64" fmla="*/ 0 w 10454"/>
                  <a:gd name="T65" fmla="*/ 0 h 10778"/>
                  <a:gd name="T66" fmla="*/ 0 w 10454"/>
                  <a:gd name="T67" fmla="*/ 0 h 10778"/>
                  <a:gd name="T68" fmla="*/ 0 w 10454"/>
                  <a:gd name="T69" fmla="*/ 0 h 10778"/>
                  <a:gd name="T70" fmla="*/ 0 w 10454"/>
                  <a:gd name="T71" fmla="*/ 0 h 10778"/>
                  <a:gd name="T72" fmla="*/ 0 w 10454"/>
                  <a:gd name="T73" fmla="*/ 0 h 10778"/>
                  <a:gd name="T74" fmla="*/ 0 w 10454"/>
                  <a:gd name="T75" fmla="*/ 0 h 10778"/>
                  <a:gd name="T76" fmla="*/ 0 w 10454"/>
                  <a:gd name="T77" fmla="*/ 0 h 10778"/>
                  <a:gd name="T78" fmla="*/ 0 w 10454"/>
                  <a:gd name="T79" fmla="*/ 0 h 10778"/>
                  <a:gd name="T80" fmla="*/ 0 w 10454"/>
                  <a:gd name="T81" fmla="*/ 0 h 10778"/>
                  <a:gd name="T82" fmla="*/ 0 w 10454"/>
                  <a:gd name="T83" fmla="*/ 0 h 10778"/>
                  <a:gd name="T84" fmla="*/ 0 w 10454"/>
                  <a:gd name="T85" fmla="*/ 0 h 107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454" h="10778">
                    <a:moveTo>
                      <a:pt x="10454" y="5392"/>
                    </a:moveTo>
                    <a:lnTo>
                      <a:pt x="10447" y="5670"/>
                    </a:lnTo>
                    <a:lnTo>
                      <a:pt x="10427" y="5940"/>
                    </a:lnTo>
                    <a:lnTo>
                      <a:pt x="10393" y="6210"/>
                    </a:lnTo>
                    <a:lnTo>
                      <a:pt x="10348" y="6474"/>
                    </a:lnTo>
                    <a:lnTo>
                      <a:pt x="10289" y="6734"/>
                    </a:lnTo>
                    <a:lnTo>
                      <a:pt x="10219" y="6990"/>
                    </a:lnTo>
                    <a:lnTo>
                      <a:pt x="10135" y="7240"/>
                    </a:lnTo>
                    <a:lnTo>
                      <a:pt x="10042" y="7484"/>
                    </a:lnTo>
                    <a:lnTo>
                      <a:pt x="9936" y="7722"/>
                    </a:lnTo>
                    <a:lnTo>
                      <a:pt x="9821" y="7955"/>
                    </a:lnTo>
                    <a:lnTo>
                      <a:pt x="9695" y="8179"/>
                    </a:lnTo>
                    <a:lnTo>
                      <a:pt x="9560" y="8397"/>
                    </a:lnTo>
                    <a:lnTo>
                      <a:pt x="9414" y="8610"/>
                    </a:lnTo>
                    <a:lnTo>
                      <a:pt x="9257" y="8813"/>
                    </a:lnTo>
                    <a:lnTo>
                      <a:pt x="9094" y="9010"/>
                    </a:lnTo>
                    <a:lnTo>
                      <a:pt x="8921" y="9196"/>
                    </a:lnTo>
                    <a:lnTo>
                      <a:pt x="8738" y="9374"/>
                    </a:lnTo>
                    <a:lnTo>
                      <a:pt x="8548" y="9545"/>
                    </a:lnTo>
                    <a:lnTo>
                      <a:pt x="8351" y="9705"/>
                    </a:lnTo>
                    <a:lnTo>
                      <a:pt x="8147" y="9856"/>
                    </a:lnTo>
                    <a:lnTo>
                      <a:pt x="7934" y="9996"/>
                    </a:lnTo>
                    <a:lnTo>
                      <a:pt x="7715" y="10124"/>
                    </a:lnTo>
                    <a:lnTo>
                      <a:pt x="7490" y="10244"/>
                    </a:lnTo>
                    <a:lnTo>
                      <a:pt x="7260" y="10353"/>
                    </a:lnTo>
                    <a:lnTo>
                      <a:pt x="7022" y="10450"/>
                    </a:lnTo>
                    <a:lnTo>
                      <a:pt x="6779" y="10534"/>
                    </a:lnTo>
                    <a:lnTo>
                      <a:pt x="6532" y="10607"/>
                    </a:lnTo>
                    <a:lnTo>
                      <a:pt x="6281" y="10668"/>
                    </a:lnTo>
                    <a:lnTo>
                      <a:pt x="6023" y="10714"/>
                    </a:lnTo>
                    <a:lnTo>
                      <a:pt x="5762" y="10751"/>
                    </a:lnTo>
                    <a:lnTo>
                      <a:pt x="5498" y="10772"/>
                    </a:lnTo>
                    <a:lnTo>
                      <a:pt x="5229" y="10778"/>
                    </a:lnTo>
                    <a:lnTo>
                      <a:pt x="4962" y="10772"/>
                    </a:lnTo>
                    <a:lnTo>
                      <a:pt x="4696" y="10751"/>
                    </a:lnTo>
                    <a:lnTo>
                      <a:pt x="4435" y="10714"/>
                    </a:lnTo>
                    <a:lnTo>
                      <a:pt x="4177" y="10668"/>
                    </a:lnTo>
                    <a:lnTo>
                      <a:pt x="3925" y="10607"/>
                    </a:lnTo>
                    <a:lnTo>
                      <a:pt x="3676" y="10534"/>
                    </a:lnTo>
                    <a:lnTo>
                      <a:pt x="3433" y="10450"/>
                    </a:lnTo>
                    <a:lnTo>
                      <a:pt x="3196" y="10353"/>
                    </a:lnTo>
                    <a:lnTo>
                      <a:pt x="2965" y="10244"/>
                    </a:lnTo>
                    <a:lnTo>
                      <a:pt x="2740" y="10124"/>
                    </a:lnTo>
                    <a:lnTo>
                      <a:pt x="2522" y="9996"/>
                    </a:lnTo>
                    <a:lnTo>
                      <a:pt x="2309" y="9856"/>
                    </a:lnTo>
                    <a:lnTo>
                      <a:pt x="2104" y="9705"/>
                    </a:lnTo>
                    <a:lnTo>
                      <a:pt x="1905" y="9545"/>
                    </a:lnTo>
                    <a:lnTo>
                      <a:pt x="1717" y="9374"/>
                    </a:lnTo>
                    <a:lnTo>
                      <a:pt x="1534" y="9196"/>
                    </a:lnTo>
                    <a:lnTo>
                      <a:pt x="1360" y="9010"/>
                    </a:lnTo>
                    <a:lnTo>
                      <a:pt x="1196" y="8813"/>
                    </a:lnTo>
                    <a:lnTo>
                      <a:pt x="1039" y="8610"/>
                    </a:lnTo>
                    <a:lnTo>
                      <a:pt x="893" y="8397"/>
                    </a:lnTo>
                    <a:lnTo>
                      <a:pt x="758" y="8179"/>
                    </a:lnTo>
                    <a:lnTo>
                      <a:pt x="632" y="7955"/>
                    </a:lnTo>
                    <a:lnTo>
                      <a:pt x="517" y="7722"/>
                    </a:lnTo>
                    <a:lnTo>
                      <a:pt x="412" y="7484"/>
                    </a:lnTo>
                    <a:lnTo>
                      <a:pt x="318" y="7240"/>
                    </a:lnTo>
                    <a:lnTo>
                      <a:pt x="235" y="6990"/>
                    </a:lnTo>
                    <a:lnTo>
                      <a:pt x="164" y="6734"/>
                    </a:lnTo>
                    <a:lnTo>
                      <a:pt x="105" y="6474"/>
                    </a:lnTo>
                    <a:lnTo>
                      <a:pt x="61" y="6210"/>
                    </a:lnTo>
                    <a:lnTo>
                      <a:pt x="26" y="5940"/>
                    </a:lnTo>
                    <a:lnTo>
                      <a:pt x="6" y="5670"/>
                    </a:lnTo>
                    <a:lnTo>
                      <a:pt x="0" y="5392"/>
                    </a:lnTo>
                    <a:lnTo>
                      <a:pt x="6" y="5115"/>
                    </a:lnTo>
                    <a:lnTo>
                      <a:pt x="26" y="4842"/>
                    </a:lnTo>
                    <a:lnTo>
                      <a:pt x="61" y="4573"/>
                    </a:lnTo>
                    <a:lnTo>
                      <a:pt x="105" y="4309"/>
                    </a:lnTo>
                    <a:lnTo>
                      <a:pt x="164" y="4048"/>
                    </a:lnTo>
                    <a:lnTo>
                      <a:pt x="235" y="3792"/>
                    </a:lnTo>
                    <a:lnTo>
                      <a:pt x="318" y="3542"/>
                    </a:lnTo>
                    <a:lnTo>
                      <a:pt x="412" y="3295"/>
                    </a:lnTo>
                    <a:lnTo>
                      <a:pt x="517" y="3059"/>
                    </a:lnTo>
                    <a:lnTo>
                      <a:pt x="632" y="2826"/>
                    </a:lnTo>
                    <a:lnTo>
                      <a:pt x="758" y="2600"/>
                    </a:lnTo>
                    <a:lnTo>
                      <a:pt x="893" y="2382"/>
                    </a:lnTo>
                    <a:lnTo>
                      <a:pt x="1039" y="2170"/>
                    </a:lnTo>
                    <a:lnTo>
                      <a:pt x="1196" y="1966"/>
                    </a:lnTo>
                    <a:lnTo>
                      <a:pt x="1360" y="1771"/>
                    </a:lnTo>
                    <a:lnTo>
                      <a:pt x="1534" y="1582"/>
                    </a:lnTo>
                    <a:lnTo>
                      <a:pt x="1717" y="1403"/>
                    </a:lnTo>
                    <a:lnTo>
                      <a:pt x="1905" y="1236"/>
                    </a:lnTo>
                    <a:lnTo>
                      <a:pt x="2104" y="1074"/>
                    </a:lnTo>
                    <a:lnTo>
                      <a:pt x="2309" y="925"/>
                    </a:lnTo>
                    <a:lnTo>
                      <a:pt x="2522" y="783"/>
                    </a:lnTo>
                    <a:lnTo>
                      <a:pt x="2740" y="653"/>
                    </a:lnTo>
                    <a:lnTo>
                      <a:pt x="2965" y="533"/>
                    </a:lnTo>
                    <a:lnTo>
                      <a:pt x="3196" y="426"/>
                    </a:lnTo>
                    <a:lnTo>
                      <a:pt x="3433" y="327"/>
                    </a:lnTo>
                    <a:lnTo>
                      <a:pt x="3676" y="244"/>
                    </a:lnTo>
                    <a:lnTo>
                      <a:pt x="3925" y="170"/>
                    </a:lnTo>
                    <a:lnTo>
                      <a:pt x="4177" y="111"/>
                    </a:lnTo>
                    <a:lnTo>
                      <a:pt x="4435" y="63"/>
                    </a:lnTo>
                    <a:lnTo>
                      <a:pt x="4696" y="30"/>
                    </a:lnTo>
                    <a:lnTo>
                      <a:pt x="4962" y="9"/>
                    </a:lnTo>
                    <a:lnTo>
                      <a:pt x="5229" y="0"/>
                    </a:lnTo>
                    <a:lnTo>
                      <a:pt x="5498" y="9"/>
                    </a:lnTo>
                    <a:lnTo>
                      <a:pt x="5762" y="30"/>
                    </a:lnTo>
                    <a:lnTo>
                      <a:pt x="6023" y="63"/>
                    </a:lnTo>
                    <a:lnTo>
                      <a:pt x="6281" y="111"/>
                    </a:lnTo>
                    <a:lnTo>
                      <a:pt x="6532" y="170"/>
                    </a:lnTo>
                    <a:lnTo>
                      <a:pt x="6779" y="244"/>
                    </a:lnTo>
                    <a:lnTo>
                      <a:pt x="7022" y="327"/>
                    </a:lnTo>
                    <a:lnTo>
                      <a:pt x="7260" y="426"/>
                    </a:lnTo>
                    <a:lnTo>
                      <a:pt x="7490" y="533"/>
                    </a:lnTo>
                    <a:lnTo>
                      <a:pt x="7715" y="653"/>
                    </a:lnTo>
                    <a:lnTo>
                      <a:pt x="7934" y="783"/>
                    </a:lnTo>
                    <a:lnTo>
                      <a:pt x="8147" y="925"/>
                    </a:lnTo>
                    <a:lnTo>
                      <a:pt x="8351" y="1074"/>
                    </a:lnTo>
                    <a:lnTo>
                      <a:pt x="8548" y="1236"/>
                    </a:lnTo>
                    <a:lnTo>
                      <a:pt x="8738" y="1403"/>
                    </a:lnTo>
                    <a:lnTo>
                      <a:pt x="8921" y="1582"/>
                    </a:lnTo>
                    <a:lnTo>
                      <a:pt x="9094" y="1771"/>
                    </a:lnTo>
                    <a:lnTo>
                      <a:pt x="9257" y="1966"/>
                    </a:lnTo>
                    <a:lnTo>
                      <a:pt x="9414" y="2170"/>
                    </a:lnTo>
                    <a:lnTo>
                      <a:pt x="9560" y="2382"/>
                    </a:lnTo>
                    <a:lnTo>
                      <a:pt x="9695" y="2600"/>
                    </a:lnTo>
                    <a:lnTo>
                      <a:pt x="9821" y="2826"/>
                    </a:lnTo>
                    <a:lnTo>
                      <a:pt x="9936" y="3059"/>
                    </a:lnTo>
                    <a:lnTo>
                      <a:pt x="10042" y="3295"/>
                    </a:lnTo>
                    <a:lnTo>
                      <a:pt x="10135" y="3542"/>
                    </a:lnTo>
                    <a:lnTo>
                      <a:pt x="10219" y="3792"/>
                    </a:lnTo>
                    <a:lnTo>
                      <a:pt x="10289" y="4048"/>
                    </a:lnTo>
                    <a:lnTo>
                      <a:pt x="10348" y="4309"/>
                    </a:lnTo>
                    <a:lnTo>
                      <a:pt x="10393" y="4573"/>
                    </a:lnTo>
                    <a:lnTo>
                      <a:pt x="10427" y="4842"/>
                    </a:lnTo>
                    <a:lnTo>
                      <a:pt x="10447" y="5115"/>
                    </a:lnTo>
                    <a:lnTo>
                      <a:pt x="10454" y="5392"/>
                    </a:lnTo>
                    <a:close/>
                  </a:path>
                </a:pathLst>
              </a:custGeom>
              <a:solidFill>
                <a:srgbClr val="B1B8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9" name="Freeform 7"/>
              <p:cNvSpPr>
                <a:spLocks/>
              </p:cNvSpPr>
              <p:nvPr/>
            </p:nvSpPr>
            <p:spPr bwMode="auto">
              <a:xfrm>
                <a:off x="1697" y="1313"/>
                <a:ext cx="2091" cy="2155"/>
              </a:xfrm>
              <a:custGeom>
                <a:avLst/>
                <a:gdLst>
                  <a:gd name="T0" fmla="*/ 0 w 10454"/>
                  <a:gd name="T1" fmla="*/ 0 h 10778"/>
                  <a:gd name="T2" fmla="*/ 0 w 10454"/>
                  <a:gd name="T3" fmla="*/ 0 h 10778"/>
                  <a:gd name="T4" fmla="*/ 0 w 10454"/>
                  <a:gd name="T5" fmla="*/ 0 h 10778"/>
                  <a:gd name="T6" fmla="*/ 0 w 10454"/>
                  <a:gd name="T7" fmla="*/ 0 h 10778"/>
                  <a:gd name="T8" fmla="*/ 0 w 10454"/>
                  <a:gd name="T9" fmla="*/ 0 h 10778"/>
                  <a:gd name="T10" fmla="*/ 0 w 10454"/>
                  <a:gd name="T11" fmla="*/ 0 h 10778"/>
                  <a:gd name="T12" fmla="*/ 0 w 10454"/>
                  <a:gd name="T13" fmla="*/ 0 h 10778"/>
                  <a:gd name="T14" fmla="*/ 0 w 10454"/>
                  <a:gd name="T15" fmla="*/ 0 h 10778"/>
                  <a:gd name="T16" fmla="*/ 0 w 10454"/>
                  <a:gd name="T17" fmla="*/ 0 h 10778"/>
                  <a:gd name="T18" fmla="*/ 0 w 10454"/>
                  <a:gd name="T19" fmla="*/ 0 h 10778"/>
                  <a:gd name="T20" fmla="*/ 0 w 10454"/>
                  <a:gd name="T21" fmla="*/ 0 h 10778"/>
                  <a:gd name="T22" fmla="*/ 0 w 10454"/>
                  <a:gd name="T23" fmla="*/ 0 h 10778"/>
                  <a:gd name="T24" fmla="*/ 0 w 10454"/>
                  <a:gd name="T25" fmla="*/ 0 h 10778"/>
                  <a:gd name="T26" fmla="*/ 0 w 10454"/>
                  <a:gd name="T27" fmla="*/ 0 h 10778"/>
                  <a:gd name="T28" fmla="*/ 0 w 10454"/>
                  <a:gd name="T29" fmla="*/ 0 h 10778"/>
                  <a:gd name="T30" fmla="*/ 0 w 10454"/>
                  <a:gd name="T31" fmla="*/ 0 h 10778"/>
                  <a:gd name="T32" fmla="*/ 0 w 10454"/>
                  <a:gd name="T33" fmla="*/ 0 h 10778"/>
                  <a:gd name="T34" fmla="*/ 0 w 10454"/>
                  <a:gd name="T35" fmla="*/ 0 h 10778"/>
                  <a:gd name="T36" fmla="*/ 0 w 10454"/>
                  <a:gd name="T37" fmla="*/ 0 h 10778"/>
                  <a:gd name="T38" fmla="*/ 0 w 10454"/>
                  <a:gd name="T39" fmla="*/ 0 h 10778"/>
                  <a:gd name="T40" fmla="*/ 0 w 10454"/>
                  <a:gd name="T41" fmla="*/ 0 h 10778"/>
                  <a:gd name="T42" fmla="*/ 0 w 10454"/>
                  <a:gd name="T43" fmla="*/ 0 h 10778"/>
                  <a:gd name="T44" fmla="*/ 0 w 10454"/>
                  <a:gd name="T45" fmla="*/ 0 h 10778"/>
                  <a:gd name="T46" fmla="*/ 0 w 10454"/>
                  <a:gd name="T47" fmla="*/ 0 h 10778"/>
                  <a:gd name="T48" fmla="*/ 0 w 10454"/>
                  <a:gd name="T49" fmla="*/ 0 h 10778"/>
                  <a:gd name="T50" fmla="*/ 0 w 10454"/>
                  <a:gd name="T51" fmla="*/ 0 h 10778"/>
                  <a:gd name="T52" fmla="*/ 0 w 10454"/>
                  <a:gd name="T53" fmla="*/ 0 h 10778"/>
                  <a:gd name="T54" fmla="*/ 0 w 10454"/>
                  <a:gd name="T55" fmla="*/ 0 h 10778"/>
                  <a:gd name="T56" fmla="*/ 0 w 10454"/>
                  <a:gd name="T57" fmla="*/ 0 h 10778"/>
                  <a:gd name="T58" fmla="*/ 0 w 10454"/>
                  <a:gd name="T59" fmla="*/ 0 h 10778"/>
                  <a:gd name="T60" fmla="*/ 0 w 10454"/>
                  <a:gd name="T61" fmla="*/ 0 h 10778"/>
                  <a:gd name="T62" fmla="*/ 0 w 10454"/>
                  <a:gd name="T63" fmla="*/ 0 h 10778"/>
                  <a:gd name="T64" fmla="*/ 0 w 10454"/>
                  <a:gd name="T65" fmla="*/ 0 h 10778"/>
                  <a:gd name="T66" fmla="*/ 0 w 10454"/>
                  <a:gd name="T67" fmla="*/ 0 h 10778"/>
                  <a:gd name="T68" fmla="*/ 0 w 10454"/>
                  <a:gd name="T69" fmla="*/ 0 h 10778"/>
                  <a:gd name="T70" fmla="*/ 0 w 10454"/>
                  <a:gd name="T71" fmla="*/ 0 h 10778"/>
                  <a:gd name="T72" fmla="*/ 0 w 10454"/>
                  <a:gd name="T73" fmla="*/ 0 h 10778"/>
                  <a:gd name="T74" fmla="*/ 0 w 10454"/>
                  <a:gd name="T75" fmla="*/ 0 h 10778"/>
                  <a:gd name="T76" fmla="*/ 0 w 10454"/>
                  <a:gd name="T77" fmla="*/ 0 h 10778"/>
                  <a:gd name="T78" fmla="*/ 0 w 10454"/>
                  <a:gd name="T79" fmla="*/ 0 h 10778"/>
                  <a:gd name="T80" fmla="*/ 0 w 10454"/>
                  <a:gd name="T81" fmla="*/ 0 h 10778"/>
                  <a:gd name="T82" fmla="*/ 0 w 10454"/>
                  <a:gd name="T83" fmla="*/ 0 h 10778"/>
                  <a:gd name="T84" fmla="*/ 0 w 10454"/>
                  <a:gd name="T85" fmla="*/ 0 h 107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454" h="10778">
                    <a:moveTo>
                      <a:pt x="10454" y="5392"/>
                    </a:moveTo>
                    <a:lnTo>
                      <a:pt x="10447" y="5670"/>
                    </a:lnTo>
                    <a:lnTo>
                      <a:pt x="10427" y="5940"/>
                    </a:lnTo>
                    <a:lnTo>
                      <a:pt x="10393" y="6210"/>
                    </a:lnTo>
                    <a:lnTo>
                      <a:pt x="10348" y="6474"/>
                    </a:lnTo>
                    <a:lnTo>
                      <a:pt x="10289" y="6734"/>
                    </a:lnTo>
                    <a:lnTo>
                      <a:pt x="10219" y="6990"/>
                    </a:lnTo>
                    <a:lnTo>
                      <a:pt x="10135" y="7240"/>
                    </a:lnTo>
                    <a:lnTo>
                      <a:pt x="10042" y="7484"/>
                    </a:lnTo>
                    <a:lnTo>
                      <a:pt x="9936" y="7722"/>
                    </a:lnTo>
                    <a:lnTo>
                      <a:pt x="9821" y="7955"/>
                    </a:lnTo>
                    <a:lnTo>
                      <a:pt x="9695" y="8179"/>
                    </a:lnTo>
                    <a:lnTo>
                      <a:pt x="9560" y="8397"/>
                    </a:lnTo>
                    <a:lnTo>
                      <a:pt x="9414" y="8610"/>
                    </a:lnTo>
                    <a:lnTo>
                      <a:pt x="9257" y="8813"/>
                    </a:lnTo>
                    <a:lnTo>
                      <a:pt x="9094" y="9010"/>
                    </a:lnTo>
                    <a:lnTo>
                      <a:pt x="8921" y="9196"/>
                    </a:lnTo>
                    <a:lnTo>
                      <a:pt x="8738" y="9374"/>
                    </a:lnTo>
                    <a:lnTo>
                      <a:pt x="8548" y="9545"/>
                    </a:lnTo>
                    <a:lnTo>
                      <a:pt x="8351" y="9705"/>
                    </a:lnTo>
                    <a:lnTo>
                      <a:pt x="8147" y="9856"/>
                    </a:lnTo>
                    <a:lnTo>
                      <a:pt x="7934" y="9996"/>
                    </a:lnTo>
                    <a:lnTo>
                      <a:pt x="7715" y="10124"/>
                    </a:lnTo>
                    <a:lnTo>
                      <a:pt x="7490" y="10244"/>
                    </a:lnTo>
                    <a:lnTo>
                      <a:pt x="7260" y="10353"/>
                    </a:lnTo>
                    <a:lnTo>
                      <a:pt x="7022" y="10450"/>
                    </a:lnTo>
                    <a:lnTo>
                      <a:pt x="6779" y="10534"/>
                    </a:lnTo>
                    <a:lnTo>
                      <a:pt x="6532" y="10607"/>
                    </a:lnTo>
                    <a:lnTo>
                      <a:pt x="6281" y="10668"/>
                    </a:lnTo>
                    <a:lnTo>
                      <a:pt x="6023" y="10714"/>
                    </a:lnTo>
                    <a:lnTo>
                      <a:pt x="5762" y="10751"/>
                    </a:lnTo>
                    <a:lnTo>
                      <a:pt x="5498" y="10772"/>
                    </a:lnTo>
                    <a:lnTo>
                      <a:pt x="5229" y="10778"/>
                    </a:lnTo>
                    <a:lnTo>
                      <a:pt x="4962" y="10772"/>
                    </a:lnTo>
                    <a:lnTo>
                      <a:pt x="4696" y="10751"/>
                    </a:lnTo>
                    <a:lnTo>
                      <a:pt x="4435" y="10714"/>
                    </a:lnTo>
                    <a:lnTo>
                      <a:pt x="4177" y="10668"/>
                    </a:lnTo>
                    <a:lnTo>
                      <a:pt x="3925" y="10607"/>
                    </a:lnTo>
                    <a:lnTo>
                      <a:pt x="3676" y="10534"/>
                    </a:lnTo>
                    <a:lnTo>
                      <a:pt x="3433" y="10450"/>
                    </a:lnTo>
                    <a:lnTo>
                      <a:pt x="3196" y="10353"/>
                    </a:lnTo>
                    <a:lnTo>
                      <a:pt x="2965" y="10244"/>
                    </a:lnTo>
                    <a:lnTo>
                      <a:pt x="2740" y="10124"/>
                    </a:lnTo>
                    <a:lnTo>
                      <a:pt x="2522" y="9996"/>
                    </a:lnTo>
                    <a:lnTo>
                      <a:pt x="2309" y="9856"/>
                    </a:lnTo>
                    <a:lnTo>
                      <a:pt x="2104" y="9705"/>
                    </a:lnTo>
                    <a:lnTo>
                      <a:pt x="1905" y="9545"/>
                    </a:lnTo>
                    <a:lnTo>
                      <a:pt x="1717" y="9374"/>
                    </a:lnTo>
                    <a:lnTo>
                      <a:pt x="1534" y="9196"/>
                    </a:lnTo>
                    <a:lnTo>
                      <a:pt x="1360" y="9010"/>
                    </a:lnTo>
                    <a:lnTo>
                      <a:pt x="1196" y="8813"/>
                    </a:lnTo>
                    <a:lnTo>
                      <a:pt x="1039" y="8610"/>
                    </a:lnTo>
                    <a:lnTo>
                      <a:pt x="893" y="8397"/>
                    </a:lnTo>
                    <a:lnTo>
                      <a:pt x="758" y="8179"/>
                    </a:lnTo>
                    <a:lnTo>
                      <a:pt x="632" y="7955"/>
                    </a:lnTo>
                    <a:lnTo>
                      <a:pt x="517" y="7722"/>
                    </a:lnTo>
                    <a:lnTo>
                      <a:pt x="412" y="7484"/>
                    </a:lnTo>
                    <a:lnTo>
                      <a:pt x="318" y="7240"/>
                    </a:lnTo>
                    <a:lnTo>
                      <a:pt x="235" y="6990"/>
                    </a:lnTo>
                    <a:lnTo>
                      <a:pt x="164" y="6734"/>
                    </a:lnTo>
                    <a:lnTo>
                      <a:pt x="105" y="6474"/>
                    </a:lnTo>
                    <a:lnTo>
                      <a:pt x="61" y="6210"/>
                    </a:lnTo>
                    <a:lnTo>
                      <a:pt x="26" y="5940"/>
                    </a:lnTo>
                    <a:lnTo>
                      <a:pt x="6" y="5670"/>
                    </a:lnTo>
                    <a:lnTo>
                      <a:pt x="0" y="5392"/>
                    </a:lnTo>
                    <a:lnTo>
                      <a:pt x="6" y="5115"/>
                    </a:lnTo>
                    <a:lnTo>
                      <a:pt x="26" y="4842"/>
                    </a:lnTo>
                    <a:lnTo>
                      <a:pt x="61" y="4573"/>
                    </a:lnTo>
                    <a:lnTo>
                      <a:pt x="105" y="4309"/>
                    </a:lnTo>
                    <a:lnTo>
                      <a:pt x="164" y="4048"/>
                    </a:lnTo>
                    <a:lnTo>
                      <a:pt x="235" y="3792"/>
                    </a:lnTo>
                    <a:lnTo>
                      <a:pt x="318" y="3542"/>
                    </a:lnTo>
                    <a:lnTo>
                      <a:pt x="412" y="3295"/>
                    </a:lnTo>
                    <a:lnTo>
                      <a:pt x="517" y="3059"/>
                    </a:lnTo>
                    <a:lnTo>
                      <a:pt x="632" y="2826"/>
                    </a:lnTo>
                    <a:lnTo>
                      <a:pt x="758" y="2600"/>
                    </a:lnTo>
                    <a:lnTo>
                      <a:pt x="893" y="2382"/>
                    </a:lnTo>
                    <a:lnTo>
                      <a:pt x="1039" y="2170"/>
                    </a:lnTo>
                    <a:lnTo>
                      <a:pt x="1196" y="1966"/>
                    </a:lnTo>
                    <a:lnTo>
                      <a:pt x="1360" y="1771"/>
                    </a:lnTo>
                    <a:lnTo>
                      <a:pt x="1534" y="1582"/>
                    </a:lnTo>
                    <a:lnTo>
                      <a:pt x="1717" y="1403"/>
                    </a:lnTo>
                    <a:lnTo>
                      <a:pt x="1905" y="1236"/>
                    </a:lnTo>
                    <a:lnTo>
                      <a:pt x="2104" y="1074"/>
                    </a:lnTo>
                    <a:lnTo>
                      <a:pt x="2309" y="925"/>
                    </a:lnTo>
                    <a:lnTo>
                      <a:pt x="2522" y="783"/>
                    </a:lnTo>
                    <a:lnTo>
                      <a:pt x="2740" y="653"/>
                    </a:lnTo>
                    <a:lnTo>
                      <a:pt x="2965" y="533"/>
                    </a:lnTo>
                    <a:lnTo>
                      <a:pt x="3196" y="426"/>
                    </a:lnTo>
                    <a:lnTo>
                      <a:pt x="3433" y="327"/>
                    </a:lnTo>
                    <a:lnTo>
                      <a:pt x="3676" y="244"/>
                    </a:lnTo>
                    <a:lnTo>
                      <a:pt x="3925" y="170"/>
                    </a:lnTo>
                    <a:lnTo>
                      <a:pt x="4177" y="111"/>
                    </a:lnTo>
                    <a:lnTo>
                      <a:pt x="4435" y="63"/>
                    </a:lnTo>
                    <a:lnTo>
                      <a:pt x="4696" y="30"/>
                    </a:lnTo>
                    <a:lnTo>
                      <a:pt x="4962" y="9"/>
                    </a:lnTo>
                    <a:lnTo>
                      <a:pt x="5229" y="0"/>
                    </a:lnTo>
                    <a:lnTo>
                      <a:pt x="5498" y="9"/>
                    </a:lnTo>
                    <a:lnTo>
                      <a:pt x="5762" y="30"/>
                    </a:lnTo>
                    <a:lnTo>
                      <a:pt x="6023" y="63"/>
                    </a:lnTo>
                    <a:lnTo>
                      <a:pt x="6281" y="111"/>
                    </a:lnTo>
                    <a:lnTo>
                      <a:pt x="6532" y="170"/>
                    </a:lnTo>
                    <a:lnTo>
                      <a:pt x="6779" y="244"/>
                    </a:lnTo>
                    <a:lnTo>
                      <a:pt x="7022" y="327"/>
                    </a:lnTo>
                    <a:lnTo>
                      <a:pt x="7260" y="426"/>
                    </a:lnTo>
                    <a:lnTo>
                      <a:pt x="7490" y="533"/>
                    </a:lnTo>
                    <a:lnTo>
                      <a:pt x="7715" y="653"/>
                    </a:lnTo>
                    <a:lnTo>
                      <a:pt x="7934" y="783"/>
                    </a:lnTo>
                    <a:lnTo>
                      <a:pt x="8147" y="925"/>
                    </a:lnTo>
                    <a:lnTo>
                      <a:pt x="8351" y="1074"/>
                    </a:lnTo>
                    <a:lnTo>
                      <a:pt x="8548" y="1236"/>
                    </a:lnTo>
                    <a:lnTo>
                      <a:pt x="8738" y="1403"/>
                    </a:lnTo>
                    <a:lnTo>
                      <a:pt x="8921" y="1582"/>
                    </a:lnTo>
                    <a:lnTo>
                      <a:pt x="9094" y="1771"/>
                    </a:lnTo>
                    <a:lnTo>
                      <a:pt x="9257" y="1966"/>
                    </a:lnTo>
                    <a:lnTo>
                      <a:pt x="9414" y="2170"/>
                    </a:lnTo>
                    <a:lnTo>
                      <a:pt x="9560" y="2382"/>
                    </a:lnTo>
                    <a:lnTo>
                      <a:pt x="9695" y="2600"/>
                    </a:lnTo>
                    <a:lnTo>
                      <a:pt x="9821" y="2826"/>
                    </a:lnTo>
                    <a:lnTo>
                      <a:pt x="9936" y="3059"/>
                    </a:lnTo>
                    <a:lnTo>
                      <a:pt x="10042" y="3295"/>
                    </a:lnTo>
                    <a:lnTo>
                      <a:pt x="10135" y="3542"/>
                    </a:lnTo>
                    <a:lnTo>
                      <a:pt x="10219" y="3792"/>
                    </a:lnTo>
                    <a:lnTo>
                      <a:pt x="10289" y="4048"/>
                    </a:lnTo>
                    <a:lnTo>
                      <a:pt x="10348" y="4309"/>
                    </a:lnTo>
                    <a:lnTo>
                      <a:pt x="10393" y="4573"/>
                    </a:lnTo>
                    <a:lnTo>
                      <a:pt x="10427" y="4842"/>
                    </a:lnTo>
                    <a:lnTo>
                      <a:pt x="10447" y="5115"/>
                    </a:lnTo>
                    <a:lnTo>
                      <a:pt x="10454" y="5392"/>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70" name="Freeform 8"/>
              <p:cNvSpPr>
                <a:spLocks/>
              </p:cNvSpPr>
              <p:nvPr/>
            </p:nvSpPr>
            <p:spPr bwMode="auto">
              <a:xfrm>
                <a:off x="1742" y="1359"/>
                <a:ext cx="2002" cy="2064"/>
              </a:xfrm>
              <a:custGeom>
                <a:avLst/>
                <a:gdLst>
                  <a:gd name="T0" fmla="*/ 0 w 10010"/>
                  <a:gd name="T1" fmla="*/ 0 h 10321"/>
                  <a:gd name="T2" fmla="*/ 0 w 10010"/>
                  <a:gd name="T3" fmla="*/ 0 h 10321"/>
                  <a:gd name="T4" fmla="*/ 0 w 10010"/>
                  <a:gd name="T5" fmla="*/ 0 h 10321"/>
                  <a:gd name="T6" fmla="*/ 0 w 10010"/>
                  <a:gd name="T7" fmla="*/ 0 h 10321"/>
                  <a:gd name="T8" fmla="*/ 0 w 10010"/>
                  <a:gd name="T9" fmla="*/ 0 h 10321"/>
                  <a:gd name="T10" fmla="*/ 0 w 10010"/>
                  <a:gd name="T11" fmla="*/ 0 h 10321"/>
                  <a:gd name="T12" fmla="*/ 0 w 10010"/>
                  <a:gd name="T13" fmla="*/ 0 h 10321"/>
                  <a:gd name="T14" fmla="*/ 0 w 10010"/>
                  <a:gd name="T15" fmla="*/ 0 h 10321"/>
                  <a:gd name="T16" fmla="*/ 0 w 10010"/>
                  <a:gd name="T17" fmla="*/ 0 h 10321"/>
                  <a:gd name="T18" fmla="*/ 0 w 10010"/>
                  <a:gd name="T19" fmla="*/ 0 h 10321"/>
                  <a:gd name="T20" fmla="*/ 0 w 10010"/>
                  <a:gd name="T21" fmla="*/ 0 h 10321"/>
                  <a:gd name="T22" fmla="*/ 0 w 10010"/>
                  <a:gd name="T23" fmla="*/ 0 h 10321"/>
                  <a:gd name="T24" fmla="*/ 0 w 10010"/>
                  <a:gd name="T25" fmla="*/ 0 h 10321"/>
                  <a:gd name="T26" fmla="*/ 0 w 10010"/>
                  <a:gd name="T27" fmla="*/ 0 h 10321"/>
                  <a:gd name="T28" fmla="*/ 0 w 10010"/>
                  <a:gd name="T29" fmla="*/ 0 h 10321"/>
                  <a:gd name="T30" fmla="*/ 0 w 10010"/>
                  <a:gd name="T31" fmla="*/ 0 h 10321"/>
                  <a:gd name="T32" fmla="*/ 0 w 10010"/>
                  <a:gd name="T33" fmla="*/ 0 h 10321"/>
                  <a:gd name="T34" fmla="*/ 0 w 10010"/>
                  <a:gd name="T35" fmla="*/ 0 h 10321"/>
                  <a:gd name="T36" fmla="*/ 0 w 10010"/>
                  <a:gd name="T37" fmla="*/ 0 h 10321"/>
                  <a:gd name="T38" fmla="*/ 0 w 10010"/>
                  <a:gd name="T39" fmla="*/ 0 h 10321"/>
                  <a:gd name="T40" fmla="*/ 0 w 10010"/>
                  <a:gd name="T41" fmla="*/ 0 h 10321"/>
                  <a:gd name="T42" fmla="*/ 0 w 10010"/>
                  <a:gd name="T43" fmla="*/ 0 h 10321"/>
                  <a:gd name="T44" fmla="*/ 0 w 10010"/>
                  <a:gd name="T45" fmla="*/ 0 h 10321"/>
                  <a:gd name="T46" fmla="*/ 0 w 10010"/>
                  <a:gd name="T47" fmla="*/ 0 h 10321"/>
                  <a:gd name="T48" fmla="*/ 0 w 10010"/>
                  <a:gd name="T49" fmla="*/ 0 h 10321"/>
                  <a:gd name="T50" fmla="*/ 0 w 10010"/>
                  <a:gd name="T51" fmla="*/ 0 h 10321"/>
                  <a:gd name="T52" fmla="*/ 0 w 10010"/>
                  <a:gd name="T53" fmla="*/ 0 h 10321"/>
                  <a:gd name="T54" fmla="*/ 0 w 10010"/>
                  <a:gd name="T55" fmla="*/ 0 h 10321"/>
                  <a:gd name="T56" fmla="*/ 0 w 10010"/>
                  <a:gd name="T57" fmla="*/ 0 h 10321"/>
                  <a:gd name="T58" fmla="*/ 0 w 10010"/>
                  <a:gd name="T59" fmla="*/ 0 h 10321"/>
                  <a:gd name="T60" fmla="*/ 0 w 10010"/>
                  <a:gd name="T61" fmla="*/ 0 h 10321"/>
                  <a:gd name="T62" fmla="*/ 0 w 10010"/>
                  <a:gd name="T63" fmla="*/ 0 h 10321"/>
                  <a:gd name="T64" fmla="*/ 0 w 10010"/>
                  <a:gd name="T65" fmla="*/ 0 h 10321"/>
                  <a:gd name="T66" fmla="*/ 0 w 10010"/>
                  <a:gd name="T67" fmla="*/ 0 h 10321"/>
                  <a:gd name="T68" fmla="*/ 0 w 10010"/>
                  <a:gd name="T69" fmla="*/ 0 h 10321"/>
                  <a:gd name="T70" fmla="*/ 0 w 10010"/>
                  <a:gd name="T71" fmla="*/ 0 h 10321"/>
                  <a:gd name="T72" fmla="*/ 0 w 10010"/>
                  <a:gd name="T73" fmla="*/ 0 h 10321"/>
                  <a:gd name="T74" fmla="*/ 0 w 10010"/>
                  <a:gd name="T75" fmla="*/ 0 h 10321"/>
                  <a:gd name="T76" fmla="*/ 0 w 10010"/>
                  <a:gd name="T77" fmla="*/ 0 h 10321"/>
                  <a:gd name="T78" fmla="*/ 0 w 10010"/>
                  <a:gd name="T79" fmla="*/ 0 h 10321"/>
                  <a:gd name="T80" fmla="*/ 0 w 10010"/>
                  <a:gd name="T81" fmla="*/ 0 h 10321"/>
                  <a:gd name="T82" fmla="*/ 0 w 10010"/>
                  <a:gd name="T83" fmla="*/ 0 h 10321"/>
                  <a:gd name="T84" fmla="*/ 0 w 10010"/>
                  <a:gd name="T85" fmla="*/ 0 h 1032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010" h="10321">
                    <a:moveTo>
                      <a:pt x="10010" y="5162"/>
                    </a:moveTo>
                    <a:lnTo>
                      <a:pt x="10003" y="5426"/>
                    </a:lnTo>
                    <a:lnTo>
                      <a:pt x="9983" y="5690"/>
                    </a:lnTo>
                    <a:lnTo>
                      <a:pt x="9951" y="5946"/>
                    </a:lnTo>
                    <a:lnTo>
                      <a:pt x="9908" y="6199"/>
                    </a:lnTo>
                    <a:lnTo>
                      <a:pt x="9851" y="6449"/>
                    </a:lnTo>
                    <a:lnTo>
                      <a:pt x="9784" y="6693"/>
                    </a:lnTo>
                    <a:lnTo>
                      <a:pt x="9705" y="6933"/>
                    </a:lnTo>
                    <a:lnTo>
                      <a:pt x="9615" y="7166"/>
                    </a:lnTo>
                    <a:lnTo>
                      <a:pt x="9515" y="7394"/>
                    </a:lnTo>
                    <a:lnTo>
                      <a:pt x="9404" y="7618"/>
                    </a:lnTo>
                    <a:lnTo>
                      <a:pt x="9284" y="7833"/>
                    </a:lnTo>
                    <a:lnTo>
                      <a:pt x="9152" y="8042"/>
                    </a:lnTo>
                    <a:lnTo>
                      <a:pt x="9012" y="8246"/>
                    </a:lnTo>
                    <a:lnTo>
                      <a:pt x="8864" y="8441"/>
                    </a:lnTo>
                    <a:lnTo>
                      <a:pt x="8706" y="8628"/>
                    </a:lnTo>
                    <a:lnTo>
                      <a:pt x="8542" y="8806"/>
                    </a:lnTo>
                    <a:lnTo>
                      <a:pt x="8368" y="8977"/>
                    </a:lnTo>
                    <a:lnTo>
                      <a:pt x="8185" y="9141"/>
                    </a:lnTo>
                    <a:lnTo>
                      <a:pt x="7997" y="9294"/>
                    </a:lnTo>
                    <a:lnTo>
                      <a:pt x="7800" y="9437"/>
                    </a:lnTo>
                    <a:lnTo>
                      <a:pt x="7598" y="9571"/>
                    </a:lnTo>
                    <a:lnTo>
                      <a:pt x="7387" y="9697"/>
                    </a:lnTo>
                    <a:lnTo>
                      <a:pt x="7172" y="9810"/>
                    </a:lnTo>
                    <a:lnTo>
                      <a:pt x="6951" y="9914"/>
                    </a:lnTo>
                    <a:lnTo>
                      <a:pt x="6723" y="10006"/>
                    </a:lnTo>
                    <a:lnTo>
                      <a:pt x="6491" y="10088"/>
                    </a:lnTo>
                    <a:lnTo>
                      <a:pt x="6254" y="10158"/>
                    </a:lnTo>
                    <a:lnTo>
                      <a:pt x="6011" y="10216"/>
                    </a:lnTo>
                    <a:lnTo>
                      <a:pt x="5766" y="10260"/>
                    </a:lnTo>
                    <a:lnTo>
                      <a:pt x="5514" y="10294"/>
                    </a:lnTo>
                    <a:lnTo>
                      <a:pt x="5261" y="10312"/>
                    </a:lnTo>
                    <a:lnTo>
                      <a:pt x="5004" y="10321"/>
                    </a:lnTo>
                    <a:lnTo>
                      <a:pt x="4748" y="10312"/>
                    </a:lnTo>
                    <a:lnTo>
                      <a:pt x="4493" y="10294"/>
                    </a:lnTo>
                    <a:lnTo>
                      <a:pt x="4244" y="10260"/>
                    </a:lnTo>
                    <a:lnTo>
                      <a:pt x="3999" y="10216"/>
                    </a:lnTo>
                    <a:lnTo>
                      <a:pt x="3755" y="10158"/>
                    </a:lnTo>
                    <a:lnTo>
                      <a:pt x="3518" y="10088"/>
                    </a:lnTo>
                    <a:lnTo>
                      <a:pt x="3285" y="10006"/>
                    </a:lnTo>
                    <a:lnTo>
                      <a:pt x="3058" y="9914"/>
                    </a:lnTo>
                    <a:lnTo>
                      <a:pt x="2838" y="9810"/>
                    </a:lnTo>
                    <a:lnTo>
                      <a:pt x="2622" y="9697"/>
                    </a:lnTo>
                    <a:lnTo>
                      <a:pt x="2412" y="9571"/>
                    </a:lnTo>
                    <a:lnTo>
                      <a:pt x="2209" y="9437"/>
                    </a:lnTo>
                    <a:lnTo>
                      <a:pt x="2013" y="9294"/>
                    </a:lnTo>
                    <a:lnTo>
                      <a:pt x="1824" y="9141"/>
                    </a:lnTo>
                    <a:lnTo>
                      <a:pt x="1641" y="8977"/>
                    </a:lnTo>
                    <a:lnTo>
                      <a:pt x="1467" y="8806"/>
                    </a:lnTo>
                    <a:lnTo>
                      <a:pt x="1301" y="8628"/>
                    </a:lnTo>
                    <a:lnTo>
                      <a:pt x="1145" y="8441"/>
                    </a:lnTo>
                    <a:lnTo>
                      <a:pt x="995" y="8246"/>
                    </a:lnTo>
                    <a:lnTo>
                      <a:pt x="855" y="8042"/>
                    </a:lnTo>
                    <a:lnTo>
                      <a:pt x="726" y="7833"/>
                    </a:lnTo>
                    <a:lnTo>
                      <a:pt x="606" y="7618"/>
                    </a:lnTo>
                    <a:lnTo>
                      <a:pt x="494" y="7394"/>
                    </a:lnTo>
                    <a:lnTo>
                      <a:pt x="393" y="7166"/>
                    </a:lnTo>
                    <a:lnTo>
                      <a:pt x="303" y="6933"/>
                    </a:lnTo>
                    <a:lnTo>
                      <a:pt x="225" y="6693"/>
                    </a:lnTo>
                    <a:lnTo>
                      <a:pt x="158" y="6449"/>
                    </a:lnTo>
                    <a:lnTo>
                      <a:pt x="101" y="6199"/>
                    </a:lnTo>
                    <a:lnTo>
                      <a:pt x="59" y="5946"/>
                    </a:lnTo>
                    <a:lnTo>
                      <a:pt x="26" y="5690"/>
                    </a:lnTo>
                    <a:lnTo>
                      <a:pt x="6" y="5426"/>
                    </a:lnTo>
                    <a:lnTo>
                      <a:pt x="0" y="5162"/>
                    </a:lnTo>
                    <a:lnTo>
                      <a:pt x="6" y="4897"/>
                    </a:lnTo>
                    <a:lnTo>
                      <a:pt x="26" y="4635"/>
                    </a:lnTo>
                    <a:lnTo>
                      <a:pt x="59" y="4376"/>
                    </a:lnTo>
                    <a:lnTo>
                      <a:pt x="101" y="4123"/>
                    </a:lnTo>
                    <a:lnTo>
                      <a:pt x="158" y="3873"/>
                    </a:lnTo>
                    <a:lnTo>
                      <a:pt x="225" y="3629"/>
                    </a:lnTo>
                    <a:lnTo>
                      <a:pt x="303" y="3390"/>
                    </a:lnTo>
                    <a:lnTo>
                      <a:pt x="393" y="3154"/>
                    </a:lnTo>
                    <a:lnTo>
                      <a:pt x="494" y="2925"/>
                    </a:lnTo>
                    <a:lnTo>
                      <a:pt x="606" y="2702"/>
                    </a:lnTo>
                    <a:lnTo>
                      <a:pt x="726" y="2486"/>
                    </a:lnTo>
                    <a:lnTo>
                      <a:pt x="855" y="2276"/>
                    </a:lnTo>
                    <a:lnTo>
                      <a:pt x="995" y="2074"/>
                    </a:lnTo>
                    <a:lnTo>
                      <a:pt x="1145" y="1879"/>
                    </a:lnTo>
                    <a:lnTo>
                      <a:pt x="1301" y="1692"/>
                    </a:lnTo>
                    <a:lnTo>
                      <a:pt x="1467" y="1513"/>
                    </a:lnTo>
                    <a:lnTo>
                      <a:pt x="1641" y="1341"/>
                    </a:lnTo>
                    <a:lnTo>
                      <a:pt x="1824" y="1180"/>
                    </a:lnTo>
                    <a:lnTo>
                      <a:pt x="2013" y="1026"/>
                    </a:lnTo>
                    <a:lnTo>
                      <a:pt x="2209" y="881"/>
                    </a:lnTo>
                    <a:lnTo>
                      <a:pt x="2412" y="747"/>
                    </a:lnTo>
                    <a:lnTo>
                      <a:pt x="2622" y="623"/>
                    </a:lnTo>
                    <a:lnTo>
                      <a:pt x="2838" y="507"/>
                    </a:lnTo>
                    <a:lnTo>
                      <a:pt x="3058" y="405"/>
                    </a:lnTo>
                    <a:lnTo>
                      <a:pt x="3285" y="312"/>
                    </a:lnTo>
                    <a:lnTo>
                      <a:pt x="3518" y="230"/>
                    </a:lnTo>
                    <a:lnTo>
                      <a:pt x="3755" y="161"/>
                    </a:lnTo>
                    <a:lnTo>
                      <a:pt x="3999" y="105"/>
                    </a:lnTo>
                    <a:lnTo>
                      <a:pt x="4244" y="58"/>
                    </a:lnTo>
                    <a:lnTo>
                      <a:pt x="4493" y="24"/>
                    </a:lnTo>
                    <a:lnTo>
                      <a:pt x="4748" y="6"/>
                    </a:lnTo>
                    <a:lnTo>
                      <a:pt x="5004" y="0"/>
                    </a:lnTo>
                    <a:lnTo>
                      <a:pt x="5261" y="6"/>
                    </a:lnTo>
                    <a:lnTo>
                      <a:pt x="5514" y="24"/>
                    </a:lnTo>
                    <a:lnTo>
                      <a:pt x="5766" y="58"/>
                    </a:lnTo>
                    <a:lnTo>
                      <a:pt x="6011" y="105"/>
                    </a:lnTo>
                    <a:lnTo>
                      <a:pt x="6254" y="161"/>
                    </a:lnTo>
                    <a:lnTo>
                      <a:pt x="6491" y="230"/>
                    </a:lnTo>
                    <a:lnTo>
                      <a:pt x="6723" y="312"/>
                    </a:lnTo>
                    <a:lnTo>
                      <a:pt x="6951" y="405"/>
                    </a:lnTo>
                    <a:lnTo>
                      <a:pt x="7172" y="507"/>
                    </a:lnTo>
                    <a:lnTo>
                      <a:pt x="7387" y="623"/>
                    </a:lnTo>
                    <a:lnTo>
                      <a:pt x="7598" y="747"/>
                    </a:lnTo>
                    <a:lnTo>
                      <a:pt x="7800" y="881"/>
                    </a:lnTo>
                    <a:lnTo>
                      <a:pt x="7997" y="1026"/>
                    </a:lnTo>
                    <a:lnTo>
                      <a:pt x="8185" y="1180"/>
                    </a:lnTo>
                    <a:lnTo>
                      <a:pt x="8368" y="1341"/>
                    </a:lnTo>
                    <a:lnTo>
                      <a:pt x="8542" y="1513"/>
                    </a:lnTo>
                    <a:lnTo>
                      <a:pt x="8706" y="1692"/>
                    </a:lnTo>
                    <a:lnTo>
                      <a:pt x="8864" y="1879"/>
                    </a:lnTo>
                    <a:lnTo>
                      <a:pt x="9012" y="2074"/>
                    </a:lnTo>
                    <a:lnTo>
                      <a:pt x="9152" y="2276"/>
                    </a:lnTo>
                    <a:lnTo>
                      <a:pt x="9284" y="2486"/>
                    </a:lnTo>
                    <a:lnTo>
                      <a:pt x="9404" y="2702"/>
                    </a:lnTo>
                    <a:lnTo>
                      <a:pt x="9515" y="2925"/>
                    </a:lnTo>
                    <a:lnTo>
                      <a:pt x="9615" y="3154"/>
                    </a:lnTo>
                    <a:lnTo>
                      <a:pt x="9705" y="3390"/>
                    </a:lnTo>
                    <a:lnTo>
                      <a:pt x="9784" y="3629"/>
                    </a:lnTo>
                    <a:lnTo>
                      <a:pt x="9851" y="3873"/>
                    </a:lnTo>
                    <a:lnTo>
                      <a:pt x="9908" y="4123"/>
                    </a:lnTo>
                    <a:lnTo>
                      <a:pt x="9951" y="4376"/>
                    </a:lnTo>
                    <a:lnTo>
                      <a:pt x="9983" y="4635"/>
                    </a:lnTo>
                    <a:lnTo>
                      <a:pt x="10003" y="4897"/>
                    </a:lnTo>
                    <a:lnTo>
                      <a:pt x="10010" y="5162"/>
                    </a:lnTo>
                    <a:close/>
                  </a:path>
                </a:pathLst>
              </a:custGeom>
              <a:solidFill>
                <a:srgbClr val="E6E7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71" name="Freeform 9"/>
              <p:cNvSpPr>
                <a:spLocks/>
              </p:cNvSpPr>
              <p:nvPr/>
            </p:nvSpPr>
            <p:spPr bwMode="auto">
              <a:xfrm>
                <a:off x="1742" y="1359"/>
                <a:ext cx="2002" cy="2064"/>
              </a:xfrm>
              <a:custGeom>
                <a:avLst/>
                <a:gdLst>
                  <a:gd name="T0" fmla="*/ 0 w 10010"/>
                  <a:gd name="T1" fmla="*/ 0 h 10321"/>
                  <a:gd name="T2" fmla="*/ 0 w 10010"/>
                  <a:gd name="T3" fmla="*/ 0 h 10321"/>
                  <a:gd name="T4" fmla="*/ 0 w 10010"/>
                  <a:gd name="T5" fmla="*/ 0 h 10321"/>
                  <a:gd name="T6" fmla="*/ 0 w 10010"/>
                  <a:gd name="T7" fmla="*/ 0 h 10321"/>
                  <a:gd name="T8" fmla="*/ 0 w 10010"/>
                  <a:gd name="T9" fmla="*/ 0 h 10321"/>
                  <a:gd name="T10" fmla="*/ 0 w 10010"/>
                  <a:gd name="T11" fmla="*/ 0 h 10321"/>
                  <a:gd name="T12" fmla="*/ 0 w 10010"/>
                  <a:gd name="T13" fmla="*/ 0 h 10321"/>
                  <a:gd name="T14" fmla="*/ 0 w 10010"/>
                  <a:gd name="T15" fmla="*/ 0 h 10321"/>
                  <a:gd name="T16" fmla="*/ 0 w 10010"/>
                  <a:gd name="T17" fmla="*/ 0 h 10321"/>
                  <a:gd name="T18" fmla="*/ 0 w 10010"/>
                  <a:gd name="T19" fmla="*/ 0 h 10321"/>
                  <a:gd name="T20" fmla="*/ 0 w 10010"/>
                  <a:gd name="T21" fmla="*/ 0 h 10321"/>
                  <a:gd name="T22" fmla="*/ 0 w 10010"/>
                  <a:gd name="T23" fmla="*/ 0 h 10321"/>
                  <a:gd name="T24" fmla="*/ 0 w 10010"/>
                  <a:gd name="T25" fmla="*/ 0 h 10321"/>
                  <a:gd name="T26" fmla="*/ 0 w 10010"/>
                  <a:gd name="T27" fmla="*/ 0 h 10321"/>
                  <a:gd name="T28" fmla="*/ 0 w 10010"/>
                  <a:gd name="T29" fmla="*/ 0 h 10321"/>
                  <a:gd name="T30" fmla="*/ 0 w 10010"/>
                  <a:gd name="T31" fmla="*/ 0 h 10321"/>
                  <a:gd name="T32" fmla="*/ 0 w 10010"/>
                  <a:gd name="T33" fmla="*/ 0 h 10321"/>
                  <a:gd name="T34" fmla="*/ 0 w 10010"/>
                  <a:gd name="T35" fmla="*/ 0 h 10321"/>
                  <a:gd name="T36" fmla="*/ 0 w 10010"/>
                  <a:gd name="T37" fmla="*/ 0 h 10321"/>
                  <a:gd name="T38" fmla="*/ 0 w 10010"/>
                  <a:gd name="T39" fmla="*/ 0 h 10321"/>
                  <a:gd name="T40" fmla="*/ 0 w 10010"/>
                  <a:gd name="T41" fmla="*/ 0 h 10321"/>
                  <a:gd name="T42" fmla="*/ 0 w 10010"/>
                  <a:gd name="T43" fmla="*/ 0 h 10321"/>
                  <a:gd name="T44" fmla="*/ 0 w 10010"/>
                  <a:gd name="T45" fmla="*/ 0 h 10321"/>
                  <a:gd name="T46" fmla="*/ 0 w 10010"/>
                  <a:gd name="T47" fmla="*/ 0 h 10321"/>
                  <a:gd name="T48" fmla="*/ 0 w 10010"/>
                  <a:gd name="T49" fmla="*/ 0 h 10321"/>
                  <a:gd name="T50" fmla="*/ 0 w 10010"/>
                  <a:gd name="T51" fmla="*/ 0 h 10321"/>
                  <a:gd name="T52" fmla="*/ 0 w 10010"/>
                  <a:gd name="T53" fmla="*/ 0 h 10321"/>
                  <a:gd name="T54" fmla="*/ 0 w 10010"/>
                  <a:gd name="T55" fmla="*/ 0 h 10321"/>
                  <a:gd name="T56" fmla="*/ 0 w 10010"/>
                  <a:gd name="T57" fmla="*/ 0 h 10321"/>
                  <a:gd name="T58" fmla="*/ 0 w 10010"/>
                  <a:gd name="T59" fmla="*/ 0 h 10321"/>
                  <a:gd name="T60" fmla="*/ 0 w 10010"/>
                  <a:gd name="T61" fmla="*/ 0 h 10321"/>
                  <a:gd name="T62" fmla="*/ 0 w 10010"/>
                  <a:gd name="T63" fmla="*/ 0 h 10321"/>
                  <a:gd name="T64" fmla="*/ 0 w 10010"/>
                  <a:gd name="T65" fmla="*/ 0 h 10321"/>
                  <a:gd name="T66" fmla="*/ 0 w 10010"/>
                  <a:gd name="T67" fmla="*/ 0 h 10321"/>
                  <a:gd name="T68" fmla="*/ 0 w 10010"/>
                  <a:gd name="T69" fmla="*/ 0 h 10321"/>
                  <a:gd name="T70" fmla="*/ 0 w 10010"/>
                  <a:gd name="T71" fmla="*/ 0 h 10321"/>
                  <a:gd name="T72" fmla="*/ 0 w 10010"/>
                  <a:gd name="T73" fmla="*/ 0 h 10321"/>
                  <a:gd name="T74" fmla="*/ 0 w 10010"/>
                  <a:gd name="T75" fmla="*/ 0 h 10321"/>
                  <a:gd name="T76" fmla="*/ 0 w 10010"/>
                  <a:gd name="T77" fmla="*/ 0 h 10321"/>
                  <a:gd name="T78" fmla="*/ 0 w 10010"/>
                  <a:gd name="T79" fmla="*/ 0 h 10321"/>
                  <a:gd name="T80" fmla="*/ 0 w 10010"/>
                  <a:gd name="T81" fmla="*/ 0 h 10321"/>
                  <a:gd name="T82" fmla="*/ 0 w 10010"/>
                  <a:gd name="T83" fmla="*/ 0 h 10321"/>
                  <a:gd name="T84" fmla="*/ 0 w 10010"/>
                  <a:gd name="T85" fmla="*/ 0 h 1032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010" h="10321">
                    <a:moveTo>
                      <a:pt x="10010" y="5162"/>
                    </a:moveTo>
                    <a:lnTo>
                      <a:pt x="10003" y="5426"/>
                    </a:lnTo>
                    <a:lnTo>
                      <a:pt x="9983" y="5690"/>
                    </a:lnTo>
                    <a:lnTo>
                      <a:pt x="9951" y="5946"/>
                    </a:lnTo>
                    <a:lnTo>
                      <a:pt x="9908" y="6199"/>
                    </a:lnTo>
                    <a:lnTo>
                      <a:pt x="9851" y="6449"/>
                    </a:lnTo>
                    <a:lnTo>
                      <a:pt x="9784" y="6693"/>
                    </a:lnTo>
                    <a:lnTo>
                      <a:pt x="9705" y="6933"/>
                    </a:lnTo>
                    <a:lnTo>
                      <a:pt x="9615" y="7166"/>
                    </a:lnTo>
                    <a:lnTo>
                      <a:pt x="9515" y="7394"/>
                    </a:lnTo>
                    <a:lnTo>
                      <a:pt x="9404" y="7618"/>
                    </a:lnTo>
                    <a:lnTo>
                      <a:pt x="9284" y="7833"/>
                    </a:lnTo>
                    <a:lnTo>
                      <a:pt x="9152" y="8042"/>
                    </a:lnTo>
                    <a:lnTo>
                      <a:pt x="9012" y="8246"/>
                    </a:lnTo>
                    <a:lnTo>
                      <a:pt x="8864" y="8441"/>
                    </a:lnTo>
                    <a:lnTo>
                      <a:pt x="8706" y="8628"/>
                    </a:lnTo>
                    <a:lnTo>
                      <a:pt x="8542" y="8806"/>
                    </a:lnTo>
                    <a:lnTo>
                      <a:pt x="8368" y="8977"/>
                    </a:lnTo>
                    <a:lnTo>
                      <a:pt x="8185" y="9141"/>
                    </a:lnTo>
                    <a:lnTo>
                      <a:pt x="7997" y="9294"/>
                    </a:lnTo>
                    <a:lnTo>
                      <a:pt x="7800" y="9437"/>
                    </a:lnTo>
                    <a:lnTo>
                      <a:pt x="7598" y="9571"/>
                    </a:lnTo>
                    <a:lnTo>
                      <a:pt x="7387" y="9697"/>
                    </a:lnTo>
                    <a:lnTo>
                      <a:pt x="7172" y="9810"/>
                    </a:lnTo>
                    <a:lnTo>
                      <a:pt x="6951" y="9914"/>
                    </a:lnTo>
                    <a:lnTo>
                      <a:pt x="6723" y="10006"/>
                    </a:lnTo>
                    <a:lnTo>
                      <a:pt x="6491" y="10088"/>
                    </a:lnTo>
                    <a:lnTo>
                      <a:pt x="6254" y="10158"/>
                    </a:lnTo>
                    <a:lnTo>
                      <a:pt x="6011" y="10216"/>
                    </a:lnTo>
                    <a:lnTo>
                      <a:pt x="5766" y="10260"/>
                    </a:lnTo>
                    <a:lnTo>
                      <a:pt x="5514" y="10294"/>
                    </a:lnTo>
                    <a:lnTo>
                      <a:pt x="5261" y="10312"/>
                    </a:lnTo>
                    <a:lnTo>
                      <a:pt x="5004" y="10321"/>
                    </a:lnTo>
                    <a:lnTo>
                      <a:pt x="4748" y="10312"/>
                    </a:lnTo>
                    <a:lnTo>
                      <a:pt x="4493" y="10294"/>
                    </a:lnTo>
                    <a:lnTo>
                      <a:pt x="4244" y="10260"/>
                    </a:lnTo>
                    <a:lnTo>
                      <a:pt x="3999" y="10216"/>
                    </a:lnTo>
                    <a:lnTo>
                      <a:pt x="3755" y="10158"/>
                    </a:lnTo>
                    <a:lnTo>
                      <a:pt x="3518" y="10088"/>
                    </a:lnTo>
                    <a:lnTo>
                      <a:pt x="3285" y="10006"/>
                    </a:lnTo>
                    <a:lnTo>
                      <a:pt x="3058" y="9914"/>
                    </a:lnTo>
                    <a:lnTo>
                      <a:pt x="2838" y="9810"/>
                    </a:lnTo>
                    <a:lnTo>
                      <a:pt x="2622" y="9697"/>
                    </a:lnTo>
                    <a:lnTo>
                      <a:pt x="2412" y="9571"/>
                    </a:lnTo>
                    <a:lnTo>
                      <a:pt x="2209" y="9437"/>
                    </a:lnTo>
                    <a:lnTo>
                      <a:pt x="2013" y="9294"/>
                    </a:lnTo>
                    <a:lnTo>
                      <a:pt x="1824" y="9141"/>
                    </a:lnTo>
                    <a:lnTo>
                      <a:pt x="1641" y="8977"/>
                    </a:lnTo>
                    <a:lnTo>
                      <a:pt x="1467" y="8806"/>
                    </a:lnTo>
                    <a:lnTo>
                      <a:pt x="1301" y="8628"/>
                    </a:lnTo>
                    <a:lnTo>
                      <a:pt x="1145" y="8441"/>
                    </a:lnTo>
                    <a:lnTo>
                      <a:pt x="995" y="8246"/>
                    </a:lnTo>
                    <a:lnTo>
                      <a:pt x="855" y="8042"/>
                    </a:lnTo>
                    <a:lnTo>
                      <a:pt x="726" y="7833"/>
                    </a:lnTo>
                    <a:lnTo>
                      <a:pt x="606" y="7618"/>
                    </a:lnTo>
                    <a:lnTo>
                      <a:pt x="494" y="7394"/>
                    </a:lnTo>
                    <a:lnTo>
                      <a:pt x="393" y="7166"/>
                    </a:lnTo>
                    <a:lnTo>
                      <a:pt x="303" y="6933"/>
                    </a:lnTo>
                    <a:lnTo>
                      <a:pt x="225" y="6693"/>
                    </a:lnTo>
                    <a:lnTo>
                      <a:pt x="158" y="6449"/>
                    </a:lnTo>
                    <a:lnTo>
                      <a:pt x="101" y="6199"/>
                    </a:lnTo>
                    <a:lnTo>
                      <a:pt x="59" y="5946"/>
                    </a:lnTo>
                    <a:lnTo>
                      <a:pt x="26" y="5690"/>
                    </a:lnTo>
                    <a:lnTo>
                      <a:pt x="6" y="5426"/>
                    </a:lnTo>
                    <a:lnTo>
                      <a:pt x="0" y="5162"/>
                    </a:lnTo>
                    <a:lnTo>
                      <a:pt x="6" y="4897"/>
                    </a:lnTo>
                    <a:lnTo>
                      <a:pt x="26" y="4635"/>
                    </a:lnTo>
                    <a:lnTo>
                      <a:pt x="59" y="4376"/>
                    </a:lnTo>
                    <a:lnTo>
                      <a:pt x="101" y="4123"/>
                    </a:lnTo>
                    <a:lnTo>
                      <a:pt x="158" y="3873"/>
                    </a:lnTo>
                    <a:lnTo>
                      <a:pt x="225" y="3629"/>
                    </a:lnTo>
                    <a:lnTo>
                      <a:pt x="303" y="3390"/>
                    </a:lnTo>
                    <a:lnTo>
                      <a:pt x="393" y="3154"/>
                    </a:lnTo>
                    <a:lnTo>
                      <a:pt x="494" y="2925"/>
                    </a:lnTo>
                    <a:lnTo>
                      <a:pt x="606" y="2702"/>
                    </a:lnTo>
                    <a:lnTo>
                      <a:pt x="726" y="2486"/>
                    </a:lnTo>
                    <a:lnTo>
                      <a:pt x="855" y="2276"/>
                    </a:lnTo>
                    <a:lnTo>
                      <a:pt x="995" y="2074"/>
                    </a:lnTo>
                    <a:lnTo>
                      <a:pt x="1145" y="1879"/>
                    </a:lnTo>
                    <a:lnTo>
                      <a:pt x="1301" y="1692"/>
                    </a:lnTo>
                    <a:lnTo>
                      <a:pt x="1467" y="1513"/>
                    </a:lnTo>
                    <a:lnTo>
                      <a:pt x="1641" y="1341"/>
                    </a:lnTo>
                    <a:lnTo>
                      <a:pt x="1824" y="1180"/>
                    </a:lnTo>
                    <a:lnTo>
                      <a:pt x="2013" y="1026"/>
                    </a:lnTo>
                    <a:lnTo>
                      <a:pt x="2209" y="881"/>
                    </a:lnTo>
                    <a:lnTo>
                      <a:pt x="2412" y="747"/>
                    </a:lnTo>
                    <a:lnTo>
                      <a:pt x="2622" y="623"/>
                    </a:lnTo>
                    <a:lnTo>
                      <a:pt x="2838" y="507"/>
                    </a:lnTo>
                    <a:lnTo>
                      <a:pt x="3058" y="405"/>
                    </a:lnTo>
                    <a:lnTo>
                      <a:pt x="3285" y="312"/>
                    </a:lnTo>
                    <a:lnTo>
                      <a:pt x="3518" y="230"/>
                    </a:lnTo>
                    <a:lnTo>
                      <a:pt x="3755" y="161"/>
                    </a:lnTo>
                    <a:lnTo>
                      <a:pt x="3999" y="105"/>
                    </a:lnTo>
                    <a:lnTo>
                      <a:pt x="4244" y="58"/>
                    </a:lnTo>
                    <a:lnTo>
                      <a:pt x="4493" y="24"/>
                    </a:lnTo>
                    <a:lnTo>
                      <a:pt x="4748" y="6"/>
                    </a:lnTo>
                    <a:lnTo>
                      <a:pt x="5004" y="0"/>
                    </a:lnTo>
                    <a:lnTo>
                      <a:pt x="5261" y="6"/>
                    </a:lnTo>
                    <a:lnTo>
                      <a:pt x="5514" y="24"/>
                    </a:lnTo>
                    <a:lnTo>
                      <a:pt x="5766" y="58"/>
                    </a:lnTo>
                    <a:lnTo>
                      <a:pt x="6011" y="105"/>
                    </a:lnTo>
                    <a:lnTo>
                      <a:pt x="6254" y="161"/>
                    </a:lnTo>
                    <a:lnTo>
                      <a:pt x="6491" y="230"/>
                    </a:lnTo>
                    <a:lnTo>
                      <a:pt x="6723" y="312"/>
                    </a:lnTo>
                    <a:lnTo>
                      <a:pt x="6951" y="405"/>
                    </a:lnTo>
                    <a:lnTo>
                      <a:pt x="7172" y="507"/>
                    </a:lnTo>
                    <a:lnTo>
                      <a:pt x="7387" y="623"/>
                    </a:lnTo>
                    <a:lnTo>
                      <a:pt x="7598" y="747"/>
                    </a:lnTo>
                    <a:lnTo>
                      <a:pt x="7800" y="881"/>
                    </a:lnTo>
                    <a:lnTo>
                      <a:pt x="7997" y="1026"/>
                    </a:lnTo>
                    <a:lnTo>
                      <a:pt x="8185" y="1180"/>
                    </a:lnTo>
                    <a:lnTo>
                      <a:pt x="8368" y="1341"/>
                    </a:lnTo>
                    <a:lnTo>
                      <a:pt x="8542" y="1513"/>
                    </a:lnTo>
                    <a:lnTo>
                      <a:pt x="8706" y="1692"/>
                    </a:lnTo>
                    <a:lnTo>
                      <a:pt x="8864" y="1879"/>
                    </a:lnTo>
                    <a:lnTo>
                      <a:pt x="9012" y="2074"/>
                    </a:lnTo>
                    <a:lnTo>
                      <a:pt x="9152" y="2276"/>
                    </a:lnTo>
                    <a:lnTo>
                      <a:pt x="9284" y="2486"/>
                    </a:lnTo>
                    <a:lnTo>
                      <a:pt x="9404" y="2702"/>
                    </a:lnTo>
                    <a:lnTo>
                      <a:pt x="9515" y="2925"/>
                    </a:lnTo>
                    <a:lnTo>
                      <a:pt x="9615" y="3154"/>
                    </a:lnTo>
                    <a:lnTo>
                      <a:pt x="9705" y="3390"/>
                    </a:lnTo>
                    <a:lnTo>
                      <a:pt x="9784" y="3629"/>
                    </a:lnTo>
                    <a:lnTo>
                      <a:pt x="9851" y="3873"/>
                    </a:lnTo>
                    <a:lnTo>
                      <a:pt x="9908" y="4123"/>
                    </a:lnTo>
                    <a:lnTo>
                      <a:pt x="9951" y="4376"/>
                    </a:lnTo>
                    <a:lnTo>
                      <a:pt x="9983" y="4635"/>
                    </a:lnTo>
                    <a:lnTo>
                      <a:pt x="10003" y="4897"/>
                    </a:lnTo>
                    <a:lnTo>
                      <a:pt x="10010" y="5162"/>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72" name="Rectangle 10"/>
              <p:cNvSpPr>
                <a:spLocks noChangeArrowheads="1"/>
              </p:cNvSpPr>
              <p:nvPr/>
            </p:nvSpPr>
            <p:spPr bwMode="auto">
              <a:xfrm>
                <a:off x="758" y="2656"/>
                <a:ext cx="52" cy="327"/>
              </a:xfrm>
              <a:prstGeom prst="rect">
                <a:avLst/>
              </a:prstGeom>
              <a:solidFill>
                <a:srgbClr val="67B76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3" name="Rectangle 11"/>
              <p:cNvSpPr>
                <a:spLocks noChangeArrowheads="1"/>
              </p:cNvSpPr>
              <p:nvPr/>
            </p:nvSpPr>
            <p:spPr bwMode="auto">
              <a:xfrm>
                <a:off x="1133" y="2854"/>
                <a:ext cx="878" cy="237"/>
              </a:xfrm>
              <a:prstGeom prst="rect">
                <a:avLst/>
              </a:prstGeom>
              <a:solidFill>
                <a:srgbClr val="B1B8B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4" name="Rectangle 12"/>
              <p:cNvSpPr>
                <a:spLocks noChangeArrowheads="1"/>
              </p:cNvSpPr>
              <p:nvPr/>
            </p:nvSpPr>
            <p:spPr bwMode="auto">
              <a:xfrm>
                <a:off x="1109" y="2895"/>
                <a:ext cx="901" cy="156"/>
              </a:xfrm>
              <a:prstGeom prst="rect">
                <a:avLst/>
              </a:prstGeom>
              <a:solidFill>
                <a:srgbClr val="E6E7E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5" name="Rectangle 13"/>
              <p:cNvSpPr>
                <a:spLocks noChangeArrowheads="1"/>
              </p:cNvSpPr>
              <p:nvPr/>
            </p:nvSpPr>
            <p:spPr bwMode="auto">
              <a:xfrm>
                <a:off x="1128" y="2854"/>
                <a:ext cx="883" cy="237"/>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6" name="Rectangle 14"/>
              <p:cNvSpPr>
                <a:spLocks noChangeArrowheads="1"/>
              </p:cNvSpPr>
              <p:nvPr/>
            </p:nvSpPr>
            <p:spPr bwMode="auto">
              <a:xfrm>
                <a:off x="1131" y="2895"/>
                <a:ext cx="879" cy="156"/>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7" name="Rectangle 15"/>
              <p:cNvSpPr>
                <a:spLocks noChangeArrowheads="1"/>
              </p:cNvSpPr>
              <p:nvPr/>
            </p:nvSpPr>
            <p:spPr bwMode="auto">
              <a:xfrm>
                <a:off x="792" y="2942"/>
                <a:ext cx="331" cy="60"/>
              </a:xfrm>
              <a:prstGeom prst="rect">
                <a:avLst/>
              </a:prstGeom>
              <a:solidFill>
                <a:srgbClr val="67B76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78" name="Freeform 16"/>
              <p:cNvSpPr>
                <a:spLocks/>
              </p:cNvSpPr>
              <p:nvPr/>
            </p:nvSpPr>
            <p:spPr bwMode="auto">
              <a:xfrm>
                <a:off x="644" y="2857"/>
                <a:ext cx="245" cy="230"/>
              </a:xfrm>
              <a:custGeom>
                <a:avLst/>
                <a:gdLst>
                  <a:gd name="T0" fmla="*/ 0 w 1222"/>
                  <a:gd name="T1" fmla="*/ 0 h 1150"/>
                  <a:gd name="T2" fmla="*/ 0 w 1222"/>
                  <a:gd name="T3" fmla="*/ 0 h 1150"/>
                  <a:gd name="T4" fmla="*/ 0 w 1222"/>
                  <a:gd name="T5" fmla="*/ 0 h 1150"/>
                  <a:gd name="T6" fmla="*/ 0 w 1222"/>
                  <a:gd name="T7" fmla="*/ 0 h 1150"/>
                  <a:gd name="T8" fmla="*/ 0 w 1222"/>
                  <a:gd name="T9" fmla="*/ 0 h 1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22" h="1150">
                    <a:moveTo>
                      <a:pt x="0" y="204"/>
                    </a:moveTo>
                    <a:lnTo>
                      <a:pt x="1050" y="1150"/>
                    </a:lnTo>
                    <a:lnTo>
                      <a:pt x="1222" y="944"/>
                    </a:lnTo>
                    <a:lnTo>
                      <a:pt x="172" y="0"/>
                    </a:lnTo>
                    <a:lnTo>
                      <a:pt x="0" y="204"/>
                    </a:lnTo>
                    <a:close/>
                  </a:path>
                </a:pathLst>
              </a:custGeom>
              <a:solidFill>
                <a:srgbClr val="E395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79" name="Freeform 17"/>
              <p:cNvSpPr>
                <a:spLocks/>
              </p:cNvSpPr>
              <p:nvPr/>
            </p:nvSpPr>
            <p:spPr bwMode="auto">
              <a:xfrm>
                <a:off x="2939" y="3024"/>
                <a:ext cx="287" cy="297"/>
              </a:xfrm>
              <a:custGeom>
                <a:avLst/>
                <a:gdLst>
                  <a:gd name="T0" fmla="*/ 0 w 1436"/>
                  <a:gd name="T1" fmla="*/ 0 h 1484"/>
                  <a:gd name="T2" fmla="*/ 0 w 1436"/>
                  <a:gd name="T3" fmla="*/ 0 h 1484"/>
                  <a:gd name="T4" fmla="*/ 0 w 1436"/>
                  <a:gd name="T5" fmla="*/ 0 h 1484"/>
                  <a:gd name="T6" fmla="*/ 0 w 1436"/>
                  <a:gd name="T7" fmla="*/ 0 h 1484"/>
                  <a:gd name="T8" fmla="*/ 0 w 1436"/>
                  <a:gd name="T9" fmla="*/ 0 h 1484"/>
                  <a:gd name="T10" fmla="*/ 0 w 1436"/>
                  <a:gd name="T11" fmla="*/ 0 h 1484"/>
                  <a:gd name="T12" fmla="*/ 0 w 1436"/>
                  <a:gd name="T13" fmla="*/ 0 h 1484"/>
                  <a:gd name="T14" fmla="*/ 0 w 1436"/>
                  <a:gd name="T15" fmla="*/ 0 h 1484"/>
                  <a:gd name="T16" fmla="*/ 0 w 1436"/>
                  <a:gd name="T17" fmla="*/ 0 h 1484"/>
                  <a:gd name="T18" fmla="*/ 0 w 1436"/>
                  <a:gd name="T19" fmla="*/ 0 h 1484"/>
                  <a:gd name="T20" fmla="*/ 0 w 1436"/>
                  <a:gd name="T21" fmla="*/ 0 h 1484"/>
                  <a:gd name="T22" fmla="*/ 0 w 1436"/>
                  <a:gd name="T23" fmla="*/ 0 h 1484"/>
                  <a:gd name="T24" fmla="*/ 0 w 1436"/>
                  <a:gd name="T25" fmla="*/ 0 h 1484"/>
                  <a:gd name="T26" fmla="*/ 0 w 1436"/>
                  <a:gd name="T27" fmla="*/ 0 h 1484"/>
                  <a:gd name="T28" fmla="*/ 0 w 1436"/>
                  <a:gd name="T29" fmla="*/ 0 h 1484"/>
                  <a:gd name="T30" fmla="*/ 0 w 1436"/>
                  <a:gd name="T31" fmla="*/ 0 h 1484"/>
                  <a:gd name="T32" fmla="*/ 0 w 1436"/>
                  <a:gd name="T33" fmla="*/ 0 h 1484"/>
                  <a:gd name="T34" fmla="*/ 0 w 1436"/>
                  <a:gd name="T35" fmla="*/ 0 h 1484"/>
                  <a:gd name="T36" fmla="*/ 0 w 1436"/>
                  <a:gd name="T37" fmla="*/ 0 h 1484"/>
                  <a:gd name="T38" fmla="*/ 0 w 1436"/>
                  <a:gd name="T39" fmla="*/ 0 h 1484"/>
                  <a:gd name="T40" fmla="*/ 0 w 1436"/>
                  <a:gd name="T41" fmla="*/ 0 h 1484"/>
                  <a:gd name="T42" fmla="*/ 0 w 1436"/>
                  <a:gd name="T43" fmla="*/ 0 h 1484"/>
                  <a:gd name="T44" fmla="*/ 0 w 1436"/>
                  <a:gd name="T45" fmla="*/ 0 h 1484"/>
                  <a:gd name="T46" fmla="*/ 0 w 1436"/>
                  <a:gd name="T47" fmla="*/ 0 h 1484"/>
                  <a:gd name="T48" fmla="*/ 0 w 1436"/>
                  <a:gd name="T49" fmla="*/ 0 h 1484"/>
                  <a:gd name="T50" fmla="*/ 0 w 1436"/>
                  <a:gd name="T51" fmla="*/ 0 h 1484"/>
                  <a:gd name="T52" fmla="*/ 0 w 1436"/>
                  <a:gd name="T53" fmla="*/ 0 h 1484"/>
                  <a:gd name="T54" fmla="*/ 0 w 1436"/>
                  <a:gd name="T55" fmla="*/ 0 h 1484"/>
                  <a:gd name="T56" fmla="*/ 0 w 1436"/>
                  <a:gd name="T57" fmla="*/ 0 h 1484"/>
                  <a:gd name="T58" fmla="*/ 0 w 1436"/>
                  <a:gd name="T59" fmla="*/ 0 h 1484"/>
                  <a:gd name="T60" fmla="*/ 0 w 1436"/>
                  <a:gd name="T61" fmla="*/ 0 h 1484"/>
                  <a:gd name="T62" fmla="*/ 0 w 1436"/>
                  <a:gd name="T63" fmla="*/ 0 h 1484"/>
                  <a:gd name="T64" fmla="*/ 0 w 1436"/>
                  <a:gd name="T65" fmla="*/ 0 h 1484"/>
                  <a:gd name="T66" fmla="*/ 0 w 1436"/>
                  <a:gd name="T67" fmla="*/ 0 h 1484"/>
                  <a:gd name="T68" fmla="*/ 0 w 1436"/>
                  <a:gd name="T69" fmla="*/ 0 h 1484"/>
                  <a:gd name="T70" fmla="*/ 0 w 1436"/>
                  <a:gd name="T71" fmla="*/ 0 h 1484"/>
                  <a:gd name="T72" fmla="*/ 0 w 1436"/>
                  <a:gd name="T73" fmla="*/ 0 h 1484"/>
                  <a:gd name="T74" fmla="*/ 0 w 1436"/>
                  <a:gd name="T75" fmla="*/ 0 h 1484"/>
                  <a:gd name="T76" fmla="*/ 0 w 1436"/>
                  <a:gd name="T77" fmla="*/ 0 h 1484"/>
                  <a:gd name="T78" fmla="*/ 0 w 1436"/>
                  <a:gd name="T79" fmla="*/ 0 h 1484"/>
                  <a:gd name="T80" fmla="*/ 0 w 1436"/>
                  <a:gd name="T81" fmla="*/ 0 h 1484"/>
                  <a:gd name="T82" fmla="*/ 0 w 1436"/>
                  <a:gd name="T83" fmla="*/ 0 h 1484"/>
                  <a:gd name="T84" fmla="*/ 0 w 1436"/>
                  <a:gd name="T85" fmla="*/ 0 h 14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436" h="1484">
                    <a:moveTo>
                      <a:pt x="1436" y="743"/>
                    </a:moveTo>
                    <a:lnTo>
                      <a:pt x="1435" y="781"/>
                    </a:lnTo>
                    <a:lnTo>
                      <a:pt x="1433" y="818"/>
                    </a:lnTo>
                    <a:lnTo>
                      <a:pt x="1427" y="855"/>
                    </a:lnTo>
                    <a:lnTo>
                      <a:pt x="1421" y="892"/>
                    </a:lnTo>
                    <a:lnTo>
                      <a:pt x="1414" y="928"/>
                    </a:lnTo>
                    <a:lnTo>
                      <a:pt x="1404" y="964"/>
                    </a:lnTo>
                    <a:lnTo>
                      <a:pt x="1393" y="998"/>
                    </a:lnTo>
                    <a:lnTo>
                      <a:pt x="1380" y="1032"/>
                    </a:lnTo>
                    <a:lnTo>
                      <a:pt x="1366" y="1065"/>
                    </a:lnTo>
                    <a:lnTo>
                      <a:pt x="1349" y="1095"/>
                    </a:lnTo>
                    <a:lnTo>
                      <a:pt x="1333" y="1127"/>
                    </a:lnTo>
                    <a:lnTo>
                      <a:pt x="1313" y="1157"/>
                    </a:lnTo>
                    <a:lnTo>
                      <a:pt x="1294" y="1187"/>
                    </a:lnTo>
                    <a:lnTo>
                      <a:pt x="1273" y="1215"/>
                    </a:lnTo>
                    <a:lnTo>
                      <a:pt x="1250" y="1242"/>
                    </a:lnTo>
                    <a:lnTo>
                      <a:pt x="1227" y="1268"/>
                    </a:lnTo>
                    <a:lnTo>
                      <a:pt x="1201" y="1292"/>
                    </a:lnTo>
                    <a:lnTo>
                      <a:pt x="1175" y="1315"/>
                    </a:lnTo>
                    <a:lnTo>
                      <a:pt x="1148" y="1338"/>
                    </a:lnTo>
                    <a:lnTo>
                      <a:pt x="1120" y="1359"/>
                    </a:lnTo>
                    <a:lnTo>
                      <a:pt x="1092" y="1377"/>
                    </a:lnTo>
                    <a:lnTo>
                      <a:pt x="1061" y="1395"/>
                    </a:lnTo>
                    <a:lnTo>
                      <a:pt x="1030" y="1411"/>
                    </a:lnTo>
                    <a:lnTo>
                      <a:pt x="999" y="1427"/>
                    </a:lnTo>
                    <a:lnTo>
                      <a:pt x="966" y="1439"/>
                    </a:lnTo>
                    <a:lnTo>
                      <a:pt x="933" y="1451"/>
                    </a:lnTo>
                    <a:lnTo>
                      <a:pt x="900" y="1461"/>
                    </a:lnTo>
                    <a:lnTo>
                      <a:pt x="864" y="1470"/>
                    </a:lnTo>
                    <a:lnTo>
                      <a:pt x="829" y="1477"/>
                    </a:lnTo>
                    <a:lnTo>
                      <a:pt x="793" y="1481"/>
                    </a:lnTo>
                    <a:lnTo>
                      <a:pt x="757" y="1484"/>
                    </a:lnTo>
                    <a:lnTo>
                      <a:pt x="720" y="1484"/>
                    </a:lnTo>
                    <a:lnTo>
                      <a:pt x="682" y="1484"/>
                    </a:lnTo>
                    <a:lnTo>
                      <a:pt x="646" y="1481"/>
                    </a:lnTo>
                    <a:lnTo>
                      <a:pt x="610" y="1477"/>
                    </a:lnTo>
                    <a:lnTo>
                      <a:pt x="574" y="1470"/>
                    </a:lnTo>
                    <a:lnTo>
                      <a:pt x="540" y="1461"/>
                    </a:lnTo>
                    <a:lnTo>
                      <a:pt x="506" y="1451"/>
                    </a:lnTo>
                    <a:lnTo>
                      <a:pt x="470" y="1439"/>
                    </a:lnTo>
                    <a:lnTo>
                      <a:pt x="439" y="1427"/>
                    </a:lnTo>
                    <a:lnTo>
                      <a:pt x="406" y="1411"/>
                    </a:lnTo>
                    <a:lnTo>
                      <a:pt x="376" y="1395"/>
                    </a:lnTo>
                    <a:lnTo>
                      <a:pt x="344" y="1377"/>
                    </a:lnTo>
                    <a:lnTo>
                      <a:pt x="316" y="1359"/>
                    </a:lnTo>
                    <a:lnTo>
                      <a:pt x="288" y="1338"/>
                    </a:lnTo>
                    <a:lnTo>
                      <a:pt x="261" y="1315"/>
                    </a:lnTo>
                    <a:lnTo>
                      <a:pt x="235" y="1292"/>
                    </a:lnTo>
                    <a:lnTo>
                      <a:pt x="209" y="1268"/>
                    </a:lnTo>
                    <a:lnTo>
                      <a:pt x="186" y="1242"/>
                    </a:lnTo>
                    <a:lnTo>
                      <a:pt x="163" y="1215"/>
                    </a:lnTo>
                    <a:lnTo>
                      <a:pt x="142" y="1187"/>
                    </a:lnTo>
                    <a:lnTo>
                      <a:pt x="121" y="1157"/>
                    </a:lnTo>
                    <a:lnTo>
                      <a:pt x="103" y="1127"/>
                    </a:lnTo>
                    <a:lnTo>
                      <a:pt x="86" y="1095"/>
                    </a:lnTo>
                    <a:lnTo>
                      <a:pt x="70" y="1065"/>
                    </a:lnTo>
                    <a:lnTo>
                      <a:pt x="55" y="1032"/>
                    </a:lnTo>
                    <a:lnTo>
                      <a:pt x="43" y="998"/>
                    </a:lnTo>
                    <a:lnTo>
                      <a:pt x="31" y="964"/>
                    </a:lnTo>
                    <a:lnTo>
                      <a:pt x="22" y="928"/>
                    </a:lnTo>
                    <a:lnTo>
                      <a:pt x="13" y="892"/>
                    </a:lnTo>
                    <a:lnTo>
                      <a:pt x="7" y="855"/>
                    </a:lnTo>
                    <a:lnTo>
                      <a:pt x="3" y="818"/>
                    </a:lnTo>
                    <a:lnTo>
                      <a:pt x="0" y="781"/>
                    </a:lnTo>
                    <a:lnTo>
                      <a:pt x="0" y="743"/>
                    </a:lnTo>
                    <a:lnTo>
                      <a:pt x="0" y="704"/>
                    </a:lnTo>
                    <a:lnTo>
                      <a:pt x="3" y="666"/>
                    </a:lnTo>
                    <a:lnTo>
                      <a:pt x="7" y="629"/>
                    </a:lnTo>
                    <a:lnTo>
                      <a:pt x="13" y="592"/>
                    </a:lnTo>
                    <a:lnTo>
                      <a:pt x="22" y="556"/>
                    </a:lnTo>
                    <a:lnTo>
                      <a:pt x="31" y="522"/>
                    </a:lnTo>
                    <a:lnTo>
                      <a:pt x="43" y="487"/>
                    </a:lnTo>
                    <a:lnTo>
                      <a:pt x="55" y="454"/>
                    </a:lnTo>
                    <a:lnTo>
                      <a:pt x="70" y="421"/>
                    </a:lnTo>
                    <a:lnTo>
                      <a:pt x="86" y="388"/>
                    </a:lnTo>
                    <a:lnTo>
                      <a:pt x="103" y="358"/>
                    </a:lnTo>
                    <a:lnTo>
                      <a:pt x="121" y="328"/>
                    </a:lnTo>
                    <a:lnTo>
                      <a:pt x="142" y="298"/>
                    </a:lnTo>
                    <a:lnTo>
                      <a:pt x="163" y="270"/>
                    </a:lnTo>
                    <a:lnTo>
                      <a:pt x="186" y="243"/>
                    </a:lnTo>
                    <a:lnTo>
                      <a:pt x="209" y="217"/>
                    </a:lnTo>
                    <a:lnTo>
                      <a:pt x="235" y="193"/>
                    </a:lnTo>
                    <a:lnTo>
                      <a:pt x="261" y="170"/>
                    </a:lnTo>
                    <a:lnTo>
                      <a:pt x="288" y="148"/>
                    </a:lnTo>
                    <a:lnTo>
                      <a:pt x="316" y="126"/>
                    </a:lnTo>
                    <a:lnTo>
                      <a:pt x="344" y="108"/>
                    </a:lnTo>
                    <a:lnTo>
                      <a:pt x="376" y="90"/>
                    </a:lnTo>
                    <a:lnTo>
                      <a:pt x="406" y="73"/>
                    </a:lnTo>
                    <a:lnTo>
                      <a:pt x="439" y="58"/>
                    </a:lnTo>
                    <a:lnTo>
                      <a:pt x="470" y="45"/>
                    </a:lnTo>
                    <a:lnTo>
                      <a:pt x="506" y="32"/>
                    </a:lnTo>
                    <a:lnTo>
                      <a:pt x="540" y="23"/>
                    </a:lnTo>
                    <a:lnTo>
                      <a:pt x="574" y="15"/>
                    </a:lnTo>
                    <a:lnTo>
                      <a:pt x="610" y="8"/>
                    </a:lnTo>
                    <a:lnTo>
                      <a:pt x="646" y="3"/>
                    </a:lnTo>
                    <a:lnTo>
                      <a:pt x="682" y="1"/>
                    </a:lnTo>
                    <a:lnTo>
                      <a:pt x="720" y="0"/>
                    </a:lnTo>
                    <a:lnTo>
                      <a:pt x="757" y="1"/>
                    </a:lnTo>
                    <a:lnTo>
                      <a:pt x="793" y="3"/>
                    </a:lnTo>
                    <a:lnTo>
                      <a:pt x="829" y="8"/>
                    </a:lnTo>
                    <a:lnTo>
                      <a:pt x="864" y="15"/>
                    </a:lnTo>
                    <a:lnTo>
                      <a:pt x="900" y="23"/>
                    </a:lnTo>
                    <a:lnTo>
                      <a:pt x="933" y="32"/>
                    </a:lnTo>
                    <a:lnTo>
                      <a:pt x="966" y="45"/>
                    </a:lnTo>
                    <a:lnTo>
                      <a:pt x="999" y="58"/>
                    </a:lnTo>
                    <a:lnTo>
                      <a:pt x="1030" y="73"/>
                    </a:lnTo>
                    <a:lnTo>
                      <a:pt x="1061" y="90"/>
                    </a:lnTo>
                    <a:lnTo>
                      <a:pt x="1092" y="108"/>
                    </a:lnTo>
                    <a:lnTo>
                      <a:pt x="1120" y="126"/>
                    </a:lnTo>
                    <a:lnTo>
                      <a:pt x="1148" y="148"/>
                    </a:lnTo>
                    <a:lnTo>
                      <a:pt x="1175" y="170"/>
                    </a:lnTo>
                    <a:lnTo>
                      <a:pt x="1201" y="193"/>
                    </a:lnTo>
                    <a:lnTo>
                      <a:pt x="1227" y="217"/>
                    </a:lnTo>
                    <a:lnTo>
                      <a:pt x="1250" y="243"/>
                    </a:lnTo>
                    <a:lnTo>
                      <a:pt x="1273" y="270"/>
                    </a:lnTo>
                    <a:lnTo>
                      <a:pt x="1294" y="298"/>
                    </a:lnTo>
                    <a:lnTo>
                      <a:pt x="1313" y="328"/>
                    </a:lnTo>
                    <a:lnTo>
                      <a:pt x="1333" y="358"/>
                    </a:lnTo>
                    <a:lnTo>
                      <a:pt x="1349" y="388"/>
                    </a:lnTo>
                    <a:lnTo>
                      <a:pt x="1366" y="421"/>
                    </a:lnTo>
                    <a:lnTo>
                      <a:pt x="1380" y="454"/>
                    </a:lnTo>
                    <a:lnTo>
                      <a:pt x="1393" y="487"/>
                    </a:lnTo>
                    <a:lnTo>
                      <a:pt x="1404" y="522"/>
                    </a:lnTo>
                    <a:lnTo>
                      <a:pt x="1414" y="556"/>
                    </a:lnTo>
                    <a:lnTo>
                      <a:pt x="1421" y="592"/>
                    </a:lnTo>
                    <a:lnTo>
                      <a:pt x="1427" y="629"/>
                    </a:lnTo>
                    <a:lnTo>
                      <a:pt x="1433" y="666"/>
                    </a:lnTo>
                    <a:lnTo>
                      <a:pt x="1435" y="704"/>
                    </a:lnTo>
                    <a:lnTo>
                      <a:pt x="1436" y="7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80" name="Freeform 18"/>
              <p:cNvSpPr>
                <a:spLocks/>
              </p:cNvSpPr>
              <p:nvPr/>
            </p:nvSpPr>
            <p:spPr bwMode="auto">
              <a:xfrm>
                <a:off x="2949" y="2996"/>
                <a:ext cx="14" cy="14"/>
              </a:xfrm>
              <a:custGeom>
                <a:avLst/>
                <a:gdLst>
                  <a:gd name="T0" fmla="*/ 0 w 67"/>
                  <a:gd name="T1" fmla="*/ 0 h 71"/>
                  <a:gd name="T2" fmla="*/ 0 w 67"/>
                  <a:gd name="T3" fmla="*/ 0 h 71"/>
                  <a:gd name="T4" fmla="*/ 0 w 67"/>
                  <a:gd name="T5" fmla="*/ 0 h 71"/>
                  <a:gd name="T6" fmla="*/ 0 w 67"/>
                  <a:gd name="T7" fmla="*/ 0 h 71"/>
                  <a:gd name="T8" fmla="*/ 0 w 67"/>
                  <a:gd name="T9" fmla="*/ 0 h 7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 h="71">
                    <a:moveTo>
                      <a:pt x="0" y="57"/>
                    </a:moveTo>
                    <a:lnTo>
                      <a:pt x="60" y="0"/>
                    </a:lnTo>
                    <a:lnTo>
                      <a:pt x="67" y="40"/>
                    </a:lnTo>
                    <a:lnTo>
                      <a:pt x="34" y="71"/>
                    </a:lnTo>
                    <a:lnTo>
                      <a:pt x="0" y="57"/>
                    </a:lnTo>
                    <a:close/>
                  </a:path>
                </a:pathLst>
              </a:custGeom>
              <a:solidFill>
                <a:srgbClr val="BD8FB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81" name="Freeform 19"/>
              <p:cNvSpPr>
                <a:spLocks/>
              </p:cNvSpPr>
              <p:nvPr/>
            </p:nvSpPr>
            <p:spPr bwMode="auto">
              <a:xfrm>
                <a:off x="2956" y="3004"/>
                <a:ext cx="7" cy="7"/>
              </a:xfrm>
              <a:custGeom>
                <a:avLst/>
                <a:gdLst>
                  <a:gd name="T0" fmla="*/ 0 w 37"/>
                  <a:gd name="T1" fmla="*/ 0 h 35"/>
                  <a:gd name="T2" fmla="*/ 0 w 37"/>
                  <a:gd name="T3" fmla="*/ 0 h 35"/>
                  <a:gd name="T4" fmla="*/ 0 w 37"/>
                  <a:gd name="T5" fmla="*/ 0 h 35"/>
                  <a:gd name="T6" fmla="*/ 0 w 37"/>
                  <a:gd name="T7" fmla="*/ 0 h 35"/>
                  <a:gd name="T8" fmla="*/ 0 w 37"/>
                  <a:gd name="T9" fmla="*/ 0 h 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7" h="35">
                    <a:moveTo>
                      <a:pt x="0" y="31"/>
                    </a:moveTo>
                    <a:lnTo>
                      <a:pt x="33" y="0"/>
                    </a:lnTo>
                    <a:lnTo>
                      <a:pt x="37" y="28"/>
                    </a:lnTo>
                    <a:lnTo>
                      <a:pt x="12" y="35"/>
                    </a:lnTo>
                    <a:lnTo>
                      <a:pt x="0" y="31"/>
                    </a:lnTo>
                    <a:close/>
                  </a:path>
                </a:pathLst>
              </a:custGeom>
              <a:solidFill>
                <a:srgbClr val="BD8FB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82" name="Freeform 20"/>
              <p:cNvSpPr>
                <a:spLocks/>
              </p:cNvSpPr>
              <p:nvPr/>
            </p:nvSpPr>
            <p:spPr bwMode="auto">
              <a:xfrm>
                <a:off x="2894" y="2961"/>
                <a:ext cx="346" cy="355"/>
              </a:xfrm>
              <a:custGeom>
                <a:avLst/>
                <a:gdLst>
                  <a:gd name="T0" fmla="*/ 0 w 1730"/>
                  <a:gd name="T1" fmla="*/ 0 h 1776"/>
                  <a:gd name="T2" fmla="*/ 0 w 1730"/>
                  <a:gd name="T3" fmla="*/ 0 h 1776"/>
                  <a:gd name="T4" fmla="*/ 0 w 1730"/>
                  <a:gd name="T5" fmla="*/ 0 h 1776"/>
                  <a:gd name="T6" fmla="*/ 0 w 1730"/>
                  <a:gd name="T7" fmla="*/ 0 h 1776"/>
                  <a:gd name="T8" fmla="*/ 0 w 1730"/>
                  <a:gd name="T9" fmla="*/ 0 h 1776"/>
                  <a:gd name="T10" fmla="*/ 0 w 1730"/>
                  <a:gd name="T11" fmla="*/ 0 h 1776"/>
                  <a:gd name="T12" fmla="*/ 0 w 1730"/>
                  <a:gd name="T13" fmla="*/ 0 h 1776"/>
                  <a:gd name="T14" fmla="*/ 0 w 1730"/>
                  <a:gd name="T15" fmla="*/ 0 h 1776"/>
                  <a:gd name="T16" fmla="*/ 0 w 1730"/>
                  <a:gd name="T17" fmla="*/ 0 h 1776"/>
                  <a:gd name="T18" fmla="*/ 0 w 1730"/>
                  <a:gd name="T19" fmla="*/ 0 h 1776"/>
                  <a:gd name="T20" fmla="*/ 0 w 1730"/>
                  <a:gd name="T21" fmla="*/ 0 h 1776"/>
                  <a:gd name="T22" fmla="*/ 0 w 1730"/>
                  <a:gd name="T23" fmla="*/ 0 h 1776"/>
                  <a:gd name="T24" fmla="*/ 0 w 1730"/>
                  <a:gd name="T25" fmla="*/ 0 h 1776"/>
                  <a:gd name="T26" fmla="*/ 0 w 1730"/>
                  <a:gd name="T27" fmla="*/ 0 h 1776"/>
                  <a:gd name="T28" fmla="*/ 0 w 1730"/>
                  <a:gd name="T29" fmla="*/ 0 h 1776"/>
                  <a:gd name="T30" fmla="*/ 0 w 1730"/>
                  <a:gd name="T31" fmla="*/ 0 h 1776"/>
                  <a:gd name="T32" fmla="*/ 0 w 1730"/>
                  <a:gd name="T33" fmla="*/ 0 h 1776"/>
                  <a:gd name="T34" fmla="*/ 0 w 1730"/>
                  <a:gd name="T35" fmla="*/ 0 h 1776"/>
                  <a:gd name="T36" fmla="*/ 0 w 1730"/>
                  <a:gd name="T37" fmla="*/ 0 h 1776"/>
                  <a:gd name="T38" fmla="*/ 0 w 1730"/>
                  <a:gd name="T39" fmla="*/ 0 h 1776"/>
                  <a:gd name="T40" fmla="*/ 0 w 1730"/>
                  <a:gd name="T41" fmla="*/ 0 h 1776"/>
                  <a:gd name="T42" fmla="*/ 0 w 1730"/>
                  <a:gd name="T43" fmla="*/ 0 h 1776"/>
                  <a:gd name="T44" fmla="*/ 0 w 1730"/>
                  <a:gd name="T45" fmla="*/ 0 h 1776"/>
                  <a:gd name="T46" fmla="*/ 0 w 1730"/>
                  <a:gd name="T47" fmla="*/ 0 h 1776"/>
                  <a:gd name="T48" fmla="*/ 0 w 1730"/>
                  <a:gd name="T49" fmla="*/ 0 h 1776"/>
                  <a:gd name="T50" fmla="*/ 0 w 1730"/>
                  <a:gd name="T51" fmla="*/ 0 h 1776"/>
                  <a:gd name="T52" fmla="*/ 0 w 1730"/>
                  <a:gd name="T53" fmla="*/ 0 h 1776"/>
                  <a:gd name="T54" fmla="*/ 0 w 1730"/>
                  <a:gd name="T55" fmla="*/ 0 h 1776"/>
                  <a:gd name="T56" fmla="*/ 0 w 1730"/>
                  <a:gd name="T57" fmla="*/ 0 h 1776"/>
                  <a:gd name="T58" fmla="*/ 0 w 1730"/>
                  <a:gd name="T59" fmla="*/ 0 h 1776"/>
                  <a:gd name="T60" fmla="*/ 0 w 1730"/>
                  <a:gd name="T61" fmla="*/ 0 h 1776"/>
                  <a:gd name="T62" fmla="*/ 0 w 1730"/>
                  <a:gd name="T63" fmla="*/ 0 h 1776"/>
                  <a:gd name="T64" fmla="*/ 0 w 1730"/>
                  <a:gd name="T65" fmla="*/ 0 h 1776"/>
                  <a:gd name="T66" fmla="*/ 0 w 1730"/>
                  <a:gd name="T67" fmla="*/ 0 h 1776"/>
                  <a:gd name="T68" fmla="*/ 0 w 1730"/>
                  <a:gd name="T69" fmla="*/ 0 h 1776"/>
                  <a:gd name="T70" fmla="*/ 0 w 1730"/>
                  <a:gd name="T71" fmla="*/ 0 h 1776"/>
                  <a:gd name="T72" fmla="*/ 0 w 1730"/>
                  <a:gd name="T73" fmla="*/ 0 h 1776"/>
                  <a:gd name="T74" fmla="*/ 0 w 1730"/>
                  <a:gd name="T75" fmla="*/ 0 h 1776"/>
                  <a:gd name="T76" fmla="*/ 0 w 1730"/>
                  <a:gd name="T77" fmla="*/ 0 h 1776"/>
                  <a:gd name="T78" fmla="*/ 0 w 1730"/>
                  <a:gd name="T79" fmla="*/ 0 h 1776"/>
                  <a:gd name="T80" fmla="*/ 0 w 1730"/>
                  <a:gd name="T81" fmla="*/ 0 h 1776"/>
                  <a:gd name="T82" fmla="*/ 0 w 1730"/>
                  <a:gd name="T83" fmla="*/ 0 h 1776"/>
                  <a:gd name="T84" fmla="*/ 0 w 1730"/>
                  <a:gd name="T85" fmla="*/ 0 h 177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730" h="1776">
                    <a:moveTo>
                      <a:pt x="1730" y="889"/>
                    </a:moveTo>
                    <a:lnTo>
                      <a:pt x="1729" y="936"/>
                    </a:lnTo>
                    <a:lnTo>
                      <a:pt x="1725" y="980"/>
                    </a:lnTo>
                    <a:lnTo>
                      <a:pt x="1720" y="1025"/>
                    </a:lnTo>
                    <a:lnTo>
                      <a:pt x="1712" y="1069"/>
                    </a:lnTo>
                    <a:lnTo>
                      <a:pt x="1703" y="1110"/>
                    </a:lnTo>
                    <a:lnTo>
                      <a:pt x="1691" y="1152"/>
                    </a:lnTo>
                    <a:lnTo>
                      <a:pt x="1677" y="1194"/>
                    </a:lnTo>
                    <a:lnTo>
                      <a:pt x="1663" y="1234"/>
                    </a:lnTo>
                    <a:lnTo>
                      <a:pt x="1644" y="1274"/>
                    </a:lnTo>
                    <a:lnTo>
                      <a:pt x="1626" y="1313"/>
                    </a:lnTo>
                    <a:lnTo>
                      <a:pt x="1605" y="1348"/>
                    </a:lnTo>
                    <a:lnTo>
                      <a:pt x="1583" y="1383"/>
                    </a:lnTo>
                    <a:lnTo>
                      <a:pt x="1559" y="1420"/>
                    </a:lnTo>
                    <a:lnTo>
                      <a:pt x="1533" y="1452"/>
                    </a:lnTo>
                    <a:lnTo>
                      <a:pt x="1506" y="1484"/>
                    </a:lnTo>
                    <a:lnTo>
                      <a:pt x="1477" y="1516"/>
                    </a:lnTo>
                    <a:lnTo>
                      <a:pt x="1446" y="1545"/>
                    </a:lnTo>
                    <a:lnTo>
                      <a:pt x="1417" y="1573"/>
                    </a:lnTo>
                    <a:lnTo>
                      <a:pt x="1383" y="1598"/>
                    </a:lnTo>
                    <a:lnTo>
                      <a:pt x="1349" y="1623"/>
                    </a:lnTo>
                    <a:lnTo>
                      <a:pt x="1315" y="1647"/>
                    </a:lnTo>
                    <a:lnTo>
                      <a:pt x="1278" y="1669"/>
                    </a:lnTo>
                    <a:lnTo>
                      <a:pt x="1240" y="1688"/>
                    </a:lnTo>
                    <a:lnTo>
                      <a:pt x="1204" y="1705"/>
                    </a:lnTo>
                    <a:lnTo>
                      <a:pt x="1164" y="1721"/>
                    </a:lnTo>
                    <a:lnTo>
                      <a:pt x="1124" y="1734"/>
                    </a:lnTo>
                    <a:lnTo>
                      <a:pt x="1084" y="1748"/>
                    </a:lnTo>
                    <a:lnTo>
                      <a:pt x="1042" y="1756"/>
                    </a:lnTo>
                    <a:lnTo>
                      <a:pt x="999" y="1765"/>
                    </a:lnTo>
                    <a:lnTo>
                      <a:pt x="956" y="1771"/>
                    </a:lnTo>
                    <a:lnTo>
                      <a:pt x="912" y="1773"/>
                    </a:lnTo>
                    <a:lnTo>
                      <a:pt x="867" y="1776"/>
                    </a:lnTo>
                    <a:lnTo>
                      <a:pt x="823" y="1773"/>
                    </a:lnTo>
                    <a:lnTo>
                      <a:pt x="779" y="1771"/>
                    </a:lnTo>
                    <a:lnTo>
                      <a:pt x="736" y="1765"/>
                    </a:lnTo>
                    <a:lnTo>
                      <a:pt x="693" y="1756"/>
                    </a:lnTo>
                    <a:lnTo>
                      <a:pt x="652" y="1748"/>
                    </a:lnTo>
                    <a:lnTo>
                      <a:pt x="610" y="1734"/>
                    </a:lnTo>
                    <a:lnTo>
                      <a:pt x="569" y="1721"/>
                    </a:lnTo>
                    <a:lnTo>
                      <a:pt x="530" y="1705"/>
                    </a:lnTo>
                    <a:lnTo>
                      <a:pt x="492" y="1688"/>
                    </a:lnTo>
                    <a:lnTo>
                      <a:pt x="456" y="1669"/>
                    </a:lnTo>
                    <a:lnTo>
                      <a:pt x="418" y="1647"/>
                    </a:lnTo>
                    <a:lnTo>
                      <a:pt x="383" y="1623"/>
                    </a:lnTo>
                    <a:lnTo>
                      <a:pt x="349" y="1598"/>
                    </a:lnTo>
                    <a:lnTo>
                      <a:pt x="317" y="1573"/>
                    </a:lnTo>
                    <a:lnTo>
                      <a:pt x="286" y="1545"/>
                    </a:lnTo>
                    <a:lnTo>
                      <a:pt x="256" y="1516"/>
                    </a:lnTo>
                    <a:lnTo>
                      <a:pt x="226" y="1484"/>
                    </a:lnTo>
                    <a:lnTo>
                      <a:pt x="199" y="1452"/>
                    </a:lnTo>
                    <a:lnTo>
                      <a:pt x="173" y="1420"/>
                    </a:lnTo>
                    <a:lnTo>
                      <a:pt x="150" y="1383"/>
                    </a:lnTo>
                    <a:lnTo>
                      <a:pt x="126" y="1348"/>
                    </a:lnTo>
                    <a:lnTo>
                      <a:pt x="106" y="1313"/>
                    </a:lnTo>
                    <a:lnTo>
                      <a:pt x="86" y="1274"/>
                    </a:lnTo>
                    <a:lnTo>
                      <a:pt x="70" y="1234"/>
                    </a:lnTo>
                    <a:lnTo>
                      <a:pt x="53" y="1194"/>
                    </a:lnTo>
                    <a:lnTo>
                      <a:pt x="39" y="1152"/>
                    </a:lnTo>
                    <a:lnTo>
                      <a:pt x="30" y="1110"/>
                    </a:lnTo>
                    <a:lnTo>
                      <a:pt x="19" y="1069"/>
                    </a:lnTo>
                    <a:lnTo>
                      <a:pt x="11" y="1025"/>
                    </a:lnTo>
                    <a:lnTo>
                      <a:pt x="5" y="980"/>
                    </a:lnTo>
                    <a:lnTo>
                      <a:pt x="3" y="936"/>
                    </a:lnTo>
                    <a:lnTo>
                      <a:pt x="0" y="889"/>
                    </a:lnTo>
                    <a:lnTo>
                      <a:pt x="3" y="844"/>
                    </a:lnTo>
                    <a:lnTo>
                      <a:pt x="5" y="799"/>
                    </a:lnTo>
                    <a:lnTo>
                      <a:pt x="11" y="754"/>
                    </a:lnTo>
                    <a:lnTo>
                      <a:pt x="19" y="710"/>
                    </a:lnTo>
                    <a:lnTo>
                      <a:pt x="30" y="667"/>
                    </a:lnTo>
                    <a:lnTo>
                      <a:pt x="39" y="625"/>
                    </a:lnTo>
                    <a:lnTo>
                      <a:pt x="53" y="583"/>
                    </a:lnTo>
                    <a:lnTo>
                      <a:pt x="70" y="543"/>
                    </a:lnTo>
                    <a:lnTo>
                      <a:pt x="86" y="504"/>
                    </a:lnTo>
                    <a:lnTo>
                      <a:pt x="106" y="465"/>
                    </a:lnTo>
                    <a:lnTo>
                      <a:pt x="126" y="427"/>
                    </a:lnTo>
                    <a:lnTo>
                      <a:pt x="150" y="392"/>
                    </a:lnTo>
                    <a:lnTo>
                      <a:pt x="173" y="358"/>
                    </a:lnTo>
                    <a:lnTo>
                      <a:pt x="199" y="324"/>
                    </a:lnTo>
                    <a:lnTo>
                      <a:pt x="226" y="291"/>
                    </a:lnTo>
                    <a:lnTo>
                      <a:pt x="256" y="260"/>
                    </a:lnTo>
                    <a:lnTo>
                      <a:pt x="286" y="232"/>
                    </a:lnTo>
                    <a:lnTo>
                      <a:pt x="317" y="204"/>
                    </a:lnTo>
                    <a:lnTo>
                      <a:pt x="349" y="177"/>
                    </a:lnTo>
                    <a:lnTo>
                      <a:pt x="383" y="153"/>
                    </a:lnTo>
                    <a:lnTo>
                      <a:pt x="418" y="130"/>
                    </a:lnTo>
                    <a:lnTo>
                      <a:pt x="456" y="108"/>
                    </a:lnTo>
                    <a:lnTo>
                      <a:pt x="492" y="87"/>
                    </a:lnTo>
                    <a:lnTo>
                      <a:pt x="530" y="70"/>
                    </a:lnTo>
                    <a:lnTo>
                      <a:pt x="569" y="55"/>
                    </a:lnTo>
                    <a:lnTo>
                      <a:pt x="610" y="41"/>
                    </a:lnTo>
                    <a:lnTo>
                      <a:pt x="652" y="28"/>
                    </a:lnTo>
                    <a:lnTo>
                      <a:pt x="693" y="19"/>
                    </a:lnTo>
                    <a:lnTo>
                      <a:pt x="736" y="11"/>
                    </a:lnTo>
                    <a:lnTo>
                      <a:pt x="779" y="5"/>
                    </a:lnTo>
                    <a:lnTo>
                      <a:pt x="823" y="2"/>
                    </a:lnTo>
                    <a:lnTo>
                      <a:pt x="867" y="0"/>
                    </a:lnTo>
                    <a:lnTo>
                      <a:pt x="912" y="2"/>
                    </a:lnTo>
                    <a:lnTo>
                      <a:pt x="956" y="5"/>
                    </a:lnTo>
                    <a:lnTo>
                      <a:pt x="999" y="11"/>
                    </a:lnTo>
                    <a:lnTo>
                      <a:pt x="1042" y="19"/>
                    </a:lnTo>
                    <a:lnTo>
                      <a:pt x="1084" y="28"/>
                    </a:lnTo>
                    <a:lnTo>
                      <a:pt x="1124" y="41"/>
                    </a:lnTo>
                    <a:lnTo>
                      <a:pt x="1164" y="55"/>
                    </a:lnTo>
                    <a:lnTo>
                      <a:pt x="1204" y="70"/>
                    </a:lnTo>
                    <a:lnTo>
                      <a:pt x="1240" y="87"/>
                    </a:lnTo>
                    <a:lnTo>
                      <a:pt x="1278" y="108"/>
                    </a:lnTo>
                    <a:lnTo>
                      <a:pt x="1315" y="130"/>
                    </a:lnTo>
                    <a:lnTo>
                      <a:pt x="1349" y="153"/>
                    </a:lnTo>
                    <a:lnTo>
                      <a:pt x="1383" y="177"/>
                    </a:lnTo>
                    <a:lnTo>
                      <a:pt x="1417" y="204"/>
                    </a:lnTo>
                    <a:lnTo>
                      <a:pt x="1446" y="232"/>
                    </a:lnTo>
                    <a:lnTo>
                      <a:pt x="1477" y="260"/>
                    </a:lnTo>
                    <a:lnTo>
                      <a:pt x="1506" y="291"/>
                    </a:lnTo>
                    <a:lnTo>
                      <a:pt x="1533" y="324"/>
                    </a:lnTo>
                    <a:lnTo>
                      <a:pt x="1559" y="358"/>
                    </a:lnTo>
                    <a:lnTo>
                      <a:pt x="1583" y="392"/>
                    </a:lnTo>
                    <a:lnTo>
                      <a:pt x="1605" y="427"/>
                    </a:lnTo>
                    <a:lnTo>
                      <a:pt x="1626" y="465"/>
                    </a:lnTo>
                    <a:lnTo>
                      <a:pt x="1644" y="504"/>
                    </a:lnTo>
                    <a:lnTo>
                      <a:pt x="1663" y="543"/>
                    </a:lnTo>
                    <a:lnTo>
                      <a:pt x="1677" y="583"/>
                    </a:lnTo>
                    <a:lnTo>
                      <a:pt x="1691" y="625"/>
                    </a:lnTo>
                    <a:lnTo>
                      <a:pt x="1703" y="667"/>
                    </a:lnTo>
                    <a:lnTo>
                      <a:pt x="1712" y="710"/>
                    </a:lnTo>
                    <a:lnTo>
                      <a:pt x="1720" y="754"/>
                    </a:lnTo>
                    <a:lnTo>
                      <a:pt x="1725" y="799"/>
                    </a:lnTo>
                    <a:lnTo>
                      <a:pt x="1729" y="844"/>
                    </a:lnTo>
                    <a:lnTo>
                      <a:pt x="1730" y="889"/>
                    </a:lnTo>
                    <a:close/>
                  </a:path>
                </a:pathLst>
              </a:custGeom>
              <a:solidFill>
                <a:srgbClr val="C55C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83" name="Freeform 21"/>
              <p:cNvSpPr>
                <a:spLocks/>
              </p:cNvSpPr>
              <p:nvPr/>
            </p:nvSpPr>
            <p:spPr bwMode="auto">
              <a:xfrm>
                <a:off x="2894" y="2961"/>
                <a:ext cx="346" cy="355"/>
              </a:xfrm>
              <a:custGeom>
                <a:avLst/>
                <a:gdLst>
                  <a:gd name="T0" fmla="*/ 0 w 1730"/>
                  <a:gd name="T1" fmla="*/ 0 h 1776"/>
                  <a:gd name="T2" fmla="*/ 0 w 1730"/>
                  <a:gd name="T3" fmla="*/ 0 h 1776"/>
                  <a:gd name="T4" fmla="*/ 0 w 1730"/>
                  <a:gd name="T5" fmla="*/ 0 h 1776"/>
                  <a:gd name="T6" fmla="*/ 0 w 1730"/>
                  <a:gd name="T7" fmla="*/ 0 h 1776"/>
                  <a:gd name="T8" fmla="*/ 0 w 1730"/>
                  <a:gd name="T9" fmla="*/ 0 h 1776"/>
                  <a:gd name="T10" fmla="*/ 0 w 1730"/>
                  <a:gd name="T11" fmla="*/ 0 h 1776"/>
                  <a:gd name="T12" fmla="*/ 0 w 1730"/>
                  <a:gd name="T13" fmla="*/ 0 h 1776"/>
                  <a:gd name="T14" fmla="*/ 0 w 1730"/>
                  <a:gd name="T15" fmla="*/ 0 h 1776"/>
                  <a:gd name="T16" fmla="*/ 0 w 1730"/>
                  <a:gd name="T17" fmla="*/ 0 h 1776"/>
                  <a:gd name="T18" fmla="*/ 0 w 1730"/>
                  <a:gd name="T19" fmla="*/ 0 h 1776"/>
                  <a:gd name="T20" fmla="*/ 0 w 1730"/>
                  <a:gd name="T21" fmla="*/ 0 h 1776"/>
                  <a:gd name="T22" fmla="*/ 0 w 1730"/>
                  <a:gd name="T23" fmla="*/ 0 h 1776"/>
                  <a:gd name="T24" fmla="*/ 0 w 1730"/>
                  <a:gd name="T25" fmla="*/ 0 h 1776"/>
                  <a:gd name="T26" fmla="*/ 0 w 1730"/>
                  <a:gd name="T27" fmla="*/ 0 h 1776"/>
                  <a:gd name="T28" fmla="*/ 0 w 1730"/>
                  <a:gd name="T29" fmla="*/ 0 h 1776"/>
                  <a:gd name="T30" fmla="*/ 0 w 1730"/>
                  <a:gd name="T31" fmla="*/ 0 h 1776"/>
                  <a:gd name="T32" fmla="*/ 0 w 1730"/>
                  <a:gd name="T33" fmla="*/ 0 h 1776"/>
                  <a:gd name="T34" fmla="*/ 0 w 1730"/>
                  <a:gd name="T35" fmla="*/ 0 h 1776"/>
                  <a:gd name="T36" fmla="*/ 0 w 1730"/>
                  <a:gd name="T37" fmla="*/ 0 h 1776"/>
                  <a:gd name="T38" fmla="*/ 0 w 1730"/>
                  <a:gd name="T39" fmla="*/ 0 h 1776"/>
                  <a:gd name="T40" fmla="*/ 0 w 1730"/>
                  <a:gd name="T41" fmla="*/ 0 h 1776"/>
                  <a:gd name="T42" fmla="*/ 0 w 1730"/>
                  <a:gd name="T43" fmla="*/ 0 h 1776"/>
                  <a:gd name="T44" fmla="*/ 0 w 1730"/>
                  <a:gd name="T45" fmla="*/ 0 h 1776"/>
                  <a:gd name="T46" fmla="*/ 0 w 1730"/>
                  <a:gd name="T47" fmla="*/ 0 h 1776"/>
                  <a:gd name="T48" fmla="*/ 0 w 1730"/>
                  <a:gd name="T49" fmla="*/ 0 h 1776"/>
                  <a:gd name="T50" fmla="*/ 0 w 1730"/>
                  <a:gd name="T51" fmla="*/ 0 h 1776"/>
                  <a:gd name="T52" fmla="*/ 0 w 1730"/>
                  <a:gd name="T53" fmla="*/ 0 h 1776"/>
                  <a:gd name="T54" fmla="*/ 0 w 1730"/>
                  <a:gd name="T55" fmla="*/ 0 h 1776"/>
                  <a:gd name="T56" fmla="*/ 0 w 1730"/>
                  <a:gd name="T57" fmla="*/ 0 h 1776"/>
                  <a:gd name="T58" fmla="*/ 0 w 1730"/>
                  <a:gd name="T59" fmla="*/ 0 h 1776"/>
                  <a:gd name="T60" fmla="*/ 0 w 1730"/>
                  <a:gd name="T61" fmla="*/ 0 h 1776"/>
                  <a:gd name="T62" fmla="*/ 0 w 1730"/>
                  <a:gd name="T63" fmla="*/ 0 h 1776"/>
                  <a:gd name="T64" fmla="*/ 0 w 1730"/>
                  <a:gd name="T65" fmla="*/ 0 h 1776"/>
                  <a:gd name="T66" fmla="*/ 0 w 1730"/>
                  <a:gd name="T67" fmla="*/ 0 h 1776"/>
                  <a:gd name="T68" fmla="*/ 0 w 1730"/>
                  <a:gd name="T69" fmla="*/ 0 h 1776"/>
                  <a:gd name="T70" fmla="*/ 0 w 1730"/>
                  <a:gd name="T71" fmla="*/ 0 h 1776"/>
                  <a:gd name="T72" fmla="*/ 0 w 1730"/>
                  <a:gd name="T73" fmla="*/ 0 h 1776"/>
                  <a:gd name="T74" fmla="*/ 0 w 1730"/>
                  <a:gd name="T75" fmla="*/ 0 h 1776"/>
                  <a:gd name="T76" fmla="*/ 0 w 1730"/>
                  <a:gd name="T77" fmla="*/ 0 h 1776"/>
                  <a:gd name="T78" fmla="*/ 0 w 1730"/>
                  <a:gd name="T79" fmla="*/ 0 h 1776"/>
                  <a:gd name="T80" fmla="*/ 0 w 1730"/>
                  <a:gd name="T81" fmla="*/ 0 h 1776"/>
                  <a:gd name="T82" fmla="*/ 0 w 1730"/>
                  <a:gd name="T83" fmla="*/ 0 h 1776"/>
                  <a:gd name="T84" fmla="*/ 0 w 1730"/>
                  <a:gd name="T85" fmla="*/ 0 h 177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730" h="1776">
                    <a:moveTo>
                      <a:pt x="1730" y="889"/>
                    </a:moveTo>
                    <a:lnTo>
                      <a:pt x="1729" y="936"/>
                    </a:lnTo>
                    <a:lnTo>
                      <a:pt x="1725" y="980"/>
                    </a:lnTo>
                    <a:lnTo>
                      <a:pt x="1720" y="1025"/>
                    </a:lnTo>
                    <a:lnTo>
                      <a:pt x="1712" y="1069"/>
                    </a:lnTo>
                    <a:lnTo>
                      <a:pt x="1703" y="1110"/>
                    </a:lnTo>
                    <a:lnTo>
                      <a:pt x="1691" y="1152"/>
                    </a:lnTo>
                    <a:lnTo>
                      <a:pt x="1677" y="1194"/>
                    </a:lnTo>
                    <a:lnTo>
                      <a:pt x="1663" y="1234"/>
                    </a:lnTo>
                    <a:lnTo>
                      <a:pt x="1644" y="1274"/>
                    </a:lnTo>
                    <a:lnTo>
                      <a:pt x="1626" y="1313"/>
                    </a:lnTo>
                    <a:lnTo>
                      <a:pt x="1605" y="1348"/>
                    </a:lnTo>
                    <a:lnTo>
                      <a:pt x="1583" y="1383"/>
                    </a:lnTo>
                    <a:lnTo>
                      <a:pt x="1559" y="1420"/>
                    </a:lnTo>
                    <a:lnTo>
                      <a:pt x="1533" y="1452"/>
                    </a:lnTo>
                    <a:lnTo>
                      <a:pt x="1506" y="1484"/>
                    </a:lnTo>
                    <a:lnTo>
                      <a:pt x="1477" y="1516"/>
                    </a:lnTo>
                    <a:lnTo>
                      <a:pt x="1446" y="1545"/>
                    </a:lnTo>
                    <a:lnTo>
                      <a:pt x="1417" y="1573"/>
                    </a:lnTo>
                    <a:lnTo>
                      <a:pt x="1383" y="1598"/>
                    </a:lnTo>
                    <a:lnTo>
                      <a:pt x="1349" y="1623"/>
                    </a:lnTo>
                    <a:lnTo>
                      <a:pt x="1315" y="1647"/>
                    </a:lnTo>
                    <a:lnTo>
                      <a:pt x="1278" y="1669"/>
                    </a:lnTo>
                    <a:lnTo>
                      <a:pt x="1240" y="1688"/>
                    </a:lnTo>
                    <a:lnTo>
                      <a:pt x="1204" y="1705"/>
                    </a:lnTo>
                    <a:lnTo>
                      <a:pt x="1164" y="1721"/>
                    </a:lnTo>
                    <a:lnTo>
                      <a:pt x="1124" y="1734"/>
                    </a:lnTo>
                    <a:lnTo>
                      <a:pt x="1084" y="1748"/>
                    </a:lnTo>
                    <a:lnTo>
                      <a:pt x="1042" y="1756"/>
                    </a:lnTo>
                    <a:lnTo>
                      <a:pt x="999" y="1765"/>
                    </a:lnTo>
                    <a:lnTo>
                      <a:pt x="956" y="1771"/>
                    </a:lnTo>
                    <a:lnTo>
                      <a:pt x="912" y="1773"/>
                    </a:lnTo>
                    <a:lnTo>
                      <a:pt x="867" y="1776"/>
                    </a:lnTo>
                    <a:lnTo>
                      <a:pt x="823" y="1773"/>
                    </a:lnTo>
                    <a:lnTo>
                      <a:pt x="779" y="1771"/>
                    </a:lnTo>
                    <a:lnTo>
                      <a:pt x="736" y="1765"/>
                    </a:lnTo>
                    <a:lnTo>
                      <a:pt x="693" y="1756"/>
                    </a:lnTo>
                    <a:lnTo>
                      <a:pt x="652" y="1748"/>
                    </a:lnTo>
                    <a:lnTo>
                      <a:pt x="610" y="1734"/>
                    </a:lnTo>
                    <a:lnTo>
                      <a:pt x="569" y="1721"/>
                    </a:lnTo>
                    <a:lnTo>
                      <a:pt x="530" y="1705"/>
                    </a:lnTo>
                    <a:lnTo>
                      <a:pt x="492" y="1688"/>
                    </a:lnTo>
                    <a:lnTo>
                      <a:pt x="456" y="1669"/>
                    </a:lnTo>
                    <a:lnTo>
                      <a:pt x="418" y="1647"/>
                    </a:lnTo>
                    <a:lnTo>
                      <a:pt x="383" y="1623"/>
                    </a:lnTo>
                    <a:lnTo>
                      <a:pt x="349" y="1598"/>
                    </a:lnTo>
                    <a:lnTo>
                      <a:pt x="317" y="1573"/>
                    </a:lnTo>
                    <a:lnTo>
                      <a:pt x="286" y="1545"/>
                    </a:lnTo>
                    <a:lnTo>
                      <a:pt x="256" y="1516"/>
                    </a:lnTo>
                    <a:lnTo>
                      <a:pt x="226" y="1484"/>
                    </a:lnTo>
                    <a:lnTo>
                      <a:pt x="199" y="1452"/>
                    </a:lnTo>
                    <a:lnTo>
                      <a:pt x="173" y="1420"/>
                    </a:lnTo>
                    <a:lnTo>
                      <a:pt x="150" y="1383"/>
                    </a:lnTo>
                    <a:lnTo>
                      <a:pt x="126" y="1348"/>
                    </a:lnTo>
                    <a:lnTo>
                      <a:pt x="106" y="1313"/>
                    </a:lnTo>
                    <a:lnTo>
                      <a:pt x="86" y="1274"/>
                    </a:lnTo>
                    <a:lnTo>
                      <a:pt x="70" y="1234"/>
                    </a:lnTo>
                    <a:lnTo>
                      <a:pt x="53" y="1194"/>
                    </a:lnTo>
                    <a:lnTo>
                      <a:pt x="39" y="1152"/>
                    </a:lnTo>
                    <a:lnTo>
                      <a:pt x="30" y="1110"/>
                    </a:lnTo>
                    <a:lnTo>
                      <a:pt x="19" y="1069"/>
                    </a:lnTo>
                    <a:lnTo>
                      <a:pt x="11" y="1025"/>
                    </a:lnTo>
                    <a:lnTo>
                      <a:pt x="5" y="980"/>
                    </a:lnTo>
                    <a:lnTo>
                      <a:pt x="3" y="936"/>
                    </a:lnTo>
                    <a:lnTo>
                      <a:pt x="0" y="889"/>
                    </a:lnTo>
                    <a:lnTo>
                      <a:pt x="3" y="844"/>
                    </a:lnTo>
                    <a:lnTo>
                      <a:pt x="5" y="799"/>
                    </a:lnTo>
                    <a:lnTo>
                      <a:pt x="11" y="754"/>
                    </a:lnTo>
                    <a:lnTo>
                      <a:pt x="19" y="710"/>
                    </a:lnTo>
                    <a:lnTo>
                      <a:pt x="30" y="667"/>
                    </a:lnTo>
                    <a:lnTo>
                      <a:pt x="39" y="625"/>
                    </a:lnTo>
                    <a:lnTo>
                      <a:pt x="53" y="583"/>
                    </a:lnTo>
                    <a:lnTo>
                      <a:pt x="70" y="543"/>
                    </a:lnTo>
                    <a:lnTo>
                      <a:pt x="86" y="504"/>
                    </a:lnTo>
                    <a:lnTo>
                      <a:pt x="106" y="465"/>
                    </a:lnTo>
                    <a:lnTo>
                      <a:pt x="126" y="427"/>
                    </a:lnTo>
                    <a:lnTo>
                      <a:pt x="150" y="392"/>
                    </a:lnTo>
                    <a:lnTo>
                      <a:pt x="173" y="358"/>
                    </a:lnTo>
                    <a:lnTo>
                      <a:pt x="199" y="324"/>
                    </a:lnTo>
                    <a:lnTo>
                      <a:pt x="226" y="291"/>
                    </a:lnTo>
                    <a:lnTo>
                      <a:pt x="256" y="260"/>
                    </a:lnTo>
                    <a:lnTo>
                      <a:pt x="286" y="232"/>
                    </a:lnTo>
                    <a:lnTo>
                      <a:pt x="317" y="204"/>
                    </a:lnTo>
                    <a:lnTo>
                      <a:pt x="349" y="177"/>
                    </a:lnTo>
                    <a:lnTo>
                      <a:pt x="383" y="153"/>
                    </a:lnTo>
                    <a:lnTo>
                      <a:pt x="418" y="130"/>
                    </a:lnTo>
                    <a:lnTo>
                      <a:pt x="456" y="108"/>
                    </a:lnTo>
                    <a:lnTo>
                      <a:pt x="492" y="87"/>
                    </a:lnTo>
                    <a:lnTo>
                      <a:pt x="530" y="70"/>
                    </a:lnTo>
                    <a:lnTo>
                      <a:pt x="569" y="55"/>
                    </a:lnTo>
                    <a:lnTo>
                      <a:pt x="610" y="41"/>
                    </a:lnTo>
                    <a:lnTo>
                      <a:pt x="652" y="28"/>
                    </a:lnTo>
                    <a:lnTo>
                      <a:pt x="693" y="19"/>
                    </a:lnTo>
                    <a:lnTo>
                      <a:pt x="736" y="11"/>
                    </a:lnTo>
                    <a:lnTo>
                      <a:pt x="779" y="5"/>
                    </a:lnTo>
                    <a:lnTo>
                      <a:pt x="823" y="2"/>
                    </a:lnTo>
                    <a:lnTo>
                      <a:pt x="867" y="0"/>
                    </a:lnTo>
                    <a:lnTo>
                      <a:pt x="912" y="2"/>
                    </a:lnTo>
                    <a:lnTo>
                      <a:pt x="956" y="5"/>
                    </a:lnTo>
                    <a:lnTo>
                      <a:pt x="999" y="11"/>
                    </a:lnTo>
                    <a:lnTo>
                      <a:pt x="1042" y="19"/>
                    </a:lnTo>
                    <a:lnTo>
                      <a:pt x="1084" y="28"/>
                    </a:lnTo>
                    <a:lnTo>
                      <a:pt x="1124" y="41"/>
                    </a:lnTo>
                    <a:lnTo>
                      <a:pt x="1164" y="55"/>
                    </a:lnTo>
                    <a:lnTo>
                      <a:pt x="1204" y="70"/>
                    </a:lnTo>
                    <a:lnTo>
                      <a:pt x="1240" y="87"/>
                    </a:lnTo>
                    <a:lnTo>
                      <a:pt x="1278" y="108"/>
                    </a:lnTo>
                    <a:lnTo>
                      <a:pt x="1315" y="130"/>
                    </a:lnTo>
                    <a:lnTo>
                      <a:pt x="1349" y="153"/>
                    </a:lnTo>
                    <a:lnTo>
                      <a:pt x="1383" y="177"/>
                    </a:lnTo>
                    <a:lnTo>
                      <a:pt x="1417" y="204"/>
                    </a:lnTo>
                    <a:lnTo>
                      <a:pt x="1446" y="232"/>
                    </a:lnTo>
                    <a:lnTo>
                      <a:pt x="1477" y="260"/>
                    </a:lnTo>
                    <a:lnTo>
                      <a:pt x="1506" y="291"/>
                    </a:lnTo>
                    <a:lnTo>
                      <a:pt x="1533" y="324"/>
                    </a:lnTo>
                    <a:lnTo>
                      <a:pt x="1559" y="358"/>
                    </a:lnTo>
                    <a:lnTo>
                      <a:pt x="1583" y="392"/>
                    </a:lnTo>
                    <a:lnTo>
                      <a:pt x="1605" y="427"/>
                    </a:lnTo>
                    <a:lnTo>
                      <a:pt x="1626" y="465"/>
                    </a:lnTo>
                    <a:lnTo>
                      <a:pt x="1644" y="504"/>
                    </a:lnTo>
                    <a:lnTo>
                      <a:pt x="1663" y="543"/>
                    </a:lnTo>
                    <a:lnTo>
                      <a:pt x="1677" y="583"/>
                    </a:lnTo>
                    <a:lnTo>
                      <a:pt x="1691" y="625"/>
                    </a:lnTo>
                    <a:lnTo>
                      <a:pt x="1703" y="667"/>
                    </a:lnTo>
                    <a:lnTo>
                      <a:pt x="1712" y="710"/>
                    </a:lnTo>
                    <a:lnTo>
                      <a:pt x="1720" y="754"/>
                    </a:lnTo>
                    <a:lnTo>
                      <a:pt x="1725" y="799"/>
                    </a:lnTo>
                    <a:lnTo>
                      <a:pt x="1729" y="844"/>
                    </a:lnTo>
                    <a:lnTo>
                      <a:pt x="1730" y="889"/>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84" name="Freeform 22"/>
              <p:cNvSpPr>
                <a:spLocks/>
              </p:cNvSpPr>
              <p:nvPr/>
            </p:nvSpPr>
            <p:spPr bwMode="auto">
              <a:xfrm>
                <a:off x="2931" y="2997"/>
                <a:ext cx="272" cy="282"/>
              </a:xfrm>
              <a:custGeom>
                <a:avLst/>
                <a:gdLst>
                  <a:gd name="T0" fmla="*/ 0 w 1361"/>
                  <a:gd name="T1" fmla="*/ 0 h 1407"/>
                  <a:gd name="T2" fmla="*/ 0 w 1361"/>
                  <a:gd name="T3" fmla="*/ 0 h 1407"/>
                  <a:gd name="T4" fmla="*/ 0 w 1361"/>
                  <a:gd name="T5" fmla="*/ 0 h 1407"/>
                  <a:gd name="T6" fmla="*/ 0 w 1361"/>
                  <a:gd name="T7" fmla="*/ 0 h 1407"/>
                  <a:gd name="T8" fmla="*/ 0 w 1361"/>
                  <a:gd name="T9" fmla="*/ 0 h 1407"/>
                  <a:gd name="T10" fmla="*/ 0 w 1361"/>
                  <a:gd name="T11" fmla="*/ 0 h 1407"/>
                  <a:gd name="T12" fmla="*/ 0 w 1361"/>
                  <a:gd name="T13" fmla="*/ 0 h 1407"/>
                  <a:gd name="T14" fmla="*/ 0 w 1361"/>
                  <a:gd name="T15" fmla="*/ 0 h 1407"/>
                  <a:gd name="T16" fmla="*/ 0 w 1361"/>
                  <a:gd name="T17" fmla="*/ 0 h 1407"/>
                  <a:gd name="T18" fmla="*/ 0 w 1361"/>
                  <a:gd name="T19" fmla="*/ 0 h 1407"/>
                  <a:gd name="T20" fmla="*/ 0 w 1361"/>
                  <a:gd name="T21" fmla="*/ 0 h 1407"/>
                  <a:gd name="T22" fmla="*/ 0 w 1361"/>
                  <a:gd name="T23" fmla="*/ 0 h 1407"/>
                  <a:gd name="T24" fmla="*/ 0 w 1361"/>
                  <a:gd name="T25" fmla="*/ 0 h 1407"/>
                  <a:gd name="T26" fmla="*/ 0 w 1361"/>
                  <a:gd name="T27" fmla="*/ 0 h 1407"/>
                  <a:gd name="T28" fmla="*/ 0 w 1361"/>
                  <a:gd name="T29" fmla="*/ 0 h 1407"/>
                  <a:gd name="T30" fmla="*/ 0 w 1361"/>
                  <a:gd name="T31" fmla="*/ 0 h 1407"/>
                  <a:gd name="T32" fmla="*/ 0 w 1361"/>
                  <a:gd name="T33" fmla="*/ 0 h 1407"/>
                  <a:gd name="T34" fmla="*/ 0 w 1361"/>
                  <a:gd name="T35" fmla="*/ 0 h 1407"/>
                  <a:gd name="T36" fmla="*/ 0 w 1361"/>
                  <a:gd name="T37" fmla="*/ 0 h 1407"/>
                  <a:gd name="T38" fmla="*/ 0 w 1361"/>
                  <a:gd name="T39" fmla="*/ 0 h 1407"/>
                  <a:gd name="T40" fmla="*/ 0 w 1361"/>
                  <a:gd name="T41" fmla="*/ 0 h 1407"/>
                  <a:gd name="T42" fmla="*/ 0 w 1361"/>
                  <a:gd name="T43" fmla="*/ 0 h 1407"/>
                  <a:gd name="T44" fmla="*/ 0 w 1361"/>
                  <a:gd name="T45" fmla="*/ 0 h 1407"/>
                  <a:gd name="T46" fmla="*/ 0 w 1361"/>
                  <a:gd name="T47" fmla="*/ 0 h 1407"/>
                  <a:gd name="T48" fmla="*/ 0 w 1361"/>
                  <a:gd name="T49" fmla="*/ 0 h 1407"/>
                  <a:gd name="T50" fmla="*/ 0 w 1361"/>
                  <a:gd name="T51" fmla="*/ 0 h 1407"/>
                  <a:gd name="T52" fmla="*/ 0 w 1361"/>
                  <a:gd name="T53" fmla="*/ 0 h 1407"/>
                  <a:gd name="T54" fmla="*/ 0 w 1361"/>
                  <a:gd name="T55" fmla="*/ 0 h 1407"/>
                  <a:gd name="T56" fmla="*/ 0 w 1361"/>
                  <a:gd name="T57" fmla="*/ 0 h 1407"/>
                  <a:gd name="T58" fmla="*/ 0 w 1361"/>
                  <a:gd name="T59" fmla="*/ 0 h 1407"/>
                  <a:gd name="T60" fmla="*/ 0 w 1361"/>
                  <a:gd name="T61" fmla="*/ 0 h 1407"/>
                  <a:gd name="T62" fmla="*/ 0 w 1361"/>
                  <a:gd name="T63" fmla="*/ 0 h 1407"/>
                  <a:gd name="T64" fmla="*/ 0 w 1361"/>
                  <a:gd name="T65" fmla="*/ 0 h 1407"/>
                  <a:gd name="T66" fmla="*/ 0 w 1361"/>
                  <a:gd name="T67" fmla="*/ 0 h 1407"/>
                  <a:gd name="T68" fmla="*/ 0 w 1361"/>
                  <a:gd name="T69" fmla="*/ 0 h 1407"/>
                  <a:gd name="T70" fmla="*/ 0 w 1361"/>
                  <a:gd name="T71" fmla="*/ 0 h 1407"/>
                  <a:gd name="T72" fmla="*/ 0 w 1361"/>
                  <a:gd name="T73" fmla="*/ 0 h 1407"/>
                  <a:gd name="T74" fmla="*/ 0 w 1361"/>
                  <a:gd name="T75" fmla="*/ 0 h 1407"/>
                  <a:gd name="T76" fmla="*/ 0 w 1361"/>
                  <a:gd name="T77" fmla="*/ 0 h 1407"/>
                  <a:gd name="T78" fmla="*/ 0 w 1361"/>
                  <a:gd name="T79" fmla="*/ 0 h 1407"/>
                  <a:gd name="T80" fmla="*/ 0 w 1361"/>
                  <a:gd name="T81" fmla="*/ 0 h 1407"/>
                  <a:gd name="T82" fmla="*/ 0 w 1361"/>
                  <a:gd name="T83" fmla="*/ 0 h 1407"/>
                  <a:gd name="T84" fmla="*/ 0 w 1361"/>
                  <a:gd name="T85" fmla="*/ 0 h 140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361" h="1407">
                    <a:moveTo>
                      <a:pt x="1361" y="704"/>
                    </a:moveTo>
                    <a:lnTo>
                      <a:pt x="1360" y="740"/>
                    </a:lnTo>
                    <a:lnTo>
                      <a:pt x="1359" y="776"/>
                    </a:lnTo>
                    <a:lnTo>
                      <a:pt x="1354" y="811"/>
                    </a:lnTo>
                    <a:lnTo>
                      <a:pt x="1348" y="845"/>
                    </a:lnTo>
                    <a:lnTo>
                      <a:pt x="1341" y="879"/>
                    </a:lnTo>
                    <a:lnTo>
                      <a:pt x="1332" y="912"/>
                    </a:lnTo>
                    <a:lnTo>
                      <a:pt x="1321" y="945"/>
                    </a:lnTo>
                    <a:lnTo>
                      <a:pt x="1308" y="978"/>
                    </a:lnTo>
                    <a:lnTo>
                      <a:pt x="1294" y="1009"/>
                    </a:lnTo>
                    <a:lnTo>
                      <a:pt x="1279" y="1039"/>
                    </a:lnTo>
                    <a:lnTo>
                      <a:pt x="1262" y="1068"/>
                    </a:lnTo>
                    <a:lnTo>
                      <a:pt x="1246" y="1098"/>
                    </a:lnTo>
                    <a:lnTo>
                      <a:pt x="1227" y="1124"/>
                    </a:lnTo>
                    <a:lnTo>
                      <a:pt x="1207" y="1152"/>
                    </a:lnTo>
                    <a:lnTo>
                      <a:pt x="1185" y="1177"/>
                    </a:lnTo>
                    <a:lnTo>
                      <a:pt x="1162" y="1201"/>
                    </a:lnTo>
                    <a:lnTo>
                      <a:pt x="1140" y="1224"/>
                    </a:lnTo>
                    <a:lnTo>
                      <a:pt x="1114" y="1246"/>
                    </a:lnTo>
                    <a:lnTo>
                      <a:pt x="1088" y="1267"/>
                    </a:lnTo>
                    <a:lnTo>
                      <a:pt x="1061" y="1287"/>
                    </a:lnTo>
                    <a:lnTo>
                      <a:pt x="1035" y="1306"/>
                    </a:lnTo>
                    <a:lnTo>
                      <a:pt x="1006" y="1323"/>
                    </a:lnTo>
                    <a:lnTo>
                      <a:pt x="977" y="1338"/>
                    </a:lnTo>
                    <a:lnTo>
                      <a:pt x="946" y="1352"/>
                    </a:lnTo>
                    <a:lnTo>
                      <a:pt x="917" y="1365"/>
                    </a:lnTo>
                    <a:lnTo>
                      <a:pt x="885" y="1376"/>
                    </a:lnTo>
                    <a:lnTo>
                      <a:pt x="852" y="1385"/>
                    </a:lnTo>
                    <a:lnTo>
                      <a:pt x="819" y="1393"/>
                    </a:lnTo>
                    <a:lnTo>
                      <a:pt x="786" y="1399"/>
                    </a:lnTo>
                    <a:lnTo>
                      <a:pt x="752" y="1404"/>
                    </a:lnTo>
                    <a:lnTo>
                      <a:pt x="719" y="1407"/>
                    </a:lnTo>
                    <a:lnTo>
                      <a:pt x="682" y="1407"/>
                    </a:lnTo>
                    <a:lnTo>
                      <a:pt x="648" y="1407"/>
                    </a:lnTo>
                    <a:lnTo>
                      <a:pt x="612" y="1404"/>
                    </a:lnTo>
                    <a:lnTo>
                      <a:pt x="579" y="1399"/>
                    </a:lnTo>
                    <a:lnTo>
                      <a:pt x="545" y="1393"/>
                    </a:lnTo>
                    <a:lnTo>
                      <a:pt x="512" y="1385"/>
                    </a:lnTo>
                    <a:lnTo>
                      <a:pt x="479" y="1376"/>
                    </a:lnTo>
                    <a:lnTo>
                      <a:pt x="447" y="1365"/>
                    </a:lnTo>
                    <a:lnTo>
                      <a:pt x="415" y="1352"/>
                    </a:lnTo>
                    <a:lnTo>
                      <a:pt x="386" y="1338"/>
                    </a:lnTo>
                    <a:lnTo>
                      <a:pt x="357" y="1323"/>
                    </a:lnTo>
                    <a:lnTo>
                      <a:pt x="327" y="1306"/>
                    </a:lnTo>
                    <a:lnTo>
                      <a:pt x="300" y="1287"/>
                    </a:lnTo>
                    <a:lnTo>
                      <a:pt x="273" y="1267"/>
                    </a:lnTo>
                    <a:lnTo>
                      <a:pt x="247" y="1246"/>
                    </a:lnTo>
                    <a:lnTo>
                      <a:pt x="222" y="1224"/>
                    </a:lnTo>
                    <a:lnTo>
                      <a:pt x="200" y="1201"/>
                    </a:lnTo>
                    <a:lnTo>
                      <a:pt x="178" y="1177"/>
                    </a:lnTo>
                    <a:lnTo>
                      <a:pt x="154" y="1152"/>
                    </a:lnTo>
                    <a:lnTo>
                      <a:pt x="135" y="1124"/>
                    </a:lnTo>
                    <a:lnTo>
                      <a:pt x="115" y="1098"/>
                    </a:lnTo>
                    <a:lnTo>
                      <a:pt x="98" y="1068"/>
                    </a:lnTo>
                    <a:lnTo>
                      <a:pt x="81" y="1039"/>
                    </a:lnTo>
                    <a:lnTo>
                      <a:pt x="66" y="1009"/>
                    </a:lnTo>
                    <a:lnTo>
                      <a:pt x="53" y="978"/>
                    </a:lnTo>
                    <a:lnTo>
                      <a:pt x="41" y="945"/>
                    </a:lnTo>
                    <a:lnTo>
                      <a:pt x="31" y="912"/>
                    </a:lnTo>
                    <a:lnTo>
                      <a:pt x="21" y="879"/>
                    </a:lnTo>
                    <a:lnTo>
                      <a:pt x="14" y="845"/>
                    </a:lnTo>
                    <a:lnTo>
                      <a:pt x="7" y="811"/>
                    </a:lnTo>
                    <a:lnTo>
                      <a:pt x="4" y="776"/>
                    </a:lnTo>
                    <a:lnTo>
                      <a:pt x="0" y="740"/>
                    </a:lnTo>
                    <a:lnTo>
                      <a:pt x="0" y="704"/>
                    </a:lnTo>
                    <a:lnTo>
                      <a:pt x="0" y="667"/>
                    </a:lnTo>
                    <a:lnTo>
                      <a:pt x="4" y="632"/>
                    </a:lnTo>
                    <a:lnTo>
                      <a:pt x="7" y="598"/>
                    </a:lnTo>
                    <a:lnTo>
                      <a:pt x="14" y="561"/>
                    </a:lnTo>
                    <a:lnTo>
                      <a:pt x="21" y="527"/>
                    </a:lnTo>
                    <a:lnTo>
                      <a:pt x="31" y="494"/>
                    </a:lnTo>
                    <a:lnTo>
                      <a:pt x="41" y="462"/>
                    </a:lnTo>
                    <a:lnTo>
                      <a:pt x="53" y="429"/>
                    </a:lnTo>
                    <a:lnTo>
                      <a:pt x="66" y="398"/>
                    </a:lnTo>
                    <a:lnTo>
                      <a:pt x="81" y="368"/>
                    </a:lnTo>
                    <a:lnTo>
                      <a:pt x="98" y="339"/>
                    </a:lnTo>
                    <a:lnTo>
                      <a:pt x="115" y="310"/>
                    </a:lnTo>
                    <a:lnTo>
                      <a:pt x="135" y="283"/>
                    </a:lnTo>
                    <a:lnTo>
                      <a:pt x="154" y="256"/>
                    </a:lnTo>
                    <a:lnTo>
                      <a:pt x="178" y="231"/>
                    </a:lnTo>
                    <a:lnTo>
                      <a:pt x="200" y="205"/>
                    </a:lnTo>
                    <a:lnTo>
                      <a:pt x="222" y="182"/>
                    </a:lnTo>
                    <a:lnTo>
                      <a:pt x="247" y="160"/>
                    </a:lnTo>
                    <a:lnTo>
                      <a:pt x="273" y="140"/>
                    </a:lnTo>
                    <a:lnTo>
                      <a:pt x="300" y="120"/>
                    </a:lnTo>
                    <a:lnTo>
                      <a:pt x="327" y="101"/>
                    </a:lnTo>
                    <a:lnTo>
                      <a:pt x="357" y="84"/>
                    </a:lnTo>
                    <a:lnTo>
                      <a:pt x="386" y="68"/>
                    </a:lnTo>
                    <a:lnTo>
                      <a:pt x="415" y="55"/>
                    </a:lnTo>
                    <a:lnTo>
                      <a:pt x="447" y="43"/>
                    </a:lnTo>
                    <a:lnTo>
                      <a:pt x="479" y="32"/>
                    </a:lnTo>
                    <a:lnTo>
                      <a:pt x="512" y="22"/>
                    </a:lnTo>
                    <a:lnTo>
                      <a:pt x="545" y="15"/>
                    </a:lnTo>
                    <a:lnTo>
                      <a:pt x="579" y="7"/>
                    </a:lnTo>
                    <a:lnTo>
                      <a:pt x="612" y="4"/>
                    </a:lnTo>
                    <a:lnTo>
                      <a:pt x="648" y="0"/>
                    </a:lnTo>
                    <a:lnTo>
                      <a:pt x="682" y="0"/>
                    </a:lnTo>
                    <a:lnTo>
                      <a:pt x="719" y="0"/>
                    </a:lnTo>
                    <a:lnTo>
                      <a:pt x="752" y="4"/>
                    </a:lnTo>
                    <a:lnTo>
                      <a:pt x="786" y="7"/>
                    </a:lnTo>
                    <a:lnTo>
                      <a:pt x="819" y="15"/>
                    </a:lnTo>
                    <a:lnTo>
                      <a:pt x="852" y="22"/>
                    </a:lnTo>
                    <a:lnTo>
                      <a:pt x="885" y="32"/>
                    </a:lnTo>
                    <a:lnTo>
                      <a:pt x="917" y="43"/>
                    </a:lnTo>
                    <a:lnTo>
                      <a:pt x="946" y="55"/>
                    </a:lnTo>
                    <a:lnTo>
                      <a:pt x="977" y="68"/>
                    </a:lnTo>
                    <a:lnTo>
                      <a:pt x="1006" y="84"/>
                    </a:lnTo>
                    <a:lnTo>
                      <a:pt x="1035" y="101"/>
                    </a:lnTo>
                    <a:lnTo>
                      <a:pt x="1061" y="120"/>
                    </a:lnTo>
                    <a:lnTo>
                      <a:pt x="1088" y="140"/>
                    </a:lnTo>
                    <a:lnTo>
                      <a:pt x="1114" y="160"/>
                    </a:lnTo>
                    <a:lnTo>
                      <a:pt x="1140" y="182"/>
                    </a:lnTo>
                    <a:lnTo>
                      <a:pt x="1162" y="205"/>
                    </a:lnTo>
                    <a:lnTo>
                      <a:pt x="1185" y="231"/>
                    </a:lnTo>
                    <a:lnTo>
                      <a:pt x="1207" y="256"/>
                    </a:lnTo>
                    <a:lnTo>
                      <a:pt x="1227" y="283"/>
                    </a:lnTo>
                    <a:lnTo>
                      <a:pt x="1246" y="310"/>
                    </a:lnTo>
                    <a:lnTo>
                      <a:pt x="1262" y="339"/>
                    </a:lnTo>
                    <a:lnTo>
                      <a:pt x="1279" y="368"/>
                    </a:lnTo>
                    <a:lnTo>
                      <a:pt x="1294" y="398"/>
                    </a:lnTo>
                    <a:lnTo>
                      <a:pt x="1308" y="429"/>
                    </a:lnTo>
                    <a:lnTo>
                      <a:pt x="1321" y="462"/>
                    </a:lnTo>
                    <a:lnTo>
                      <a:pt x="1332" y="494"/>
                    </a:lnTo>
                    <a:lnTo>
                      <a:pt x="1341" y="527"/>
                    </a:lnTo>
                    <a:lnTo>
                      <a:pt x="1348" y="561"/>
                    </a:lnTo>
                    <a:lnTo>
                      <a:pt x="1354" y="598"/>
                    </a:lnTo>
                    <a:lnTo>
                      <a:pt x="1359" y="632"/>
                    </a:lnTo>
                    <a:lnTo>
                      <a:pt x="1360" y="667"/>
                    </a:lnTo>
                    <a:lnTo>
                      <a:pt x="1361" y="704"/>
                    </a:lnTo>
                    <a:close/>
                  </a:path>
                </a:pathLst>
              </a:custGeom>
              <a:solidFill>
                <a:srgbClr val="B1B8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85" name="Freeform 23"/>
              <p:cNvSpPr>
                <a:spLocks/>
              </p:cNvSpPr>
              <p:nvPr/>
            </p:nvSpPr>
            <p:spPr bwMode="auto">
              <a:xfrm>
                <a:off x="2931" y="2997"/>
                <a:ext cx="272" cy="282"/>
              </a:xfrm>
              <a:custGeom>
                <a:avLst/>
                <a:gdLst>
                  <a:gd name="T0" fmla="*/ 0 w 1361"/>
                  <a:gd name="T1" fmla="*/ 0 h 1407"/>
                  <a:gd name="T2" fmla="*/ 0 w 1361"/>
                  <a:gd name="T3" fmla="*/ 0 h 1407"/>
                  <a:gd name="T4" fmla="*/ 0 w 1361"/>
                  <a:gd name="T5" fmla="*/ 0 h 1407"/>
                  <a:gd name="T6" fmla="*/ 0 w 1361"/>
                  <a:gd name="T7" fmla="*/ 0 h 1407"/>
                  <a:gd name="T8" fmla="*/ 0 w 1361"/>
                  <a:gd name="T9" fmla="*/ 0 h 1407"/>
                  <a:gd name="T10" fmla="*/ 0 w 1361"/>
                  <a:gd name="T11" fmla="*/ 0 h 1407"/>
                  <a:gd name="T12" fmla="*/ 0 w 1361"/>
                  <a:gd name="T13" fmla="*/ 0 h 1407"/>
                  <a:gd name="T14" fmla="*/ 0 w 1361"/>
                  <a:gd name="T15" fmla="*/ 0 h 1407"/>
                  <a:gd name="T16" fmla="*/ 0 w 1361"/>
                  <a:gd name="T17" fmla="*/ 0 h 1407"/>
                  <a:gd name="T18" fmla="*/ 0 w 1361"/>
                  <a:gd name="T19" fmla="*/ 0 h 1407"/>
                  <a:gd name="T20" fmla="*/ 0 w 1361"/>
                  <a:gd name="T21" fmla="*/ 0 h 1407"/>
                  <a:gd name="T22" fmla="*/ 0 w 1361"/>
                  <a:gd name="T23" fmla="*/ 0 h 1407"/>
                  <a:gd name="T24" fmla="*/ 0 w 1361"/>
                  <a:gd name="T25" fmla="*/ 0 h 1407"/>
                  <a:gd name="T26" fmla="*/ 0 w 1361"/>
                  <a:gd name="T27" fmla="*/ 0 h 1407"/>
                  <a:gd name="T28" fmla="*/ 0 w 1361"/>
                  <a:gd name="T29" fmla="*/ 0 h 1407"/>
                  <a:gd name="T30" fmla="*/ 0 w 1361"/>
                  <a:gd name="T31" fmla="*/ 0 h 1407"/>
                  <a:gd name="T32" fmla="*/ 0 w 1361"/>
                  <a:gd name="T33" fmla="*/ 0 h 1407"/>
                  <a:gd name="T34" fmla="*/ 0 w 1361"/>
                  <a:gd name="T35" fmla="*/ 0 h 1407"/>
                  <a:gd name="T36" fmla="*/ 0 w 1361"/>
                  <a:gd name="T37" fmla="*/ 0 h 1407"/>
                  <a:gd name="T38" fmla="*/ 0 w 1361"/>
                  <a:gd name="T39" fmla="*/ 0 h 1407"/>
                  <a:gd name="T40" fmla="*/ 0 w 1361"/>
                  <a:gd name="T41" fmla="*/ 0 h 1407"/>
                  <a:gd name="T42" fmla="*/ 0 w 1361"/>
                  <a:gd name="T43" fmla="*/ 0 h 1407"/>
                  <a:gd name="T44" fmla="*/ 0 w 1361"/>
                  <a:gd name="T45" fmla="*/ 0 h 1407"/>
                  <a:gd name="T46" fmla="*/ 0 w 1361"/>
                  <a:gd name="T47" fmla="*/ 0 h 1407"/>
                  <a:gd name="T48" fmla="*/ 0 w 1361"/>
                  <a:gd name="T49" fmla="*/ 0 h 1407"/>
                  <a:gd name="T50" fmla="*/ 0 w 1361"/>
                  <a:gd name="T51" fmla="*/ 0 h 1407"/>
                  <a:gd name="T52" fmla="*/ 0 w 1361"/>
                  <a:gd name="T53" fmla="*/ 0 h 1407"/>
                  <a:gd name="T54" fmla="*/ 0 w 1361"/>
                  <a:gd name="T55" fmla="*/ 0 h 1407"/>
                  <a:gd name="T56" fmla="*/ 0 w 1361"/>
                  <a:gd name="T57" fmla="*/ 0 h 1407"/>
                  <a:gd name="T58" fmla="*/ 0 w 1361"/>
                  <a:gd name="T59" fmla="*/ 0 h 1407"/>
                  <a:gd name="T60" fmla="*/ 0 w 1361"/>
                  <a:gd name="T61" fmla="*/ 0 h 1407"/>
                  <a:gd name="T62" fmla="*/ 0 w 1361"/>
                  <a:gd name="T63" fmla="*/ 0 h 1407"/>
                  <a:gd name="T64" fmla="*/ 0 w 1361"/>
                  <a:gd name="T65" fmla="*/ 0 h 1407"/>
                  <a:gd name="T66" fmla="*/ 0 w 1361"/>
                  <a:gd name="T67" fmla="*/ 0 h 1407"/>
                  <a:gd name="T68" fmla="*/ 0 w 1361"/>
                  <a:gd name="T69" fmla="*/ 0 h 1407"/>
                  <a:gd name="T70" fmla="*/ 0 w 1361"/>
                  <a:gd name="T71" fmla="*/ 0 h 1407"/>
                  <a:gd name="T72" fmla="*/ 0 w 1361"/>
                  <a:gd name="T73" fmla="*/ 0 h 1407"/>
                  <a:gd name="T74" fmla="*/ 0 w 1361"/>
                  <a:gd name="T75" fmla="*/ 0 h 1407"/>
                  <a:gd name="T76" fmla="*/ 0 w 1361"/>
                  <a:gd name="T77" fmla="*/ 0 h 1407"/>
                  <a:gd name="T78" fmla="*/ 0 w 1361"/>
                  <a:gd name="T79" fmla="*/ 0 h 1407"/>
                  <a:gd name="T80" fmla="*/ 0 w 1361"/>
                  <a:gd name="T81" fmla="*/ 0 h 1407"/>
                  <a:gd name="T82" fmla="*/ 0 w 1361"/>
                  <a:gd name="T83" fmla="*/ 0 h 1407"/>
                  <a:gd name="T84" fmla="*/ 0 w 1361"/>
                  <a:gd name="T85" fmla="*/ 0 h 140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361" h="1407">
                    <a:moveTo>
                      <a:pt x="1361" y="704"/>
                    </a:moveTo>
                    <a:lnTo>
                      <a:pt x="1360" y="740"/>
                    </a:lnTo>
                    <a:lnTo>
                      <a:pt x="1359" y="776"/>
                    </a:lnTo>
                    <a:lnTo>
                      <a:pt x="1354" y="811"/>
                    </a:lnTo>
                    <a:lnTo>
                      <a:pt x="1348" y="845"/>
                    </a:lnTo>
                    <a:lnTo>
                      <a:pt x="1341" y="879"/>
                    </a:lnTo>
                    <a:lnTo>
                      <a:pt x="1332" y="912"/>
                    </a:lnTo>
                    <a:lnTo>
                      <a:pt x="1321" y="945"/>
                    </a:lnTo>
                    <a:lnTo>
                      <a:pt x="1308" y="978"/>
                    </a:lnTo>
                    <a:lnTo>
                      <a:pt x="1294" y="1009"/>
                    </a:lnTo>
                    <a:lnTo>
                      <a:pt x="1279" y="1039"/>
                    </a:lnTo>
                    <a:lnTo>
                      <a:pt x="1262" y="1068"/>
                    </a:lnTo>
                    <a:lnTo>
                      <a:pt x="1246" y="1098"/>
                    </a:lnTo>
                    <a:lnTo>
                      <a:pt x="1227" y="1124"/>
                    </a:lnTo>
                    <a:lnTo>
                      <a:pt x="1207" y="1152"/>
                    </a:lnTo>
                    <a:lnTo>
                      <a:pt x="1185" y="1177"/>
                    </a:lnTo>
                    <a:lnTo>
                      <a:pt x="1162" y="1201"/>
                    </a:lnTo>
                    <a:lnTo>
                      <a:pt x="1140" y="1224"/>
                    </a:lnTo>
                    <a:lnTo>
                      <a:pt x="1114" y="1246"/>
                    </a:lnTo>
                    <a:lnTo>
                      <a:pt x="1088" y="1267"/>
                    </a:lnTo>
                    <a:lnTo>
                      <a:pt x="1061" y="1287"/>
                    </a:lnTo>
                    <a:lnTo>
                      <a:pt x="1035" y="1306"/>
                    </a:lnTo>
                    <a:lnTo>
                      <a:pt x="1006" y="1323"/>
                    </a:lnTo>
                    <a:lnTo>
                      <a:pt x="977" y="1338"/>
                    </a:lnTo>
                    <a:lnTo>
                      <a:pt x="946" y="1352"/>
                    </a:lnTo>
                    <a:lnTo>
                      <a:pt x="917" y="1365"/>
                    </a:lnTo>
                    <a:lnTo>
                      <a:pt x="885" y="1376"/>
                    </a:lnTo>
                    <a:lnTo>
                      <a:pt x="852" y="1385"/>
                    </a:lnTo>
                    <a:lnTo>
                      <a:pt x="819" y="1393"/>
                    </a:lnTo>
                    <a:lnTo>
                      <a:pt x="786" y="1399"/>
                    </a:lnTo>
                    <a:lnTo>
                      <a:pt x="752" y="1404"/>
                    </a:lnTo>
                    <a:lnTo>
                      <a:pt x="719" y="1407"/>
                    </a:lnTo>
                    <a:lnTo>
                      <a:pt x="682" y="1407"/>
                    </a:lnTo>
                    <a:lnTo>
                      <a:pt x="648" y="1407"/>
                    </a:lnTo>
                    <a:lnTo>
                      <a:pt x="612" y="1404"/>
                    </a:lnTo>
                    <a:lnTo>
                      <a:pt x="579" y="1399"/>
                    </a:lnTo>
                    <a:lnTo>
                      <a:pt x="545" y="1393"/>
                    </a:lnTo>
                    <a:lnTo>
                      <a:pt x="512" y="1385"/>
                    </a:lnTo>
                    <a:lnTo>
                      <a:pt x="479" y="1376"/>
                    </a:lnTo>
                    <a:lnTo>
                      <a:pt x="447" y="1365"/>
                    </a:lnTo>
                    <a:lnTo>
                      <a:pt x="415" y="1352"/>
                    </a:lnTo>
                    <a:lnTo>
                      <a:pt x="386" y="1338"/>
                    </a:lnTo>
                    <a:lnTo>
                      <a:pt x="357" y="1323"/>
                    </a:lnTo>
                    <a:lnTo>
                      <a:pt x="327" y="1306"/>
                    </a:lnTo>
                    <a:lnTo>
                      <a:pt x="300" y="1287"/>
                    </a:lnTo>
                    <a:lnTo>
                      <a:pt x="273" y="1267"/>
                    </a:lnTo>
                    <a:lnTo>
                      <a:pt x="247" y="1246"/>
                    </a:lnTo>
                    <a:lnTo>
                      <a:pt x="222" y="1224"/>
                    </a:lnTo>
                    <a:lnTo>
                      <a:pt x="200" y="1201"/>
                    </a:lnTo>
                    <a:lnTo>
                      <a:pt x="178" y="1177"/>
                    </a:lnTo>
                    <a:lnTo>
                      <a:pt x="154" y="1152"/>
                    </a:lnTo>
                    <a:lnTo>
                      <a:pt x="135" y="1124"/>
                    </a:lnTo>
                    <a:lnTo>
                      <a:pt x="115" y="1098"/>
                    </a:lnTo>
                    <a:lnTo>
                      <a:pt x="98" y="1068"/>
                    </a:lnTo>
                    <a:lnTo>
                      <a:pt x="81" y="1039"/>
                    </a:lnTo>
                    <a:lnTo>
                      <a:pt x="66" y="1009"/>
                    </a:lnTo>
                    <a:lnTo>
                      <a:pt x="53" y="978"/>
                    </a:lnTo>
                    <a:lnTo>
                      <a:pt x="41" y="945"/>
                    </a:lnTo>
                    <a:lnTo>
                      <a:pt x="31" y="912"/>
                    </a:lnTo>
                    <a:lnTo>
                      <a:pt x="21" y="879"/>
                    </a:lnTo>
                    <a:lnTo>
                      <a:pt x="14" y="845"/>
                    </a:lnTo>
                    <a:lnTo>
                      <a:pt x="7" y="811"/>
                    </a:lnTo>
                    <a:lnTo>
                      <a:pt x="4" y="776"/>
                    </a:lnTo>
                    <a:lnTo>
                      <a:pt x="0" y="740"/>
                    </a:lnTo>
                    <a:lnTo>
                      <a:pt x="0" y="704"/>
                    </a:lnTo>
                    <a:lnTo>
                      <a:pt x="0" y="667"/>
                    </a:lnTo>
                    <a:lnTo>
                      <a:pt x="4" y="632"/>
                    </a:lnTo>
                    <a:lnTo>
                      <a:pt x="7" y="598"/>
                    </a:lnTo>
                    <a:lnTo>
                      <a:pt x="14" y="561"/>
                    </a:lnTo>
                    <a:lnTo>
                      <a:pt x="21" y="527"/>
                    </a:lnTo>
                    <a:lnTo>
                      <a:pt x="31" y="494"/>
                    </a:lnTo>
                    <a:lnTo>
                      <a:pt x="41" y="462"/>
                    </a:lnTo>
                    <a:lnTo>
                      <a:pt x="53" y="429"/>
                    </a:lnTo>
                    <a:lnTo>
                      <a:pt x="66" y="398"/>
                    </a:lnTo>
                    <a:lnTo>
                      <a:pt x="81" y="368"/>
                    </a:lnTo>
                    <a:lnTo>
                      <a:pt x="98" y="339"/>
                    </a:lnTo>
                    <a:lnTo>
                      <a:pt x="115" y="310"/>
                    </a:lnTo>
                    <a:lnTo>
                      <a:pt x="135" y="283"/>
                    </a:lnTo>
                    <a:lnTo>
                      <a:pt x="154" y="256"/>
                    </a:lnTo>
                    <a:lnTo>
                      <a:pt x="178" y="231"/>
                    </a:lnTo>
                    <a:lnTo>
                      <a:pt x="200" y="205"/>
                    </a:lnTo>
                    <a:lnTo>
                      <a:pt x="222" y="182"/>
                    </a:lnTo>
                    <a:lnTo>
                      <a:pt x="247" y="160"/>
                    </a:lnTo>
                    <a:lnTo>
                      <a:pt x="273" y="140"/>
                    </a:lnTo>
                    <a:lnTo>
                      <a:pt x="300" y="120"/>
                    </a:lnTo>
                    <a:lnTo>
                      <a:pt x="327" y="101"/>
                    </a:lnTo>
                    <a:lnTo>
                      <a:pt x="357" y="84"/>
                    </a:lnTo>
                    <a:lnTo>
                      <a:pt x="386" y="68"/>
                    </a:lnTo>
                    <a:lnTo>
                      <a:pt x="415" y="55"/>
                    </a:lnTo>
                    <a:lnTo>
                      <a:pt x="447" y="43"/>
                    </a:lnTo>
                    <a:lnTo>
                      <a:pt x="479" y="32"/>
                    </a:lnTo>
                    <a:lnTo>
                      <a:pt x="512" y="22"/>
                    </a:lnTo>
                    <a:lnTo>
                      <a:pt x="545" y="15"/>
                    </a:lnTo>
                    <a:lnTo>
                      <a:pt x="579" y="7"/>
                    </a:lnTo>
                    <a:lnTo>
                      <a:pt x="612" y="4"/>
                    </a:lnTo>
                    <a:lnTo>
                      <a:pt x="648" y="0"/>
                    </a:lnTo>
                    <a:lnTo>
                      <a:pt x="682" y="0"/>
                    </a:lnTo>
                    <a:lnTo>
                      <a:pt x="719" y="0"/>
                    </a:lnTo>
                    <a:lnTo>
                      <a:pt x="752" y="4"/>
                    </a:lnTo>
                    <a:lnTo>
                      <a:pt x="786" y="7"/>
                    </a:lnTo>
                    <a:lnTo>
                      <a:pt x="819" y="15"/>
                    </a:lnTo>
                    <a:lnTo>
                      <a:pt x="852" y="22"/>
                    </a:lnTo>
                    <a:lnTo>
                      <a:pt x="885" y="32"/>
                    </a:lnTo>
                    <a:lnTo>
                      <a:pt x="917" y="43"/>
                    </a:lnTo>
                    <a:lnTo>
                      <a:pt x="946" y="55"/>
                    </a:lnTo>
                    <a:lnTo>
                      <a:pt x="977" y="68"/>
                    </a:lnTo>
                    <a:lnTo>
                      <a:pt x="1006" y="84"/>
                    </a:lnTo>
                    <a:lnTo>
                      <a:pt x="1035" y="101"/>
                    </a:lnTo>
                    <a:lnTo>
                      <a:pt x="1061" y="120"/>
                    </a:lnTo>
                    <a:lnTo>
                      <a:pt x="1088" y="140"/>
                    </a:lnTo>
                    <a:lnTo>
                      <a:pt x="1114" y="160"/>
                    </a:lnTo>
                    <a:lnTo>
                      <a:pt x="1140" y="182"/>
                    </a:lnTo>
                    <a:lnTo>
                      <a:pt x="1162" y="205"/>
                    </a:lnTo>
                    <a:lnTo>
                      <a:pt x="1185" y="231"/>
                    </a:lnTo>
                    <a:lnTo>
                      <a:pt x="1207" y="256"/>
                    </a:lnTo>
                    <a:lnTo>
                      <a:pt x="1227" y="283"/>
                    </a:lnTo>
                    <a:lnTo>
                      <a:pt x="1246" y="310"/>
                    </a:lnTo>
                    <a:lnTo>
                      <a:pt x="1262" y="339"/>
                    </a:lnTo>
                    <a:lnTo>
                      <a:pt x="1279" y="368"/>
                    </a:lnTo>
                    <a:lnTo>
                      <a:pt x="1294" y="398"/>
                    </a:lnTo>
                    <a:lnTo>
                      <a:pt x="1308" y="429"/>
                    </a:lnTo>
                    <a:lnTo>
                      <a:pt x="1321" y="462"/>
                    </a:lnTo>
                    <a:lnTo>
                      <a:pt x="1332" y="494"/>
                    </a:lnTo>
                    <a:lnTo>
                      <a:pt x="1341" y="527"/>
                    </a:lnTo>
                    <a:lnTo>
                      <a:pt x="1348" y="561"/>
                    </a:lnTo>
                    <a:lnTo>
                      <a:pt x="1354" y="598"/>
                    </a:lnTo>
                    <a:lnTo>
                      <a:pt x="1359" y="632"/>
                    </a:lnTo>
                    <a:lnTo>
                      <a:pt x="1360" y="667"/>
                    </a:lnTo>
                    <a:lnTo>
                      <a:pt x="1361" y="704"/>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86" name="Line 24"/>
              <p:cNvSpPr>
                <a:spLocks noChangeShapeType="1"/>
              </p:cNvSpPr>
              <p:nvPr/>
            </p:nvSpPr>
            <p:spPr bwMode="auto">
              <a:xfrm>
                <a:off x="3066" y="3123"/>
                <a:ext cx="1" cy="39"/>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487" name="Line 25"/>
              <p:cNvSpPr>
                <a:spLocks noChangeShapeType="1"/>
              </p:cNvSpPr>
              <p:nvPr/>
            </p:nvSpPr>
            <p:spPr bwMode="auto">
              <a:xfrm>
                <a:off x="3046" y="3142"/>
                <a:ext cx="39" cy="1"/>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488" name="Freeform 26"/>
              <p:cNvSpPr>
                <a:spLocks/>
              </p:cNvSpPr>
              <p:nvPr/>
            </p:nvSpPr>
            <p:spPr bwMode="auto">
              <a:xfrm>
                <a:off x="3119" y="3155"/>
                <a:ext cx="40" cy="78"/>
              </a:xfrm>
              <a:custGeom>
                <a:avLst/>
                <a:gdLst>
                  <a:gd name="T0" fmla="*/ 0 w 201"/>
                  <a:gd name="T1" fmla="*/ 0 h 388"/>
                  <a:gd name="T2" fmla="*/ 0 w 201"/>
                  <a:gd name="T3" fmla="*/ 0 h 388"/>
                  <a:gd name="T4" fmla="*/ 0 w 201"/>
                  <a:gd name="T5" fmla="*/ 0 h 388"/>
                  <a:gd name="T6" fmla="*/ 0 w 201"/>
                  <a:gd name="T7" fmla="*/ 0 h 388"/>
                  <a:gd name="T8" fmla="*/ 0 w 201"/>
                  <a:gd name="T9" fmla="*/ 0 h 388"/>
                  <a:gd name="T10" fmla="*/ 0 w 201"/>
                  <a:gd name="T11" fmla="*/ 0 h 388"/>
                  <a:gd name="T12" fmla="*/ 0 w 201"/>
                  <a:gd name="T13" fmla="*/ 0 h 388"/>
                  <a:gd name="T14" fmla="*/ 0 w 201"/>
                  <a:gd name="T15" fmla="*/ 0 h 388"/>
                  <a:gd name="T16" fmla="*/ 0 w 201"/>
                  <a:gd name="T17" fmla="*/ 0 h 3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01" h="388">
                    <a:moveTo>
                      <a:pt x="201" y="0"/>
                    </a:moveTo>
                    <a:lnTo>
                      <a:pt x="197" y="60"/>
                    </a:lnTo>
                    <a:lnTo>
                      <a:pt x="188" y="116"/>
                    </a:lnTo>
                    <a:lnTo>
                      <a:pt x="168" y="167"/>
                    </a:lnTo>
                    <a:lnTo>
                      <a:pt x="147" y="221"/>
                    </a:lnTo>
                    <a:lnTo>
                      <a:pt x="118" y="272"/>
                    </a:lnTo>
                    <a:lnTo>
                      <a:pt x="85" y="315"/>
                    </a:lnTo>
                    <a:lnTo>
                      <a:pt x="42" y="354"/>
                    </a:lnTo>
                    <a:lnTo>
                      <a:pt x="0" y="388"/>
                    </a:lnTo>
                  </a:path>
                </a:pathLst>
              </a:custGeom>
              <a:noFill/>
              <a:ln w="17463">
                <a:solidFill>
                  <a:srgbClr val="DC274B"/>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89" name="Freeform 27"/>
              <p:cNvSpPr>
                <a:spLocks/>
              </p:cNvSpPr>
              <p:nvPr/>
            </p:nvSpPr>
            <p:spPr bwMode="auto">
              <a:xfrm>
                <a:off x="3066" y="3196"/>
                <a:ext cx="88" cy="57"/>
              </a:xfrm>
              <a:custGeom>
                <a:avLst/>
                <a:gdLst>
                  <a:gd name="T0" fmla="*/ 0 w 440"/>
                  <a:gd name="T1" fmla="*/ 0 h 282"/>
                  <a:gd name="T2" fmla="*/ 0 w 440"/>
                  <a:gd name="T3" fmla="*/ 0 h 282"/>
                  <a:gd name="T4" fmla="*/ 0 w 440"/>
                  <a:gd name="T5" fmla="*/ 0 h 282"/>
                  <a:gd name="T6" fmla="*/ 0 w 440"/>
                  <a:gd name="T7" fmla="*/ 0 h 282"/>
                  <a:gd name="T8" fmla="*/ 0 w 440"/>
                  <a:gd name="T9" fmla="*/ 0 h 2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40" h="282">
                    <a:moveTo>
                      <a:pt x="353" y="0"/>
                    </a:moveTo>
                    <a:lnTo>
                      <a:pt x="0" y="277"/>
                    </a:lnTo>
                    <a:lnTo>
                      <a:pt x="440" y="282"/>
                    </a:lnTo>
                    <a:lnTo>
                      <a:pt x="275" y="182"/>
                    </a:lnTo>
                    <a:lnTo>
                      <a:pt x="353" y="0"/>
                    </a:lnTo>
                    <a:close/>
                  </a:path>
                </a:pathLst>
              </a:custGeom>
              <a:solidFill>
                <a:srgbClr val="DC27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0" name="Freeform 28"/>
              <p:cNvSpPr>
                <a:spLocks/>
              </p:cNvSpPr>
              <p:nvPr/>
            </p:nvSpPr>
            <p:spPr bwMode="auto">
              <a:xfrm>
                <a:off x="3532" y="2832"/>
                <a:ext cx="79" cy="71"/>
              </a:xfrm>
              <a:custGeom>
                <a:avLst/>
                <a:gdLst>
                  <a:gd name="T0" fmla="*/ 0 w 396"/>
                  <a:gd name="T1" fmla="*/ 0 h 351"/>
                  <a:gd name="T2" fmla="*/ 0 w 396"/>
                  <a:gd name="T3" fmla="*/ 0 h 351"/>
                  <a:gd name="T4" fmla="*/ 0 w 396"/>
                  <a:gd name="T5" fmla="*/ 0 h 351"/>
                  <a:gd name="T6" fmla="*/ 0 w 396"/>
                  <a:gd name="T7" fmla="*/ 0 h 351"/>
                  <a:gd name="T8" fmla="*/ 0 w 396"/>
                  <a:gd name="T9" fmla="*/ 0 h 351"/>
                  <a:gd name="T10" fmla="*/ 0 w 396"/>
                  <a:gd name="T11" fmla="*/ 0 h 351"/>
                  <a:gd name="T12" fmla="*/ 0 w 396"/>
                  <a:gd name="T13" fmla="*/ 0 h 351"/>
                  <a:gd name="T14" fmla="*/ 0 w 396"/>
                  <a:gd name="T15" fmla="*/ 0 h 351"/>
                  <a:gd name="T16" fmla="*/ 0 w 396"/>
                  <a:gd name="T17" fmla="*/ 0 h 351"/>
                  <a:gd name="T18" fmla="*/ 0 w 396"/>
                  <a:gd name="T19" fmla="*/ 0 h 351"/>
                  <a:gd name="T20" fmla="*/ 0 w 396"/>
                  <a:gd name="T21" fmla="*/ 0 h 351"/>
                  <a:gd name="T22" fmla="*/ 0 w 396"/>
                  <a:gd name="T23" fmla="*/ 0 h 351"/>
                  <a:gd name="T24" fmla="*/ 0 w 396"/>
                  <a:gd name="T25" fmla="*/ 0 h 351"/>
                  <a:gd name="T26" fmla="*/ 0 w 396"/>
                  <a:gd name="T27" fmla="*/ 0 h 351"/>
                  <a:gd name="T28" fmla="*/ 0 w 396"/>
                  <a:gd name="T29" fmla="*/ 0 h 351"/>
                  <a:gd name="T30" fmla="*/ 0 w 396"/>
                  <a:gd name="T31" fmla="*/ 0 h 351"/>
                  <a:gd name="T32" fmla="*/ 0 w 396"/>
                  <a:gd name="T33" fmla="*/ 0 h 351"/>
                  <a:gd name="T34" fmla="*/ 0 w 396"/>
                  <a:gd name="T35" fmla="*/ 0 h 351"/>
                  <a:gd name="T36" fmla="*/ 0 w 396"/>
                  <a:gd name="T37" fmla="*/ 0 h 351"/>
                  <a:gd name="T38" fmla="*/ 0 w 396"/>
                  <a:gd name="T39" fmla="*/ 0 h 351"/>
                  <a:gd name="T40" fmla="*/ 0 w 396"/>
                  <a:gd name="T41" fmla="*/ 0 h 351"/>
                  <a:gd name="T42" fmla="*/ 0 w 396"/>
                  <a:gd name="T43" fmla="*/ 0 h 351"/>
                  <a:gd name="T44" fmla="*/ 0 w 396"/>
                  <a:gd name="T45" fmla="*/ 0 h 351"/>
                  <a:gd name="T46" fmla="*/ 0 w 396"/>
                  <a:gd name="T47" fmla="*/ 0 h 351"/>
                  <a:gd name="T48" fmla="*/ 0 w 396"/>
                  <a:gd name="T49" fmla="*/ 0 h 351"/>
                  <a:gd name="T50" fmla="*/ 0 w 396"/>
                  <a:gd name="T51" fmla="*/ 0 h 351"/>
                  <a:gd name="T52" fmla="*/ 0 w 396"/>
                  <a:gd name="T53" fmla="*/ 0 h 351"/>
                  <a:gd name="T54" fmla="*/ 0 w 396"/>
                  <a:gd name="T55" fmla="*/ 0 h 351"/>
                  <a:gd name="T56" fmla="*/ 0 w 396"/>
                  <a:gd name="T57" fmla="*/ 0 h 351"/>
                  <a:gd name="T58" fmla="*/ 0 w 396"/>
                  <a:gd name="T59" fmla="*/ 0 h 351"/>
                  <a:gd name="T60" fmla="*/ 0 w 396"/>
                  <a:gd name="T61" fmla="*/ 0 h 351"/>
                  <a:gd name="T62" fmla="*/ 0 w 396"/>
                  <a:gd name="T63" fmla="*/ 0 h 351"/>
                  <a:gd name="T64" fmla="*/ 0 w 396"/>
                  <a:gd name="T65" fmla="*/ 0 h 351"/>
                  <a:gd name="T66" fmla="*/ 0 w 396"/>
                  <a:gd name="T67" fmla="*/ 0 h 351"/>
                  <a:gd name="T68" fmla="*/ 0 w 396"/>
                  <a:gd name="T69" fmla="*/ 0 h 351"/>
                  <a:gd name="T70" fmla="*/ 0 w 396"/>
                  <a:gd name="T71" fmla="*/ 0 h 351"/>
                  <a:gd name="T72" fmla="*/ 0 w 396"/>
                  <a:gd name="T73" fmla="*/ 0 h 351"/>
                  <a:gd name="T74" fmla="*/ 0 w 396"/>
                  <a:gd name="T75" fmla="*/ 0 h 351"/>
                  <a:gd name="T76" fmla="*/ 0 w 396"/>
                  <a:gd name="T77" fmla="*/ 0 h 351"/>
                  <a:gd name="T78" fmla="*/ 0 w 396"/>
                  <a:gd name="T79" fmla="*/ 0 h 351"/>
                  <a:gd name="T80" fmla="*/ 0 w 396"/>
                  <a:gd name="T81" fmla="*/ 0 h 351"/>
                  <a:gd name="T82" fmla="*/ 0 w 396"/>
                  <a:gd name="T83" fmla="*/ 0 h 351"/>
                  <a:gd name="T84" fmla="*/ 0 w 396"/>
                  <a:gd name="T85" fmla="*/ 0 h 351"/>
                  <a:gd name="T86" fmla="*/ 0 w 396"/>
                  <a:gd name="T87" fmla="*/ 0 h 3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96" h="351">
                    <a:moveTo>
                      <a:pt x="0" y="173"/>
                    </a:moveTo>
                    <a:lnTo>
                      <a:pt x="396" y="0"/>
                    </a:lnTo>
                    <a:lnTo>
                      <a:pt x="395" y="2"/>
                    </a:lnTo>
                    <a:lnTo>
                      <a:pt x="394" y="5"/>
                    </a:lnTo>
                    <a:lnTo>
                      <a:pt x="393" y="8"/>
                    </a:lnTo>
                    <a:lnTo>
                      <a:pt x="391" y="11"/>
                    </a:lnTo>
                    <a:lnTo>
                      <a:pt x="390" y="13"/>
                    </a:lnTo>
                    <a:lnTo>
                      <a:pt x="389" y="16"/>
                    </a:lnTo>
                    <a:lnTo>
                      <a:pt x="388" y="19"/>
                    </a:lnTo>
                    <a:lnTo>
                      <a:pt x="387" y="22"/>
                    </a:lnTo>
                    <a:lnTo>
                      <a:pt x="386" y="24"/>
                    </a:lnTo>
                    <a:lnTo>
                      <a:pt x="384" y="27"/>
                    </a:lnTo>
                    <a:lnTo>
                      <a:pt x="383" y="30"/>
                    </a:lnTo>
                    <a:lnTo>
                      <a:pt x="382" y="33"/>
                    </a:lnTo>
                    <a:lnTo>
                      <a:pt x="381" y="35"/>
                    </a:lnTo>
                    <a:lnTo>
                      <a:pt x="380" y="38"/>
                    </a:lnTo>
                    <a:lnTo>
                      <a:pt x="378" y="41"/>
                    </a:lnTo>
                    <a:lnTo>
                      <a:pt x="377" y="44"/>
                    </a:lnTo>
                    <a:lnTo>
                      <a:pt x="377" y="46"/>
                    </a:lnTo>
                    <a:lnTo>
                      <a:pt x="376" y="49"/>
                    </a:lnTo>
                    <a:lnTo>
                      <a:pt x="375" y="52"/>
                    </a:lnTo>
                    <a:lnTo>
                      <a:pt x="374" y="55"/>
                    </a:lnTo>
                    <a:lnTo>
                      <a:pt x="373" y="57"/>
                    </a:lnTo>
                    <a:lnTo>
                      <a:pt x="373" y="60"/>
                    </a:lnTo>
                    <a:lnTo>
                      <a:pt x="371" y="62"/>
                    </a:lnTo>
                    <a:lnTo>
                      <a:pt x="370" y="66"/>
                    </a:lnTo>
                    <a:lnTo>
                      <a:pt x="369" y="68"/>
                    </a:lnTo>
                    <a:lnTo>
                      <a:pt x="369" y="70"/>
                    </a:lnTo>
                    <a:lnTo>
                      <a:pt x="368" y="73"/>
                    </a:lnTo>
                    <a:lnTo>
                      <a:pt x="367" y="77"/>
                    </a:lnTo>
                    <a:lnTo>
                      <a:pt x="367" y="79"/>
                    </a:lnTo>
                    <a:lnTo>
                      <a:pt x="366" y="81"/>
                    </a:lnTo>
                    <a:lnTo>
                      <a:pt x="366" y="84"/>
                    </a:lnTo>
                    <a:lnTo>
                      <a:pt x="364" y="88"/>
                    </a:lnTo>
                    <a:lnTo>
                      <a:pt x="363" y="90"/>
                    </a:lnTo>
                    <a:lnTo>
                      <a:pt x="363" y="92"/>
                    </a:lnTo>
                    <a:lnTo>
                      <a:pt x="362" y="95"/>
                    </a:lnTo>
                    <a:lnTo>
                      <a:pt x="362" y="99"/>
                    </a:lnTo>
                    <a:lnTo>
                      <a:pt x="361" y="101"/>
                    </a:lnTo>
                    <a:lnTo>
                      <a:pt x="361" y="103"/>
                    </a:lnTo>
                    <a:lnTo>
                      <a:pt x="360" y="106"/>
                    </a:lnTo>
                    <a:lnTo>
                      <a:pt x="360" y="110"/>
                    </a:lnTo>
                    <a:lnTo>
                      <a:pt x="358" y="112"/>
                    </a:lnTo>
                    <a:lnTo>
                      <a:pt x="358" y="114"/>
                    </a:lnTo>
                    <a:lnTo>
                      <a:pt x="358" y="117"/>
                    </a:lnTo>
                    <a:lnTo>
                      <a:pt x="357" y="120"/>
                    </a:lnTo>
                    <a:lnTo>
                      <a:pt x="357" y="123"/>
                    </a:lnTo>
                    <a:lnTo>
                      <a:pt x="357" y="125"/>
                    </a:lnTo>
                    <a:lnTo>
                      <a:pt x="356" y="128"/>
                    </a:lnTo>
                    <a:lnTo>
                      <a:pt x="356" y="131"/>
                    </a:lnTo>
                    <a:lnTo>
                      <a:pt x="356" y="134"/>
                    </a:lnTo>
                    <a:lnTo>
                      <a:pt x="355" y="136"/>
                    </a:lnTo>
                    <a:lnTo>
                      <a:pt x="355" y="139"/>
                    </a:lnTo>
                    <a:lnTo>
                      <a:pt x="355" y="142"/>
                    </a:lnTo>
                    <a:lnTo>
                      <a:pt x="355" y="145"/>
                    </a:lnTo>
                    <a:lnTo>
                      <a:pt x="355" y="147"/>
                    </a:lnTo>
                    <a:lnTo>
                      <a:pt x="354" y="150"/>
                    </a:lnTo>
                    <a:lnTo>
                      <a:pt x="354" y="153"/>
                    </a:lnTo>
                    <a:lnTo>
                      <a:pt x="354" y="156"/>
                    </a:lnTo>
                    <a:lnTo>
                      <a:pt x="354" y="158"/>
                    </a:lnTo>
                    <a:lnTo>
                      <a:pt x="354" y="161"/>
                    </a:lnTo>
                    <a:lnTo>
                      <a:pt x="354" y="164"/>
                    </a:lnTo>
                    <a:lnTo>
                      <a:pt x="354" y="167"/>
                    </a:lnTo>
                    <a:lnTo>
                      <a:pt x="354" y="169"/>
                    </a:lnTo>
                    <a:lnTo>
                      <a:pt x="354" y="172"/>
                    </a:lnTo>
                    <a:lnTo>
                      <a:pt x="354" y="175"/>
                    </a:lnTo>
                    <a:lnTo>
                      <a:pt x="354" y="178"/>
                    </a:lnTo>
                    <a:lnTo>
                      <a:pt x="354" y="180"/>
                    </a:lnTo>
                    <a:lnTo>
                      <a:pt x="354" y="183"/>
                    </a:lnTo>
                    <a:lnTo>
                      <a:pt x="354" y="186"/>
                    </a:lnTo>
                    <a:lnTo>
                      <a:pt x="354" y="189"/>
                    </a:lnTo>
                    <a:lnTo>
                      <a:pt x="354" y="191"/>
                    </a:lnTo>
                    <a:lnTo>
                      <a:pt x="354" y="194"/>
                    </a:lnTo>
                    <a:lnTo>
                      <a:pt x="354" y="197"/>
                    </a:lnTo>
                    <a:lnTo>
                      <a:pt x="354" y="200"/>
                    </a:lnTo>
                    <a:lnTo>
                      <a:pt x="354" y="202"/>
                    </a:lnTo>
                    <a:lnTo>
                      <a:pt x="354" y="206"/>
                    </a:lnTo>
                    <a:lnTo>
                      <a:pt x="355" y="208"/>
                    </a:lnTo>
                    <a:lnTo>
                      <a:pt x="355" y="211"/>
                    </a:lnTo>
                    <a:lnTo>
                      <a:pt x="355" y="213"/>
                    </a:lnTo>
                    <a:lnTo>
                      <a:pt x="355" y="217"/>
                    </a:lnTo>
                    <a:lnTo>
                      <a:pt x="356" y="219"/>
                    </a:lnTo>
                    <a:lnTo>
                      <a:pt x="356" y="222"/>
                    </a:lnTo>
                    <a:lnTo>
                      <a:pt x="356" y="224"/>
                    </a:lnTo>
                    <a:lnTo>
                      <a:pt x="356" y="228"/>
                    </a:lnTo>
                    <a:lnTo>
                      <a:pt x="357" y="230"/>
                    </a:lnTo>
                    <a:lnTo>
                      <a:pt x="357" y="233"/>
                    </a:lnTo>
                    <a:lnTo>
                      <a:pt x="357" y="235"/>
                    </a:lnTo>
                    <a:lnTo>
                      <a:pt x="358" y="239"/>
                    </a:lnTo>
                    <a:lnTo>
                      <a:pt x="358" y="241"/>
                    </a:lnTo>
                    <a:lnTo>
                      <a:pt x="360" y="244"/>
                    </a:lnTo>
                    <a:lnTo>
                      <a:pt x="360" y="246"/>
                    </a:lnTo>
                    <a:lnTo>
                      <a:pt x="361" y="250"/>
                    </a:lnTo>
                    <a:lnTo>
                      <a:pt x="361" y="252"/>
                    </a:lnTo>
                    <a:lnTo>
                      <a:pt x="362" y="255"/>
                    </a:lnTo>
                    <a:lnTo>
                      <a:pt x="362" y="257"/>
                    </a:lnTo>
                    <a:lnTo>
                      <a:pt x="363" y="261"/>
                    </a:lnTo>
                    <a:lnTo>
                      <a:pt x="363" y="263"/>
                    </a:lnTo>
                    <a:lnTo>
                      <a:pt x="364" y="266"/>
                    </a:lnTo>
                    <a:lnTo>
                      <a:pt x="364" y="268"/>
                    </a:lnTo>
                    <a:lnTo>
                      <a:pt x="366" y="272"/>
                    </a:lnTo>
                    <a:lnTo>
                      <a:pt x="366" y="274"/>
                    </a:lnTo>
                    <a:lnTo>
                      <a:pt x="367" y="277"/>
                    </a:lnTo>
                    <a:lnTo>
                      <a:pt x="368" y="279"/>
                    </a:lnTo>
                    <a:lnTo>
                      <a:pt x="368" y="283"/>
                    </a:lnTo>
                    <a:lnTo>
                      <a:pt x="369" y="285"/>
                    </a:lnTo>
                    <a:lnTo>
                      <a:pt x="370" y="288"/>
                    </a:lnTo>
                    <a:lnTo>
                      <a:pt x="370" y="290"/>
                    </a:lnTo>
                    <a:lnTo>
                      <a:pt x="371" y="294"/>
                    </a:lnTo>
                    <a:lnTo>
                      <a:pt x="373" y="296"/>
                    </a:lnTo>
                    <a:lnTo>
                      <a:pt x="374" y="299"/>
                    </a:lnTo>
                    <a:lnTo>
                      <a:pt x="374" y="301"/>
                    </a:lnTo>
                    <a:lnTo>
                      <a:pt x="375" y="305"/>
                    </a:lnTo>
                    <a:lnTo>
                      <a:pt x="376" y="307"/>
                    </a:lnTo>
                    <a:lnTo>
                      <a:pt x="377" y="310"/>
                    </a:lnTo>
                    <a:lnTo>
                      <a:pt x="378" y="312"/>
                    </a:lnTo>
                    <a:lnTo>
                      <a:pt x="380" y="316"/>
                    </a:lnTo>
                    <a:lnTo>
                      <a:pt x="381" y="318"/>
                    </a:lnTo>
                    <a:lnTo>
                      <a:pt x="381" y="320"/>
                    </a:lnTo>
                    <a:lnTo>
                      <a:pt x="382" y="324"/>
                    </a:lnTo>
                    <a:lnTo>
                      <a:pt x="383" y="327"/>
                    </a:lnTo>
                    <a:lnTo>
                      <a:pt x="384" y="329"/>
                    </a:lnTo>
                    <a:lnTo>
                      <a:pt x="386" y="331"/>
                    </a:lnTo>
                    <a:lnTo>
                      <a:pt x="387" y="335"/>
                    </a:lnTo>
                    <a:lnTo>
                      <a:pt x="388" y="338"/>
                    </a:lnTo>
                    <a:lnTo>
                      <a:pt x="389" y="340"/>
                    </a:lnTo>
                    <a:lnTo>
                      <a:pt x="390" y="342"/>
                    </a:lnTo>
                    <a:lnTo>
                      <a:pt x="391" y="346"/>
                    </a:lnTo>
                    <a:lnTo>
                      <a:pt x="394" y="349"/>
                    </a:lnTo>
                    <a:lnTo>
                      <a:pt x="395" y="351"/>
                    </a:lnTo>
                    <a:lnTo>
                      <a:pt x="0" y="173"/>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1" name="Freeform 29"/>
              <p:cNvSpPr>
                <a:spLocks/>
              </p:cNvSpPr>
              <p:nvPr/>
            </p:nvSpPr>
            <p:spPr bwMode="auto">
              <a:xfrm>
                <a:off x="3571" y="2863"/>
                <a:ext cx="272" cy="10"/>
              </a:xfrm>
              <a:custGeom>
                <a:avLst/>
                <a:gdLst>
                  <a:gd name="T0" fmla="*/ 0 w 1357"/>
                  <a:gd name="T1" fmla="*/ 0 h 50"/>
                  <a:gd name="T2" fmla="*/ 0 w 1357"/>
                  <a:gd name="T3" fmla="*/ 0 h 50"/>
                  <a:gd name="T4" fmla="*/ 0 w 1357"/>
                  <a:gd name="T5" fmla="*/ 0 h 50"/>
                  <a:gd name="T6" fmla="*/ 0 w 1357"/>
                  <a:gd name="T7" fmla="*/ 0 h 50"/>
                  <a:gd name="T8" fmla="*/ 0 w 1357"/>
                  <a:gd name="T9" fmla="*/ 0 h 50"/>
                  <a:gd name="T10" fmla="*/ 0 w 1357"/>
                  <a:gd name="T11" fmla="*/ 0 h 5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57" h="50">
                    <a:moveTo>
                      <a:pt x="1357" y="30"/>
                    </a:moveTo>
                    <a:lnTo>
                      <a:pt x="1357" y="9"/>
                    </a:lnTo>
                    <a:lnTo>
                      <a:pt x="0" y="0"/>
                    </a:lnTo>
                    <a:lnTo>
                      <a:pt x="0" y="42"/>
                    </a:lnTo>
                    <a:lnTo>
                      <a:pt x="1357" y="50"/>
                    </a:lnTo>
                    <a:lnTo>
                      <a:pt x="1357" y="30"/>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2" name="Freeform 30"/>
              <p:cNvSpPr>
                <a:spLocks/>
              </p:cNvSpPr>
              <p:nvPr/>
            </p:nvSpPr>
            <p:spPr bwMode="auto">
              <a:xfrm>
                <a:off x="3534" y="1665"/>
                <a:ext cx="243" cy="240"/>
              </a:xfrm>
              <a:custGeom>
                <a:avLst/>
                <a:gdLst>
                  <a:gd name="T0" fmla="*/ 0 w 1217"/>
                  <a:gd name="T1" fmla="*/ 0 h 1200"/>
                  <a:gd name="T2" fmla="*/ 0 w 1217"/>
                  <a:gd name="T3" fmla="*/ 0 h 1200"/>
                  <a:gd name="T4" fmla="*/ 0 w 1217"/>
                  <a:gd name="T5" fmla="*/ 0 h 1200"/>
                  <a:gd name="T6" fmla="*/ 0 w 1217"/>
                  <a:gd name="T7" fmla="*/ 0 h 1200"/>
                  <a:gd name="T8" fmla="*/ 0 w 1217"/>
                  <a:gd name="T9" fmla="*/ 0 h 1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17" h="1200">
                    <a:moveTo>
                      <a:pt x="1217" y="656"/>
                    </a:moveTo>
                    <a:lnTo>
                      <a:pt x="415" y="1200"/>
                    </a:lnTo>
                    <a:lnTo>
                      <a:pt x="0" y="544"/>
                    </a:lnTo>
                    <a:lnTo>
                      <a:pt x="803" y="0"/>
                    </a:lnTo>
                    <a:lnTo>
                      <a:pt x="1217" y="656"/>
                    </a:lnTo>
                    <a:close/>
                  </a:path>
                </a:pathLst>
              </a:custGeom>
              <a:solidFill>
                <a:srgbClr val="B1B8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3" name="Freeform 31"/>
              <p:cNvSpPr>
                <a:spLocks/>
              </p:cNvSpPr>
              <p:nvPr/>
            </p:nvSpPr>
            <p:spPr bwMode="auto">
              <a:xfrm>
                <a:off x="3534" y="1665"/>
                <a:ext cx="243" cy="240"/>
              </a:xfrm>
              <a:custGeom>
                <a:avLst/>
                <a:gdLst>
                  <a:gd name="T0" fmla="*/ 0 w 1217"/>
                  <a:gd name="T1" fmla="*/ 0 h 1200"/>
                  <a:gd name="T2" fmla="*/ 0 w 1217"/>
                  <a:gd name="T3" fmla="*/ 0 h 1200"/>
                  <a:gd name="T4" fmla="*/ 0 w 1217"/>
                  <a:gd name="T5" fmla="*/ 0 h 1200"/>
                  <a:gd name="T6" fmla="*/ 0 w 1217"/>
                  <a:gd name="T7" fmla="*/ 0 h 1200"/>
                  <a:gd name="T8" fmla="*/ 0 w 1217"/>
                  <a:gd name="T9" fmla="*/ 0 h 1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17" h="1200">
                    <a:moveTo>
                      <a:pt x="1217" y="656"/>
                    </a:moveTo>
                    <a:lnTo>
                      <a:pt x="415" y="1200"/>
                    </a:lnTo>
                    <a:lnTo>
                      <a:pt x="0" y="544"/>
                    </a:lnTo>
                    <a:lnTo>
                      <a:pt x="803" y="0"/>
                    </a:lnTo>
                    <a:lnTo>
                      <a:pt x="1217" y="656"/>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94" name="Freeform 32"/>
              <p:cNvSpPr>
                <a:spLocks/>
              </p:cNvSpPr>
              <p:nvPr/>
            </p:nvSpPr>
            <p:spPr bwMode="auto">
              <a:xfrm>
                <a:off x="3550" y="1690"/>
                <a:ext cx="211" cy="186"/>
              </a:xfrm>
              <a:custGeom>
                <a:avLst/>
                <a:gdLst>
                  <a:gd name="T0" fmla="*/ 0 w 1053"/>
                  <a:gd name="T1" fmla="*/ 0 h 931"/>
                  <a:gd name="T2" fmla="*/ 0 w 1053"/>
                  <a:gd name="T3" fmla="*/ 0 h 931"/>
                  <a:gd name="T4" fmla="*/ 0 w 1053"/>
                  <a:gd name="T5" fmla="*/ 0 h 931"/>
                  <a:gd name="T6" fmla="*/ 0 w 1053"/>
                  <a:gd name="T7" fmla="*/ 0 h 931"/>
                  <a:gd name="T8" fmla="*/ 0 w 1053"/>
                  <a:gd name="T9" fmla="*/ 0 h 9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3" h="931">
                    <a:moveTo>
                      <a:pt x="1053" y="381"/>
                    </a:moveTo>
                    <a:lnTo>
                      <a:pt x="241" y="931"/>
                    </a:lnTo>
                    <a:lnTo>
                      <a:pt x="0" y="550"/>
                    </a:lnTo>
                    <a:lnTo>
                      <a:pt x="812" y="0"/>
                    </a:lnTo>
                    <a:lnTo>
                      <a:pt x="1053" y="381"/>
                    </a:lnTo>
                    <a:close/>
                  </a:path>
                </a:pathLst>
              </a:custGeom>
              <a:solidFill>
                <a:srgbClr val="E6E7E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5" name="Freeform 33"/>
              <p:cNvSpPr>
                <a:spLocks/>
              </p:cNvSpPr>
              <p:nvPr/>
            </p:nvSpPr>
            <p:spPr bwMode="auto">
              <a:xfrm>
                <a:off x="3550" y="1690"/>
                <a:ext cx="211" cy="186"/>
              </a:xfrm>
              <a:custGeom>
                <a:avLst/>
                <a:gdLst>
                  <a:gd name="T0" fmla="*/ 0 w 1053"/>
                  <a:gd name="T1" fmla="*/ 0 h 931"/>
                  <a:gd name="T2" fmla="*/ 0 w 1053"/>
                  <a:gd name="T3" fmla="*/ 0 h 931"/>
                  <a:gd name="T4" fmla="*/ 0 w 1053"/>
                  <a:gd name="T5" fmla="*/ 0 h 931"/>
                  <a:gd name="T6" fmla="*/ 0 w 1053"/>
                  <a:gd name="T7" fmla="*/ 0 h 931"/>
                  <a:gd name="T8" fmla="*/ 0 w 1053"/>
                  <a:gd name="T9" fmla="*/ 0 h 9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3" h="931">
                    <a:moveTo>
                      <a:pt x="1053" y="381"/>
                    </a:moveTo>
                    <a:lnTo>
                      <a:pt x="241" y="931"/>
                    </a:lnTo>
                    <a:lnTo>
                      <a:pt x="0" y="550"/>
                    </a:lnTo>
                    <a:lnTo>
                      <a:pt x="812" y="0"/>
                    </a:lnTo>
                    <a:lnTo>
                      <a:pt x="1053" y="381"/>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496" name="Line 34"/>
              <p:cNvSpPr>
                <a:spLocks noChangeShapeType="1"/>
              </p:cNvSpPr>
              <p:nvPr/>
            </p:nvSpPr>
            <p:spPr bwMode="auto">
              <a:xfrm flipV="1">
                <a:off x="3668" y="1677"/>
                <a:ext cx="136" cy="92"/>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497" name="Freeform 35"/>
              <p:cNvSpPr>
                <a:spLocks/>
              </p:cNvSpPr>
              <p:nvPr/>
            </p:nvSpPr>
            <p:spPr bwMode="auto">
              <a:xfrm>
                <a:off x="3754" y="1636"/>
                <a:ext cx="109" cy="92"/>
              </a:xfrm>
              <a:custGeom>
                <a:avLst/>
                <a:gdLst>
                  <a:gd name="T0" fmla="*/ 0 w 546"/>
                  <a:gd name="T1" fmla="*/ 0 h 462"/>
                  <a:gd name="T2" fmla="*/ 0 w 546"/>
                  <a:gd name="T3" fmla="*/ 0 h 462"/>
                  <a:gd name="T4" fmla="*/ 0 w 546"/>
                  <a:gd name="T5" fmla="*/ 0 h 462"/>
                  <a:gd name="T6" fmla="*/ 0 w 546"/>
                  <a:gd name="T7" fmla="*/ 0 h 462"/>
                  <a:gd name="T8" fmla="*/ 0 w 546"/>
                  <a:gd name="T9" fmla="*/ 0 h 4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6" h="462">
                    <a:moveTo>
                      <a:pt x="197" y="462"/>
                    </a:moveTo>
                    <a:lnTo>
                      <a:pt x="546" y="0"/>
                    </a:lnTo>
                    <a:lnTo>
                      <a:pt x="0" y="150"/>
                    </a:lnTo>
                    <a:lnTo>
                      <a:pt x="236" y="211"/>
                    </a:lnTo>
                    <a:lnTo>
                      <a:pt x="197" y="462"/>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98" name="Rectangle 36"/>
              <p:cNvSpPr>
                <a:spLocks noChangeArrowheads="1"/>
              </p:cNvSpPr>
              <p:nvPr/>
            </p:nvSpPr>
            <p:spPr bwMode="auto">
              <a:xfrm>
                <a:off x="618" y="1613"/>
                <a:ext cx="328" cy="1036"/>
              </a:xfrm>
              <a:prstGeom prst="rect">
                <a:avLst/>
              </a:prstGeom>
              <a:solidFill>
                <a:srgbClr val="EEC40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499" name="Rectangle 37"/>
              <p:cNvSpPr>
                <a:spLocks noChangeArrowheads="1"/>
              </p:cNvSpPr>
              <p:nvPr/>
            </p:nvSpPr>
            <p:spPr bwMode="auto">
              <a:xfrm>
                <a:off x="618" y="1613"/>
                <a:ext cx="328" cy="1036"/>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0" name="Freeform 38"/>
              <p:cNvSpPr>
                <a:spLocks/>
              </p:cNvSpPr>
              <p:nvPr/>
            </p:nvSpPr>
            <p:spPr bwMode="auto">
              <a:xfrm>
                <a:off x="1964" y="1441"/>
                <a:ext cx="1371" cy="1420"/>
              </a:xfrm>
              <a:custGeom>
                <a:avLst/>
                <a:gdLst>
                  <a:gd name="T0" fmla="*/ 0 w 6851"/>
                  <a:gd name="T1" fmla="*/ 0 h 7099"/>
                  <a:gd name="T2" fmla="*/ 0 w 6851"/>
                  <a:gd name="T3" fmla="*/ 0 h 7099"/>
                  <a:gd name="T4" fmla="*/ 0 w 6851"/>
                  <a:gd name="T5" fmla="*/ 0 h 7099"/>
                  <a:gd name="T6" fmla="*/ 0 w 6851"/>
                  <a:gd name="T7" fmla="*/ 0 h 7099"/>
                  <a:gd name="T8" fmla="*/ 0 w 6851"/>
                  <a:gd name="T9" fmla="*/ 0 h 7099"/>
                  <a:gd name="T10" fmla="*/ 0 w 6851"/>
                  <a:gd name="T11" fmla="*/ 0 h 7099"/>
                  <a:gd name="T12" fmla="*/ 0 w 6851"/>
                  <a:gd name="T13" fmla="*/ 0 h 7099"/>
                  <a:gd name="T14" fmla="*/ 0 w 6851"/>
                  <a:gd name="T15" fmla="*/ 0 h 7099"/>
                  <a:gd name="T16" fmla="*/ 0 w 6851"/>
                  <a:gd name="T17" fmla="*/ 0 h 7099"/>
                  <a:gd name="T18" fmla="*/ 0 w 6851"/>
                  <a:gd name="T19" fmla="*/ 0 h 7099"/>
                  <a:gd name="T20" fmla="*/ 0 w 6851"/>
                  <a:gd name="T21" fmla="*/ 0 h 7099"/>
                  <a:gd name="T22" fmla="*/ 0 w 6851"/>
                  <a:gd name="T23" fmla="*/ 0 h 7099"/>
                  <a:gd name="T24" fmla="*/ 0 w 6851"/>
                  <a:gd name="T25" fmla="*/ 0 h 7099"/>
                  <a:gd name="T26" fmla="*/ 0 w 6851"/>
                  <a:gd name="T27" fmla="*/ 0 h 7099"/>
                  <a:gd name="T28" fmla="*/ 0 w 6851"/>
                  <a:gd name="T29" fmla="*/ 0 h 7099"/>
                  <a:gd name="T30" fmla="*/ 0 w 6851"/>
                  <a:gd name="T31" fmla="*/ 0 h 7099"/>
                  <a:gd name="T32" fmla="*/ 0 w 6851"/>
                  <a:gd name="T33" fmla="*/ 0 h 7099"/>
                  <a:gd name="T34" fmla="*/ 0 w 6851"/>
                  <a:gd name="T35" fmla="*/ 0 h 7099"/>
                  <a:gd name="T36" fmla="*/ 0 w 6851"/>
                  <a:gd name="T37" fmla="*/ 0 h 7099"/>
                  <a:gd name="T38" fmla="*/ 0 w 6851"/>
                  <a:gd name="T39" fmla="*/ 0 h 7099"/>
                  <a:gd name="T40" fmla="*/ 0 w 6851"/>
                  <a:gd name="T41" fmla="*/ 0 h 7099"/>
                  <a:gd name="T42" fmla="*/ 0 w 6851"/>
                  <a:gd name="T43" fmla="*/ 0 h 7099"/>
                  <a:gd name="T44" fmla="*/ 0 w 6851"/>
                  <a:gd name="T45" fmla="*/ 0 h 7099"/>
                  <a:gd name="T46" fmla="*/ 0 w 6851"/>
                  <a:gd name="T47" fmla="*/ 0 h 7099"/>
                  <a:gd name="T48" fmla="*/ 0 w 6851"/>
                  <a:gd name="T49" fmla="*/ 0 h 7099"/>
                  <a:gd name="T50" fmla="*/ 0 w 6851"/>
                  <a:gd name="T51" fmla="*/ 0 h 7099"/>
                  <a:gd name="T52" fmla="*/ 0 w 6851"/>
                  <a:gd name="T53" fmla="*/ 0 h 7099"/>
                  <a:gd name="T54" fmla="*/ 0 w 6851"/>
                  <a:gd name="T55" fmla="*/ 0 h 7099"/>
                  <a:gd name="T56" fmla="*/ 0 w 6851"/>
                  <a:gd name="T57" fmla="*/ 0 h 7099"/>
                  <a:gd name="T58" fmla="*/ 0 w 6851"/>
                  <a:gd name="T59" fmla="*/ 0 h 7099"/>
                  <a:gd name="T60" fmla="*/ 0 w 6851"/>
                  <a:gd name="T61" fmla="*/ 0 h 7099"/>
                  <a:gd name="T62" fmla="*/ 0 w 6851"/>
                  <a:gd name="T63" fmla="*/ 0 h 7099"/>
                  <a:gd name="T64" fmla="*/ 0 w 6851"/>
                  <a:gd name="T65" fmla="*/ 0 h 7099"/>
                  <a:gd name="T66" fmla="*/ 0 w 6851"/>
                  <a:gd name="T67" fmla="*/ 0 h 7099"/>
                  <a:gd name="T68" fmla="*/ 0 w 6851"/>
                  <a:gd name="T69" fmla="*/ 0 h 7099"/>
                  <a:gd name="T70" fmla="*/ 0 w 6851"/>
                  <a:gd name="T71" fmla="*/ 0 h 7099"/>
                  <a:gd name="T72" fmla="*/ 0 w 6851"/>
                  <a:gd name="T73" fmla="*/ 0 h 7099"/>
                  <a:gd name="T74" fmla="*/ 0 w 6851"/>
                  <a:gd name="T75" fmla="*/ 0 h 7099"/>
                  <a:gd name="T76" fmla="*/ 0 w 6851"/>
                  <a:gd name="T77" fmla="*/ 0 h 7099"/>
                  <a:gd name="T78" fmla="*/ 0 w 6851"/>
                  <a:gd name="T79" fmla="*/ 0 h 7099"/>
                  <a:gd name="T80" fmla="*/ 0 w 6851"/>
                  <a:gd name="T81" fmla="*/ 0 h 7099"/>
                  <a:gd name="T82" fmla="*/ 0 w 6851"/>
                  <a:gd name="T83" fmla="*/ 0 h 7099"/>
                  <a:gd name="T84" fmla="*/ 0 w 6851"/>
                  <a:gd name="T85" fmla="*/ 0 h 70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851" h="7099">
                    <a:moveTo>
                      <a:pt x="3425" y="0"/>
                    </a:moveTo>
                    <a:lnTo>
                      <a:pt x="3601" y="5"/>
                    </a:lnTo>
                    <a:lnTo>
                      <a:pt x="3774" y="18"/>
                    </a:lnTo>
                    <a:lnTo>
                      <a:pt x="3946" y="41"/>
                    </a:lnTo>
                    <a:lnTo>
                      <a:pt x="4114" y="72"/>
                    </a:lnTo>
                    <a:lnTo>
                      <a:pt x="4279" y="112"/>
                    </a:lnTo>
                    <a:lnTo>
                      <a:pt x="4441" y="159"/>
                    </a:lnTo>
                    <a:lnTo>
                      <a:pt x="4601" y="215"/>
                    </a:lnTo>
                    <a:lnTo>
                      <a:pt x="4757" y="280"/>
                    </a:lnTo>
                    <a:lnTo>
                      <a:pt x="4908" y="351"/>
                    </a:lnTo>
                    <a:lnTo>
                      <a:pt x="5055" y="429"/>
                    </a:lnTo>
                    <a:lnTo>
                      <a:pt x="5199" y="515"/>
                    </a:lnTo>
                    <a:lnTo>
                      <a:pt x="5338" y="607"/>
                    </a:lnTo>
                    <a:lnTo>
                      <a:pt x="5472" y="707"/>
                    </a:lnTo>
                    <a:lnTo>
                      <a:pt x="5601" y="812"/>
                    </a:lnTo>
                    <a:lnTo>
                      <a:pt x="5726" y="924"/>
                    </a:lnTo>
                    <a:lnTo>
                      <a:pt x="5845" y="1041"/>
                    </a:lnTo>
                    <a:lnTo>
                      <a:pt x="5959" y="1165"/>
                    </a:lnTo>
                    <a:lnTo>
                      <a:pt x="6066" y="1293"/>
                    </a:lnTo>
                    <a:lnTo>
                      <a:pt x="6168" y="1428"/>
                    </a:lnTo>
                    <a:lnTo>
                      <a:pt x="6264" y="1568"/>
                    </a:lnTo>
                    <a:lnTo>
                      <a:pt x="6353" y="1712"/>
                    </a:lnTo>
                    <a:lnTo>
                      <a:pt x="6436" y="1861"/>
                    </a:lnTo>
                    <a:lnTo>
                      <a:pt x="6512" y="2013"/>
                    </a:lnTo>
                    <a:lnTo>
                      <a:pt x="6580" y="2170"/>
                    </a:lnTo>
                    <a:lnTo>
                      <a:pt x="6641" y="2331"/>
                    </a:lnTo>
                    <a:lnTo>
                      <a:pt x="6696" y="2496"/>
                    </a:lnTo>
                    <a:lnTo>
                      <a:pt x="6743" y="2664"/>
                    </a:lnTo>
                    <a:lnTo>
                      <a:pt x="6780" y="2836"/>
                    </a:lnTo>
                    <a:lnTo>
                      <a:pt x="6811" y="3010"/>
                    </a:lnTo>
                    <a:lnTo>
                      <a:pt x="6832" y="3187"/>
                    </a:lnTo>
                    <a:lnTo>
                      <a:pt x="6846" y="3368"/>
                    </a:lnTo>
                    <a:lnTo>
                      <a:pt x="6851" y="3549"/>
                    </a:lnTo>
                    <a:lnTo>
                      <a:pt x="6846" y="3732"/>
                    </a:lnTo>
                    <a:lnTo>
                      <a:pt x="6832" y="3912"/>
                    </a:lnTo>
                    <a:lnTo>
                      <a:pt x="6811" y="4090"/>
                    </a:lnTo>
                    <a:lnTo>
                      <a:pt x="6780" y="4264"/>
                    </a:lnTo>
                    <a:lnTo>
                      <a:pt x="6743" y="4435"/>
                    </a:lnTo>
                    <a:lnTo>
                      <a:pt x="6696" y="4603"/>
                    </a:lnTo>
                    <a:lnTo>
                      <a:pt x="6641" y="4768"/>
                    </a:lnTo>
                    <a:lnTo>
                      <a:pt x="6580" y="4929"/>
                    </a:lnTo>
                    <a:lnTo>
                      <a:pt x="6512" y="5086"/>
                    </a:lnTo>
                    <a:lnTo>
                      <a:pt x="6436" y="5240"/>
                    </a:lnTo>
                    <a:lnTo>
                      <a:pt x="6353" y="5388"/>
                    </a:lnTo>
                    <a:lnTo>
                      <a:pt x="6264" y="5532"/>
                    </a:lnTo>
                    <a:lnTo>
                      <a:pt x="6168" y="5671"/>
                    </a:lnTo>
                    <a:lnTo>
                      <a:pt x="6066" y="5805"/>
                    </a:lnTo>
                    <a:lnTo>
                      <a:pt x="5959" y="5935"/>
                    </a:lnTo>
                    <a:lnTo>
                      <a:pt x="5845" y="6058"/>
                    </a:lnTo>
                    <a:lnTo>
                      <a:pt x="5726" y="6175"/>
                    </a:lnTo>
                    <a:lnTo>
                      <a:pt x="5601" y="6287"/>
                    </a:lnTo>
                    <a:lnTo>
                      <a:pt x="5472" y="6393"/>
                    </a:lnTo>
                    <a:lnTo>
                      <a:pt x="5338" y="6492"/>
                    </a:lnTo>
                    <a:lnTo>
                      <a:pt x="5199" y="6585"/>
                    </a:lnTo>
                    <a:lnTo>
                      <a:pt x="5055" y="6670"/>
                    </a:lnTo>
                    <a:lnTo>
                      <a:pt x="4908" y="6748"/>
                    </a:lnTo>
                    <a:lnTo>
                      <a:pt x="4757" y="6820"/>
                    </a:lnTo>
                    <a:lnTo>
                      <a:pt x="4601" y="6883"/>
                    </a:lnTo>
                    <a:lnTo>
                      <a:pt x="4441" y="6939"/>
                    </a:lnTo>
                    <a:lnTo>
                      <a:pt x="4279" y="6987"/>
                    </a:lnTo>
                    <a:lnTo>
                      <a:pt x="4114" y="7027"/>
                    </a:lnTo>
                    <a:lnTo>
                      <a:pt x="3946" y="7059"/>
                    </a:lnTo>
                    <a:lnTo>
                      <a:pt x="3774" y="7081"/>
                    </a:lnTo>
                    <a:lnTo>
                      <a:pt x="3601" y="7094"/>
                    </a:lnTo>
                    <a:lnTo>
                      <a:pt x="3425" y="7099"/>
                    </a:lnTo>
                    <a:lnTo>
                      <a:pt x="3249" y="7094"/>
                    </a:lnTo>
                    <a:lnTo>
                      <a:pt x="3076" y="7081"/>
                    </a:lnTo>
                    <a:lnTo>
                      <a:pt x="2905" y="7059"/>
                    </a:lnTo>
                    <a:lnTo>
                      <a:pt x="2736" y="7027"/>
                    </a:lnTo>
                    <a:lnTo>
                      <a:pt x="2570" y="6987"/>
                    </a:lnTo>
                    <a:lnTo>
                      <a:pt x="2408" y="6939"/>
                    </a:lnTo>
                    <a:lnTo>
                      <a:pt x="2249" y="6883"/>
                    </a:lnTo>
                    <a:lnTo>
                      <a:pt x="2094" y="6820"/>
                    </a:lnTo>
                    <a:lnTo>
                      <a:pt x="1942" y="6748"/>
                    </a:lnTo>
                    <a:lnTo>
                      <a:pt x="1795" y="6670"/>
                    </a:lnTo>
                    <a:lnTo>
                      <a:pt x="1652" y="6585"/>
                    </a:lnTo>
                    <a:lnTo>
                      <a:pt x="1513" y="6492"/>
                    </a:lnTo>
                    <a:lnTo>
                      <a:pt x="1379" y="6393"/>
                    </a:lnTo>
                    <a:lnTo>
                      <a:pt x="1249" y="6287"/>
                    </a:lnTo>
                    <a:lnTo>
                      <a:pt x="1124" y="6175"/>
                    </a:lnTo>
                    <a:lnTo>
                      <a:pt x="1006" y="6058"/>
                    </a:lnTo>
                    <a:lnTo>
                      <a:pt x="892" y="5935"/>
                    </a:lnTo>
                    <a:lnTo>
                      <a:pt x="784" y="5805"/>
                    </a:lnTo>
                    <a:lnTo>
                      <a:pt x="682" y="5671"/>
                    </a:lnTo>
                    <a:lnTo>
                      <a:pt x="587" y="5532"/>
                    </a:lnTo>
                    <a:lnTo>
                      <a:pt x="497" y="5388"/>
                    </a:lnTo>
                    <a:lnTo>
                      <a:pt x="415" y="5240"/>
                    </a:lnTo>
                    <a:lnTo>
                      <a:pt x="339" y="5086"/>
                    </a:lnTo>
                    <a:lnTo>
                      <a:pt x="270" y="4929"/>
                    </a:lnTo>
                    <a:lnTo>
                      <a:pt x="209" y="4768"/>
                    </a:lnTo>
                    <a:lnTo>
                      <a:pt x="155" y="4603"/>
                    </a:lnTo>
                    <a:lnTo>
                      <a:pt x="108" y="4435"/>
                    </a:lnTo>
                    <a:lnTo>
                      <a:pt x="70" y="4264"/>
                    </a:lnTo>
                    <a:lnTo>
                      <a:pt x="40" y="4090"/>
                    </a:lnTo>
                    <a:lnTo>
                      <a:pt x="17" y="3912"/>
                    </a:lnTo>
                    <a:lnTo>
                      <a:pt x="4" y="3732"/>
                    </a:lnTo>
                    <a:lnTo>
                      <a:pt x="0" y="3549"/>
                    </a:lnTo>
                    <a:lnTo>
                      <a:pt x="4" y="3368"/>
                    </a:lnTo>
                    <a:lnTo>
                      <a:pt x="17" y="3187"/>
                    </a:lnTo>
                    <a:lnTo>
                      <a:pt x="40" y="3010"/>
                    </a:lnTo>
                    <a:lnTo>
                      <a:pt x="70" y="2836"/>
                    </a:lnTo>
                    <a:lnTo>
                      <a:pt x="108" y="2664"/>
                    </a:lnTo>
                    <a:lnTo>
                      <a:pt x="155" y="2496"/>
                    </a:lnTo>
                    <a:lnTo>
                      <a:pt x="209" y="2331"/>
                    </a:lnTo>
                    <a:lnTo>
                      <a:pt x="270" y="2170"/>
                    </a:lnTo>
                    <a:lnTo>
                      <a:pt x="339" y="2013"/>
                    </a:lnTo>
                    <a:lnTo>
                      <a:pt x="415" y="1861"/>
                    </a:lnTo>
                    <a:lnTo>
                      <a:pt x="497" y="1712"/>
                    </a:lnTo>
                    <a:lnTo>
                      <a:pt x="587" y="1568"/>
                    </a:lnTo>
                    <a:lnTo>
                      <a:pt x="682" y="1428"/>
                    </a:lnTo>
                    <a:lnTo>
                      <a:pt x="784" y="1293"/>
                    </a:lnTo>
                    <a:lnTo>
                      <a:pt x="892" y="1165"/>
                    </a:lnTo>
                    <a:lnTo>
                      <a:pt x="1006" y="1041"/>
                    </a:lnTo>
                    <a:lnTo>
                      <a:pt x="1124" y="924"/>
                    </a:lnTo>
                    <a:lnTo>
                      <a:pt x="1249" y="812"/>
                    </a:lnTo>
                    <a:lnTo>
                      <a:pt x="1379" y="707"/>
                    </a:lnTo>
                    <a:lnTo>
                      <a:pt x="1513" y="607"/>
                    </a:lnTo>
                    <a:lnTo>
                      <a:pt x="1652" y="515"/>
                    </a:lnTo>
                    <a:lnTo>
                      <a:pt x="1795" y="429"/>
                    </a:lnTo>
                    <a:lnTo>
                      <a:pt x="1942" y="351"/>
                    </a:lnTo>
                    <a:lnTo>
                      <a:pt x="2094" y="280"/>
                    </a:lnTo>
                    <a:lnTo>
                      <a:pt x="2249" y="215"/>
                    </a:lnTo>
                    <a:lnTo>
                      <a:pt x="2408" y="159"/>
                    </a:lnTo>
                    <a:lnTo>
                      <a:pt x="2570" y="112"/>
                    </a:lnTo>
                    <a:lnTo>
                      <a:pt x="2736" y="72"/>
                    </a:lnTo>
                    <a:lnTo>
                      <a:pt x="2905" y="41"/>
                    </a:lnTo>
                    <a:lnTo>
                      <a:pt x="3076" y="18"/>
                    </a:lnTo>
                    <a:lnTo>
                      <a:pt x="3249" y="5"/>
                    </a:lnTo>
                    <a:lnTo>
                      <a:pt x="3425" y="0"/>
                    </a:lnTo>
                    <a:close/>
                  </a:path>
                </a:pathLst>
              </a:custGeom>
              <a:solidFill>
                <a:srgbClr val="FAF9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01" name="Freeform 39"/>
              <p:cNvSpPr>
                <a:spLocks/>
              </p:cNvSpPr>
              <p:nvPr/>
            </p:nvSpPr>
            <p:spPr bwMode="auto">
              <a:xfrm>
                <a:off x="1964" y="1441"/>
                <a:ext cx="1371" cy="1420"/>
              </a:xfrm>
              <a:custGeom>
                <a:avLst/>
                <a:gdLst>
                  <a:gd name="T0" fmla="*/ 0 w 6851"/>
                  <a:gd name="T1" fmla="*/ 0 h 7099"/>
                  <a:gd name="T2" fmla="*/ 0 w 6851"/>
                  <a:gd name="T3" fmla="*/ 0 h 7099"/>
                  <a:gd name="T4" fmla="*/ 0 w 6851"/>
                  <a:gd name="T5" fmla="*/ 0 h 7099"/>
                  <a:gd name="T6" fmla="*/ 0 w 6851"/>
                  <a:gd name="T7" fmla="*/ 0 h 7099"/>
                  <a:gd name="T8" fmla="*/ 0 w 6851"/>
                  <a:gd name="T9" fmla="*/ 0 h 7099"/>
                  <a:gd name="T10" fmla="*/ 0 w 6851"/>
                  <a:gd name="T11" fmla="*/ 0 h 7099"/>
                  <a:gd name="T12" fmla="*/ 0 w 6851"/>
                  <a:gd name="T13" fmla="*/ 0 h 7099"/>
                  <a:gd name="T14" fmla="*/ 0 w 6851"/>
                  <a:gd name="T15" fmla="*/ 0 h 7099"/>
                  <a:gd name="T16" fmla="*/ 0 w 6851"/>
                  <a:gd name="T17" fmla="*/ 0 h 7099"/>
                  <a:gd name="T18" fmla="*/ 0 w 6851"/>
                  <a:gd name="T19" fmla="*/ 0 h 7099"/>
                  <a:gd name="T20" fmla="*/ 0 w 6851"/>
                  <a:gd name="T21" fmla="*/ 0 h 7099"/>
                  <a:gd name="T22" fmla="*/ 0 w 6851"/>
                  <a:gd name="T23" fmla="*/ 0 h 7099"/>
                  <a:gd name="T24" fmla="*/ 0 w 6851"/>
                  <a:gd name="T25" fmla="*/ 0 h 7099"/>
                  <a:gd name="T26" fmla="*/ 0 w 6851"/>
                  <a:gd name="T27" fmla="*/ 0 h 7099"/>
                  <a:gd name="T28" fmla="*/ 0 w 6851"/>
                  <a:gd name="T29" fmla="*/ 0 h 7099"/>
                  <a:gd name="T30" fmla="*/ 0 w 6851"/>
                  <a:gd name="T31" fmla="*/ 0 h 7099"/>
                  <a:gd name="T32" fmla="*/ 0 w 6851"/>
                  <a:gd name="T33" fmla="*/ 0 h 7099"/>
                  <a:gd name="T34" fmla="*/ 0 w 6851"/>
                  <a:gd name="T35" fmla="*/ 0 h 7099"/>
                  <a:gd name="T36" fmla="*/ 0 w 6851"/>
                  <a:gd name="T37" fmla="*/ 0 h 7099"/>
                  <a:gd name="T38" fmla="*/ 0 w 6851"/>
                  <a:gd name="T39" fmla="*/ 0 h 7099"/>
                  <a:gd name="T40" fmla="*/ 0 w 6851"/>
                  <a:gd name="T41" fmla="*/ 0 h 7099"/>
                  <a:gd name="T42" fmla="*/ 0 w 6851"/>
                  <a:gd name="T43" fmla="*/ 0 h 7099"/>
                  <a:gd name="T44" fmla="*/ 0 w 6851"/>
                  <a:gd name="T45" fmla="*/ 0 h 7099"/>
                  <a:gd name="T46" fmla="*/ 0 w 6851"/>
                  <a:gd name="T47" fmla="*/ 0 h 7099"/>
                  <a:gd name="T48" fmla="*/ 0 w 6851"/>
                  <a:gd name="T49" fmla="*/ 0 h 7099"/>
                  <a:gd name="T50" fmla="*/ 0 w 6851"/>
                  <a:gd name="T51" fmla="*/ 0 h 7099"/>
                  <a:gd name="T52" fmla="*/ 0 w 6851"/>
                  <a:gd name="T53" fmla="*/ 0 h 7099"/>
                  <a:gd name="T54" fmla="*/ 0 w 6851"/>
                  <a:gd name="T55" fmla="*/ 0 h 7099"/>
                  <a:gd name="T56" fmla="*/ 0 w 6851"/>
                  <a:gd name="T57" fmla="*/ 0 h 7099"/>
                  <a:gd name="T58" fmla="*/ 0 w 6851"/>
                  <a:gd name="T59" fmla="*/ 0 h 7099"/>
                  <a:gd name="T60" fmla="*/ 0 w 6851"/>
                  <a:gd name="T61" fmla="*/ 0 h 7099"/>
                  <a:gd name="T62" fmla="*/ 0 w 6851"/>
                  <a:gd name="T63" fmla="*/ 0 h 7099"/>
                  <a:gd name="T64" fmla="*/ 0 w 6851"/>
                  <a:gd name="T65" fmla="*/ 0 h 7099"/>
                  <a:gd name="T66" fmla="*/ 0 w 6851"/>
                  <a:gd name="T67" fmla="*/ 0 h 7099"/>
                  <a:gd name="T68" fmla="*/ 0 w 6851"/>
                  <a:gd name="T69" fmla="*/ 0 h 7099"/>
                  <a:gd name="T70" fmla="*/ 0 w 6851"/>
                  <a:gd name="T71" fmla="*/ 0 h 7099"/>
                  <a:gd name="T72" fmla="*/ 0 w 6851"/>
                  <a:gd name="T73" fmla="*/ 0 h 7099"/>
                  <a:gd name="T74" fmla="*/ 0 w 6851"/>
                  <a:gd name="T75" fmla="*/ 0 h 7099"/>
                  <a:gd name="T76" fmla="*/ 0 w 6851"/>
                  <a:gd name="T77" fmla="*/ 0 h 7099"/>
                  <a:gd name="T78" fmla="*/ 0 w 6851"/>
                  <a:gd name="T79" fmla="*/ 0 h 7099"/>
                  <a:gd name="T80" fmla="*/ 0 w 6851"/>
                  <a:gd name="T81" fmla="*/ 0 h 7099"/>
                  <a:gd name="T82" fmla="*/ 0 w 6851"/>
                  <a:gd name="T83" fmla="*/ 0 h 7099"/>
                  <a:gd name="T84" fmla="*/ 0 w 6851"/>
                  <a:gd name="T85" fmla="*/ 0 h 70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851" h="7099">
                    <a:moveTo>
                      <a:pt x="3425" y="0"/>
                    </a:moveTo>
                    <a:lnTo>
                      <a:pt x="3601" y="5"/>
                    </a:lnTo>
                    <a:lnTo>
                      <a:pt x="3774" y="18"/>
                    </a:lnTo>
                    <a:lnTo>
                      <a:pt x="3946" y="41"/>
                    </a:lnTo>
                    <a:lnTo>
                      <a:pt x="4114" y="72"/>
                    </a:lnTo>
                    <a:lnTo>
                      <a:pt x="4279" y="112"/>
                    </a:lnTo>
                    <a:lnTo>
                      <a:pt x="4441" y="159"/>
                    </a:lnTo>
                    <a:lnTo>
                      <a:pt x="4601" y="215"/>
                    </a:lnTo>
                    <a:lnTo>
                      <a:pt x="4757" y="280"/>
                    </a:lnTo>
                    <a:lnTo>
                      <a:pt x="4908" y="351"/>
                    </a:lnTo>
                    <a:lnTo>
                      <a:pt x="5055" y="429"/>
                    </a:lnTo>
                    <a:lnTo>
                      <a:pt x="5199" y="515"/>
                    </a:lnTo>
                    <a:lnTo>
                      <a:pt x="5338" y="607"/>
                    </a:lnTo>
                    <a:lnTo>
                      <a:pt x="5472" y="707"/>
                    </a:lnTo>
                    <a:lnTo>
                      <a:pt x="5601" y="812"/>
                    </a:lnTo>
                    <a:lnTo>
                      <a:pt x="5726" y="924"/>
                    </a:lnTo>
                    <a:lnTo>
                      <a:pt x="5845" y="1041"/>
                    </a:lnTo>
                    <a:lnTo>
                      <a:pt x="5959" y="1165"/>
                    </a:lnTo>
                    <a:lnTo>
                      <a:pt x="6066" y="1293"/>
                    </a:lnTo>
                    <a:lnTo>
                      <a:pt x="6168" y="1428"/>
                    </a:lnTo>
                    <a:lnTo>
                      <a:pt x="6264" y="1568"/>
                    </a:lnTo>
                    <a:lnTo>
                      <a:pt x="6353" y="1712"/>
                    </a:lnTo>
                    <a:lnTo>
                      <a:pt x="6436" y="1861"/>
                    </a:lnTo>
                    <a:lnTo>
                      <a:pt x="6512" y="2013"/>
                    </a:lnTo>
                    <a:lnTo>
                      <a:pt x="6580" y="2170"/>
                    </a:lnTo>
                    <a:lnTo>
                      <a:pt x="6641" y="2331"/>
                    </a:lnTo>
                    <a:lnTo>
                      <a:pt x="6696" y="2496"/>
                    </a:lnTo>
                    <a:lnTo>
                      <a:pt x="6743" y="2664"/>
                    </a:lnTo>
                    <a:lnTo>
                      <a:pt x="6780" y="2836"/>
                    </a:lnTo>
                    <a:lnTo>
                      <a:pt x="6811" y="3010"/>
                    </a:lnTo>
                    <a:lnTo>
                      <a:pt x="6832" y="3187"/>
                    </a:lnTo>
                    <a:lnTo>
                      <a:pt x="6846" y="3368"/>
                    </a:lnTo>
                    <a:lnTo>
                      <a:pt x="6851" y="3549"/>
                    </a:lnTo>
                    <a:lnTo>
                      <a:pt x="6846" y="3732"/>
                    </a:lnTo>
                    <a:lnTo>
                      <a:pt x="6832" y="3912"/>
                    </a:lnTo>
                    <a:lnTo>
                      <a:pt x="6811" y="4090"/>
                    </a:lnTo>
                    <a:lnTo>
                      <a:pt x="6780" y="4264"/>
                    </a:lnTo>
                    <a:lnTo>
                      <a:pt x="6743" y="4435"/>
                    </a:lnTo>
                    <a:lnTo>
                      <a:pt x="6696" y="4603"/>
                    </a:lnTo>
                    <a:lnTo>
                      <a:pt x="6641" y="4768"/>
                    </a:lnTo>
                    <a:lnTo>
                      <a:pt x="6580" y="4929"/>
                    </a:lnTo>
                    <a:lnTo>
                      <a:pt x="6512" y="5086"/>
                    </a:lnTo>
                    <a:lnTo>
                      <a:pt x="6436" y="5240"/>
                    </a:lnTo>
                    <a:lnTo>
                      <a:pt x="6353" y="5388"/>
                    </a:lnTo>
                    <a:lnTo>
                      <a:pt x="6264" y="5532"/>
                    </a:lnTo>
                    <a:lnTo>
                      <a:pt x="6168" y="5671"/>
                    </a:lnTo>
                    <a:lnTo>
                      <a:pt x="6066" y="5805"/>
                    </a:lnTo>
                    <a:lnTo>
                      <a:pt x="5959" y="5935"/>
                    </a:lnTo>
                    <a:lnTo>
                      <a:pt x="5845" y="6058"/>
                    </a:lnTo>
                    <a:lnTo>
                      <a:pt x="5726" y="6175"/>
                    </a:lnTo>
                    <a:lnTo>
                      <a:pt x="5601" y="6287"/>
                    </a:lnTo>
                    <a:lnTo>
                      <a:pt x="5472" y="6393"/>
                    </a:lnTo>
                    <a:lnTo>
                      <a:pt x="5338" y="6492"/>
                    </a:lnTo>
                    <a:lnTo>
                      <a:pt x="5199" y="6585"/>
                    </a:lnTo>
                    <a:lnTo>
                      <a:pt x="5055" y="6670"/>
                    </a:lnTo>
                    <a:lnTo>
                      <a:pt x="4908" y="6748"/>
                    </a:lnTo>
                    <a:lnTo>
                      <a:pt x="4757" y="6820"/>
                    </a:lnTo>
                    <a:lnTo>
                      <a:pt x="4601" y="6883"/>
                    </a:lnTo>
                    <a:lnTo>
                      <a:pt x="4441" y="6939"/>
                    </a:lnTo>
                    <a:lnTo>
                      <a:pt x="4279" y="6987"/>
                    </a:lnTo>
                    <a:lnTo>
                      <a:pt x="4114" y="7027"/>
                    </a:lnTo>
                    <a:lnTo>
                      <a:pt x="3946" y="7059"/>
                    </a:lnTo>
                    <a:lnTo>
                      <a:pt x="3774" y="7081"/>
                    </a:lnTo>
                    <a:lnTo>
                      <a:pt x="3601" y="7094"/>
                    </a:lnTo>
                    <a:lnTo>
                      <a:pt x="3425" y="7099"/>
                    </a:lnTo>
                    <a:lnTo>
                      <a:pt x="3249" y="7094"/>
                    </a:lnTo>
                    <a:lnTo>
                      <a:pt x="3076" y="7081"/>
                    </a:lnTo>
                    <a:lnTo>
                      <a:pt x="2905" y="7059"/>
                    </a:lnTo>
                    <a:lnTo>
                      <a:pt x="2736" y="7027"/>
                    </a:lnTo>
                    <a:lnTo>
                      <a:pt x="2570" y="6987"/>
                    </a:lnTo>
                    <a:lnTo>
                      <a:pt x="2408" y="6939"/>
                    </a:lnTo>
                    <a:lnTo>
                      <a:pt x="2249" y="6883"/>
                    </a:lnTo>
                    <a:lnTo>
                      <a:pt x="2094" y="6820"/>
                    </a:lnTo>
                    <a:lnTo>
                      <a:pt x="1942" y="6748"/>
                    </a:lnTo>
                    <a:lnTo>
                      <a:pt x="1795" y="6670"/>
                    </a:lnTo>
                    <a:lnTo>
                      <a:pt x="1652" y="6585"/>
                    </a:lnTo>
                    <a:lnTo>
                      <a:pt x="1513" y="6492"/>
                    </a:lnTo>
                    <a:lnTo>
                      <a:pt x="1379" y="6393"/>
                    </a:lnTo>
                    <a:lnTo>
                      <a:pt x="1249" y="6287"/>
                    </a:lnTo>
                    <a:lnTo>
                      <a:pt x="1124" y="6175"/>
                    </a:lnTo>
                    <a:lnTo>
                      <a:pt x="1006" y="6058"/>
                    </a:lnTo>
                    <a:lnTo>
                      <a:pt x="892" y="5935"/>
                    </a:lnTo>
                    <a:lnTo>
                      <a:pt x="784" y="5805"/>
                    </a:lnTo>
                    <a:lnTo>
                      <a:pt x="682" y="5671"/>
                    </a:lnTo>
                    <a:lnTo>
                      <a:pt x="587" y="5532"/>
                    </a:lnTo>
                    <a:lnTo>
                      <a:pt x="497" y="5388"/>
                    </a:lnTo>
                    <a:lnTo>
                      <a:pt x="415" y="5240"/>
                    </a:lnTo>
                    <a:lnTo>
                      <a:pt x="339" y="5086"/>
                    </a:lnTo>
                    <a:lnTo>
                      <a:pt x="270" y="4929"/>
                    </a:lnTo>
                    <a:lnTo>
                      <a:pt x="209" y="4768"/>
                    </a:lnTo>
                    <a:lnTo>
                      <a:pt x="155" y="4603"/>
                    </a:lnTo>
                    <a:lnTo>
                      <a:pt x="108" y="4435"/>
                    </a:lnTo>
                    <a:lnTo>
                      <a:pt x="70" y="4264"/>
                    </a:lnTo>
                    <a:lnTo>
                      <a:pt x="40" y="4090"/>
                    </a:lnTo>
                    <a:lnTo>
                      <a:pt x="17" y="3912"/>
                    </a:lnTo>
                    <a:lnTo>
                      <a:pt x="4" y="3732"/>
                    </a:lnTo>
                    <a:lnTo>
                      <a:pt x="0" y="3549"/>
                    </a:lnTo>
                    <a:lnTo>
                      <a:pt x="4" y="3368"/>
                    </a:lnTo>
                    <a:lnTo>
                      <a:pt x="17" y="3187"/>
                    </a:lnTo>
                    <a:lnTo>
                      <a:pt x="40" y="3010"/>
                    </a:lnTo>
                    <a:lnTo>
                      <a:pt x="70" y="2836"/>
                    </a:lnTo>
                    <a:lnTo>
                      <a:pt x="108" y="2664"/>
                    </a:lnTo>
                    <a:lnTo>
                      <a:pt x="155" y="2496"/>
                    </a:lnTo>
                    <a:lnTo>
                      <a:pt x="209" y="2331"/>
                    </a:lnTo>
                    <a:lnTo>
                      <a:pt x="270" y="2170"/>
                    </a:lnTo>
                    <a:lnTo>
                      <a:pt x="339" y="2013"/>
                    </a:lnTo>
                    <a:lnTo>
                      <a:pt x="415" y="1861"/>
                    </a:lnTo>
                    <a:lnTo>
                      <a:pt x="497" y="1712"/>
                    </a:lnTo>
                    <a:lnTo>
                      <a:pt x="587" y="1568"/>
                    </a:lnTo>
                    <a:lnTo>
                      <a:pt x="682" y="1428"/>
                    </a:lnTo>
                    <a:lnTo>
                      <a:pt x="784" y="1293"/>
                    </a:lnTo>
                    <a:lnTo>
                      <a:pt x="892" y="1165"/>
                    </a:lnTo>
                    <a:lnTo>
                      <a:pt x="1006" y="1041"/>
                    </a:lnTo>
                    <a:lnTo>
                      <a:pt x="1124" y="924"/>
                    </a:lnTo>
                    <a:lnTo>
                      <a:pt x="1249" y="812"/>
                    </a:lnTo>
                    <a:lnTo>
                      <a:pt x="1379" y="707"/>
                    </a:lnTo>
                    <a:lnTo>
                      <a:pt x="1513" y="607"/>
                    </a:lnTo>
                    <a:lnTo>
                      <a:pt x="1652" y="515"/>
                    </a:lnTo>
                    <a:lnTo>
                      <a:pt x="1795" y="429"/>
                    </a:lnTo>
                    <a:lnTo>
                      <a:pt x="1942" y="351"/>
                    </a:lnTo>
                    <a:lnTo>
                      <a:pt x="2094" y="280"/>
                    </a:lnTo>
                    <a:lnTo>
                      <a:pt x="2249" y="215"/>
                    </a:lnTo>
                    <a:lnTo>
                      <a:pt x="2408" y="159"/>
                    </a:lnTo>
                    <a:lnTo>
                      <a:pt x="2570" y="112"/>
                    </a:lnTo>
                    <a:lnTo>
                      <a:pt x="2736" y="72"/>
                    </a:lnTo>
                    <a:lnTo>
                      <a:pt x="2905" y="41"/>
                    </a:lnTo>
                    <a:lnTo>
                      <a:pt x="3076" y="18"/>
                    </a:lnTo>
                    <a:lnTo>
                      <a:pt x="3249" y="5"/>
                    </a:lnTo>
                    <a:lnTo>
                      <a:pt x="3425" y="0"/>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02" name="Rectangle 40"/>
              <p:cNvSpPr>
                <a:spLocks noChangeArrowheads="1"/>
              </p:cNvSpPr>
              <p:nvPr/>
            </p:nvSpPr>
            <p:spPr bwMode="auto">
              <a:xfrm>
                <a:off x="1484" y="2813"/>
                <a:ext cx="19" cy="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3" name="Rectangle 41"/>
              <p:cNvSpPr>
                <a:spLocks noChangeArrowheads="1"/>
              </p:cNvSpPr>
              <p:nvPr/>
            </p:nvSpPr>
            <p:spPr bwMode="auto">
              <a:xfrm>
                <a:off x="1484" y="2813"/>
                <a:ext cx="19" cy="90"/>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4" name="Rectangle 42"/>
              <p:cNvSpPr>
                <a:spLocks noChangeArrowheads="1"/>
              </p:cNvSpPr>
              <p:nvPr/>
            </p:nvSpPr>
            <p:spPr bwMode="auto">
              <a:xfrm>
                <a:off x="1484" y="2638"/>
                <a:ext cx="19" cy="9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5" name="Rectangle 43"/>
              <p:cNvSpPr>
                <a:spLocks noChangeArrowheads="1"/>
              </p:cNvSpPr>
              <p:nvPr/>
            </p:nvSpPr>
            <p:spPr bwMode="auto">
              <a:xfrm>
                <a:off x="1484" y="2638"/>
                <a:ext cx="19" cy="93"/>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6" name="Freeform 44"/>
              <p:cNvSpPr>
                <a:spLocks/>
              </p:cNvSpPr>
              <p:nvPr/>
            </p:nvSpPr>
            <p:spPr bwMode="auto">
              <a:xfrm>
                <a:off x="1447" y="2722"/>
                <a:ext cx="91" cy="93"/>
              </a:xfrm>
              <a:custGeom>
                <a:avLst/>
                <a:gdLst>
                  <a:gd name="T0" fmla="*/ 0 w 456"/>
                  <a:gd name="T1" fmla="*/ 0 h 463"/>
                  <a:gd name="T2" fmla="*/ 0 w 456"/>
                  <a:gd name="T3" fmla="*/ 0 h 463"/>
                  <a:gd name="T4" fmla="*/ 0 w 456"/>
                  <a:gd name="T5" fmla="*/ 0 h 463"/>
                  <a:gd name="T6" fmla="*/ 0 w 456"/>
                  <a:gd name="T7" fmla="*/ 0 h 463"/>
                  <a:gd name="T8" fmla="*/ 0 w 456"/>
                  <a:gd name="T9" fmla="*/ 0 h 463"/>
                  <a:gd name="T10" fmla="*/ 0 w 456"/>
                  <a:gd name="T11" fmla="*/ 0 h 463"/>
                  <a:gd name="T12" fmla="*/ 0 w 456"/>
                  <a:gd name="T13" fmla="*/ 0 h 463"/>
                  <a:gd name="T14" fmla="*/ 0 w 456"/>
                  <a:gd name="T15" fmla="*/ 0 h 463"/>
                  <a:gd name="T16" fmla="*/ 0 w 456"/>
                  <a:gd name="T17" fmla="*/ 0 h 463"/>
                  <a:gd name="T18" fmla="*/ 0 w 456"/>
                  <a:gd name="T19" fmla="*/ 0 h 463"/>
                  <a:gd name="T20" fmla="*/ 0 w 456"/>
                  <a:gd name="T21" fmla="*/ 0 h 463"/>
                  <a:gd name="T22" fmla="*/ 0 w 456"/>
                  <a:gd name="T23" fmla="*/ 0 h 463"/>
                  <a:gd name="T24" fmla="*/ 0 w 456"/>
                  <a:gd name="T25" fmla="*/ 0 h 463"/>
                  <a:gd name="T26" fmla="*/ 0 w 456"/>
                  <a:gd name="T27" fmla="*/ 0 h 463"/>
                  <a:gd name="T28" fmla="*/ 0 w 456"/>
                  <a:gd name="T29" fmla="*/ 0 h 463"/>
                  <a:gd name="T30" fmla="*/ 0 w 456"/>
                  <a:gd name="T31" fmla="*/ 0 h 463"/>
                  <a:gd name="T32" fmla="*/ 0 w 456"/>
                  <a:gd name="T33" fmla="*/ 0 h 463"/>
                  <a:gd name="T34" fmla="*/ 0 w 456"/>
                  <a:gd name="T35" fmla="*/ 0 h 463"/>
                  <a:gd name="T36" fmla="*/ 0 w 456"/>
                  <a:gd name="T37" fmla="*/ 0 h 463"/>
                  <a:gd name="T38" fmla="*/ 0 w 456"/>
                  <a:gd name="T39" fmla="*/ 0 h 463"/>
                  <a:gd name="T40" fmla="*/ 0 w 456"/>
                  <a:gd name="T41" fmla="*/ 0 h 463"/>
                  <a:gd name="T42" fmla="*/ 0 w 456"/>
                  <a:gd name="T43" fmla="*/ 0 h 463"/>
                  <a:gd name="T44" fmla="*/ 0 w 456"/>
                  <a:gd name="T45" fmla="*/ 0 h 463"/>
                  <a:gd name="T46" fmla="*/ 0 w 456"/>
                  <a:gd name="T47" fmla="*/ 0 h 463"/>
                  <a:gd name="T48" fmla="*/ 0 w 456"/>
                  <a:gd name="T49" fmla="*/ 0 h 463"/>
                  <a:gd name="T50" fmla="*/ 0 w 456"/>
                  <a:gd name="T51" fmla="*/ 0 h 463"/>
                  <a:gd name="T52" fmla="*/ 0 w 456"/>
                  <a:gd name="T53" fmla="*/ 0 h 463"/>
                  <a:gd name="T54" fmla="*/ 0 w 456"/>
                  <a:gd name="T55" fmla="*/ 0 h 463"/>
                  <a:gd name="T56" fmla="*/ 0 w 456"/>
                  <a:gd name="T57" fmla="*/ 0 h 463"/>
                  <a:gd name="T58" fmla="*/ 0 w 456"/>
                  <a:gd name="T59" fmla="*/ 0 h 463"/>
                  <a:gd name="T60" fmla="*/ 0 w 456"/>
                  <a:gd name="T61" fmla="*/ 0 h 463"/>
                  <a:gd name="T62" fmla="*/ 0 w 456"/>
                  <a:gd name="T63" fmla="*/ 0 h 4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6" h="463">
                    <a:moveTo>
                      <a:pt x="456" y="235"/>
                    </a:moveTo>
                    <a:lnTo>
                      <a:pt x="453" y="257"/>
                    </a:lnTo>
                    <a:lnTo>
                      <a:pt x="450" y="279"/>
                    </a:lnTo>
                    <a:lnTo>
                      <a:pt x="444" y="301"/>
                    </a:lnTo>
                    <a:lnTo>
                      <a:pt x="437" y="322"/>
                    </a:lnTo>
                    <a:lnTo>
                      <a:pt x="428" y="341"/>
                    </a:lnTo>
                    <a:lnTo>
                      <a:pt x="416" y="359"/>
                    </a:lnTo>
                    <a:lnTo>
                      <a:pt x="403" y="379"/>
                    </a:lnTo>
                    <a:lnTo>
                      <a:pt x="389" y="393"/>
                    </a:lnTo>
                    <a:lnTo>
                      <a:pt x="372" y="409"/>
                    </a:lnTo>
                    <a:lnTo>
                      <a:pt x="355" y="423"/>
                    </a:lnTo>
                    <a:lnTo>
                      <a:pt x="336" y="435"/>
                    </a:lnTo>
                    <a:lnTo>
                      <a:pt x="317" y="443"/>
                    </a:lnTo>
                    <a:lnTo>
                      <a:pt x="297" y="452"/>
                    </a:lnTo>
                    <a:lnTo>
                      <a:pt x="275" y="457"/>
                    </a:lnTo>
                    <a:lnTo>
                      <a:pt x="252" y="461"/>
                    </a:lnTo>
                    <a:lnTo>
                      <a:pt x="229" y="463"/>
                    </a:lnTo>
                    <a:lnTo>
                      <a:pt x="205" y="461"/>
                    </a:lnTo>
                    <a:lnTo>
                      <a:pt x="183" y="457"/>
                    </a:lnTo>
                    <a:lnTo>
                      <a:pt x="160" y="452"/>
                    </a:lnTo>
                    <a:lnTo>
                      <a:pt x="139" y="443"/>
                    </a:lnTo>
                    <a:lnTo>
                      <a:pt x="119" y="435"/>
                    </a:lnTo>
                    <a:lnTo>
                      <a:pt x="99" y="423"/>
                    </a:lnTo>
                    <a:lnTo>
                      <a:pt x="83" y="409"/>
                    </a:lnTo>
                    <a:lnTo>
                      <a:pt x="66" y="393"/>
                    </a:lnTo>
                    <a:lnTo>
                      <a:pt x="52" y="379"/>
                    </a:lnTo>
                    <a:lnTo>
                      <a:pt x="38" y="359"/>
                    </a:lnTo>
                    <a:lnTo>
                      <a:pt x="26" y="341"/>
                    </a:lnTo>
                    <a:lnTo>
                      <a:pt x="17" y="322"/>
                    </a:lnTo>
                    <a:lnTo>
                      <a:pt x="10" y="301"/>
                    </a:lnTo>
                    <a:lnTo>
                      <a:pt x="4" y="279"/>
                    </a:lnTo>
                    <a:lnTo>
                      <a:pt x="0" y="257"/>
                    </a:lnTo>
                    <a:lnTo>
                      <a:pt x="0" y="235"/>
                    </a:lnTo>
                    <a:lnTo>
                      <a:pt x="0" y="211"/>
                    </a:lnTo>
                    <a:lnTo>
                      <a:pt x="4" y="186"/>
                    </a:lnTo>
                    <a:lnTo>
                      <a:pt x="10" y="164"/>
                    </a:lnTo>
                    <a:lnTo>
                      <a:pt x="17" y="143"/>
                    </a:lnTo>
                    <a:lnTo>
                      <a:pt x="26" y="123"/>
                    </a:lnTo>
                    <a:lnTo>
                      <a:pt x="38" y="104"/>
                    </a:lnTo>
                    <a:lnTo>
                      <a:pt x="52" y="85"/>
                    </a:lnTo>
                    <a:lnTo>
                      <a:pt x="66" y="68"/>
                    </a:lnTo>
                    <a:lnTo>
                      <a:pt x="83" y="54"/>
                    </a:lnTo>
                    <a:lnTo>
                      <a:pt x="99" y="41"/>
                    </a:lnTo>
                    <a:lnTo>
                      <a:pt x="119" y="29"/>
                    </a:lnTo>
                    <a:lnTo>
                      <a:pt x="139" y="18"/>
                    </a:lnTo>
                    <a:lnTo>
                      <a:pt x="160" y="12"/>
                    </a:lnTo>
                    <a:lnTo>
                      <a:pt x="183" y="4"/>
                    </a:lnTo>
                    <a:lnTo>
                      <a:pt x="205" y="1"/>
                    </a:lnTo>
                    <a:lnTo>
                      <a:pt x="229" y="0"/>
                    </a:lnTo>
                    <a:lnTo>
                      <a:pt x="252" y="1"/>
                    </a:lnTo>
                    <a:lnTo>
                      <a:pt x="275" y="4"/>
                    </a:lnTo>
                    <a:lnTo>
                      <a:pt x="297" y="12"/>
                    </a:lnTo>
                    <a:lnTo>
                      <a:pt x="317" y="18"/>
                    </a:lnTo>
                    <a:lnTo>
                      <a:pt x="336" y="29"/>
                    </a:lnTo>
                    <a:lnTo>
                      <a:pt x="355" y="41"/>
                    </a:lnTo>
                    <a:lnTo>
                      <a:pt x="372" y="54"/>
                    </a:lnTo>
                    <a:lnTo>
                      <a:pt x="389" y="68"/>
                    </a:lnTo>
                    <a:lnTo>
                      <a:pt x="403" y="85"/>
                    </a:lnTo>
                    <a:lnTo>
                      <a:pt x="416" y="104"/>
                    </a:lnTo>
                    <a:lnTo>
                      <a:pt x="428" y="123"/>
                    </a:lnTo>
                    <a:lnTo>
                      <a:pt x="437" y="143"/>
                    </a:lnTo>
                    <a:lnTo>
                      <a:pt x="444" y="164"/>
                    </a:lnTo>
                    <a:lnTo>
                      <a:pt x="450" y="186"/>
                    </a:lnTo>
                    <a:lnTo>
                      <a:pt x="453" y="211"/>
                    </a:lnTo>
                    <a:lnTo>
                      <a:pt x="456" y="23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07" name="Freeform 45"/>
              <p:cNvSpPr>
                <a:spLocks/>
              </p:cNvSpPr>
              <p:nvPr/>
            </p:nvSpPr>
            <p:spPr bwMode="auto">
              <a:xfrm>
                <a:off x="1447" y="2722"/>
                <a:ext cx="91" cy="93"/>
              </a:xfrm>
              <a:custGeom>
                <a:avLst/>
                <a:gdLst>
                  <a:gd name="T0" fmla="*/ 0 w 456"/>
                  <a:gd name="T1" fmla="*/ 0 h 463"/>
                  <a:gd name="T2" fmla="*/ 0 w 456"/>
                  <a:gd name="T3" fmla="*/ 0 h 463"/>
                  <a:gd name="T4" fmla="*/ 0 w 456"/>
                  <a:gd name="T5" fmla="*/ 0 h 463"/>
                  <a:gd name="T6" fmla="*/ 0 w 456"/>
                  <a:gd name="T7" fmla="*/ 0 h 463"/>
                  <a:gd name="T8" fmla="*/ 0 w 456"/>
                  <a:gd name="T9" fmla="*/ 0 h 463"/>
                  <a:gd name="T10" fmla="*/ 0 w 456"/>
                  <a:gd name="T11" fmla="*/ 0 h 463"/>
                  <a:gd name="T12" fmla="*/ 0 w 456"/>
                  <a:gd name="T13" fmla="*/ 0 h 463"/>
                  <a:gd name="T14" fmla="*/ 0 w 456"/>
                  <a:gd name="T15" fmla="*/ 0 h 463"/>
                  <a:gd name="T16" fmla="*/ 0 w 456"/>
                  <a:gd name="T17" fmla="*/ 0 h 463"/>
                  <a:gd name="T18" fmla="*/ 0 w 456"/>
                  <a:gd name="T19" fmla="*/ 0 h 463"/>
                  <a:gd name="T20" fmla="*/ 0 w 456"/>
                  <a:gd name="T21" fmla="*/ 0 h 463"/>
                  <a:gd name="T22" fmla="*/ 0 w 456"/>
                  <a:gd name="T23" fmla="*/ 0 h 463"/>
                  <a:gd name="T24" fmla="*/ 0 w 456"/>
                  <a:gd name="T25" fmla="*/ 0 h 463"/>
                  <a:gd name="T26" fmla="*/ 0 w 456"/>
                  <a:gd name="T27" fmla="*/ 0 h 463"/>
                  <a:gd name="T28" fmla="*/ 0 w 456"/>
                  <a:gd name="T29" fmla="*/ 0 h 463"/>
                  <a:gd name="T30" fmla="*/ 0 w 456"/>
                  <a:gd name="T31" fmla="*/ 0 h 463"/>
                  <a:gd name="T32" fmla="*/ 0 w 456"/>
                  <a:gd name="T33" fmla="*/ 0 h 463"/>
                  <a:gd name="T34" fmla="*/ 0 w 456"/>
                  <a:gd name="T35" fmla="*/ 0 h 463"/>
                  <a:gd name="T36" fmla="*/ 0 w 456"/>
                  <a:gd name="T37" fmla="*/ 0 h 463"/>
                  <a:gd name="T38" fmla="*/ 0 w 456"/>
                  <a:gd name="T39" fmla="*/ 0 h 463"/>
                  <a:gd name="T40" fmla="*/ 0 w 456"/>
                  <a:gd name="T41" fmla="*/ 0 h 463"/>
                  <a:gd name="T42" fmla="*/ 0 w 456"/>
                  <a:gd name="T43" fmla="*/ 0 h 463"/>
                  <a:gd name="T44" fmla="*/ 0 w 456"/>
                  <a:gd name="T45" fmla="*/ 0 h 463"/>
                  <a:gd name="T46" fmla="*/ 0 w 456"/>
                  <a:gd name="T47" fmla="*/ 0 h 463"/>
                  <a:gd name="T48" fmla="*/ 0 w 456"/>
                  <a:gd name="T49" fmla="*/ 0 h 463"/>
                  <a:gd name="T50" fmla="*/ 0 w 456"/>
                  <a:gd name="T51" fmla="*/ 0 h 463"/>
                  <a:gd name="T52" fmla="*/ 0 w 456"/>
                  <a:gd name="T53" fmla="*/ 0 h 463"/>
                  <a:gd name="T54" fmla="*/ 0 w 456"/>
                  <a:gd name="T55" fmla="*/ 0 h 463"/>
                  <a:gd name="T56" fmla="*/ 0 w 456"/>
                  <a:gd name="T57" fmla="*/ 0 h 463"/>
                  <a:gd name="T58" fmla="*/ 0 w 456"/>
                  <a:gd name="T59" fmla="*/ 0 h 463"/>
                  <a:gd name="T60" fmla="*/ 0 w 456"/>
                  <a:gd name="T61" fmla="*/ 0 h 463"/>
                  <a:gd name="T62" fmla="*/ 0 w 456"/>
                  <a:gd name="T63" fmla="*/ 0 h 4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6" h="463">
                    <a:moveTo>
                      <a:pt x="456" y="235"/>
                    </a:moveTo>
                    <a:lnTo>
                      <a:pt x="453" y="257"/>
                    </a:lnTo>
                    <a:lnTo>
                      <a:pt x="450" y="279"/>
                    </a:lnTo>
                    <a:lnTo>
                      <a:pt x="444" y="301"/>
                    </a:lnTo>
                    <a:lnTo>
                      <a:pt x="437" y="322"/>
                    </a:lnTo>
                    <a:lnTo>
                      <a:pt x="428" y="341"/>
                    </a:lnTo>
                    <a:lnTo>
                      <a:pt x="416" y="359"/>
                    </a:lnTo>
                    <a:lnTo>
                      <a:pt x="403" y="379"/>
                    </a:lnTo>
                    <a:lnTo>
                      <a:pt x="389" y="393"/>
                    </a:lnTo>
                    <a:lnTo>
                      <a:pt x="372" y="409"/>
                    </a:lnTo>
                    <a:lnTo>
                      <a:pt x="355" y="423"/>
                    </a:lnTo>
                    <a:lnTo>
                      <a:pt x="336" y="435"/>
                    </a:lnTo>
                    <a:lnTo>
                      <a:pt x="317" y="443"/>
                    </a:lnTo>
                    <a:lnTo>
                      <a:pt x="297" y="452"/>
                    </a:lnTo>
                    <a:lnTo>
                      <a:pt x="275" y="457"/>
                    </a:lnTo>
                    <a:lnTo>
                      <a:pt x="252" y="461"/>
                    </a:lnTo>
                    <a:lnTo>
                      <a:pt x="229" y="463"/>
                    </a:lnTo>
                    <a:lnTo>
                      <a:pt x="205" y="461"/>
                    </a:lnTo>
                    <a:lnTo>
                      <a:pt x="183" y="457"/>
                    </a:lnTo>
                    <a:lnTo>
                      <a:pt x="160" y="452"/>
                    </a:lnTo>
                    <a:lnTo>
                      <a:pt x="139" y="443"/>
                    </a:lnTo>
                    <a:lnTo>
                      <a:pt x="119" y="435"/>
                    </a:lnTo>
                    <a:lnTo>
                      <a:pt x="99" y="423"/>
                    </a:lnTo>
                    <a:lnTo>
                      <a:pt x="83" y="409"/>
                    </a:lnTo>
                    <a:lnTo>
                      <a:pt x="66" y="393"/>
                    </a:lnTo>
                    <a:lnTo>
                      <a:pt x="52" y="379"/>
                    </a:lnTo>
                    <a:lnTo>
                      <a:pt x="38" y="359"/>
                    </a:lnTo>
                    <a:lnTo>
                      <a:pt x="26" y="341"/>
                    </a:lnTo>
                    <a:lnTo>
                      <a:pt x="17" y="322"/>
                    </a:lnTo>
                    <a:lnTo>
                      <a:pt x="10" y="301"/>
                    </a:lnTo>
                    <a:lnTo>
                      <a:pt x="4" y="279"/>
                    </a:lnTo>
                    <a:lnTo>
                      <a:pt x="0" y="257"/>
                    </a:lnTo>
                    <a:lnTo>
                      <a:pt x="0" y="235"/>
                    </a:lnTo>
                    <a:lnTo>
                      <a:pt x="0" y="211"/>
                    </a:lnTo>
                    <a:lnTo>
                      <a:pt x="4" y="186"/>
                    </a:lnTo>
                    <a:lnTo>
                      <a:pt x="10" y="164"/>
                    </a:lnTo>
                    <a:lnTo>
                      <a:pt x="17" y="143"/>
                    </a:lnTo>
                    <a:lnTo>
                      <a:pt x="26" y="123"/>
                    </a:lnTo>
                    <a:lnTo>
                      <a:pt x="38" y="104"/>
                    </a:lnTo>
                    <a:lnTo>
                      <a:pt x="52" y="85"/>
                    </a:lnTo>
                    <a:lnTo>
                      <a:pt x="66" y="68"/>
                    </a:lnTo>
                    <a:lnTo>
                      <a:pt x="83" y="54"/>
                    </a:lnTo>
                    <a:lnTo>
                      <a:pt x="99" y="41"/>
                    </a:lnTo>
                    <a:lnTo>
                      <a:pt x="119" y="29"/>
                    </a:lnTo>
                    <a:lnTo>
                      <a:pt x="139" y="18"/>
                    </a:lnTo>
                    <a:lnTo>
                      <a:pt x="160" y="12"/>
                    </a:lnTo>
                    <a:lnTo>
                      <a:pt x="183" y="4"/>
                    </a:lnTo>
                    <a:lnTo>
                      <a:pt x="205" y="1"/>
                    </a:lnTo>
                    <a:lnTo>
                      <a:pt x="229" y="0"/>
                    </a:lnTo>
                    <a:lnTo>
                      <a:pt x="252" y="1"/>
                    </a:lnTo>
                    <a:lnTo>
                      <a:pt x="275" y="4"/>
                    </a:lnTo>
                    <a:lnTo>
                      <a:pt x="297" y="12"/>
                    </a:lnTo>
                    <a:lnTo>
                      <a:pt x="317" y="18"/>
                    </a:lnTo>
                    <a:lnTo>
                      <a:pt x="336" y="29"/>
                    </a:lnTo>
                    <a:lnTo>
                      <a:pt x="355" y="41"/>
                    </a:lnTo>
                    <a:lnTo>
                      <a:pt x="372" y="54"/>
                    </a:lnTo>
                    <a:lnTo>
                      <a:pt x="389" y="68"/>
                    </a:lnTo>
                    <a:lnTo>
                      <a:pt x="403" y="85"/>
                    </a:lnTo>
                    <a:lnTo>
                      <a:pt x="416" y="104"/>
                    </a:lnTo>
                    <a:lnTo>
                      <a:pt x="428" y="123"/>
                    </a:lnTo>
                    <a:lnTo>
                      <a:pt x="437" y="143"/>
                    </a:lnTo>
                    <a:lnTo>
                      <a:pt x="444" y="164"/>
                    </a:lnTo>
                    <a:lnTo>
                      <a:pt x="450" y="186"/>
                    </a:lnTo>
                    <a:lnTo>
                      <a:pt x="453" y="211"/>
                    </a:lnTo>
                    <a:lnTo>
                      <a:pt x="456" y="235"/>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08" name="Rectangle 46"/>
              <p:cNvSpPr>
                <a:spLocks noChangeArrowheads="1"/>
              </p:cNvSpPr>
              <p:nvPr/>
            </p:nvSpPr>
            <p:spPr bwMode="auto">
              <a:xfrm>
                <a:off x="1484" y="2429"/>
                <a:ext cx="19" cy="9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09" name="Rectangle 47"/>
              <p:cNvSpPr>
                <a:spLocks noChangeArrowheads="1"/>
              </p:cNvSpPr>
              <p:nvPr/>
            </p:nvSpPr>
            <p:spPr bwMode="auto">
              <a:xfrm>
                <a:off x="1484" y="2429"/>
                <a:ext cx="19" cy="91"/>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10" name="Rectangle 48"/>
              <p:cNvSpPr>
                <a:spLocks noChangeArrowheads="1"/>
              </p:cNvSpPr>
              <p:nvPr/>
            </p:nvSpPr>
            <p:spPr bwMode="auto">
              <a:xfrm>
                <a:off x="1484" y="2255"/>
                <a:ext cx="19" cy="9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11" name="Rectangle 49"/>
              <p:cNvSpPr>
                <a:spLocks noChangeArrowheads="1"/>
              </p:cNvSpPr>
              <p:nvPr/>
            </p:nvSpPr>
            <p:spPr bwMode="auto">
              <a:xfrm>
                <a:off x="1484" y="2255"/>
                <a:ext cx="19" cy="92"/>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12" name="Freeform 50"/>
              <p:cNvSpPr>
                <a:spLocks/>
              </p:cNvSpPr>
              <p:nvPr/>
            </p:nvSpPr>
            <p:spPr bwMode="auto">
              <a:xfrm>
                <a:off x="1447" y="2339"/>
                <a:ext cx="91" cy="92"/>
              </a:xfrm>
              <a:custGeom>
                <a:avLst/>
                <a:gdLst>
                  <a:gd name="T0" fmla="*/ 0 w 456"/>
                  <a:gd name="T1" fmla="*/ 0 h 457"/>
                  <a:gd name="T2" fmla="*/ 0 w 456"/>
                  <a:gd name="T3" fmla="*/ 0 h 457"/>
                  <a:gd name="T4" fmla="*/ 0 w 456"/>
                  <a:gd name="T5" fmla="*/ 0 h 457"/>
                  <a:gd name="T6" fmla="*/ 0 w 456"/>
                  <a:gd name="T7" fmla="*/ 0 h 457"/>
                  <a:gd name="T8" fmla="*/ 0 w 456"/>
                  <a:gd name="T9" fmla="*/ 0 h 457"/>
                  <a:gd name="T10" fmla="*/ 0 w 456"/>
                  <a:gd name="T11" fmla="*/ 0 h 457"/>
                  <a:gd name="T12" fmla="*/ 0 w 456"/>
                  <a:gd name="T13" fmla="*/ 0 h 457"/>
                  <a:gd name="T14" fmla="*/ 0 w 456"/>
                  <a:gd name="T15" fmla="*/ 0 h 457"/>
                  <a:gd name="T16" fmla="*/ 0 w 456"/>
                  <a:gd name="T17" fmla="*/ 0 h 457"/>
                  <a:gd name="T18" fmla="*/ 0 w 456"/>
                  <a:gd name="T19" fmla="*/ 0 h 457"/>
                  <a:gd name="T20" fmla="*/ 0 w 456"/>
                  <a:gd name="T21" fmla="*/ 0 h 457"/>
                  <a:gd name="T22" fmla="*/ 0 w 456"/>
                  <a:gd name="T23" fmla="*/ 0 h 457"/>
                  <a:gd name="T24" fmla="*/ 0 w 456"/>
                  <a:gd name="T25" fmla="*/ 0 h 457"/>
                  <a:gd name="T26" fmla="*/ 0 w 456"/>
                  <a:gd name="T27" fmla="*/ 0 h 457"/>
                  <a:gd name="T28" fmla="*/ 0 w 456"/>
                  <a:gd name="T29" fmla="*/ 0 h 457"/>
                  <a:gd name="T30" fmla="*/ 0 w 456"/>
                  <a:gd name="T31" fmla="*/ 0 h 457"/>
                  <a:gd name="T32" fmla="*/ 0 w 456"/>
                  <a:gd name="T33" fmla="*/ 0 h 457"/>
                  <a:gd name="T34" fmla="*/ 0 w 456"/>
                  <a:gd name="T35" fmla="*/ 0 h 457"/>
                  <a:gd name="T36" fmla="*/ 0 w 456"/>
                  <a:gd name="T37" fmla="*/ 0 h 457"/>
                  <a:gd name="T38" fmla="*/ 0 w 456"/>
                  <a:gd name="T39" fmla="*/ 0 h 457"/>
                  <a:gd name="T40" fmla="*/ 0 w 456"/>
                  <a:gd name="T41" fmla="*/ 0 h 457"/>
                  <a:gd name="T42" fmla="*/ 0 w 456"/>
                  <a:gd name="T43" fmla="*/ 0 h 457"/>
                  <a:gd name="T44" fmla="*/ 0 w 456"/>
                  <a:gd name="T45" fmla="*/ 0 h 457"/>
                  <a:gd name="T46" fmla="*/ 0 w 456"/>
                  <a:gd name="T47" fmla="*/ 0 h 457"/>
                  <a:gd name="T48" fmla="*/ 0 w 456"/>
                  <a:gd name="T49" fmla="*/ 0 h 457"/>
                  <a:gd name="T50" fmla="*/ 0 w 456"/>
                  <a:gd name="T51" fmla="*/ 0 h 457"/>
                  <a:gd name="T52" fmla="*/ 0 w 456"/>
                  <a:gd name="T53" fmla="*/ 0 h 457"/>
                  <a:gd name="T54" fmla="*/ 0 w 456"/>
                  <a:gd name="T55" fmla="*/ 0 h 457"/>
                  <a:gd name="T56" fmla="*/ 0 w 456"/>
                  <a:gd name="T57" fmla="*/ 0 h 457"/>
                  <a:gd name="T58" fmla="*/ 0 w 456"/>
                  <a:gd name="T59" fmla="*/ 0 h 457"/>
                  <a:gd name="T60" fmla="*/ 0 w 456"/>
                  <a:gd name="T61" fmla="*/ 0 h 457"/>
                  <a:gd name="T62" fmla="*/ 0 w 456"/>
                  <a:gd name="T63" fmla="*/ 0 h 45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6" h="457">
                    <a:moveTo>
                      <a:pt x="456" y="228"/>
                    </a:moveTo>
                    <a:lnTo>
                      <a:pt x="453" y="252"/>
                    </a:lnTo>
                    <a:lnTo>
                      <a:pt x="450" y="274"/>
                    </a:lnTo>
                    <a:lnTo>
                      <a:pt x="444" y="295"/>
                    </a:lnTo>
                    <a:lnTo>
                      <a:pt x="437" y="316"/>
                    </a:lnTo>
                    <a:lnTo>
                      <a:pt x="428" y="337"/>
                    </a:lnTo>
                    <a:lnTo>
                      <a:pt x="416" y="356"/>
                    </a:lnTo>
                    <a:lnTo>
                      <a:pt x="403" y="373"/>
                    </a:lnTo>
                    <a:lnTo>
                      <a:pt x="389" y="390"/>
                    </a:lnTo>
                    <a:lnTo>
                      <a:pt x="372" y="405"/>
                    </a:lnTo>
                    <a:lnTo>
                      <a:pt x="355" y="417"/>
                    </a:lnTo>
                    <a:lnTo>
                      <a:pt x="336" y="429"/>
                    </a:lnTo>
                    <a:lnTo>
                      <a:pt x="317" y="439"/>
                    </a:lnTo>
                    <a:lnTo>
                      <a:pt x="297" y="446"/>
                    </a:lnTo>
                    <a:lnTo>
                      <a:pt x="275" y="454"/>
                    </a:lnTo>
                    <a:lnTo>
                      <a:pt x="252" y="457"/>
                    </a:lnTo>
                    <a:lnTo>
                      <a:pt x="229" y="457"/>
                    </a:lnTo>
                    <a:lnTo>
                      <a:pt x="205" y="457"/>
                    </a:lnTo>
                    <a:lnTo>
                      <a:pt x="183" y="454"/>
                    </a:lnTo>
                    <a:lnTo>
                      <a:pt x="160" y="446"/>
                    </a:lnTo>
                    <a:lnTo>
                      <a:pt x="139" y="439"/>
                    </a:lnTo>
                    <a:lnTo>
                      <a:pt x="119" y="429"/>
                    </a:lnTo>
                    <a:lnTo>
                      <a:pt x="99" y="417"/>
                    </a:lnTo>
                    <a:lnTo>
                      <a:pt x="83" y="405"/>
                    </a:lnTo>
                    <a:lnTo>
                      <a:pt x="66" y="390"/>
                    </a:lnTo>
                    <a:lnTo>
                      <a:pt x="52" y="373"/>
                    </a:lnTo>
                    <a:lnTo>
                      <a:pt x="38" y="356"/>
                    </a:lnTo>
                    <a:lnTo>
                      <a:pt x="26" y="337"/>
                    </a:lnTo>
                    <a:lnTo>
                      <a:pt x="17" y="316"/>
                    </a:lnTo>
                    <a:lnTo>
                      <a:pt x="10" y="295"/>
                    </a:lnTo>
                    <a:lnTo>
                      <a:pt x="4" y="274"/>
                    </a:lnTo>
                    <a:lnTo>
                      <a:pt x="0" y="252"/>
                    </a:lnTo>
                    <a:lnTo>
                      <a:pt x="0" y="228"/>
                    </a:lnTo>
                    <a:lnTo>
                      <a:pt x="0" y="206"/>
                    </a:lnTo>
                    <a:lnTo>
                      <a:pt x="4" y="184"/>
                    </a:lnTo>
                    <a:lnTo>
                      <a:pt x="10" y="162"/>
                    </a:lnTo>
                    <a:lnTo>
                      <a:pt x="17" y="142"/>
                    </a:lnTo>
                    <a:lnTo>
                      <a:pt x="26" y="121"/>
                    </a:lnTo>
                    <a:lnTo>
                      <a:pt x="38" y="101"/>
                    </a:lnTo>
                    <a:lnTo>
                      <a:pt x="52" y="84"/>
                    </a:lnTo>
                    <a:lnTo>
                      <a:pt x="66" y="67"/>
                    </a:lnTo>
                    <a:lnTo>
                      <a:pt x="83" y="54"/>
                    </a:lnTo>
                    <a:lnTo>
                      <a:pt x="99" y="40"/>
                    </a:lnTo>
                    <a:lnTo>
                      <a:pt x="119" y="28"/>
                    </a:lnTo>
                    <a:lnTo>
                      <a:pt x="139" y="17"/>
                    </a:lnTo>
                    <a:lnTo>
                      <a:pt x="160" y="11"/>
                    </a:lnTo>
                    <a:lnTo>
                      <a:pt x="183" y="6"/>
                    </a:lnTo>
                    <a:lnTo>
                      <a:pt x="205" y="0"/>
                    </a:lnTo>
                    <a:lnTo>
                      <a:pt x="229" y="0"/>
                    </a:lnTo>
                    <a:lnTo>
                      <a:pt x="252" y="0"/>
                    </a:lnTo>
                    <a:lnTo>
                      <a:pt x="275" y="6"/>
                    </a:lnTo>
                    <a:lnTo>
                      <a:pt x="297" y="11"/>
                    </a:lnTo>
                    <a:lnTo>
                      <a:pt x="317" y="17"/>
                    </a:lnTo>
                    <a:lnTo>
                      <a:pt x="336" y="28"/>
                    </a:lnTo>
                    <a:lnTo>
                      <a:pt x="355" y="40"/>
                    </a:lnTo>
                    <a:lnTo>
                      <a:pt x="372" y="54"/>
                    </a:lnTo>
                    <a:lnTo>
                      <a:pt x="389" y="67"/>
                    </a:lnTo>
                    <a:lnTo>
                      <a:pt x="403" y="84"/>
                    </a:lnTo>
                    <a:lnTo>
                      <a:pt x="416" y="101"/>
                    </a:lnTo>
                    <a:lnTo>
                      <a:pt x="428" y="121"/>
                    </a:lnTo>
                    <a:lnTo>
                      <a:pt x="437" y="142"/>
                    </a:lnTo>
                    <a:lnTo>
                      <a:pt x="444" y="162"/>
                    </a:lnTo>
                    <a:lnTo>
                      <a:pt x="450" y="184"/>
                    </a:lnTo>
                    <a:lnTo>
                      <a:pt x="453" y="206"/>
                    </a:lnTo>
                    <a:lnTo>
                      <a:pt x="456" y="2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13" name="Freeform 51"/>
              <p:cNvSpPr>
                <a:spLocks/>
              </p:cNvSpPr>
              <p:nvPr/>
            </p:nvSpPr>
            <p:spPr bwMode="auto">
              <a:xfrm>
                <a:off x="1447" y="2339"/>
                <a:ext cx="91" cy="92"/>
              </a:xfrm>
              <a:custGeom>
                <a:avLst/>
                <a:gdLst>
                  <a:gd name="T0" fmla="*/ 0 w 456"/>
                  <a:gd name="T1" fmla="*/ 0 h 457"/>
                  <a:gd name="T2" fmla="*/ 0 w 456"/>
                  <a:gd name="T3" fmla="*/ 0 h 457"/>
                  <a:gd name="T4" fmla="*/ 0 w 456"/>
                  <a:gd name="T5" fmla="*/ 0 h 457"/>
                  <a:gd name="T6" fmla="*/ 0 w 456"/>
                  <a:gd name="T7" fmla="*/ 0 h 457"/>
                  <a:gd name="T8" fmla="*/ 0 w 456"/>
                  <a:gd name="T9" fmla="*/ 0 h 457"/>
                  <a:gd name="T10" fmla="*/ 0 w 456"/>
                  <a:gd name="T11" fmla="*/ 0 h 457"/>
                  <a:gd name="T12" fmla="*/ 0 w 456"/>
                  <a:gd name="T13" fmla="*/ 0 h 457"/>
                  <a:gd name="T14" fmla="*/ 0 w 456"/>
                  <a:gd name="T15" fmla="*/ 0 h 457"/>
                  <a:gd name="T16" fmla="*/ 0 w 456"/>
                  <a:gd name="T17" fmla="*/ 0 h 457"/>
                  <a:gd name="T18" fmla="*/ 0 w 456"/>
                  <a:gd name="T19" fmla="*/ 0 h 457"/>
                  <a:gd name="T20" fmla="*/ 0 w 456"/>
                  <a:gd name="T21" fmla="*/ 0 h 457"/>
                  <a:gd name="T22" fmla="*/ 0 w 456"/>
                  <a:gd name="T23" fmla="*/ 0 h 457"/>
                  <a:gd name="T24" fmla="*/ 0 w 456"/>
                  <a:gd name="T25" fmla="*/ 0 h 457"/>
                  <a:gd name="T26" fmla="*/ 0 w 456"/>
                  <a:gd name="T27" fmla="*/ 0 h 457"/>
                  <a:gd name="T28" fmla="*/ 0 w 456"/>
                  <a:gd name="T29" fmla="*/ 0 h 457"/>
                  <a:gd name="T30" fmla="*/ 0 w 456"/>
                  <a:gd name="T31" fmla="*/ 0 h 457"/>
                  <a:gd name="T32" fmla="*/ 0 w 456"/>
                  <a:gd name="T33" fmla="*/ 0 h 457"/>
                  <a:gd name="T34" fmla="*/ 0 w 456"/>
                  <a:gd name="T35" fmla="*/ 0 h 457"/>
                  <a:gd name="T36" fmla="*/ 0 w 456"/>
                  <a:gd name="T37" fmla="*/ 0 h 457"/>
                  <a:gd name="T38" fmla="*/ 0 w 456"/>
                  <a:gd name="T39" fmla="*/ 0 h 457"/>
                  <a:gd name="T40" fmla="*/ 0 w 456"/>
                  <a:gd name="T41" fmla="*/ 0 h 457"/>
                  <a:gd name="T42" fmla="*/ 0 w 456"/>
                  <a:gd name="T43" fmla="*/ 0 h 457"/>
                  <a:gd name="T44" fmla="*/ 0 w 456"/>
                  <a:gd name="T45" fmla="*/ 0 h 457"/>
                  <a:gd name="T46" fmla="*/ 0 w 456"/>
                  <a:gd name="T47" fmla="*/ 0 h 457"/>
                  <a:gd name="T48" fmla="*/ 0 w 456"/>
                  <a:gd name="T49" fmla="*/ 0 h 457"/>
                  <a:gd name="T50" fmla="*/ 0 w 456"/>
                  <a:gd name="T51" fmla="*/ 0 h 457"/>
                  <a:gd name="T52" fmla="*/ 0 w 456"/>
                  <a:gd name="T53" fmla="*/ 0 h 457"/>
                  <a:gd name="T54" fmla="*/ 0 w 456"/>
                  <a:gd name="T55" fmla="*/ 0 h 457"/>
                  <a:gd name="T56" fmla="*/ 0 w 456"/>
                  <a:gd name="T57" fmla="*/ 0 h 457"/>
                  <a:gd name="T58" fmla="*/ 0 w 456"/>
                  <a:gd name="T59" fmla="*/ 0 h 457"/>
                  <a:gd name="T60" fmla="*/ 0 w 456"/>
                  <a:gd name="T61" fmla="*/ 0 h 457"/>
                  <a:gd name="T62" fmla="*/ 0 w 456"/>
                  <a:gd name="T63" fmla="*/ 0 h 45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6" h="457">
                    <a:moveTo>
                      <a:pt x="456" y="228"/>
                    </a:moveTo>
                    <a:lnTo>
                      <a:pt x="453" y="252"/>
                    </a:lnTo>
                    <a:lnTo>
                      <a:pt x="450" y="274"/>
                    </a:lnTo>
                    <a:lnTo>
                      <a:pt x="444" y="295"/>
                    </a:lnTo>
                    <a:lnTo>
                      <a:pt x="437" y="316"/>
                    </a:lnTo>
                    <a:lnTo>
                      <a:pt x="428" y="337"/>
                    </a:lnTo>
                    <a:lnTo>
                      <a:pt x="416" y="356"/>
                    </a:lnTo>
                    <a:lnTo>
                      <a:pt x="403" y="373"/>
                    </a:lnTo>
                    <a:lnTo>
                      <a:pt x="389" y="390"/>
                    </a:lnTo>
                    <a:lnTo>
                      <a:pt x="372" y="405"/>
                    </a:lnTo>
                    <a:lnTo>
                      <a:pt x="355" y="417"/>
                    </a:lnTo>
                    <a:lnTo>
                      <a:pt x="336" y="429"/>
                    </a:lnTo>
                    <a:lnTo>
                      <a:pt x="317" y="439"/>
                    </a:lnTo>
                    <a:lnTo>
                      <a:pt x="297" y="446"/>
                    </a:lnTo>
                    <a:lnTo>
                      <a:pt x="275" y="454"/>
                    </a:lnTo>
                    <a:lnTo>
                      <a:pt x="252" y="457"/>
                    </a:lnTo>
                    <a:lnTo>
                      <a:pt x="229" y="457"/>
                    </a:lnTo>
                    <a:lnTo>
                      <a:pt x="205" y="457"/>
                    </a:lnTo>
                    <a:lnTo>
                      <a:pt x="183" y="454"/>
                    </a:lnTo>
                    <a:lnTo>
                      <a:pt x="160" y="446"/>
                    </a:lnTo>
                    <a:lnTo>
                      <a:pt x="139" y="439"/>
                    </a:lnTo>
                    <a:lnTo>
                      <a:pt x="119" y="429"/>
                    </a:lnTo>
                    <a:lnTo>
                      <a:pt x="99" y="417"/>
                    </a:lnTo>
                    <a:lnTo>
                      <a:pt x="83" y="405"/>
                    </a:lnTo>
                    <a:lnTo>
                      <a:pt x="66" y="390"/>
                    </a:lnTo>
                    <a:lnTo>
                      <a:pt x="52" y="373"/>
                    </a:lnTo>
                    <a:lnTo>
                      <a:pt x="38" y="356"/>
                    </a:lnTo>
                    <a:lnTo>
                      <a:pt x="26" y="337"/>
                    </a:lnTo>
                    <a:lnTo>
                      <a:pt x="17" y="316"/>
                    </a:lnTo>
                    <a:lnTo>
                      <a:pt x="10" y="295"/>
                    </a:lnTo>
                    <a:lnTo>
                      <a:pt x="4" y="274"/>
                    </a:lnTo>
                    <a:lnTo>
                      <a:pt x="0" y="252"/>
                    </a:lnTo>
                    <a:lnTo>
                      <a:pt x="0" y="228"/>
                    </a:lnTo>
                    <a:lnTo>
                      <a:pt x="0" y="206"/>
                    </a:lnTo>
                    <a:lnTo>
                      <a:pt x="4" y="184"/>
                    </a:lnTo>
                    <a:lnTo>
                      <a:pt x="10" y="162"/>
                    </a:lnTo>
                    <a:lnTo>
                      <a:pt x="17" y="142"/>
                    </a:lnTo>
                    <a:lnTo>
                      <a:pt x="26" y="121"/>
                    </a:lnTo>
                    <a:lnTo>
                      <a:pt x="38" y="101"/>
                    </a:lnTo>
                    <a:lnTo>
                      <a:pt x="52" y="84"/>
                    </a:lnTo>
                    <a:lnTo>
                      <a:pt x="66" y="67"/>
                    </a:lnTo>
                    <a:lnTo>
                      <a:pt x="83" y="54"/>
                    </a:lnTo>
                    <a:lnTo>
                      <a:pt x="99" y="40"/>
                    </a:lnTo>
                    <a:lnTo>
                      <a:pt x="119" y="28"/>
                    </a:lnTo>
                    <a:lnTo>
                      <a:pt x="139" y="17"/>
                    </a:lnTo>
                    <a:lnTo>
                      <a:pt x="160" y="11"/>
                    </a:lnTo>
                    <a:lnTo>
                      <a:pt x="183" y="6"/>
                    </a:lnTo>
                    <a:lnTo>
                      <a:pt x="205" y="0"/>
                    </a:lnTo>
                    <a:lnTo>
                      <a:pt x="229" y="0"/>
                    </a:lnTo>
                    <a:lnTo>
                      <a:pt x="252" y="0"/>
                    </a:lnTo>
                    <a:lnTo>
                      <a:pt x="275" y="6"/>
                    </a:lnTo>
                    <a:lnTo>
                      <a:pt x="297" y="11"/>
                    </a:lnTo>
                    <a:lnTo>
                      <a:pt x="317" y="17"/>
                    </a:lnTo>
                    <a:lnTo>
                      <a:pt x="336" y="28"/>
                    </a:lnTo>
                    <a:lnTo>
                      <a:pt x="355" y="40"/>
                    </a:lnTo>
                    <a:lnTo>
                      <a:pt x="372" y="54"/>
                    </a:lnTo>
                    <a:lnTo>
                      <a:pt x="389" y="67"/>
                    </a:lnTo>
                    <a:lnTo>
                      <a:pt x="403" y="84"/>
                    </a:lnTo>
                    <a:lnTo>
                      <a:pt x="416" y="101"/>
                    </a:lnTo>
                    <a:lnTo>
                      <a:pt x="428" y="121"/>
                    </a:lnTo>
                    <a:lnTo>
                      <a:pt x="437" y="142"/>
                    </a:lnTo>
                    <a:lnTo>
                      <a:pt x="444" y="162"/>
                    </a:lnTo>
                    <a:lnTo>
                      <a:pt x="450" y="184"/>
                    </a:lnTo>
                    <a:lnTo>
                      <a:pt x="453" y="206"/>
                    </a:lnTo>
                    <a:lnTo>
                      <a:pt x="456" y="228"/>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14" name="Freeform 52"/>
              <p:cNvSpPr>
                <a:spLocks/>
              </p:cNvSpPr>
              <p:nvPr/>
            </p:nvSpPr>
            <p:spPr bwMode="auto">
              <a:xfrm>
                <a:off x="1414" y="2497"/>
                <a:ext cx="162" cy="166"/>
              </a:xfrm>
              <a:custGeom>
                <a:avLst/>
                <a:gdLst>
                  <a:gd name="T0" fmla="*/ 0 w 813"/>
                  <a:gd name="T1" fmla="*/ 0 h 828"/>
                  <a:gd name="T2" fmla="*/ 0 w 813"/>
                  <a:gd name="T3" fmla="*/ 0 h 828"/>
                  <a:gd name="T4" fmla="*/ 0 w 813"/>
                  <a:gd name="T5" fmla="*/ 0 h 828"/>
                  <a:gd name="T6" fmla="*/ 0 w 813"/>
                  <a:gd name="T7" fmla="*/ 0 h 828"/>
                  <a:gd name="T8" fmla="*/ 0 w 813"/>
                  <a:gd name="T9" fmla="*/ 0 h 828"/>
                  <a:gd name="T10" fmla="*/ 0 w 813"/>
                  <a:gd name="T11" fmla="*/ 0 h 828"/>
                  <a:gd name="T12" fmla="*/ 0 w 813"/>
                  <a:gd name="T13" fmla="*/ 0 h 828"/>
                  <a:gd name="T14" fmla="*/ 0 w 813"/>
                  <a:gd name="T15" fmla="*/ 0 h 828"/>
                  <a:gd name="T16" fmla="*/ 0 w 813"/>
                  <a:gd name="T17" fmla="*/ 0 h 828"/>
                  <a:gd name="T18" fmla="*/ 0 w 813"/>
                  <a:gd name="T19" fmla="*/ 0 h 828"/>
                  <a:gd name="T20" fmla="*/ 0 w 813"/>
                  <a:gd name="T21" fmla="*/ 0 h 828"/>
                  <a:gd name="T22" fmla="*/ 0 w 813"/>
                  <a:gd name="T23" fmla="*/ 0 h 828"/>
                  <a:gd name="T24" fmla="*/ 0 w 813"/>
                  <a:gd name="T25" fmla="*/ 0 h 828"/>
                  <a:gd name="T26" fmla="*/ 0 w 813"/>
                  <a:gd name="T27" fmla="*/ 0 h 828"/>
                  <a:gd name="T28" fmla="*/ 0 w 813"/>
                  <a:gd name="T29" fmla="*/ 0 h 828"/>
                  <a:gd name="T30" fmla="*/ 0 w 813"/>
                  <a:gd name="T31" fmla="*/ 0 h 828"/>
                  <a:gd name="T32" fmla="*/ 0 w 813"/>
                  <a:gd name="T33" fmla="*/ 0 h 828"/>
                  <a:gd name="T34" fmla="*/ 0 w 813"/>
                  <a:gd name="T35" fmla="*/ 0 h 828"/>
                  <a:gd name="T36" fmla="*/ 0 w 813"/>
                  <a:gd name="T37" fmla="*/ 0 h 828"/>
                  <a:gd name="T38" fmla="*/ 0 w 813"/>
                  <a:gd name="T39" fmla="*/ 0 h 828"/>
                  <a:gd name="T40" fmla="*/ 0 w 813"/>
                  <a:gd name="T41" fmla="*/ 0 h 828"/>
                  <a:gd name="T42" fmla="*/ 0 w 813"/>
                  <a:gd name="T43" fmla="*/ 0 h 828"/>
                  <a:gd name="T44" fmla="*/ 0 w 813"/>
                  <a:gd name="T45" fmla="*/ 0 h 828"/>
                  <a:gd name="T46" fmla="*/ 0 w 813"/>
                  <a:gd name="T47" fmla="*/ 0 h 828"/>
                  <a:gd name="T48" fmla="*/ 0 w 813"/>
                  <a:gd name="T49" fmla="*/ 0 h 828"/>
                  <a:gd name="T50" fmla="*/ 0 w 813"/>
                  <a:gd name="T51" fmla="*/ 0 h 828"/>
                  <a:gd name="T52" fmla="*/ 0 w 813"/>
                  <a:gd name="T53" fmla="*/ 0 h 828"/>
                  <a:gd name="T54" fmla="*/ 0 w 813"/>
                  <a:gd name="T55" fmla="*/ 0 h 828"/>
                  <a:gd name="T56" fmla="*/ 0 w 813"/>
                  <a:gd name="T57" fmla="*/ 0 h 828"/>
                  <a:gd name="T58" fmla="*/ 0 w 813"/>
                  <a:gd name="T59" fmla="*/ 0 h 828"/>
                  <a:gd name="T60" fmla="*/ 0 w 813"/>
                  <a:gd name="T61" fmla="*/ 0 h 828"/>
                  <a:gd name="T62" fmla="*/ 0 w 813"/>
                  <a:gd name="T63" fmla="*/ 0 h 828"/>
                  <a:gd name="T64" fmla="*/ 0 w 813"/>
                  <a:gd name="T65" fmla="*/ 0 h 828"/>
                  <a:gd name="T66" fmla="*/ 0 w 813"/>
                  <a:gd name="T67" fmla="*/ 0 h 828"/>
                  <a:gd name="T68" fmla="*/ 0 w 813"/>
                  <a:gd name="T69" fmla="*/ 0 h 828"/>
                  <a:gd name="T70" fmla="*/ 0 w 813"/>
                  <a:gd name="T71" fmla="*/ 0 h 828"/>
                  <a:gd name="T72" fmla="*/ 0 w 813"/>
                  <a:gd name="T73" fmla="*/ 0 h 828"/>
                  <a:gd name="T74" fmla="*/ 0 w 813"/>
                  <a:gd name="T75" fmla="*/ 0 h 828"/>
                  <a:gd name="T76" fmla="*/ 0 w 813"/>
                  <a:gd name="T77" fmla="*/ 0 h 828"/>
                  <a:gd name="T78" fmla="*/ 0 w 813"/>
                  <a:gd name="T79" fmla="*/ 0 h 828"/>
                  <a:gd name="T80" fmla="*/ 0 w 813"/>
                  <a:gd name="T81" fmla="*/ 0 h 828"/>
                  <a:gd name="T82" fmla="*/ 0 w 813"/>
                  <a:gd name="T83" fmla="*/ 0 h 828"/>
                  <a:gd name="T84" fmla="*/ 0 w 813"/>
                  <a:gd name="T85" fmla="*/ 0 h 82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813" h="828">
                    <a:moveTo>
                      <a:pt x="813" y="415"/>
                    </a:moveTo>
                    <a:lnTo>
                      <a:pt x="813" y="436"/>
                    </a:lnTo>
                    <a:lnTo>
                      <a:pt x="810" y="457"/>
                    </a:lnTo>
                    <a:lnTo>
                      <a:pt x="808" y="477"/>
                    </a:lnTo>
                    <a:lnTo>
                      <a:pt x="804" y="498"/>
                    </a:lnTo>
                    <a:lnTo>
                      <a:pt x="800" y="518"/>
                    </a:lnTo>
                    <a:lnTo>
                      <a:pt x="794" y="537"/>
                    </a:lnTo>
                    <a:lnTo>
                      <a:pt x="788" y="558"/>
                    </a:lnTo>
                    <a:lnTo>
                      <a:pt x="781" y="576"/>
                    </a:lnTo>
                    <a:lnTo>
                      <a:pt x="773" y="593"/>
                    </a:lnTo>
                    <a:lnTo>
                      <a:pt x="763" y="613"/>
                    </a:lnTo>
                    <a:lnTo>
                      <a:pt x="753" y="630"/>
                    </a:lnTo>
                    <a:lnTo>
                      <a:pt x="743" y="647"/>
                    </a:lnTo>
                    <a:lnTo>
                      <a:pt x="731" y="663"/>
                    </a:lnTo>
                    <a:lnTo>
                      <a:pt x="720" y="677"/>
                    </a:lnTo>
                    <a:lnTo>
                      <a:pt x="707" y="693"/>
                    </a:lnTo>
                    <a:lnTo>
                      <a:pt x="694" y="707"/>
                    </a:lnTo>
                    <a:lnTo>
                      <a:pt x="678" y="720"/>
                    </a:lnTo>
                    <a:lnTo>
                      <a:pt x="665" y="735"/>
                    </a:lnTo>
                    <a:lnTo>
                      <a:pt x="649" y="747"/>
                    </a:lnTo>
                    <a:lnTo>
                      <a:pt x="634" y="758"/>
                    </a:lnTo>
                    <a:lnTo>
                      <a:pt x="617" y="769"/>
                    </a:lnTo>
                    <a:lnTo>
                      <a:pt x="601" y="778"/>
                    </a:lnTo>
                    <a:lnTo>
                      <a:pt x="582" y="787"/>
                    </a:lnTo>
                    <a:lnTo>
                      <a:pt x="564" y="796"/>
                    </a:lnTo>
                    <a:lnTo>
                      <a:pt x="545" y="804"/>
                    </a:lnTo>
                    <a:lnTo>
                      <a:pt x="528" y="810"/>
                    </a:lnTo>
                    <a:lnTo>
                      <a:pt x="508" y="816"/>
                    </a:lnTo>
                    <a:lnTo>
                      <a:pt x="490" y="820"/>
                    </a:lnTo>
                    <a:lnTo>
                      <a:pt x="470" y="824"/>
                    </a:lnTo>
                    <a:lnTo>
                      <a:pt x="448" y="827"/>
                    </a:lnTo>
                    <a:lnTo>
                      <a:pt x="429" y="828"/>
                    </a:lnTo>
                    <a:lnTo>
                      <a:pt x="409" y="828"/>
                    </a:lnTo>
                    <a:lnTo>
                      <a:pt x="387" y="828"/>
                    </a:lnTo>
                    <a:lnTo>
                      <a:pt x="368" y="827"/>
                    </a:lnTo>
                    <a:lnTo>
                      <a:pt x="345" y="824"/>
                    </a:lnTo>
                    <a:lnTo>
                      <a:pt x="325" y="820"/>
                    </a:lnTo>
                    <a:lnTo>
                      <a:pt x="305" y="816"/>
                    </a:lnTo>
                    <a:lnTo>
                      <a:pt x="287" y="810"/>
                    </a:lnTo>
                    <a:lnTo>
                      <a:pt x="268" y="804"/>
                    </a:lnTo>
                    <a:lnTo>
                      <a:pt x="250" y="796"/>
                    </a:lnTo>
                    <a:lnTo>
                      <a:pt x="231" y="787"/>
                    </a:lnTo>
                    <a:lnTo>
                      <a:pt x="214" y="778"/>
                    </a:lnTo>
                    <a:lnTo>
                      <a:pt x="197" y="769"/>
                    </a:lnTo>
                    <a:lnTo>
                      <a:pt x="181" y="758"/>
                    </a:lnTo>
                    <a:lnTo>
                      <a:pt x="164" y="747"/>
                    </a:lnTo>
                    <a:lnTo>
                      <a:pt x="149" y="735"/>
                    </a:lnTo>
                    <a:lnTo>
                      <a:pt x="134" y="720"/>
                    </a:lnTo>
                    <a:lnTo>
                      <a:pt x="120" y="707"/>
                    </a:lnTo>
                    <a:lnTo>
                      <a:pt x="105" y="693"/>
                    </a:lnTo>
                    <a:lnTo>
                      <a:pt x="92" y="677"/>
                    </a:lnTo>
                    <a:lnTo>
                      <a:pt x="81" y="663"/>
                    </a:lnTo>
                    <a:lnTo>
                      <a:pt x="69" y="647"/>
                    </a:lnTo>
                    <a:lnTo>
                      <a:pt x="58" y="630"/>
                    </a:lnTo>
                    <a:lnTo>
                      <a:pt x="48" y="613"/>
                    </a:lnTo>
                    <a:lnTo>
                      <a:pt x="40" y="593"/>
                    </a:lnTo>
                    <a:lnTo>
                      <a:pt x="31" y="576"/>
                    </a:lnTo>
                    <a:lnTo>
                      <a:pt x="24" y="558"/>
                    </a:lnTo>
                    <a:lnTo>
                      <a:pt x="18" y="537"/>
                    </a:lnTo>
                    <a:lnTo>
                      <a:pt x="11" y="518"/>
                    </a:lnTo>
                    <a:lnTo>
                      <a:pt x="8" y="498"/>
                    </a:lnTo>
                    <a:lnTo>
                      <a:pt x="3" y="477"/>
                    </a:lnTo>
                    <a:lnTo>
                      <a:pt x="2" y="457"/>
                    </a:lnTo>
                    <a:lnTo>
                      <a:pt x="0" y="436"/>
                    </a:lnTo>
                    <a:lnTo>
                      <a:pt x="0" y="415"/>
                    </a:lnTo>
                    <a:lnTo>
                      <a:pt x="0" y="393"/>
                    </a:lnTo>
                    <a:lnTo>
                      <a:pt x="2" y="372"/>
                    </a:lnTo>
                    <a:lnTo>
                      <a:pt x="3" y="352"/>
                    </a:lnTo>
                    <a:lnTo>
                      <a:pt x="8" y="331"/>
                    </a:lnTo>
                    <a:lnTo>
                      <a:pt x="11" y="310"/>
                    </a:lnTo>
                    <a:lnTo>
                      <a:pt x="18" y="292"/>
                    </a:lnTo>
                    <a:lnTo>
                      <a:pt x="24" y="272"/>
                    </a:lnTo>
                    <a:lnTo>
                      <a:pt x="31" y="254"/>
                    </a:lnTo>
                    <a:lnTo>
                      <a:pt x="40" y="235"/>
                    </a:lnTo>
                    <a:lnTo>
                      <a:pt x="48" y="216"/>
                    </a:lnTo>
                    <a:lnTo>
                      <a:pt x="58" y="199"/>
                    </a:lnTo>
                    <a:lnTo>
                      <a:pt x="69" y="183"/>
                    </a:lnTo>
                    <a:lnTo>
                      <a:pt x="81" y="166"/>
                    </a:lnTo>
                    <a:lnTo>
                      <a:pt x="92" y="152"/>
                    </a:lnTo>
                    <a:lnTo>
                      <a:pt x="105" y="136"/>
                    </a:lnTo>
                    <a:lnTo>
                      <a:pt x="120" y="122"/>
                    </a:lnTo>
                    <a:lnTo>
                      <a:pt x="134" y="108"/>
                    </a:lnTo>
                    <a:lnTo>
                      <a:pt x="149" y="94"/>
                    </a:lnTo>
                    <a:lnTo>
                      <a:pt x="164" y="82"/>
                    </a:lnTo>
                    <a:lnTo>
                      <a:pt x="181" y="70"/>
                    </a:lnTo>
                    <a:lnTo>
                      <a:pt x="197" y="60"/>
                    </a:lnTo>
                    <a:lnTo>
                      <a:pt x="214" y="50"/>
                    </a:lnTo>
                    <a:lnTo>
                      <a:pt x="231" y="42"/>
                    </a:lnTo>
                    <a:lnTo>
                      <a:pt x="250" y="32"/>
                    </a:lnTo>
                    <a:lnTo>
                      <a:pt x="268" y="26"/>
                    </a:lnTo>
                    <a:lnTo>
                      <a:pt x="287" y="19"/>
                    </a:lnTo>
                    <a:lnTo>
                      <a:pt x="305" y="14"/>
                    </a:lnTo>
                    <a:lnTo>
                      <a:pt x="325" y="9"/>
                    </a:lnTo>
                    <a:lnTo>
                      <a:pt x="345" y="5"/>
                    </a:lnTo>
                    <a:lnTo>
                      <a:pt x="368" y="2"/>
                    </a:lnTo>
                    <a:lnTo>
                      <a:pt x="387" y="0"/>
                    </a:lnTo>
                    <a:lnTo>
                      <a:pt x="409" y="0"/>
                    </a:lnTo>
                    <a:lnTo>
                      <a:pt x="429" y="0"/>
                    </a:lnTo>
                    <a:lnTo>
                      <a:pt x="448" y="2"/>
                    </a:lnTo>
                    <a:lnTo>
                      <a:pt x="470" y="5"/>
                    </a:lnTo>
                    <a:lnTo>
                      <a:pt x="490" y="9"/>
                    </a:lnTo>
                    <a:lnTo>
                      <a:pt x="508" y="14"/>
                    </a:lnTo>
                    <a:lnTo>
                      <a:pt x="528" y="19"/>
                    </a:lnTo>
                    <a:lnTo>
                      <a:pt x="545" y="26"/>
                    </a:lnTo>
                    <a:lnTo>
                      <a:pt x="564" y="32"/>
                    </a:lnTo>
                    <a:lnTo>
                      <a:pt x="582" y="42"/>
                    </a:lnTo>
                    <a:lnTo>
                      <a:pt x="601" y="50"/>
                    </a:lnTo>
                    <a:lnTo>
                      <a:pt x="617" y="60"/>
                    </a:lnTo>
                    <a:lnTo>
                      <a:pt x="634" y="70"/>
                    </a:lnTo>
                    <a:lnTo>
                      <a:pt x="649" y="82"/>
                    </a:lnTo>
                    <a:lnTo>
                      <a:pt x="665" y="94"/>
                    </a:lnTo>
                    <a:lnTo>
                      <a:pt x="678" y="108"/>
                    </a:lnTo>
                    <a:lnTo>
                      <a:pt x="694" y="122"/>
                    </a:lnTo>
                    <a:lnTo>
                      <a:pt x="707" y="136"/>
                    </a:lnTo>
                    <a:lnTo>
                      <a:pt x="720" y="152"/>
                    </a:lnTo>
                    <a:lnTo>
                      <a:pt x="731" y="166"/>
                    </a:lnTo>
                    <a:lnTo>
                      <a:pt x="743" y="183"/>
                    </a:lnTo>
                    <a:lnTo>
                      <a:pt x="753" y="199"/>
                    </a:lnTo>
                    <a:lnTo>
                      <a:pt x="763" y="216"/>
                    </a:lnTo>
                    <a:lnTo>
                      <a:pt x="773" y="235"/>
                    </a:lnTo>
                    <a:lnTo>
                      <a:pt x="781" y="254"/>
                    </a:lnTo>
                    <a:lnTo>
                      <a:pt x="788" y="272"/>
                    </a:lnTo>
                    <a:lnTo>
                      <a:pt x="794" y="292"/>
                    </a:lnTo>
                    <a:lnTo>
                      <a:pt x="800" y="310"/>
                    </a:lnTo>
                    <a:lnTo>
                      <a:pt x="804" y="331"/>
                    </a:lnTo>
                    <a:lnTo>
                      <a:pt x="808" y="352"/>
                    </a:lnTo>
                    <a:lnTo>
                      <a:pt x="810" y="372"/>
                    </a:lnTo>
                    <a:lnTo>
                      <a:pt x="813" y="393"/>
                    </a:lnTo>
                    <a:lnTo>
                      <a:pt x="813" y="4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15" name="Freeform 53"/>
              <p:cNvSpPr>
                <a:spLocks/>
              </p:cNvSpPr>
              <p:nvPr/>
            </p:nvSpPr>
            <p:spPr bwMode="auto">
              <a:xfrm>
                <a:off x="1414" y="2497"/>
                <a:ext cx="162" cy="166"/>
              </a:xfrm>
              <a:custGeom>
                <a:avLst/>
                <a:gdLst>
                  <a:gd name="T0" fmla="*/ 0 w 813"/>
                  <a:gd name="T1" fmla="*/ 0 h 828"/>
                  <a:gd name="T2" fmla="*/ 0 w 813"/>
                  <a:gd name="T3" fmla="*/ 0 h 828"/>
                  <a:gd name="T4" fmla="*/ 0 w 813"/>
                  <a:gd name="T5" fmla="*/ 0 h 828"/>
                  <a:gd name="T6" fmla="*/ 0 w 813"/>
                  <a:gd name="T7" fmla="*/ 0 h 828"/>
                  <a:gd name="T8" fmla="*/ 0 w 813"/>
                  <a:gd name="T9" fmla="*/ 0 h 828"/>
                  <a:gd name="T10" fmla="*/ 0 w 813"/>
                  <a:gd name="T11" fmla="*/ 0 h 828"/>
                  <a:gd name="T12" fmla="*/ 0 w 813"/>
                  <a:gd name="T13" fmla="*/ 0 h 828"/>
                  <a:gd name="T14" fmla="*/ 0 w 813"/>
                  <a:gd name="T15" fmla="*/ 0 h 828"/>
                  <a:gd name="T16" fmla="*/ 0 w 813"/>
                  <a:gd name="T17" fmla="*/ 0 h 828"/>
                  <a:gd name="T18" fmla="*/ 0 w 813"/>
                  <a:gd name="T19" fmla="*/ 0 h 828"/>
                  <a:gd name="T20" fmla="*/ 0 w 813"/>
                  <a:gd name="T21" fmla="*/ 0 h 828"/>
                  <a:gd name="T22" fmla="*/ 0 w 813"/>
                  <a:gd name="T23" fmla="*/ 0 h 828"/>
                  <a:gd name="T24" fmla="*/ 0 w 813"/>
                  <a:gd name="T25" fmla="*/ 0 h 828"/>
                  <a:gd name="T26" fmla="*/ 0 w 813"/>
                  <a:gd name="T27" fmla="*/ 0 h 828"/>
                  <a:gd name="T28" fmla="*/ 0 w 813"/>
                  <a:gd name="T29" fmla="*/ 0 h 828"/>
                  <a:gd name="T30" fmla="*/ 0 w 813"/>
                  <a:gd name="T31" fmla="*/ 0 h 828"/>
                  <a:gd name="T32" fmla="*/ 0 w 813"/>
                  <a:gd name="T33" fmla="*/ 0 h 828"/>
                  <a:gd name="T34" fmla="*/ 0 w 813"/>
                  <a:gd name="T35" fmla="*/ 0 h 828"/>
                  <a:gd name="T36" fmla="*/ 0 w 813"/>
                  <a:gd name="T37" fmla="*/ 0 h 828"/>
                  <a:gd name="T38" fmla="*/ 0 w 813"/>
                  <a:gd name="T39" fmla="*/ 0 h 828"/>
                  <a:gd name="T40" fmla="*/ 0 w 813"/>
                  <a:gd name="T41" fmla="*/ 0 h 828"/>
                  <a:gd name="T42" fmla="*/ 0 w 813"/>
                  <a:gd name="T43" fmla="*/ 0 h 828"/>
                  <a:gd name="T44" fmla="*/ 0 w 813"/>
                  <a:gd name="T45" fmla="*/ 0 h 828"/>
                  <a:gd name="T46" fmla="*/ 0 w 813"/>
                  <a:gd name="T47" fmla="*/ 0 h 828"/>
                  <a:gd name="T48" fmla="*/ 0 w 813"/>
                  <a:gd name="T49" fmla="*/ 0 h 828"/>
                  <a:gd name="T50" fmla="*/ 0 w 813"/>
                  <a:gd name="T51" fmla="*/ 0 h 828"/>
                  <a:gd name="T52" fmla="*/ 0 w 813"/>
                  <a:gd name="T53" fmla="*/ 0 h 828"/>
                  <a:gd name="T54" fmla="*/ 0 w 813"/>
                  <a:gd name="T55" fmla="*/ 0 h 828"/>
                  <a:gd name="T56" fmla="*/ 0 w 813"/>
                  <a:gd name="T57" fmla="*/ 0 h 828"/>
                  <a:gd name="T58" fmla="*/ 0 w 813"/>
                  <a:gd name="T59" fmla="*/ 0 h 828"/>
                  <a:gd name="T60" fmla="*/ 0 w 813"/>
                  <a:gd name="T61" fmla="*/ 0 h 828"/>
                  <a:gd name="T62" fmla="*/ 0 w 813"/>
                  <a:gd name="T63" fmla="*/ 0 h 828"/>
                  <a:gd name="T64" fmla="*/ 0 w 813"/>
                  <a:gd name="T65" fmla="*/ 0 h 828"/>
                  <a:gd name="T66" fmla="*/ 0 w 813"/>
                  <a:gd name="T67" fmla="*/ 0 h 828"/>
                  <a:gd name="T68" fmla="*/ 0 w 813"/>
                  <a:gd name="T69" fmla="*/ 0 h 828"/>
                  <a:gd name="T70" fmla="*/ 0 w 813"/>
                  <a:gd name="T71" fmla="*/ 0 h 828"/>
                  <a:gd name="T72" fmla="*/ 0 w 813"/>
                  <a:gd name="T73" fmla="*/ 0 h 828"/>
                  <a:gd name="T74" fmla="*/ 0 w 813"/>
                  <a:gd name="T75" fmla="*/ 0 h 828"/>
                  <a:gd name="T76" fmla="*/ 0 w 813"/>
                  <a:gd name="T77" fmla="*/ 0 h 828"/>
                  <a:gd name="T78" fmla="*/ 0 w 813"/>
                  <a:gd name="T79" fmla="*/ 0 h 828"/>
                  <a:gd name="T80" fmla="*/ 0 w 813"/>
                  <a:gd name="T81" fmla="*/ 0 h 828"/>
                  <a:gd name="T82" fmla="*/ 0 w 813"/>
                  <a:gd name="T83" fmla="*/ 0 h 828"/>
                  <a:gd name="T84" fmla="*/ 0 w 813"/>
                  <a:gd name="T85" fmla="*/ 0 h 82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813" h="828">
                    <a:moveTo>
                      <a:pt x="813" y="415"/>
                    </a:moveTo>
                    <a:lnTo>
                      <a:pt x="813" y="436"/>
                    </a:lnTo>
                    <a:lnTo>
                      <a:pt x="810" y="457"/>
                    </a:lnTo>
                    <a:lnTo>
                      <a:pt x="808" y="477"/>
                    </a:lnTo>
                    <a:lnTo>
                      <a:pt x="804" y="498"/>
                    </a:lnTo>
                    <a:lnTo>
                      <a:pt x="800" y="518"/>
                    </a:lnTo>
                    <a:lnTo>
                      <a:pt x="794" y="537"/>
                    </a:lnTo>
                    <a:lnTo>
                      <a:pt x="788" y="558"/>
                    </a:lnTo>
                    <a:lnTo>
                      <a:pt x="781" y="576"/>
                    </a:lnTo>
                    <a:lnTo>
                      <a:pt x="773" y="593"/>
                    </a:lnTo>
                    <a:lnTo>
                      <a:pt x="763" y="613"/>
                    </a:lnTo>
                    <a:lnTo>
                      <a:pt x="753" y="630"/>
                    </a:lnTo>
                    <a:lnTo>
                      <a:pt x="743" y="647"/>
                    </a:lnTo>
                    <a:lnTo>
                      <a:pt x="731" y="663"/>
                    </a:lnTo>
                    <a:lnTo>
                      <a:pt x="720" y="677"/>
                    </a:lnTo>
                    <a:lnTo>
                      <a:pt x="707" y="693"/>
                    </a:lnTo>
                    <a:lnTo>
                      <a:pt x="694" y="707"/>
                    </a:lnTo>
                    <a:lnTo>
                      <a:pt x="678" y="720"/>
                    </a:lnTo>
                    <a:lnTo>
                      <a:pt x="665" y="735"/>
                    </a:lnTo>
                    <a:lnTo>
                      <a:pt x="649" y="747"/>
                    </a:lnTo>
                    <a:lnTo>
                      <a:pt x="634" y="758"/>
                    </a:lnTo>
                    <a:lnTo>
                      <a:pt x="617" y="769"/>
                    </a:lnTo>
                    <a:lnTo>
                      <a:pt x="601" y="778"/>
                    </a:lnTo>
                    <a:lnTo>
                      <a:pt x="582" y="787"/>
                    </a:lnTo>
                    <a:lnTo>
                      <a:pt x="564" y="796"/>
                    </a:lnTo>
                    <a:lnTo>
                      <a:pt x="545" y="804"/>
                    </a:lnTo>
                    <a:lnTo>
                      <a:pt x="528" y="810"/>
                    </a:lnTo>
                    <a:lnTo>
                      <a:pt x="508" y="816"/>
                    </a:lnTo>
                    <a:lnTo>
                      <a:pt x="490" y="820"/>
                    </a:lnTo>
                    <a:lnTo>
                      <a:pt x="470" y="824"/>
                    </a:lnTo>
                    <a:lnTo>
                      <a:pt x="448" y="827"/>
                    </a:lnTo>
                    <a:lnTo>
                      <a:pt x="429" y="828"/>
                    </a:lnTo>
                    <a:lnTo>
                      <a:pt x="409" y="828"/>
                    </a:lnTo>
                    <a:lnTo>
                      <a:pt x="387" y="828"/>
                    </a:lnTo>
                    <a:lnTo>
                      <a:pt x="368" y="827"/>
                    </a:lnTo>
                    <a:lnTo>
                      <a:pt x="345" y="824"/>
                    </a:lnTo>
                    <a:lnTo>
                      <a:pt x="325" y="820"/>
                    </a:lnTo>
                    <a:lnTo>
                      <a:pt x="305" y="816"/>
                    </a:lnTo>
                    <a:lnTo>
                      <a:pt x="287" y="810"/>
                    </a:lnTo>
                    <a:lnTo>
                      <a:pt x="268" y="804"/>
                    </a:lnTo>
                    <a:lnTo>
                      <a:pt x="250" y="796"/>
                    </a:lnTo>
                    <a:lnTo>
                      <a:pt x="231" y="787"/>
                    </a:lnTo>
                    <a:lnTo>
                      <a:pt x="214" y="778"/>
                    </a:lnTo>
                    <a:lnTo>
                      <a:pt x="197" y="769"/>
                    </a:lnTo>
                    <a:lnTo>
                      <a:pt x="181" y="758"/>
                    </a:lnTo>
                    <a:lnTo>
                      <a:pt x="164" y="747"/>
                    </a:lnTo>
                    <a:lnTo>
                      <a:pt x="149" y="735"/>
                    </a:lnTo>
                    <a:lnTo>
                      <a:pt x="134" y="720"/>
                    </a:lnTo>
                    <a:lnTo>
                      <a:pt x="120" y="707"/>
                    </a:lnTo>
                    <a:lnTo>
                      <a:pt x="105" y="693"/>
                    </a:lnTo>
                    <a:lnTo>
                      <a:pt x="92" y="677"/>
                    </a:lnTo>
                    <a:lnTo>
                      <a:pt x="81" y="663"/>
                    </a:lnTo>
                    <a:lnTo>
                      <a:pt x="69" y="647"/>
                    </a:lnTo>
                    <a:lnTo>
                      <a:pt x="58" y="630"/>
                    </a:lnTo>
                    <a:lnTo>
                      <a:pt x="48" y="613"/>
                    </a:lnTo>
                    <a:lnTo>
                      <a:pt x="40" y="593"/>
                    </a:lnTo>
                    <a:lnTo>
                      <a:pt x="31" y="576"/>
                    </a:lnTo>
                    <a:lnTo>
                      <a:pt x="24" y="558"/>
                    </a:lnTo>
                    <a:lnTo>
                      <a:pt x="18" y="537"/>
                    </a:lnTo>
                    <a:lnTo>
                      <a:pt x="11" y="518"/>
                    </a:lnTo>
                    <a:lnTo>
                      <a:pt x="8" y="498"/>
                    </a:lnTo>
                    <a:lnTo>
                      <a:pt x="3" y="477"/>
                    </a:lnTo>
                    <a:lnTo>
                      <a:pt x="2" y="457"/>
                    </a:lnTo>
                    <a:lnTo>
                      <a:pt x="0" y="436"/>
                    </a:lnTo>
                    <a:lnTo>
                      <a:pt x="0" y="415"/>
                    </a:lnTo>
                    <a:lnTo>
                      <a:pt x="0" y="393"/>
                    </a:lnTo>
                    <a:lnTo>
                      <a:pt x="2" y="372"/>
                    </a:lnTo>
                    <a:lnTo>
                      <a:pt x="3" y="352"/>
                    </a:lnTo>
                    <a:lnTo>
                      <a:pt x="8" y="331"/>
                    </a:lnTo>
                    <a:lnTo>
                      <a:pt x="11" y="310"/>
                    </a:lnTo>
                    <a:lnTo>
                      <a:pt x="18" y="292"/>
                    </a:lnTo>
                    <a:lnTo>
                      <a:pt x="24" y="272"/>
                    </a:lnTo>
                    <a:lnTo>
                      <a:pt x="31" y="254"/>
                    </a:lnTo>
                    <a:lnTo>
                      <a:pt x="40" y="235"/>
                    </a:lnTo>
                    <a:lnTo>
                      <a:pt x="48" y="216"/>
                    </a:lnTo>
                    <a:lnTo>
                      <a:pt x="58" y="199"/>
                    </a:lnTo>
                    <a:lnTo>
                      <a:pt x="69" y="183"/>
                    </a:lnTo>
                    <a:lnTo>
                      <a:pt x="81" y="166"/>
                    </a:lnTo>
                    <a:lnTo>
                      <a:pt x="92" y="152"/>
                    </a:lnTo>
                    <a:lnTo>
                      <a:pt x="105" y="136"/>
                    </a:lnTo>
                    <a:lnTo>
                      <a:pt x="120" y="122"/>
                    </a:lnTo>
                    <a:lnTo>
                      <a:pt x="134" y="108"/>
                    </a:lnTo>
                    <a:lnTo>
                      <a:pt x="149" y="94"/>
                    </a:lnTo>
                    <a:lnTo>
                      <a:pt x="164" y="82"/>
                    </a:lnTo>
                    <a:lnTo>
                      <a:pt x="181" y="70"/>
                    </a:lnTo>
                    <a:lnTo>
                      <a:pt x="197" y="60"/>
                    </a:lnTo>
                    <a:lnTo>
                      <a:pt x="214" y="50"/>
                    </a:lnTo>
                    <a:lnTo>
                      <a:pt x="231" y="42"/>
                    </a:lnTo>
                    <a:lnTo>
                      <a:pt x="250" y="32"/>
                    </a:lnTo>
                    <a:lnTo>
                      <a:pt x="268" y="26"/>
                    </a:lnTo>
                    <a:lnTo>
                      <a:pt x="287" y="19"/>
                    </a:lnTo>
                    <a:lnTo>
                      <a:pt x="305" y="14"/>
                    </a:lnTo>
                    <a:lnTo>
                      <a:pt x="325" y="9"/>
                    </a:lnTo>
                    <a:lnTo>
                      <a:pt x="345" y="5"/>
                    </a:lnTo>
                    <a:lnTo>
                      <a:pt x="368" y="2"/>
                    </a:lnTo>
                    <a:lnTo>
                      <a:pt x="387" y="0"/>
                    </a:lnTo>
                    <a:lnTo>
                      <a:pt x="409" y="0"/>
                    </a:lnTo>
                    <a:lnTo>
                      <a:pt x="429" y="0"/>
                    </a:lnTo>
                    <a:lnTo>
                      <a:pt x="448" y="2"/>
                    </a:lnTo>
                    <a:lnTo>
                      <a:pt x="470" y="5"/>
                    </a:lnTo>
                    <a:lnTo>
                      <a:pt x="490" y="9"/>
                    </a:lnTo>
                    <a:lnTo>
                      <a:pt x="508" y="14"/>
                    </a:lnTo>
                    <a:lnTo>
                      <a:pt x="528" y="19"/>
                    </a:lnTo>
                    <a:lnTo>
                      <a:pt x="545" y="26"/>
                    </a:lnTo>
                    <a:lnTo>
                      <a:pt x="564" y="32"/>
                    </a:lnTo>
                    <a:lnTo>
                      <a:pt x="582" y="42"/>
                    </a:lnTo>
                    <a:lnTo>
                      <a:pt x="601" y="50"/>
                    </a:lnTo>
                    <a:lnTo>
                      <a:pt x="617" y="60"/>
                    </a:lnTo>
                    <a:lnTo>
                      <a:pt x="634" y="70"/>
                    </a:lnTo>
                    <a:lnTo>
                      <a:pt x="649" y="82"/>
                    </a:lnTo>
                    <a:lnTo>
                      <a:pt x="665" y="94"/>
                    </a:lnTo>
                    <a:lnTo>
                      <a:pt x="678" y="108"/>
                    </a:lnTo>
                    <a:lnTo>
                      <a:pt x="694" y="122"/>
                    </a:lnTo>
                    <a:lnTo>
                      <a:pt x="707" y="136"/>
                    </a:lnTo>
                    <a:lnTo>
                      <a:pt x="720" y="152"/>
                    </a:lnTo>
                    <a:lnTo>
                      <a:pt x="731" y="166"/>
                    </a:lnTo>
                    <a:lnTo>
                      <a:pt x="743" y="183"/>
                    </a:lnTo>
                    <a:lnTo>
                      <a:pt x="753" y="199"/>
                    </a:lnTo>
                    <a:lnTo>
                      <a:pt x="763" y="216"/>
                    </a:lnTo>
                    <a:lnTo>
                      <a:pt x="773" y="235"/>
                    </a:lnTo>
                    <a:lnTo>
                      <a:pt x="781" y="254"/>
                    </a:lnTo>
                    <a:lnTo>
                      <a:pt x="788" y="272"/>
                    </a:lnTo>
                    <a:lnTo>
                      <a:pt x="794" y="292"/>
                    </a:lnTo>
                    <a:lnTo>
                      <a:pt x="800" y="310"/>
                    </a:lnTo>
                    <a:lnTo>
                      <a:pt x="804" y="331"/>
                    </a:lnTo>
                    <a:lnTo>
                      <a:pt x="808" y="352"/>
                    </a:lnTo>
                    <a:lnTo>
                      <a:pt x="810" y="372"/>
                    </a:lnTo>
                    <a:lnTo>
                      <a:pt x="813" y="393"/>
                    </a:lnTo>
                    <a:lnTo>
                      <a:pt x="813" y="415"/>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16" name="Freeform 54"/>
              <p:cNvSpPr>
                <a:spLocks/>
              </p:cNvSpPr>
              <p:nvPr/>
            </p:nvSpPr>
            <p:spPr bwMode="auto">
              <a:xfrm>
                <a:off x="1432" y="2050"/>
                <a:ext cx="125" cy="216"/>
              </a:xfrm>
              <a:custGeom>
                <a:avLst/>
                <a:gdLst>
                  <a:gd name="T0" fmla="*/ 0 w 625"/>
                  <a:gd name="T1" fmla="*/ 0 h 1077"/>
                  <a:gd name="T2" fmla="*/ 0 w 625"/>
                  <a:gd name="T3" fmla="*/ 0 h 1077"/>
                  <a:gd name="T4" fmla="*/ 0 w 625"/>
                  <a:gd name="T5" fmla="*/ 0 h 1077"/>
                  <a:gd name="T6" fmla="*/ 0 w 625"/>
                  <a:gd name="T7" fmla="*/ 0 h 1077"/>
                  <a:gd name="T8" fmla="*/ 0 w 625"/>
                  <a:gd name="T9" fmla="*/ 0 h 1077"/>
                  <a:gd name="T10" fmla="*/ 0 w 625"/>
                  <a:gd name="T11" fmla="*/ 0 h 1077"/>
                  <a:gd name="T12" fmla="*/ 0 w 625"/>
                  <a:gd name="T13" fmla="*/ 0 h 1077"/>
                  <a:gd name="T14" fmla="*/ 0 w 625"/>
                  <a:gd name="T15" fmla="*/ 0 h 1077"/>
                  <a:gd name="T16" fmla="*/ 0 w 625"/>
                  <a:gd name="T17" fmla="*/ 0 h 1077"/>
                  <a:gd name="T18" fmla="*/ 0 w 625"/>
                  <a:gd name="T19" fmla="*/ 0 h 1077"/>
                  <a:gd name="T20" fmla="*/ 0 w 625"/>
                  <a:gd name="T21" fmla="*/ 0 h 1077"/>
                  <a:gd name="T22" fmla="*/ 0 w 625"/>
                  <a:gd name="T23" fmla="*/ 0 h 1077"/>
                  <a:gd name="T24" fmla="*/ 0 w 625"/>
                  <a:gd name="T25" fmla="*/ 0 h 1077"/>
                  <a:gd name="T26" fmla="*/ 0 w 625"/>
                  <a:gd name="T27" fmla="*/ 0 h 1077"/>
                  <a:gd name="T28" fmla="*/ 0 w 625"/>
                  <a:gd name="T29" fmla="*/ 0 h 1077"/>
                  <a:gd name="T30" fmla="*/ 0 w 625"/>
                  <a:gd name="T31" fmla="*/ 0 h 1077"/>
                  <a:gd name="T32" fmla="*/ 0 w 625"/>
                  <a:gd name="T33" fmla="*/ 0 h 1077"/>
                  <a:gd name="T34" fmla="*/ 0 w 625"/>
                  <a:gd name="T35" fmla="*/ 0 h 1077"/>
                  <a:gd name="T36" fmla="*/ 0 w 625"/>
                  <a:gd name="T37" fmla="*/ 0 h 1077"/>
                  <a:gd name="T38" fmla="*/ 0 w 625"/>
                  <a:gd name="T39" fmla="*/ 0 h 1077"/>
                  <a:gd name="T40" fmla="*/ 0 w 625"/>
                  <a:gd name="T41" fmla="*/ 0 h 1077"/>
                  <a:gd name="T42" fmla="*/ 0 w 625"/>
                  <a:gd name="T43" fmla="*/ 0 h 1077"/>
                  <a:gd name="T44" fmla="*/ 0 w 625"/>
                  <a:gd name="T45" fmla="*/ 0 h 1077"/>
                  <a:gd name="T46" fmla="*/ 0 w 625"/>
                  <a:gd name="T47" fmla="*/ 0 h 1077"/>
                  <a:gd name="T48" fmla="*/ 0 w 625"/>
                  <a:gd name="T49" fmla="*/ 0 h 1077"/>
                  <a:gd name="T50" fmla="*/ 0 w 625"/>
                  <a:gd name="T51" fmla="*/ 0 h 1077"/>
                  <a:gd name="T52" fmla="*/ 0 w 625"/>
                  <a:gd name="T53" fmla="*/ 0 h 1077"/>
                  <a:gd name="T54" fmla="*/ 0 w 625"/>
                  <a:gd name="T55" fmla="*/ 0 h 1077"/>
                  <a:gd name="T56" fmla="*/ 0 w 625"/>
                  <a:gd name="T57" fmla="*/ 0 h 1077"/>
                  <a:gd name="T58" fmla="*/ 0 w 625"/>
                  <a:gd name="T59" fmla="*/ 0 h 1077"/>
                  <a:gd name="T60" fmla="*/ 0 w 625"/>
                  <a:gd name="T61" fmla="*/ 0 h 1077"/>
                  <a:gd name="T62" fmla="*/ 0 w 625"/>
                  <a:gd name="T63" fmla="*/ 0 h 1077"/>
                  <a:gd name="T64" fmla="*/ 0 w 625"/>
                  <a:gd name="T65" fmla="*/ 0 h 1077"/>
                  <a:gd name="T66" fmla="*/ 0 w 625"/>
                  <a:gd name="T67" fmla="*/ 0 h 1077"/>
                  <a:gd name="T68" fmla="*/ 0 w 625"/>
                  <a:gd name="T69" fmla="*/ 0 h 10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625" h="1077">
                    <a:moveTo>
                      <a:pt x="312" y="0"/>
                    </a:moveTo>
                    <a:lnTo>
                      <a:pt x="249" y="5"/>
                    </a:lnTo>
                    <a:lnTo>
                      <a:pt x="189" y="25"/>
                    </a:lnTo>
                    <a:lnTo>
                      <a:pt x="137" y="58"/>
                    </a:lnTo>
                    <a:lnTo>
                      <a:pt x="92" y="97"/>
                    </a:lnTo>
                    <a:lnTo>
                      <a:pt x="54" y="143"/>
                    </a:lnTo>
                    <a:lnTo>
                      <a:pt x="23" y="197"/>
                    </a:lnTo>
                    <a:lnTo>
                      <a:pt x="5" y="258"/>
                    </a:lnTo>
                    <a:lnTo>
                      <a:pt x="0" y="325"/>
                    </a:lnTo>
                    <a:lnTo>
                      <a:pt x="0" y="754"/>
                    </a:lnTo>
                    <a:lnTo>
                      <a:pt x="5" y="820"/>
                    </a:lnTo>
                    <a:lnTo>
                      <a:pt x="23" y="882"/>
                    </a:lnTo>
                    <a:lnTo>
                      <a:pt x="54" y="936"/>
                    </a:lnTo>
                    <a:lnTo>
                      <a:pt x="92" y="982"/>
                    </a:lnTo>
                    <a:lnTo>
                      <a:pt x="137" y="1025"/>
                    </a:lnTo>
                    <a:lnTo>
                      <a:pt x="189" y="1054"/>
                    </a:lnTo>
                    <a:lnTo>
                      <a:pt x="249" y="1072"/>
                    </a:lnTo>
                    <a:lnTo>
                      <a:pt x="312" y="1077"/>
                    </a:lnTo>
                    <a:lnTo>
                      <a:pt x="377" y="1072"/>
                    </a:lnTo>
                    <a:lnTo>
                      <a:pt x="437" y="1054"/>
                    </a:lnTo>
                    <a:lnTo>
                      <a:pt x="489" y="1025"/>
                    </a:lnTo>
                    <a:lnTo>
                      <a:pt x="533" y="982"/>
                    </a:lnTo>
                    <a:lnTo>
                      <a:pt x="574" y="936"/>
                    </a:lnTo>
                    <a:lnTo>
                      <a:pt x="603" y="882"/>
                    </a:lnTo>
                    <a:lnTo>
                      <a:pt x="620" y="820"/>
                    </a:lnTo>
                    <a:lnTo>
                      <a:pt x="625" y="754"/>
                    </a:lnTo>
                    <a:lnTo>
                      <a:pt x="625" y="325"/>
                    </a:lnTo>
                    <a:lnTo>
                      <a:pt x="620" y="258"/>
                    </a:lnTo>
                    <a:lnTo>
                      <a:pt x="603" y="197"/>
                    </a:lnTo>
                    <a:lnTo>
                      <a:pt x="574" y="143"/>
                    </a:lnTo>
                    <a:lnTo>
                      <a:pt x="533" y="97"/>
                    </a:lnTo>
                    <a:lnTo>
                      <a:pt x="489" y="58"/>
                    </a:lnTo>
                    <a:lnTo>
                      <a:pt x="437" y="25"/>
                    </a:lnTo>
                    <a:lnTo>
                      <a:pt x="377" y="5"/>
                    </a:lnTo>
                    <a:lnTo>
                      <a:pt x="31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17" name="Freeform 55"/>
              <p:cNvSpPr>
                <a:spLocks/>
              </p:cNvSpPr>
              <p:nvPr/>
            </p:nvSpPr>
            <p:spPr bwMode="auto">
              <a:xfrm>
                <a:off x="1432" y="2050"/>
                <a:ext cx="125" cy="216"/>
              </a:xfrm>
              <a:custGeom>
                <a:avLst/>
                <a:gdLst>
                  <a:gd name="T0" fmla="*/ 0 w 625"/>
                  <a:gd name="T1" fmla="*/ 0 h 1077"/>
                  <a:gd name="T2" fmla="*/ 0 w 625"/>
                  <a:gd name="T3" fmla="*/ 0 h 1077"/>
                  <a:gd name="T4" fmla="*/ 0 w 625"/>
                  <a:gd name="T5" fmla="*/ 0 h 1077"/>
                  <a:gd name="T6" fmla="*/ 0 w 625"/>
                  <a:gd name="T7" fmla="*/ 0 h 1077"/>
                  <a:gd name="T8" fmla="*/ 0 w 625"/>
                  <a:gd name="T9" fmla="*/ 0 h 1077"/>
                  <a:gd name="T10" fmla="*/ 0 w 625"/>
                  <a:gd name="T11" fmla="*/ 0 h 1077"/>
                  <a:gd name="T12" fmla="*/ 0 w 625"/>
                  <a:gd name="T13" fmla="*/ 0 h 1077"/>
                  <a:gd name="T14" fmla="*/ 0 w 625"/>
                  <a:gd name="T15" fmla="*/ 0 h 1077"/>
                  <a:gd name="T16" fmla="*/ 0 w 625"/>
                  <a:gd name="T17" fmla="*/ 0 h 1077"/>
                  <a:gd name="T18" fmla="*/ 0 w 625"/>
                  <a:gd name="T19" fmla="*/ 0 h 1077"/>
                  <a:gd name="T20" fmla="*/ 0 w 625"/>
                  <a:gd name="T21" fmla="*/ 0 h 1077"/>
                  <a:gd name="T22" fmla="*/ 0 w 625"/>
                  <a:gd name="T23" fmla="*/ 0 h 1077"/>
                  <a:gd name="T24" fmla="*/ 0 w 625"/>
                  <a:gd name="T25" fmla="*/ 0 h 1077"/>
                  <a:gd name="T26" fmla="*/ 0 w 625"/>
                  <a:gd name="T27" fmla="*/ 0 h 1077"/>
                  <a:gd name="T28" fmla="*/ 0 w 625"/>
                  <a:gd name="T29" fmla="*/ 0 h 1077"/>
                  <a:gd name="T30" fmla="*/ 0 w 625"/>
                  <a:gd name="T31" fmla="*/ 0 h 1077"/>
                  <a:gd name="T32" fmla="*/ 0 w 625"/>
                  <a:gd name="T33" fmla="*/ 0 h 1077"/>
                  <a:gd name="T34" fmla="*/ 0 w 625"/>
                  <a:gd name="T35" fmla="*/ 0 h 1077"/>
                  <a:gd name="T36" fmla="*/ 0 w 625"/>
                  <a:gd name="T37" fmla="*/ 0 h 1077"/>
                  <a:gd name="T38" fmla="*/ 0 w 625"/>
                  <a:gd name="T39" fmla="*/ 0 h 1077"/>
                  <a:gd name="T40" fmla="*/ 0 w 625"/>
                  <a:gd name="T41" fmla="*/ 0 h 1077"/>
                  <a:gd name="T42" fmla="*/ 0 w 625"/>
                  <a:gd name="T43" fmla="*/ 0 h 1077"/>
                  <a:gd name="T44" fmla="*/ 0 w 625"/>
                  <a:gd name="T45" fmla="*/ 0 h 1077"/>
                  <a:gd name="T46" fmla="*/ 0 w 625"/>
                  <a:gd name="T47" fmla="*/ 0 h 1077"/>
                  <a:gd name="T48" fmla="*/ 0 w 625"/>
                  <a:gd name="T49" fmla="*/ 0 h 1077"/>
                  <a:gd name="T50" fmla="*/ 0 w 625"/>
                  <a:gd name="T51" fmla="*/ 0 h 1077"/>
                  <a:gd name="T52" fmla="*/ 0 w 625"/>
                  <a:gd name="T53" fmla="*/ 0 h 1077"/>
                  <a:gd name="T54" fmla="*/ 0 w 625"/>
                  <a:gd name="T55" fmla="*/ 0 h 1077"/>
                  <a:gd name="T56" fmla="*/ 0 w 625"/>
                  <a:gd name="T57" fmla="*/ 0 h 1077"/>
                  <a:gd name="T58" fmla="*/ 0 w 625"/>
                  <a:gd name="T59" fmla="*/ 0 h 1077"/>
                  <a:gd name="T60" fmla="*/ 0 w 625"/>
                  <a:gd name="T61" fmla="*/ 0 h 1077"/>
                  <a:gd name="T62" fmla="*/ 0 w 625"/>
                  <a:gd name="T63" fmla="*/ 0 h 1077"/>
                  <a:gd name="T64" fmla="*/ 0 w 625"/>
                  <a:gd name="T65" fmla="*/ 0 h 1077"/>
                  <a:gd name="T66" fmla="*/ 0 w 625"/>
                  <a:gd name="T67" fmla="*/ 0 h 1077"/>
                  <a:gd name="T68" fmla="*/ 0 w 625"/>
                  <a:gd name="T69" fmla="*/ 0 h 1077"/>
                  <a:gd name="T70" fmla="*/ 0 w 625"/>
                  <a:gd name="T71" fmla="*/ 0 h 10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25" h="1077">
                    <a:moveTo>
                      <a:pt x="312" y="0"/>
                    </a:moveTo>
                    <a:lnTo>
                      <a:pt x="249" y="5"/>
                    </a:lnTo>
                    <a:lnTo>
                      <a:pt x="189" y="25"/>
                    </a:lnTo>
                    <a:lnTo>
                      <a:pt x="137" y="58"/>
                    </a:lnTo>
                    <a:lnTo>
                      <a:pt x="92" y="97"/>
                    </a:lnTo>
                    <a:lnTo>
                      <a:pt x="54" y="143"/>
                    </a:lnTo>
                    <a:lnTo>
                      <a:pt x="23" y="197"/>
                    </a:lnTo>
                    <a:lnTo>
                      <a:pt x="5" y="258"/>
                    </a:lnTo>
                    <a:lnTo>
                      <a:pt x="0" y="325"/>
                    </a:lnTo>
                    <a:lnTo>
                      <a:pt x="0" y="754"/>
                    </a:lnTo>
                    <a:lnTo>
                      <a:pt x="5" y="820"/>
                    </a:lnTo>
                    <a:lnTo>
                      <a:pt x="23" y="882"/>
                    </a:lnTo>
                    <a:lnTo>
                      <a:pt x="54" y="936"/>
                    </a:lnTo>
                    <a:lnTo>
                      <a:pt x="92" y="982"/>
                    </a:lnTo>
                    <a:lnTo>
                      <a:pt x="137" y="1025"/>
                    </a:lnTo>
                    <a:lnTo>
                      <a:pt x="189" y="1054"/>
                    </a:lnTo>
                    <a:lnTo>
                      <a:pt x="249" y="1072"/>
                    </a:lnTo>
                    <a:lnTo>
                      <a:pt x="312" y="1077"/>
                    </a:lnTo>
                    <a:lnTo>
                      <a:pt x="377" y="1072"/>
                    </a:lnTo>
                    <a:lnTo>
                      <a:pt x="437" y="1054"/>
                    </a:lnTo>
                    <a:lnTo>
                      <a:pt x="489" y="1025"/>
                    </a:lnTo>
                    <a:lnTo>
                      <a:pt x="533" y="982"/>
                    </a:lnTo>
                    <a:lnTo>
                      <a:pt x="574" y="936"/>
                    </a:lnTo>
                    <a:lnTo>
                      <a:pt x="603" y="882"/>
                    </a:lnTo>
                    <a:lnTo>
                      <a:pt x="620" y="820"/>
                    </a:lnTo>
                    <a:lnTo>
                      <a:pt x="625" y="754"/>
                    </a:lnTo>
                    <a:lnTo>
                      <a:pt x="625" y="325"/>
                    </a:lnTo>
                    <a:lnTo>
                      <a:pt x="620" y="258"/>
                    </a:lnTo>
                    <a:lnTo>
                      <a:pt x="603" y="197"/>
                    </a:lnTo>
                    <a:lnTo>
                      <a:pt x="574" y="143"/>
                    </a:lnTo>
                    <a:lnTo>
                      <a:pt x="533" y="97"/>
                    </a:lnTo>
                    <a:lnTo>
                      <a:pt x="489" y="58"/>
                    </a:lnTo>
                    <a:lnTo>
                      <a:pt x="437" y="25"/>
                    </a:lnTo>
                    <a:lnTo>
                      <a:pt x="377" y="5"/>
                    </a:lnTo>
                    <a:lnTo>
                      <a:pt x="312" y="0"/>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18" name="Line 56"/>
              <p:cNvSpPr>
                <a:spLocks noChangeShapeType="1"/>
              </p:cNvSpPr>
              <p:nvPr/>
            </p:nvSpPr>
            <p:spPr bwMode="auto">
              <a:xfrm>
                <a:off x="1459" y="2734"/>
                <a:ext cx="68" cy="68"/>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19" name="Line 57"/>
              <p:cNvSpPr>
                <a:spLocks noChangeShapeType="1"/>
              </p:cNvSpPr>
              <p:nvPr/>
            </p:nvSpPr>
            <p:spPr bwMode="auto">
              <a:xfrm flipH="1">
                <a:off x="1459" y="2734"/>
                <a:ext cx="68" cy="68"/>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20" name="Line 58"/>
              <p:cNvSpPr>
                <a:spLocks noChangeShapeType="1"/>
              </p:cNvSpPr>
              <p:nvPr/>
            </p:nvSpPr>
            <p:spPr bwMode="auto">
              <a:xfrm>
                <a:off x="1459" y="2349"/>
                <a:ext cx="68" cy="68"/>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21" name="Line 59"/>
              <p:cNvSpPr>
                <a:spLocks noChangeShapeType="1"/>
              </p:cNvSpPr>
              <p:nvPr/>
            </p:nvSpPr>
            <p:spPr bwMode="auto">
              <a:xfrm flipH="1">
                <a:off x="1459" y="2349"/>
                <a:ext cx="68" cy="68"/>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22" name="Line 60"/>
              <p:cNvSpPr>
                <a:spLocks noChangeShapeType="1"/>
              </p:cNvSpPr>
              <p:nvPr/>
            </p:nvSpPr>
            <p:spPr bwMode="auto">
              <a:xfrm flipV="1">
                <a:off x="1449" y="2575"/>
                <a:ext cx="52" cy="55"/>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23" name="Freeform 61"/>
              <p:cNvSpPr>
                <a:spLocks/>
              </p:cNvSpPr>
              <p:nvPr/>
            </p:nvSpPr>
            <p:spPr bwMode="auto">
              <a:xfrm>
                <a:off x="1457" y="2531"/>
                <a:ext cx="85" cy="90"/>
              </a:xfrm>
              <a:custGeom>
                <a:avLst/>
                <a:gdLst>
                  <a:gd name="T0" fmla="*/ 0 w 427"/>
                  <a:gd name="T1" fmla="*/ 0 h 453"/>
                  <a:gd name="T2" fmla="*/ 0 w 427"/>
                  <a:gd name="T3" fmla="*/ 0 h 453"/>
                  <a:gd name="T4" fmla="*/ 0 w 427"/>
                  <a:gd name="T5" fmla="*/ 0 h 453"/>
                  <a:gd name="T6" fmla="*/ 0 w 427"/>
                  <a:gd name="T7" fmla="*/ 0 h 453"/>
                  <a:gd name="T8" fmla="*/ 0 w 427"/>
                  <a:gd name="T9" fmla="*/ 0 h 4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7" h="453">
                    <a:moveTo>
                      <a:pt x="225" y="453"/>
                    </a:moveTo>
                    <a:lnTo>
                      <a:pt x="427" y="0"/>
                    </a:lnTo>
                    <a:lnTo>
                      <a:pt x="0" y="228"/>
                    </a:lnTo>
                    <a:lnTo>
                      <a:pt x="212" y="233"/>
                    </a:lnTo>
                    <a:lnTo>
                      <a:pt x="225" y="453"/>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24" name="Rectangle 62"/>
              <p:cNvSpPr>
                <a:spLocks noChangeArrowheads="1"/>
              </p:cNvSpPr>
              <p:nvPr/>
            </p:nvSpPr>
            <p:spPr bwMode="auto">
              <a:xfrm>
                <a:off x="2602" y="2145"/>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25" name="Rectangle 63"/>
              <p:cNvSpPr>
                <a:spLocks noChangeArrowheads="1"/>
              </p:cNvSpPr>
              <p:nvPr/>
            </p:nvSpPr>
            <p:spPr bwMode="auto">
              <a:xfrm>
                <a:off x="2621" y="2145"/>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26" name="Rectangle 64"/>
              <p:cNvSpPr>
                <a:spLocks noChangeArrowheads="1"/>
              </p:cNvSpPr>
              <p:nvPr/>
            </p:nvSpPr>
            <p:spPr bwMode="auto">
              <a:xfrm>
                <a:off x="2640" y="2145"/>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27" name="Rectangle 65"/>
              <p:cNvSpPr>
                <a:spLocks noChangeArrowheads="1"/>
              </p:cNvSpPr>
              <p:nvPr/>
            </p:nvSpPr>
            <p:spPr bwMode="auto">
              <a:xfrm>
                <a:off x="2659" y="2145"/>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28" name="Rectangle 66"/>
              <p:cNvSpPr>
                <a:spLocks noChangeArrowheads="1"/>
              </p:cNvSpPr>
              <p:nvPr/>
            </p:nvSpPr>
            <p:spPr bwMode="auto">
              <a:xfrm>
                <a:off x="2678" y="2145"/>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29" name="Rectangle 67"/>
              <p:cNvSpPr>
                <a:spLocks noChangeArrowheads="1"/>
              </p:cNvSpPr>
              <p:nvPr/>
            </p:nvSpPr>
            <p:spPr bwMode="auto">
              <a:xfrm>
                <a:off x="2642" y="2099"/>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0" name="Rectangle 68"/>
              <p:cNvSpPr>
                <a:spLocks noChangeArrowheads="1"/>
              </p:cNvSpPr>
              <p:nvPr/>
            </p:nvSpPr>
            <p:spPr bwMode="auto">
              <a:xfrm>
                <a:off x="2642" y="2119"/>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1" name="Rectangle 69"/>
              <p:cNvSpPr>
                <a:spLocks noChangeArrowheads="1"/>
              </p:cNvSpPr>
              <p:nvPr/>
            </p:nvSpPr>
            <p:spPr bwMode="auto">
              <a:xfrm>
                <a:off x="2642" y="2139"/>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2" name="Rectangle 70"/>
              <p:cNvSpPr>
                <a:spLocks noChangeArrowheads="1"/>
              </p:cNvSpPr>
              <p:nvPr/>
            </p:nvSpPr>
            <p:spPr bwMode="auto">
              <a:xfrm>
                <a:off x="2642" y="2159"/>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3" name="Rectangle 71"/>
              <p:cNvSpPr>
                <a:spLocks noChangeArrowheads="1"/>
              </p:cNvSpPr>
              <p:nvPr/>
            </p:nvSpPr>
            <p:spPr bwMode="auto">
              <a:xfrm>
                <a:off x="2642" y="2178"/>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4" name="Rectangle 72"/>
              <p:cNvSpPr>
                <a:spLocks noChangeArrowheads="1"/>
              </p:cNvSpPr>
              <p:nvPr/>
            </p:nvSpPr>
            <p:spPr bwMode="auto">
              <a:xfrm>
                <a:off x="2642" y="2198"/>
                <a:ext cx="9"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35" name="Freeform 73"/>
              <p:cNvSpPr>
                <a:spLocks/>
              </p:cNvSpPr>
              <p:nvPr/>
            </p:nvSpPr>
            <p:spPr bwMode="auto">
              <a:xfrm>
                <a:off x="2634" y="2339"/>
                <a:ext cx="9" cy="10"/>
              </a:xfrm>
              <a:custGeom>
                <a:avLst/>
                <a:gdLst>
                  <a:gd name="T0" fmla="*/ 0 w 48"/>
                  <a:gd name="T1" fmla="*/ 0 h 51"/>
                  <a:gd name="T2" fmla="*/ 0 w 48"/>
                  <a:gd name="T3" fmla="*/ 0 h 51"/>
                  <a:gd name="T4" fmla="*/ 0 w 48"/>
                  <a:gd name="T5" fmla="*/ 0 h 51"/>
                  <a:gd name="T6" fmla="*/ 0 w 48"/>
                  <a:gd name="T7" fmla="*/ 0 h 51"/>
                  <a:gd name="T8" fmla="*/ 0 w 48"/>
                  <a:gd name="T9" fmla="*/ 0 h 51"/>
                  <a:gd name="T10" fmla="*/ 0 w 48"/>
                  <a:gd name="T11" fmla="*/ 0 h 51"/>
                  <a:gd name="T12" fmla="*/ 0 w 48"/>
                  <a:gd name="T13" fmla="*/ 0 h 5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8" h="51">
                    <a:moveTo>
                      <a:pt x="0" y="50"/>
                    </a:moveTo>
                    <a:lnTo>
                      <a:pt x="22" y="51"/>
                    </a:lnTo>
                    <a:lnTo>
                      <a:pt x="48" y="51"/>
                    </a:lnTo>
                    <a:lnTo>
                      <a:pt x="48" y="1"/>
                    </a:lnTo>
                    <a:lnTo>
                      <a:pt x="24" y="1"/>
                    </a:lnTo>
                    <a:lnTo>
                      <a:pt x="1" y="0"/>
                    </a:lnTo>
                    <a:lnTo>
                      <a:pt x="0"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36" name="Freeform 74"/>
              <p:cNvSpPr>
                <a:spLocks/>
              </p:cNvSpPr>
              <p:nvPr/>
            </p:nvSpPr>
            <p:spPr bwMode="auto">
              <a:xfrm>
                <a:off x="2614" y="2337"/>
                <a:ext cx="11" cy="11"/>
              </a:xfrm>
              <a:custGeom>
                <a:avLst/>
                <a:gdLst>
                  <a:gd name="T0" fmla="*/ 0 w 52"/>
                  <a:gd name="T1" fmla="*/ 0 h 55"/>
                  <a:gd name="T2" fmla="*/ 0 w 52"/>
                  <a:gd name="T3" fmla="*/ 0 h 55"/>
                  <a:gd name="T4" fmla="*/ 0 w 52"/>
                  <a:gd name="T5" fmla="*/ 0 h 55"/>
                  <a:gd name="T6" fmla="*/ 0 w 52"/>
                  <a:gd name="T7" fmla="*/ 0 h 55"/>
                  <a:gd name="T8" fmla="*/ 0 w 52"/>
                  <a:gd name="T9" fmla="*/ 0 h 55"/>
                  <a:gd name="T10" fmla="*/ 0 w 52"/>
                  <a:gd name="T11" fmla="*/ 0 h 55"/>
                  <a:gd name="T12" fmla="*/ 0 w 52"/>
                  <a:gd name="T13" fmla="*/ 0 h 55"/>
                  <a:gd name="T14" fmla="*/ 0 w 52"/>
                  <a:gd name="T15" fmla="*/ 0 h 55"/>
                  <a:gd name="T16" fmla="*/ 0 w 52"/>
                  <a:gd name="T17" fmla="*/ 0 h 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2" h="55">
                    <a:moveTo>
                      <a:pt x="0" y="49"/>
                    </a:moveTo>
                    <a:lnTo>
                      <a:pt x="22" y="51"/>
                    </a:lnTo>
                    <a:lnTo>
                      <a:pt x="46" y="54"/>
                    </a:lnTo>
                    <a:lnTo>
                      <a:pt x="49" y="55"/>
                    </a:lnTo>
                    <a:lnTo>
                      <a:pt x="52" y="5"/>
                    </a:lnTo>
                    <a:lnTo>
                      <a:pt x="51" y="5"/>
                    </a:lnTo>
                    <a:lnTo>
                      <a:pt x="27" y="3"/>
                    </a:lnTo>
                    <a:lnTo>
                      <a:pt x="6" y="0"/>
                    </a:lnTo>
                    <a:lnTo>
                      <a:pt x="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37" name="Freeform 75"/>
              <p:cNvSpPr>
                <a:spLocks/>
              </p:cNvSpPr>
              <p:nvPr/>
            </p:nvSpPr>
            <p:spPr bwMode="auto">
              <a:xfrm>
                <a:off x="2595" y="2333"/>
                <a:ext cx="11" cy="12"/>
              </a:xfrm>
              <a:custGeom>
                <a:avLst/>
                <a:gdLst>
                  <a:gd name="T0" fmla="*/ 0 w 55"/>
                  <a:gd name="T1" fmla="*/ 0 h 58"/>
                  <a:gd name="T2" fmla="*/ 0 w 55"/>
                  <a:gd name="T3" fmla="*/ 0 h 58"/>
                  <a:gd name="T4" fmla="*/ 0 w 55"/>
                  <a:gd name="T5" fmla="*/ 0 h 58"/>
                  <a:gd name="T6" fmla="*/ 0 w 55"/>
                  <a:gd name="T7" fmla="*/ 0 h 58"/>
                  <a:gd name="T8" fmla="*/ 0 w 55"/>
                  <a:gd name="T9" fmla="*/ 0 h 58"/>
                  <a:gd name="T10" fmla="*/ 0 w 55"/>
                  <a:gd name="T11" fmla="*/ 0 h 58"/>
                  <a:gd name="T12" fmla="*/ 0 w 55"/>
                  <a:gd name="T13" fmla="*/ 0 h 58"/>
                  <a:gd name="T14" fmla="*/ 0 w 55"/>
                  <a:gd name="T15" fmla="*/ 0 h 58"/>
                  <a:gd name="T16" fmla="*/ 0 w 55"/>
                  <a:gd name="T17" fmla="*/ 0 h 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 h="58">
                    <a:moveTo>
                      <a:pt x="0" y="47"/>
                    </a:moveTo>
                    <a:lnTo>
                      <a:pt x="20" y="52"/>
                    </a:lnTo>
                    <a:lnTo>
                      <a:pt x="45" y="58"/>
                    </a:lnTo>
                    <a:lnTo>
                      <a:pt x="47" y="58"/>
                    </a:lnTo>
                    <a:lnTo>
                      <a:pt x="55" y="11"/>
                    </a:lnTo>
                    <a:lnTo>
                      <a:pt x="54" y="9"/>
                    </a:lnTo>
                    <a:lnTo>
                      <a:pt x="32" y="4"/>
                    </a:lnTo>
                    <a:lnTo>
                      <a:pt x="11" y="0"/>
                    </a:lnTo>
                    <a:lnTo>
                      <a:pt x="0"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38" name="Freeform 76"/>
              <p:cNvSpPr>
                <a:spLocks/>
              </p:cNvSpPr>
              <p:nvPr/>
            </p:nvSpPr>
            <p:spPr bwMode="auto">
              <a:xfrm>
                <a:off x="2576" y="2327"/>
                <a:ext cx="12" cy="13"/>
              </a:xfrm>
              <a:custGeom>
                <a:avLst/>
                <a:gdLst>
                  <a:gd name="T0" fmla="*/ 0 w 60"/>
                  <a:gd name="T1" fmla="*/ 0 h 64"/>
                  <a:gd name="T2" fmla="*/ 0 w 60"/>
                  <a:gd name="T3" fmla="*/ 0 h 64"/>
                  <a:gd name="T4" fmla="*/ 0 w 60"/>
                  <a:gd name="T5" fmla="*/ 0 h 64"/>
                  <a:gd name="T6" fmla="*/ 0 w 60"/>
                  <a:gd name="T7" fmla="*/ 0 h 64"/>
                  <a:gd name="T8" fmla="*/ 0 w 60"/>
                  <a:gd name="T9" fmla="*/ 0 h 64"/>
                  <a:gd name="T10" fmla="*/ 0 w 60"/>
                  <a:gd name="T11" fmla="*/ 0 h 64"/>
                  <a:gd name="T12" fmla="*/ 0 w 60"/>
                  <a:gd name="T13" fmla="*/ 0 h 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0" h="64">
                    <a:moveTo>
                      <a:pt x="0" y="48"/>
                    </a:moveTo>
                    <a:lnTo>
                      <a:pt x="45" y="62"/>
                    </a:lnTo>
                    <a:lnTo>
                      <a:pt x="47" y="64"/>
                    </a:lnTo>
                    <a:lnTo>
                      <a:pt x="60" y="16"/>
                    </a:lnTo>
                    <a:lnTo>
                      <a:pt x="59" y="16"/>
                    </a:lnTo>
                    <a:lnTo>
                      <a:pt x="15" y="0"/>
                    </a:lnTo>
                    <a:lnTo>
                      <a:pt x="0"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39" name="Freeform 77"/>
              <p:cNvSpPr>
                <a:spLocks/>
              </p:cNvSpPr>
              <p:nvPr/>
            </p:nvSpPr>
            <p:spPr bwMode="auto">
              <a:xfrm>
                <a:off x="2558" y="2320"/>
                <a:ext cx="13" cy="13"/>
              </a:xfrm>
              <a:custGeom>
                <a:avLst/>
                <a:gdLst>
                  <a:gd name="T0" fmla="*/ 0 w 64"/>
                  <a:gd name="T1" fmla="*/ 0 h 65"/>
                  <a:gd name="T2" fmla="*/ 0 w 64"/>
                  <a:gd name="T3" fmla="*/ 0 h 65"/>
                  <a:gd name="T4" fmla="*/ 0 w 64"/>
                  <a:gd name="T5" fmla="*/ 0 h 65"/>
                  <a:gd name="T6" fmla="*/ 0 w 64"/>
                  <a:gd name="T7" fmla="*/ 0 h 65"/>
                  <a:gd name="T8" fmla="*/ 0 w 64"/>
                  <a:gd name="T9" fmla="*/ 0 h 65"/>
                  <a:gd name="T10" fmla="*/ 0 w 64"/>
                  <a:gd name="T11" fmla="*/ 0 h 65"/>
                  <a:gd name="T12" fmla="*/ 0 w 64"/>
                  <a:gd name="T13" fmla="*/ 0 h 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4" h="65">
                    <a:moveTo>
                      <a:pt x="0" y="45"/>
                    </a:moveTo>
                    <a:lnTo>
                      <a:pt x="3" y="46"/>
                    </a:lnTo>
                    <a:lnTo>
                      <a:pt x="45" y="65"/>
                    </a:lnTo>
                    <a:lnTo>
                      <a:pt x="64" y="20"/>
                    </a:lnTo>
                    <a:lnTo>
                      <a:pt x="24" y="1"/>
                    </a:lnTo>
                    <a:lnTo>
                      <a:pt x="22" y="0"/>
                    </a:lnTo>
                    <a:lnTo>
                      <a:pt x="0"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0" name="Freeform 78"/>
              <p:cNvSpPr>
                <a:spLocks/>
              </p:cNvSpPr>
              <p:nvPr/>
            </p:nvSpPr>
            <p:spPr bwMode="auto">
              <a:xfrm>
                <a:off x="2541" y="2310"/>
                <a:ext cx="13" cy="14"/>
              </a:xfrm>
              <a:custGeom>
                <a:avLst/>
                <a:gdLst>
                  <a:gd name="T0" fmla="*/ 0 w 64"/>
                  <a:gd name="T1" fmla="*/ 0 h 68"/>
                  <a:gd name="T2" fmla="*/ 0 w 64"/>
                  <a:gd name="T3" fmla="*/ 0 h 68"/>
                  <a:gd name="T4" fmla="*/ 0 w 64"/>
                  <a:gd name="T5" fmla="*/ 0 h 68"/>
                  <a:gd name="T6" fmla="*/ 0 w 64"/>
                  <a:gd name="T7" fmla="*/ 0 h 68"/>
                  <a:gd name="T8" fmla="*/ 0 w 64"/>
                  <a:gd name="T9" fmla="*/ 0 h 68"/>
                  <a:gd name="T10" fmla="*/ 0 w 64"/>
                  <a:gd name="T11" fmla="*/ 0 h 68"/>
                  <a:gd name="T12" fmla="*/ 0 w 64"/>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4" h="68">
                    <a:moveTo>
                      <a:pt x="0" y="43"/>
                    </a:moveTo>
                    <a:lnTo>
                      <a:pt x="3" y="45"/>
                    </a:lnTo>
                    <a:lnTo>
                      <a:pt x="41" y="68"/>
                    </a:lnTo>
                    <a:lnTo>
                      <a:pt x="64" y="25"/>
                    </a:lnTo>
                    <a:lnTo>
                      <a:pt x="28" y="4"/>
                    </a:lnTo>
                    <a:lnTo>
                      <a:pt x="2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1" name="Freeform 79"/>
              <p:cNvSpPr>
                <a:spLocks/>
              </p:cNvSpPr>
              <p:nvPr/>
            </p:nvSpPr>
            <p:spPr bwMode="auto">
              <a:xfrm>
                <a:off x="2525" y="2299"/>
                <a:ext cx="14" cy="14"/>
              </a:xfrm>
              <a:custGeom>
                <a:avLst/>
                <a:gdLst>
                  <a:gd name="T0" fmla="*/ 0 w 68"/>
                  <a:gd name="T1" fmla="*/ 0 h 70"/>
                  <a:gd name="T2" fmla="*/ 0 w 68"/>
                  <a:gd name="T3" fmla="*/ 0 h 70"/>
                  <a:gd name="T4" fmla="*/ 0 w 68"/>
                  <a:gd name="T5" fmla="*/ 0 h 70"/>
                  <a:gd name="T6" fmla="*/ 0 w 68"/>
                  <a:gd name="T7" fmla="*/ 0 h 70"/>
                  <a:gd name="T8" fmla="*/ 0 w 68"/>
                  <a:gd name="T9" fmla="*/ 0 h 70"/>
                  <a:gd name="T10" fmla="*/ 0 w 68"/>
                  <a:gd name="T11" fmla="*/ 0 h 70"/>
                  <a:gd name="T12" fmla="*/ 0 w 68"/>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8" h="70">
                    <a:moveTo>
                      <a:pt x="0" y="41"/>
                    </a:moveTo>
                    <a:lnTo>
                      <a:pt x="8" y="45"/>
                    </a:lnTo>
                    <a:lnTo>
                      <a:pt x="40" y="70"/>
                    </a:lnTo>
                    <a:lnTo>
                      <a:pt x="68" y="30"/>
                    </a:lnTo>
                    <a:lnTo>
                      <a:pt x="36" y="6"/>
                    </a:lnTo>
                    <a:lnTo>
                      <a:pt x="29" y="0"/>
                    </a:lnTo>
                    <a:lnTo>
                      <a:pt x="0"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2" name="Freeform 80"/>
              <p:cNvSpPr>
                <a:spLocks/>
              </p:cNvSpPr>
              <p:nvPr/>
            </p:nvSpPr>
            <p:spPr bwMode="auto">
              <a:xfrm>
                <a:off x="2510" y="2287"/>
                <a:ext cx="14" cy="14"/>
              </a:xfrm>
              <a:custGeom>
                <a:avLst/>
                <a:gdLst>
                  <a:gd name="T0" fmla="*/ 0 w 67"/>
                  <a:gd name="T1" fmla="*/ 0 h 71"/>
                  <a:gd name="T2" fmla="*/ 0 w 67"/>
                  <a:gd name="T3" fmla="*/ 0 h 71"/>
                  <a:gd name="T4" fmla="*/ 0 w 67"/>
                  <a:gd name="T5" fmla="*/ 0 h 71"/>
                  <a:gd name="T6" fmla="*/ 0 w 67"/>
                  <a:gd name="T7" fmla="*/ 0 h 71"/>
                  <a:gd name="T8" fmla="*/ 0 w 67"/>
                  <a:gd name="T9" fmla="*/ 0 h 71"/>
                  <a:gd name="T10" fmla="*/ 0 w 67"/>
                  <a:gd name="T11" fmla="*/ 0 h 71"/>
                  <a:gd name="T12" fmla="*/ 0 w 67"/>
                  <a:gd name="T13" fmla="*/ 0 h 7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 h="71">
                    <a:moveTo>
                      <a:pt x="0" y="37"/>
                    </a:moveTo>
                    <a:lnTo>
                      <a:pt x="9" y="46"/>
                    </a:lnTo>
                    <a:lnTo>
                      <a:pt x="37" y="71"/>
                    </a:lnTo>
                    <a:lnTo>
                      <a:pt x="67" y="33"/>
                    </a:lnTo>
                    <a:lnTo>
                      <a:pt x="42" y="10"/>
                    </a:lnTo>
                    <a:lnTo>
                      <a:pt x="32" y="0"/>
                    </a:lnTo>
                    <a:lnTo>
                      <a:pt x="0"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3" name="Freeform 81"/>
              <p:cNvSpPr>
                <a:spLocks/>
              </p:cNvSpPr>
              <p:nvPr/>
            </p:nvSpPr>
            <p:spPr bwMode="auto">
              <a:xfrm>
                <a:off x="2497" y="2273"/>
                <a:ext cx="13" cy="14"/>
              </a:xfrm>
              <a:custGeom>
                <a:avLst/>
                <a:gdLst>
                  <a:gd name="T0" fmla="*/ 0 w 67"/>
                  <a:gd name="T1" fmla="*/ 0 h 69"/>
                  <a:gd name="T2" fmla="*/ 0 w 67"/>
                  <a:gd name="T3" fmla="*/ 0 h 69"/>
                  <a:gd name="T4" fmla="*/ 0 w 67"/>
                  <a:gd name="T5" fmla="*/ 0 h 69"/>
                  <a:gd name="T6" fmla="*/ 0 w 67"/>
                  <a:gd name="T7" fmla="*/ 0 h 69"/>
                  <a:gd name="T8" fmla="*/ 0 w 67"/>
                  <a:gd name="T9" fmla="*/ 0 h 69"/>
                  <a:gd name="T10" fmla="*/ 0 w 67"/>
                  <a:gd name="T11" fmla="*/ 0 h 69"/>
                  <a:gd name="T12" fmla="*/ 0 w 67"/>
                  <a:gd name="T13" fmla="*/ 0 h 6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 h="69">
                    <a:moveTo>
                      <a:pt x="0" y="33"/>
                    </a:moveTo>
                    <a:lnTo>
                      <a:pt x="11" y="45"/>
                    </a:lnTo>
                    <a:lnTo>
                      <a:pt x="33" y="69"/>
                    </a:lnTo>
                    <a:lnTo>
                      <a:pt x="67" y="35"/>
                    </a:lnTo>
                    <a:lnTo>
                      <a:pt x="46" y="12"/>
                    </a:lnTo>
                    <a:lnTo>
                      <a:pt x="35" y="0"/>
                    </a:lnTo>
                    <a:lnTo>
                      <a:pt x="0"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4" name="Freeform 82"/>
              <p:cNvSpPr>
                <a:spLocks/>
              </p:cNvSpPr>
              <p:nvPr/>
            </p:nvSpPr>
            <p:spPr bwMode="auto">
              <a:xfrm>
                <a:off x="2485" y="2258"/>
                <a:ext cx="13" cy="14"/>
              </a:xfrm>
              <a:custGeom>
                <a:avLst/>
                <a:gdLst>
                  <a:gd name="T0" fmla="*/ 0 w 66"/>
                  <a:gd name="T1" fmla="*/ 0 h 70"/>
                  <a:gd name="T2" fmla="*/ 0 w 66"/>
                  <a:gd name="T3" fmla="*/ 0 h 70"/>
                  <a:gd name="T4" fmla="*/ 0 w 66"/>
                  <a:gd name="T5" fmla="*/ 0 h 70"/>
                  <a:gd name="T6" fmla="*/ 0 w 66"/>
                  <a:gd name="T7" fmla="*/ 0 h 70"/>
                  <a:gd name="T8" fmla="*/ 0 w 66"/>
                  <a:gd name="T9" fmla="*/ 0 h 70"/>
                  <a:gd name="T10" fmla="*/ 0 w 66"/>
                  <a:gd name="T11" fmla="*/ 0 h 70"/>
                  <a:gd name="T12" fmla="*/ 0 w 66"/>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6" h="70">
                    <a:moveTo>
                      <a:pt x="0" y="29"/>
                    </a:moveTo>
                    <a:lnTo>
                      <a:pt x="11" y="47"/>
                    </a:lnTo>
                    <a:lnTo>
                      <a:pt x="28" y="70"/>
                    </a:lnTo>
                    <a:lnTo>
                      <a:pt x="66" y="38"/>
                    </a:lnTo>
                    <a:lnTo>
                      <a:pt x="50" y="16"/>
                    </a:lnTo>
                    <a:lnTo>
                      <a:pt x="38" y="0"/>
                    </a:lnTo>
                    <a:lnTo>
                      <a:pt x="0"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5" name="Freeform 83"/>
              <p:cNvSpPr>
                <a:spLocks/>
              </p:cNvSpPr>
              <p:nvPr/>
            </p:nvSpPr>
            <p:spPr bwMode="auto">
              <a:xfrm>
                <a:off x="2474" y="2242"/>
                <a:ext cx="13" cy="14"/>
              </a:xfrm>
              <a:custGeom>
                <a:avLst/>
                <a:gdLst>
                  <a:gd name="T0" fmla="*/ 0 w 65"/>
                  <a:gd name="T1" fmla="*/ 0 h 69"/>
                  <a:gd name="T2" fmla="*/ 0 w 65"/>
                  <a:gd name="T3" fmla="*/ 0 h 69"/>
                  <a:gd name="T4" fmla="*/ 0 w 65"/>
                  <a:gd name="T5" fmla="*/ 0 h 69"/>
                  <a:gd name="T6" fmla="*/ 0 w 65"/>
                  <a:gd name="T7" fmla="*/ 0 h 69"/>
                  <a:gd name="T8" fmla="*/ 0 w 65"/>
                  <a:gd name="T9" fmla="*/ 0 h 69"/>
                  <a:gd name="T10" fmla="*/ 0 w 65"/>
                  <a:gd name="T11" fmla="*/ 0 h 69"/>
                  <a:gd name="T12" fmla="*/ 0 w 65"/>
                  <a:gd name="T13" fmla="*/ 0 h 6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69">
                    <a:moveTo>
                      <a:pt x="0" y="25"/>
                    </a:moveTo>
                    <a:lnTo>
                      <a:pt x="11" y="46"/>
                    </a:lnTo>
                    <a:lnTo>
                      <a:pt x="25" y="69"/>
                    </a:lnTo>
                    <a:lnTo>
                      <a:pt x="65" y="41"/>
                    </a:lnTo>
                    <a:lnTo>
                      <a:pt x="52" y="20"/>
                    </a:lnTo>
                    <a:lnTo>
                      <a:pt x="40"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6" name="Freeform 84"/>
              <p:cNvSpPr>
                <a:spLocks/>
              </p:cNvSpPr>
              <p:nvPr/>
            </p:nvSpPr>
            <p:spPr bwMode="auto">
              <a:xfrm>
                <a:off x="2465" y="2225"/>
                <a:ext cx="13" cy="13"/>
              </a:xfrm>
              <a:custGeom>
                <a:avLst/>
                <a:gdLst>
                  <a:gd name="T0" fmla="*/ 0 w 63"/>
                  <a:gd name="T1" fmla="*/ 0 h 67"/>
                  <a:gd name="T2" fmla="*/ 0 w 63"/>
                  <a:gd name="T3" fmla="*/ 0 h 67"/>
                  <a:gd name="T4" fmla="*/ 0 w 63"/>
                  <a:gd name="T5" fmla="*/ 0 h 67"/>
                  <a:gd name="T6" fmla="*/ 0 w 63"/>
                  <a:gd name="T7" fmla="*/ 0 h 67"/>
                  <a:gd name="T8" fmla="*/ 0 w 63"/>
                  <a:gd name="T9" fmla="*/ 0 h 67"/>
                  <a:gd name="T10" fmla="*/ 0 w 63"/>
                  <a:gd name="T11" fmla="*/ 0 h 67"/>
                  <a:gd name="T12" fmla="*/ 0 w 63"/>
                  <a:gd name="T13" fmla="*/ 0 h 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 h="67">
                    <a:moveTo>
                      <a:pt x="0" y="21"/>
                    </a:moveTo>
                    <a:lnTo>
                      <a:pt x="11" y="46"/>
                    </a:lnTo>
                    <a:lnTo>
                      <a:pt x="22" y="67"/>
                    </a:lnTo>
                    <a:lnTo>
                      <a:pt x="63" y="43"/>
                    </a:lnTo>
                    <a:lnTo>
                      <a:pt x="53" y="25"/>
                    </a:lnTo>
                    <a:lnTo>
                      <a:pt x="43"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7" name="Freeform 85"/>
              <p:cNvSpPr>
                <a:spLocks/>
              </p:cNvSpPr>
              <p:nvPr/>
            </p:nvSpPr>
            <p:spPr bwMode="auto">
              <a:xfrm>
                <a:off x="2458" y="2207"/>
                <a:ext cx="12" cy="13"/>
              </a:xfrm>
              <a:custGeom>
                <a:avLst/>
                <a:gdLst>
                  <a:gd name="T0" fmla="*/ 0 w 61"/>
                  <a:gd name="T1" fmla="*/ 0 h 65"/>
                  <a:gd name="T2" fmla="*/ 0 w 61"/>
                  <a:gd name="T3" fmla="*/ 0 h 65"/>
                  <a:gd name="T4" fmla="*/ 0 w 61"/>
                  <a:gd name="T5" fmla="*/ 0 h 65"/>
                  <a:gd name="T6" fmla="*/ 0 w 61"/>
                  <a:gd name="T7" fmla="*/ 0 h 65"/>
                  <a:gd name="T8" fmla="*/ 0 w 61"/>
                  <a:gd name="T9" fmla="*/ 0 h 65"/>
                  <a:gd name="T10" fmla="*/ 0 w 61"/>
                  <a:gd name="T11" fmla="*/ 0 h 65"/>
                  <a:gd name="T12" fmla="*/ 0 w 61"/>
                  <a:gd name="T13" fmla="*/ 0 h 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1" h="65">
                    <a:moveTo>
                      <a:pt x="0" y="17"/>
                    </a:moveTo>
                    <a:lnTo>
                      <a:pt x="9" y="45"/>
                    </a:lnTo>
                    <a:lnTo>
                      <a:pt x="18" y="65"/>
                    </a:lnTo>
                    <a:lnTo>
                      <a:pt x="61" y="45"/>
                    </a:lnTo>
                    <a:lnTo>
                      <a:pt x="54" y="28"/>
                    </a:lnTo>
                    <a:lnTo>
                      <a:pt x="45"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8" name="Freeform 86"/>
              <p:cNvSpPr>
                <a:spLocks/>
              </p:cNvSpPr>
              <p:nvPr/>
            </p:nvSpPr>
            <p:spPr bwMode="auto">
              <a:xfrm>
                <a:off x="2453" y="2188"/>
                <a:ext cx="11" cy="12"/>
              </a:xfrm>
              <a:custGeom>
                <a:avLst/>
                <a:gdLst>
                  <a:gd name="T0" fmla="*/ 0 w 58"/>
                  <a:gd name="T1" fmla="*/ 0 h 61"/>
                  <a:gd name="T2" fmla="*/ 0 w 58"/>
                  <a:gd name="T3" fmla="*/ 0 h 61"/>
                  <a:gd name="T4" fmla="*/ 0 w 58"/>
                  <a:gd name="T5" fmla="*/ 0 h 61"/>
                  <a:gd name="T6" fmla="*/ 0 w 58"/>
                  <a:gd name="T7" fmla="*/ 0 h 61"/>
                  <a:gd name="T8" fmla="*/ 0 w 58"/>
                  <a:gd name="T9" fmla="*/ 0 h 61"/>
                  <a:gd name="T10" fmla="*/ 0 w 58"/>
                  <a:gd name="T11" fmla="*/ 0 h 61"/>
                  <a:gd name="T12" fmla="*/ 0 w 58"/>
                  <a:gd name="T13" fmla="*/ 0 h 61"/>
                  <a:gd name="T14" fmla="*/ 0 w 58"/>
                  <a:gd name="T15" fmla="*/ 0 h 61"/>
                  <a:gd name="T16" fmla="*/ 0 w 58"/>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8" h="61">
                    <a:moveTo>
                      <a:pt x="0" y="11"/>
                    </a:moveTo>
                    <a:lnTo>
                      <a:pt x="1" y="19"/>
                    </a:lnTo>
                    <a:lnTo>
                      <a:pt x="7" y="43"/>
                    </a:lnTo>
                    <a:lnTo>
                      <a:pt x="12" y="61"/>
                    </a:lnTo>
                    <a:lnTo>
                      <a:pt x="58" y="48"/>
                    </a:lnTo>
                    <a:lnTo>
                      <a:pt x="53" y="31"/>
                    </a:lnTo>
                    <a:lnTo>
                      <a:pt x="48" y="8"/>
                    </a:lnTo>
                    <a:lnTo>
                      <a:pt x="46"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49" name="Freeform 87"/>
              <p:cNvSpPr>
                <a:spLocks/>
              </p:cNvSpPr>
              <p:nvPr/>
            </p:nvSpPr>
            <p:spPr bwMode="auto">
              <a:xfrm>
                <a:off x="2449" y="2169"/>
                <a:ext cx="11" cy="12"/>
              </a:xfrm>
              <a:custGeom>
                <a:avLst/>
                <a:gdLst>
                  <a:gd name="T0" fmla="*/ 0 w 54"/>
                  <a:gd name="T1" fmla="*/ 0 h 57"/>
                  <a:gd name="T2" fmla="*/ 0 w 54"/>
                  <a:gd name="T3" fmla="*/ 0 h 57"/>
                  <a:gd name="T4" fmla="*/ 0 w 54"/>
                  <a:gd name="T5" fmla="*/ 0 h 57"/>
                  <a:gd name="T6" fmla="*/ 0 w 54"/>
                  <a:gd name="T7" fmla="*/ 0 h 57"/>
                  <a:gd name="T8" fmla="*/ 0 w 54"/>
                  <a:gd name="T9" fmla="*/ 0 h 57"/>
                  <a:gd name="T10" fmla="*/ 0 w 54"/>
                  <a:gd name="T11" fmla="*/ 0 h 57"/>
                  <a:gd name="T12" fmla="*/ 0 w 54"/>
                  <a:gd name="T13" fmla="*/ 0 h 57"/>
                  <a:gd name="T14" fmla="*/ 0 w 54"/>
                  <a:gd name="T15" fmla="*/ 0 h 57"/>
                  <a:gd name="T16" fmla="*/ 0 w 54"/>
                  <a:gd name="T17" fmla="*/ 0 h 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4" h="57">
                    <a:moveTo>
                      <a:pt x="0" y="7"/>
                    </a:moveTo>
                    <a:lnTo>
                      <a:pt x="1" y="14"/>
                    </a:lnTo>
                    <a:lnTo>
                      <a:pt x="3" y="39"/>
                    </a:lnTo>
                    <a:lnTo>
                      <a:pt x="7" y="57"/>
                    </a:lnTo>
                    <a:lnTo>
                      <a:pt x="54" y="49"/>
                    </a:lnTo>
                    <a:lnTo>
                      <a:pt x="50" y="32"/>
                    </a:lnTo>
                    <a:lnTo>
                      <a:pt x="48" y="7"/>
                    </a:lnTo>
                    <a:lnTo>
                      <a:pt x="47" y="0"/>
                    </a:lnTo>
                    <a:lnTo>
                      <a:pt x="0"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0" name="Freeform 88"/>
              <p:cNvSpPr>
                <a:spLocks/>
              </p:cNvSpPr>
              <p:nvPr/>
            </p:nvSpPr>
            <p:spPr bwMode="auto">
              <a:xfrm>
                <a:off x="2448" y="2150"/>
                <a:ext cx="10" cy="10"/>
              </a:xfrm>
              <a:custGeom>
                <a:avLst/>
                <a:gdLst>
                  <a:gd name="T0" fmla="*/ 0 w 49"/>
                  <a:gd name="T1" fmla="*/ 0 h 51"/>
                  <a:gd name="T2" fmla="*/ 0 w 49"/>
                  <a:gd name="T3" fmla="*/ 0 h 51"/>
                  <a:gd name="T4" fmla="*/ 0 w 49"/>
                  <a:gd name="T5" fmla="*/ 0 h 51"/>
                  <a:gd name="T6" fmla="*/ 0 w 49"/>
                  <a:gd name="T7" fmla="*/ 0 h 51"/>
                  <a:gd name="T8" fmla="*/ 0 w 49"/>
                  <a:gd name="T9" fmla="*/ 0 h 51"/>
                  <a:gd name="T10" fmla="*/ 0 w 49"/>
                  <a:gd name="T11" fmla="*/ 0 h 51"/>
                  <a:gd name="T12" fmla="*/ 0 w 49"/>
                  <a:gd name="T13" fmla="*/ 0 h 51"/>
                  <a:gd name="T14" fmla="*/ 0 w 49"/>
                  <a:gd name="T15" fmla="*/ 0 h 51"/>
                  <a:gd name="T16" fmla="*/ 0 w 49"/>
                  <a:gd name="T17" fmla="*/ 0 h 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 h="51">
                    <a:moveTo>
                      <a:pt x="0" y="1"/>
                    </a:moveTo>
                    <a:lnTo>
                      <a:pt x="0" y="6"/>
                    </a:lnTo>
                    <a:lnTo>
                      <a:pt x="1" y="32"/>
                    </a:lnTo>
                    <a:lnTo>
                      <a:pt x="2" y="51"/>
                    </a:lnTo>
                    <a:lnTo>
                      <a:pt x="49" y="48"/>
                    </a:lnTo>
                    <a:lnTo>
                      <a:pt x="48" y="30"/>
                    </a:lnTo>
                    <a:lnTo>
                      <a:pt x="48" y="5"/>
                    </a:lnTo>
                    <a:lnTo>
                      <a:pt x="48"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1" name="Freeform 89"/>
              <p:cNvSpPr>
                <a:spLocks/>
              </p:cNvSpPr>
              <p:nvPr/>
            </p:nvSpPr>
            <p:spPr bwMode="auto">
              <a:xfrm>
                <a:off x="2448" y="2130"/>
                <a:ext cx="10" cy="10"/>
              </a:xfrm>
              <a:custGeom>
                <a:avLst/>
                <a:gdLst>
                  <a:gd name="T0" fmla="*/ 0 w 50"/>
                  <a:gd name="T1" fmla="*/ 0 h 51"/>
                  <a:gd name="T2" fmla="*/ 0 w 50"/>
                  <a:gd name="T3" fmla="*/ 0 h 51"/>
                  <a:gd name="T4" fmla="*/ 0 w 50"/>
                  <a:gd name="T5" fmla="*/ 0 h 51"/>
                  <a:gd name="T6" fmla="*/ 0 w 50"/>
                  <a:gd name="T7" fmla="*/ 0 h 51"/>
                  <a:gd name="T8" fmla="*/ 0 w 50"/>
                  <a:gd name="T9" fmla="*/ 0 h 51"/>
                  <a:gd name="T10" fmla="*/ 0 w 50"/>
                  <a:gd name="T11" fmla="*/ 0 h 51"/>
                  <a:gd name="T12" fmla="*/ 0 w 50"/>
                  <a:gd name="T13" fmla="*/ 0 h 51"/>
                  <a:gd name="T14" fmla="*/ 0 w 50"/>
                  <a:gd name="T15" fmla="*/ 0 h 51"/>
                  <a:gd name="T16" fmla="*/ 0 w 50"/>
                  <a:gd name="T17" fmla="*/ 0 h 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0" h="51">
                    <a:moveTo>
                      <a:pt x="2" y="0"/>
                    </a:moveTo>
                    <a:lnTo>
                      <a:pt x="2" y="2"/>
                    </a:lnTo>
                    <a:lnTo>
                      <a:pt x="1" y="28"/>
                    </a:lnTo>
                    <a:lnTo>
                      <a:pt x="0" y="50"/>
                    </a:lnTo>
                    <a:lnTo>
                      <a:pt x="48" y="51"/>
                    </a:lnTo>
                    <a:lnTo>
                      <a:pt x="48" y="30"/>
                    </a:lnTo>
                    <a:lnTo>
                      <a:pt x="50" y="6"/>
                    </a:lnTo>
                    <a:lnTo>
                      <a:pt x="50"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2" name="Freeform 90"/>
              <p:cNvSpPr>
                <a:spLocks/>
              </p:cNvSpPr>
              <p:nvPr/>
            </p:nvSpPr>
            <p:spPr bwMode="auto">
              <a:xfrm>
                <a:off x="2450" y="2110"/>
                <a:ext cx="10" cy="11"/>
              </a:xfrm>
              <a:custGeom>
                <a:avLst/>
                <a:gdLst>
                  <a:gd name="T0" fmla="*/ 0 w 54"/>
                  <a:gd name="T1" fmla="*/ 0 h 56"/>
                  <a:gd name="T2" fmla="*/ 0 w 54"/>
                  <a:gd name="T3" fmla="*/ 0 h 56"/>
                  <a:gd name="T4" fmla="*/ 0 w 54"/>
                  <a:gd name="T5" fmla="*/ 0 h 56"/>
                  <a:gd name="T6" fmla="*/ 0 w 54"/>
                  <a:gd name="T7" fmla="*/ 0 h 56"/>
                  <a:gd name="T8" fmla="*/ 0 w 54"/>
                  <a:gd name="T9" fmla="*/ 0 h 56"/>
                  <a:gd name="T10" fmla="*/ 0 w 54"/>
                  <a:gd name="T11" fmla="*/ 0 h 56"/>
                  <a:gd name="T12" fmla="*/ 0 w 54"/>
                  <a:gd name="T13" fmla="*/ 0 h 56"/>
                  <a:gd name="T14" fmla="*/ 0 w 54"/>
                  <a:gd name="T15" fmla="*/ 0 h 56"/>
                  <a:gd name="T16" fmla="*/ 0 w 54"/>
                  <a:gd name="T17" fmla="*/ 0 h 5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4" h="56">
                    <a:moveTo>
                      <a:pt x="7" y="0"/>
                    </a:moveTo>
                    <a:lnTo>
                      <a:pt x="7" y="2"/>
                    </a:lnTo>
                    <a:lnTo>
                      <a:pt x="2" y="28"/>
                    </a:lnTo>
                    <a:lnTo>
                      <a:pt x="0" y="50"/>
                    </a:lnTo>
                    <a:lnTo>
                      <a:pt x="47" y="56"/>
                    </a:lnTo>
                    <a:lnTo>
                      <a:pt x="49" y="35"/>
                    </a:lnTo>
                    <a:lnTo>
                      <a:pt x="54" y="11"/>
                    </a:lnTo>
                    <a:lnTo>
                      <a:pt x="54" y="8"/>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3" name="Freeform 91"/>
              <p:cNvSpPr>
                <a:spLocks/>
              </p:cNvSpPr>
              <p:nvPr/>
            </p:nvSpPr>
            <p:spPr bwMode="auto">
              <a:xfrm>
                <a:off x="2453" y="2090"/>
                <a:ext cx="12" cy="12"/>
              </a:xfrm>
              <a:custGeom>
                <a:avLst/>
                <a:gdLst>
                  <a:gd name="T0" fmla="*/ 0 w 58"/>
                  <a:gd name="T1" fmla="*/ 0 h 61"/>
                  <a:gd name="T2" fmla="*/ 0 w 58"/>
                  <a:gd name="T3" fmla="*/ 0 h 61"/>
                  <a:gd name="T4" fmla="*/ 0 w 58"/>
                  <a:gd name="T5" fmla="*/ 0 h 61"/>
                  <a:gd name="T6" fmla="*/ 0 w 58"/>
                  <a:gd name="T7" fmla="*/ 0 h 61"/>
                  <a:gd name="T8" fmla="*/ 0 w 58"/>
                  <a:gd name="T9" fmla="*/ 0 h 61"/>
                  <a:gd name="T10" fmla="*/ 0 w 58"/>
                  <a:gd name="T11" fmla="*/ 0 h 61"/>
                  <a:gd name="T12" fmla="*/ 0 w 58"/>
                  <a:gd name="T13" fmla="*/ 0 h 61"/>
                  <a:gd name="T14" fmla="*/ 0 w 58"/>
                  <a:gd name="T15" fmla="*/ 0 h 61"/>
                  <a:gd name="T16" fmla="*/ 0 w 58"/>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8" h="61">
                    <a:moveTo>
                      <a:pt x="12" y="0"/>
                    </a:moveTo>
                    <a:lnTo>
                      <a:pt x="11" y="4"/>
                    </a:lnTo>
                    <a:lnTo>
                      <a:pt x="5" y="28"/>
                    </a:lnTo>
                    <a:lnTo>
                      <a:pt x="0" y="50"/>
                    </a:lnTo>
                    <a:lnTo>
                      <a:pt x="46" y="61"/>
                    </a:lnTo>
                    <a:lnTo>
                      <a:pt x="51" y="40"/>
                    </a:lnTo>
                    <a:lnTo>
                      <a:pt x="57" y="17"/>
                    </a:lnTo>
                    <a:lnTo>
                      <a:pt x="58" y="13"/>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4" name="Freeform 92"/>
              <p:cNvSpPr>
                <a:spLocks/>
              </p:cNvSpPr>
              <p:nvPr/>
            </p:nvSpPr>
            <p:spPr bwMode="auto">
              <a:xfrm>
                <a:off x="2458" y="2071"/>
                <a:ext cx="13" cy="13"/>
              </a:xfrm>
              <a:custGeom>
                <a:avLst/>
                <a:gdLst>
                  <a:gd name="T0" fmla="*/ 0 w 62"/>
                  <a:gd name="T1" fmla="*/ 0 h 63"/>
                  <a:gd name="T2" fmla="*/ 0 w 62"/>
                  <a:gd name="T3" fmla="*/ 0 h 63"/>
                  <a:gd name="T4" fmla="*/ 0 w 62"/>
                  <a:gd name="T5" fmla="*/ 0 h 63"/>
                  <a:gd name="T6" fmla="*/ 0 w 62"/>
                  <a:gd name="T7" fmla="*/ 0 h 63"/>
                  <a:gd name="T8" fmla="*/ 0 w 62"/>
                  <a:gd name="T9" fmla="*/ 0 h 63"/>
                  <a:gd name="T10" fmla="*/ 0 w 62"/>
                  <a:gd name="T11" fmla="*/ 0 h 63"/>
                  <a:gd name="T12" fmla="*/ 0 w 62"/>
                  <a:gd name="T13" fmla="*/ 0 h 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 h="63">
                    <a:moveTo>
                      <a:pt x="17" y="0"/>
                    </a:moveTo>
                    <a:lnTo>
                      <a:pt x="6" y="28"/>
                    </a:lnTo>
                    <a:lnTo>
                      <a:pt x="0" y="47"/>
                    </a:lnTo>
                    <a:lnTo>
                      <a:pt x="45" y="63"/>
                    </a:lnTo>
                    <a:lnTo>
                      <a:pt x="51" y="45"/>
                    </a:lnTo>
                    <a:lnTo>
                      <a:pt x="62" y="17"/>
                    </a:lnTo>
                    <a:lnTo>
                      <a:pt x="1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5" name="Freeform 93"/>
              <p:cNvSpPr>
                <a:spLocks/>
              </p:cNvSpPr>
              <p:nvPr/>
            </p:nvSpPr>
            <p:spPr bwMode="auto">
              <a:xfrm>
                <a:off x="2466" y="2053"/>
                <a:ext cx="12" cy="13"/>
              </a:xfrm>
              <a:custGeom>
                <a:avLst/>
                <a:gdLst>
                  <a:gd name="T0" fmla="*/ 0 w 63"/>
                  <a:gd name="T1" fmla="*/ 0 h 65"/>
                  <a:gd name="T2" fmla="*/ 0 w 63"/>
                  <a:gd name="T3" fmla="*/ 0 h 65"/>
                  <a:gd name="T4" fmla="*/ 0 w 63"/>
                  <a:gd name="T5" fmla="*/ 0 h 65"/>
                  <a:gd name="T6" fmla="*/ 0 w 63"/>
                  <a:gd name="T7" fmla="*/ 0 h 65"/>
                  <a:gd name="T8" fmla="*/ 0 w 63"/>
                  <a:gd name="T9" fmla="*/ 0 h 65"/>
                  <a:gd name="T10" fmla="*/ 0 w 63"/>
                  <a:gd name="T11" fmla="*/ 0 h 65"/>
                  <a:gd name="T12" fmla="*/ 0 w 63"/>
                  <a:gd name="T13" fmla="*/ 0 h 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 h="65">
                    <a:moveTo>
                      <a:pt x="21" y="0"/>
                    </a:moveTo>
                    <a:lnTo>
                      <a:pt x="7" y="28"/>
                    </a:lnTo>
                    <a:lnTo>
                      <a:pt x="0" y="46"/>
                    </a:lnTo>
                    <a:lnTo>
                      <a:pt x="43" y="65"/>
                    </a:lnTo>
                    <a:lnTo>
                      <a:pt x="49" y="50"/>
                    </a:lnTo>
                    <a:lnTo>
                      <a:pt x="63" y="22"/>
                    </a:lnTo>
                    <a:lnTo>
                      <a:pt x="2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6" name="Freeform 94"/>
              <p:cNvSpPr>
                <a:spLocks/>
              </p:cNvSpPr>
              <p:nvPr/>
            </p:nvSpPr>
            <p:spPr bwMode="auto">
              <a:xfrm>
                <a:off x="2475" y="2035"/>
                <a:ext cx="13" cy="14"/>
              </a:xfrm>
              <a:custGeom>
                <a:avLst/>
                <a:gdLst>
                  <a:gd name="T0" fmla="*/ 0 w 66"/>
                  <a:gd name="T1" fmla="*/ 0 h 67"/>
                  <a:gd name="T2" fmla="*/ 0 w 66"/>
                  <a:gd name="T3" fmla="*/ 0 h 67"/>
                  <a:gd name="T4" fmla="*/ 0 w 66"/>
                  <a:gd name="T5" fmla="*/ 0 h 67"/>
                  <a:gd name="T6" fmla="*/ 0 w 66"/>
                  <a:gd name="T7" fmla="*/ 0 h 67"/>
                  <a:gd name="T8" fmla="*/ 0 w 66"/>
                  <a:gd name="T9" fmla="*/ 0 h 67"/>
                  <a:gd name="T10" fmla="*/ 0 w 66"/>
                  <a:gd name="T11" fmla="*/ 0 h 67"/>
                  <a:gd name="T12" fmla="*/ 0 w 66"/>
                  <a:gd name="T13" fmla="*/ 0 h 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6" h="67">
                    <a:moveTo>
                      <a:pt x="26" y="0"/>
                    </a:moveTo>
                    <a:lnTo>
                      <a:pt x="7" y="30"/>
                    </a:lnTo>
                    <a:lnTo>
                      <a:pt x="0" y="44"/>
                    </a:lnTo>
                    <a:lnTo>
                      <a:pt x="42" y="67"/>
                    </a:lnTo>
                    <a:lnTo>
                      <a:pt x="48" y="56"/>
                    </a:lnTo>
                    <a:lnTo>
                      <a:pt x="66" y="25"/>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7" name="Freeform 95"/>
              <p:cNvSpPr>
                <a:spLocks/>
              </p:cNvSpPr>
              <p:nvPr/>
            </p:nvSpPr>
            <p:spPr bwMode="auto">
              <a:xfrm>
                <a:off x="2486" y="2019"/>
                <a:ext cx="13" cy="14"/>
              </a:xfrm>
              <a:custGeom>
                <a:avLst/>
                <a:gdLst>
                  <a:gd name="T0" fmla="*/ 0 w 67"/>
                  <a:gd name="T1" fmla="*/ 0 h 68"/>
                  <a:gd name="T2" fmla="*/ 0 w 67"/>
                  <a:gd name="T3" fmla="*/ 0 h 68"/>
                  <a:gd name="T4" fmla="*/ 0 w 67"/>
                  <a:gd name="T5" fmla="*/ 0 h 68"/>
                  <a:gd name="T6" fmla="*/ 0 w 67"/>
                  <a:gd name="T7" fmla="*/ 0 h 68"/>
                  <a:gd name="T8" fmla="*/ 0 w 67"/>
                  <a:gd name="T9" fmla="*/ 0 h 68"/>
                  <a:gd name="T10" fmla="*/ 0 w 67"/>
                  <a:gd name="T11" fmla="*/ 0 h 68"/>
                  <a:gd name="T12" fmla="*/ 0 w 67"/>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 h="68">
                    <a:moveTo>
                      <a:pt x="29" y="0"/>
                    </a:moveTo>
                    <a:lnTo>
                      <a:pt x="6" y="30"/>
                    </a:lnTo>
                    <a:lnTo>
                      <a:pt x="0" y="40"/>
                    </a:lnTo>
                    <a:lnTo>
                      <a:pt x="39" y="68"/>
                    </a:lnTo>
                    <a:lnTo>
                      <a:pt x="45" y="61"/>
                    </a:lnTo>
                    <a:lnTo>
                      <a:pt x="67" y="30"/>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8" name="Freeform 96"/>
              <p:cNvSpPr>
                <a:spLocks/>
              </p:cNvSpPr>
              <p:nvPr/>
            </p:nvSpPr>
            <p:spPr bwMode="auto">
              <a:xfrm>
                <a:off x="2498" y="2004"/>
                <a:ext cx="13" cy="14"/>
              </a:xfrm>
              <a:custGeom>
                <a:avLst/>
                <a:gdLst>
                  <a:gd name="T0" fmla="*/ 0 w 68"/>
                  <a:gd name="T1" fmla="*/ 0 h 68"/>
                  <a:gd name="T2" fmla="*/ 0 w 68"/>
                  <a:gd name="T3" fmla="*/ 0 h 68"/>
                  <a:gd name="T4" fmla="*/ 0 w 68"/>
                  <a:gd name="T5" fmla="*/ 0 h 68"/>
                  <a:gd name="T6" fmla="*/ 0 w 68"/>
                  <a:gd name="T7" fmla="*/ 0 h 68"/>
                  <a:gd name="T8" fmla="*/ 0 w 68"/>
                  <a:gd name="T9" fmla="*/ 0 h 68"/>
                  <a:gd name="T10" fmla="*/ 0 w 68"/>
                  <a:gd name="T11" fmla="*/ 0 h 68"/>
                  <a:gd name="T12" fmla="*/ 0 w 6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8" h="68">
                    <a:moveTo>
                      <a:pt x="33" y="0"/>
                    </a:moveTo>
                    <a:lnTo>
                      <a:pt x="5" y="30"/>
                    </a:lnTo>
                    <a:lnTo>
                      <a:pt x="0" y="36"/>
                    </a:lnTo>
                    <a:lnTo>
                      <a:pt x="36" y="68"/>
                    </a:lnTo>
                    <a:lnTo>
                      <a:pt x="40" y="63"/>
                    </a:lnTo>
                    <a:lnTo>
                      <a:pt x="68" y="32"/>
                    </a:lnTo>
                    <a:lnTo>
                      <a:pt x="3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59" name="Freeform 97"/>
              <p:cNvSpPr>
                <a:spLocks/>
              </p:cNvSpPr>
              <p:nvPr/>
            </p:nvSpPr>
            <p:spPr bwMode="auto">
              <a:xfrm>
                <a:off x="2511" y="1990"/>
                <a:ext cx="14" cy="14"/>
              </a:xfrm>
              <a:custGeom>
                <a:avLst/>
                <a:gdLst>
                  <a:gd name="T0" fmla="*/ 0 w 68"/>
                  <a:gd name="T1" fmla="*/ 0 h 68"/>
                  <a:gd name="T2" fmla="*/ 0 w 68"/>
                  <a:gd name="T3" fmla="*/ 0 h 68"/>
                  <a:gd name="T4" fmla="*/ 0 w 68"/>
                  <a:gd name="T5" fmla="*/ 0 h 68"/>
                  <a:gd name="T6" fmla="*/ 0 w 68"/>
                  <a:gd name="T7" fmla="*/ 0 h 68"/>
                  <a:gd name="T8" fmla="*/ 0 w 68"/>
                  <a:gd name="T9" fmla="*/ 0 h 68"/>
                  <a:gd name="T10" fmla="*/ 0 w 68"/>
                  <a:gd name="T11" fmla="*/ 0 h 68"/>
                  <a:gd name="T12" fmla="*/ 0 w 6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8" h="68">
                    <a:moveTo>
                      <a:pt x="37" y="0"/>
                    </a:moveTo>
                    <a:lnTo>
                      <a:pt x="3" y="31"/>
                    </a:lnTo>
                    <a:lnTo>
                      <a:pt x="0" y="34"/>
                    </a:lnTo>
                    <a:lnTo>
                      <a:pt x="34" y="68"/>
                    </a:lnTo>
                    <a:lnTo>
                      <a:pt x="36" y="67"/>
                    </a:lnTo>
                    <a:lnTo>
                      <a:pt x="68" y="3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0" name="Freeform 98"/>
              <p:cNvSpPr>
                <a:spLocks/>
              </p:cNvSpPr>
              <p:nvPr/>
            </p:nvSpPr>
            <p:spPr bwMode="auto">
              <a:xfrm>
                <a:off x="2527" y="1978"/>
                <a:ext cx="13" cy="14"/>
              </a:xfrm>
              <a:custGeom>
                <a:avLst/>
                <a:gdLst>
                  <a:gd name="T0" fmla="*/ 0 w 66"/>
                  <a:gd name="T1" fmla="*/ 0 h 68"/>
                  <a:gd name="T2" fmla="*/ 0 w 66"/>
                  <a:gd name="T3" fmla="*/ 0 h 68"/>
                  <a:gd name="T4" fmla="*/ 0 w 66"/>
                  <a:gd name="T5" fmla="*/ 0 h 68"/>
                  <a:gd name="T6" fmla="*/ 0 w 66"/>
                  <a:gd name="T7" fmla="*/ 0 h 68"/>
                  <a:gd name="T8" fmla="*/ 0 w 66"/>
                  <a:gd name="T9" fmla="*/ 0 h 68"/>
                  <a:gd name="T10" fmla="*/ 0 w 66"/>
                  <a:gd name="T11" fmla="*/ 0 h 68"/>
                  <a:gd name="T12" fmla="*/ 0 w 66"/>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6" h="68">
                    <a:moveTo>
                      <a:pt x="40" y="0"/>
                    </a:moveTo>
                    <a:lnTo>
                      <a:pt x="37" y="1"/>
                    </a:lnTo>
                    <a:lnTo>
                      <a:pt x="0" y="29"/>
                    </a:lnTo>
                    <a:lnTo>
                      <a:pt x="28" y="68"/>
                    </a:lnTo>
                    <a:lnTo>
                      <a:pt x="63" y="43"/>
                    </a:lnTo>
                    <a:lnTo>
                      <a:pt x="66" y="42"/>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1" name="Freeform 99"/>
              <p:cNvSpPr>
                <a:spLocks/>
              </p:cNvSpPr>
              <p:nvPr/>
            </p:nvSpPr>
            <p:spPr bwMode="auto">
              <a:xfrm>
                <a:off x="2543" y="1968"/>
                <a:ext cx="13" cy="13"/>
              </a:xfrm>
              <a:custGeom>
                <a:avLst/>
                <a:gdLst>
                  <a:gd name="T0" fmla="*/ 0 w 65"/>
                  <a:gd name="T1" fmla="*/ 0 h 67"/>
                  <a:gd name="T2" fmla="*/ 0 w 65"/>
                  <a:gd name="T3" fmla="*/ 0 h 67"/>
                  <a:gd name="T4" fmla="*/ 0 w 65"/>
                  <a:gd name="T5" fmla="*/ 0 h 67"/>
                  <a:gd name="T6" fmla="*/ 0 w 65"/>
                  <a:gd name="T7" fmla="*/ 0 h 67"/>
                  <a:gd name="T8" fmla="*/ 0 w 65"/>
                  <a:gd name="T9" fmla="*/ 0 h 67"/>
                  <a:gd name="T10" fmla="*/ 0 w 65"/>
                  <a:gd name="T11" fmla="*/ 0 h 67"/>
                  <a:gd name="T12" fmla="*/ 0 w 65"/>
                  <a:gd name="T13" fmla="*/ 0 h 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67">
                    <a:moveTo>
                      <a:pt x="42" y="0"/>
                    </a:moveTo>
                    <a:lnTo>
                      <a:pt x="36" y="3"/>
                    </a:lnTo>
                    <a:lnTo>
                      <a:pt x="0" y="25"/>
                    </a:lnTo>
                    <a:lnTo>
                      <a:pt x="25" y="67"/>
                    </a:lnTo>
                    <a:lnTo>
                      <a:pt x="59" y="46"/>
                    </a:lnTo>
                    <a:lnTo>
                      <a:pt x="65" y="44"/>
                    </a:lnTo>
                    <a:lnTo>
                      <a:pt x="4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2" name="Freeform 100"/>
              <p:cNvSpPr>
                <a:spLocks/>
              </p:cNvSpPr>
              <p:nvPr/>
            </p:nvSpPr>
            <p:spPr bwMode="auto">
              <a:xfrm>
                <a:off x="2560" y="1959"/>
                <a:ext cx="13" cy="13"/>
              </a:xfrm>
              <a:custGeom>
                <a:avLst/>
                <a:gdLst>
                  <a:gd name="T0" fmla="*/ 0 w 62"/>
                  <a:gd name="T1" fmla="*/ 0 h 65"/>
                  <a:gd name="T2" fmla="*/ 0 w 62"/>
                  <a:gd name="T3" fmla="*/ 0 h 65"/>
                  <a:gd name="T4" fmla="*/ 0 w 62"/>
                  <a:gd name="T5" fmla="*/ 0 h 65"/>
                  <a:gd name="T6" fmla="*/ 0 w 62"/>
                  <a:gd name="T7" fmla="*/ 0 h 65"/>
                  <a:gd name="T8" fmla="*/ 0 w 62"/>
                  <a:gd name="T9" fmla="*/ 0 h 65"/>
                  <a:gd name="T10" fmla="*/ 0 w 62"/>
                  <a:gd name="T11" fmla="*/ 0 h 65"/>
                  <a:gd name="T12" fmla="*/ 0 w 62"/>
                  <a:gd name="T13" fmla="*/ 0 h 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 h="65">
                    <a:moveTo>
                      <a:pt x="44" y="0"/>
                    </a:moveTo>
                    <a:lnTo>
                      <a:pt x="36" y="4"/>
                    </a:lnTo>
                    <a:lnTo>
                      <a:pt x="0" y="21"/>
                    </a:lnTo>
                    <a:lnTo>
                      <a:pt x="20" y="65"/>
                    </a:lnTo>
                    <a:lnTo>
                      <a:pt x="55" y="49"/>
                    </a:lnTo>
                    <a:lnTo>
                      <a:pt x="62" y="45"/>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3" name="Freeform 101"/>
              <p:cNvSpPr>
                <a:spLocks/>
              </p:cNvSpPr>
              <p:nvPr/>
            </p:nvSpPr>
            <p:spPr bwMode="auto">
              <a:xfrm>
                <a:off x="2578" y="1952"/>
                <a:ext cx="12" cy="13"/>
              </a:xfrm>
              <a:custGeom>
                <a:avLst/>
                <a:gdLst>
                  <a:gd name="T0" fmla="*/ 0 w 61"/>
                  <a:gd name="T1" fmla="*/ 0 h 62"/>
                  <a:gd name="T2" fmla="*/ 0 w 61"/>
                  <a:gd name="T3" fmla="*/ 0 h 62"/>
                  <a:gd name="T4" fmla="*/ 0 w 61"/>
                  <a:gd name="T5" fmla="*/ 0 h 62"/>
                  <a:gd name="T6" fmla="*/ 0 w 61"/>
                  <a:gd name="T7" fmla="*/ 0 h 62"/>
                  <a:gd name="T8" fmla="*/ 0 w 61"/>
                  <a:gd name="T9" fmla="*/ 0 h 62"/>
                  <a:gd name="T10" fmla="*/ 0 w 61"/>
                  <a:gd name="T11" fmla="*/ 0 h 62"/>
                  <a:gd name="T12" fmla="*/ 0 w 61"/>
                  <a:gd name="T13" fmla="*/ 0 h 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1" h="62">
                    <a:moveTo>
                      <a:pt x="47" y="0"/>
                    </a:moveTo>
                    <a:lnTo>
                      <a:pt x="37" y="3"/>
                    </a:lnTo>
                    <a:lnTo>
                      <a:pt x="0" y="16"/>
                    </a:lnTo>
                    <a:lnTo>
                      <a:pt x="17" y="62"/>
                    </a:lnTo>
                    <a:lnTo>
                      <a:pt x="51" y="50"/>
                    </a:lnTo>
                    <a:lnTo>
                      <a:pt x="61" y="47"/>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4" name="Freeform 102"/>
              <p:cNvSpPr>
                <a:spLocks/>
              </p:cNvSpPr>
              <p:nvPr/>
            </p:nvSpPr>
            <p:spPr bwMode="auto">
              <a:xfrm>
                <a:off x="2597" y="1947"/>
                <a:ext cx="11" cy="12"/>
              </a:xfrm>
              <a:custGeom>
                <a:avLst/>
                <a:gdLst>
                  <a:gd name="T0" fmla="*/ 0 w 58"/>
                  <a:gd name="T1" fmla="*/ 0 h 59"/>
                  <a:gd name="T2" fmla="*/ 0 w 58"/>
                  <a:gd name="T3" fmla="*/ 0 h 59"/>
                  <a:gd name="T4" fmla="*/ 0 w 58"/>
                  <a:gd name="T5" fmla="*/ 0 h 59"/>
                  <a:gd name="T6" fmla="*/ 0 w 58"/>
                  <a:gd name="T7" fmla="*/ 0 h 59"/>
                  <a:gd name="T8" fmla="*/ 0 w 58"/>
                  <a:gd name="T9" fmla="*/ 0 h 59"/>
                  <a:gd name="T10" fmla="*/ 0 w 58"/>
                  <a:gd name="T11" fmla="*/ 0 h 59"/>
                  <a:gd name="T12" fmla="*/ 0 w 58"/>
                  <a:gd name="T13" fmla="*/ 0 h 5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8" h="59">
                    <a:moveTo>
                      <a:pt x="47" y="0"/>
                    </a:moveTo>
                    <a:lnTo>
                      <a:pt x="36" y="3"/>
                    </a:lnTo>
                    <a:lnTo>
                      <a:pt x="0" y="11"/>
                    </a:lnTo>
                    <a:lnTo>
                      <a:pt x="12" y="59"/>
                    </a:lnTo>
                    <a:lnTo>
                      <a:pt x="46" y="52"/>
                    </a:lnTo>
                    <a:lnTo>
                      <a:pt x="58" y="49"/>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5" name="Freeform 103"/>
              <p:cNvSpPr>
                <a:spLocks/>
              </p:cNvSpPr>
              <p:nvPr/>
            </p:nvSpPr>
            <p:spPr bwMode="auto">
              <a:xfrm>
                <a:off x="2616" y="1945"/>
                <a:ext cx="11" cy="10"/>
              </a:xfrm>
              <a:custGeom>
                <a:avLst/>
                <a:gdLst>
                  <a:gd name="T0" fmla="*/ 0 w 53"/>
                  <a:gd name="T1" fmla="*/ 0 h 54"/>
                  <a:gd name="T2" fmla="*/ 0 w 53"/>
                  <a:gd name="T3" fmla="*/ 0 h 54"/>
                  <a:gd name="T4" fmla="*/ 0 w 53"/>
                  <a:gd name="T5" fmla="*/ 0 h 54"/>
                  <a:gd name="T6" fmla="*/ 0 w 53"/>
                  <a:gd name="T7" fmla="*/ 0 h 54"/>
                  <a:gd name="T8" fmla="*/ 0 w 53"/>
                  <a:gd name="T9" fmla="*/ 0 h 54"/>
                  <a:gd name="T10" fmla="*/ 0 w 53"/>
                  <a:gd name="T11" fmla="*/ 0 h 54"/>
                  <a:gd name="T12" fmla="*/ 0 w 53"/>
                  <a:gd name="T13" fmla="*/ 0 h 54"/>
                  <a:gd name="T14" fmla="*/ 0 w 53"/>
                  <a:gd name="T15" fmla="*/ 0 h 54"/>
                  <a:gd name="T16" fmla="*/ 0 w 53"/>
                  <a:gd name="T17" fmla="*/ 0 h 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3" h="54">
                    <a:moveTo>
                      <a:pt x="48" y="0"/>
                    </a:moveTo>
                    <a:lnTo>
                      <a:pt x="36" y="0"/>
                    </a:lnTo>
                    <a:lnTo>
                      <a:pt x="12" y="4"/>
                    </a:lnTo>
                    <a:lnTo>
                      <a:pt x="0" y="5"/>
                    </a:lnTo>
                    <a:lnTo>
                      <a:pt x="7" y="54"/>
                    </a:lnTo>
                    <a:lnTo>
                      <a:pt x="17" y="52"/>
                    </a:lnTo>
                    <a:lnTo>
                      <a:pt x="41" y="50"/>
                    </a:lnTo>
                    <a:lnTo>
                      <a:pt x="53" y="49"/>
                    </a:lnTo>
                    <a:lnTo>
                      <a:pt x="4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6" name="Freeform 104"/>
              <p:cNvSpPr>
                <a:spLocks/>
              </p:cNvSpPr>
              <p:nvPr/>
            </p:nvSpPr>
            <p:spPr bwMode="auto">
              <a:xfrm>
                <a:off x="2635" y="1944"/>
                <a:ext cx="8" cy="10"/>
              </a:xfrm>
              <a:custGeom>
                <a:avLst/>
                <a:gdLst>
                  <a:gd name="T0" fmla="*/ 0 w 40"/>
                  <a:gd name="T1" fmla="*/ 0 h 50"/>
                  <a:gd name="T2" fmla="*/ 0 w 40"/>
                  <a:gd name="T3" fmla="*/ 0 h 50"/>
                  <a:gd name="T4" fmla="*/ 0 w 40"/>
                  <a:gd name="T5" fmla="*/ 0 h 50"/>
                  <a:gd name="T6" fmla="*/ 0 w 40"/>
                  <a:gd name="T7" fmla="*/ 0 h 50"/>
                  <a:gd name="T8" fmla="*/ 0 w 40"/>
                  <a:gd name="T9" fmla="*/ 0 h 50"/>
                  <a:gd name="T10" fmla="*/ 0 w 40"/>
                  <a:gd name="T11" fmla="*/ 0 h 50"/>
                  <a:gd name="T12" fmla="*/ 0 w 40"/>
                  <a:gd name="T13" fmla="*/ 0 h 50"/>
                  <a:gd name="T14" fmla="*/ 0 w 40"/>
                  <a:gd name="T15" fmla="*/ 0 h 50"/>
                  <a:gd name="T16" fmla="*/ 0 w 40"/>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0" h="50">
                    <a:moveTo>
                      <a:pt x="40" y="0"/>
                    </a:moveTo>
                    <a:lnTo>
                      <a:pt x="40" y="0"/>
                    </a:lnTo>
                    <a:lnTo>
                      <a:pt x="14" y="0"/>
                    </a:lnTo>
                    <a:lnTo>
                      <a:pt x="0" y="1"/>
                    </a:lnTo>
                    <a:lnTo>
                      <a:pt x="3" y="50"/>
                    </a:lnTo>
                    <a:lnTo>
                      <a:pt x="16" y="50"/>
                    </a:lnTo>
                    <a:lnTo>
                      <a:pt x="40" y="50"/>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7" name="Rectangle 105"/>
              <p:cNvSpPr>
                <a:spLocks noChangeArrowheads="1"/>
              </p:cNvSpPr>
              <p:nvPr/>
            </p:nvSpPr>
            <p:spPr bwMode="auto">
              <a:xfrm>
                <a:off x="2643" y="1944"/>
                <a:ext cx="2" cy="10"/>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568" name="Freeform 106"/>
              <p:cNvSpPr>
                <a:spLocks/>
              </p:cNvSpPr>
              <p:nvPr/>
            </p:nvSpPr>
            <p:spPr bwMode="auto">
              <a:xfrm>
                <a:off x="2655" y="1944"/>
                <a:ext cx="10" cy="11"/>
              </a:xfrm>
              <a:custGeom>
                <a:avLst/>
                <a:gdLst>
                  <a:gd name="T0" fmla="*/ 0 w 51"/>
                  <a:gd name="T1" fmla="*/ 0 h 52"/>
                  <a:gd name="T2" fmla="*/ 0 w 51"/>
                  <a:gd name="T3" fmla="*/ 0 h 52"/>
                  <a:gd name="T4" fmla="*/ 0 w 51"/>
                  <a:gd name="T5" fmla="*/ 0 h 52"/>
                  <a:gd name="T6" fmla="*/ 0 w 51"/>
                  <a:gd name="T7" fmla="*/ 0 h 52"/>
                  <a:gd name="T8" fmla="*/ 0 w 51"/>
                  <a:gd name="T9" fmla="*/ 0 h 52"/>
                  <a:gd name="T10" fmla="*/ 0 w 51"/>
                  <a:gd name="T11" fmla="*/ 0 h 52"/>
                  <a:gd name="T12" fmla="*/ 0 w 51"/>
                  <a:gd name="T13" fmla="*/ 0 h 52"/>
                  <a:gd name="T14" fmla="*/ 0 w 51"/>
                  <a:gd name="T15" fmla="*/ 0 h 52"/>
                  <a:gd name="T16" fmla="*/ 0 w 51"/>
                  <a:gd name="T17" fmla="*/ 0 h 5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52">
                    <a:moveTo>
                      <a:pt x="51" y="3"/>
                    </a:moveTo>
                    <a:lnTo>
                      <a:pt x="43" y="2"/>
                    </a:lnTo>
                    <a:lnTo>
                      <a:pt x="18" y="0"/>
                    </a:lnTo>
                    <a:lnTo>
                      <a:pt x="2" y="0"/>
                    </a:lnTo>
                    <a:lnTo>
                      <a:pt x="0" y="48"/>
                    </a:lnTo>
                    <a:lnTo>
                      <a:pt x="15" y="50"/>
                    </a:lnTo>
                    <a:lnTo>
                      <a:pt x="38" y="52"/>
                    </a:lnTo>
                    <a:lnTo>
                      <a:pt x="47" y="52"/>
                    </a:lnTo>
                    <a:lnTo>
                      <a:pt x="51"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69" name="Freeform 107"/>
              <p:cNvSpPr>
                <a:spLocks/>
              </p:cNvSpPr>
              <p:nvPr/>
            </p:nvSpPr>
            <p:spPr bwMode="auto">
              <a:xfrm>
                <a:off x="2673" y="1946"/>
                <a:ext cx="11" cy="12"/>
              </a:xfrm>
              <a:custGeom>
                <a:avLst/>
                <a:gdLst>
                  <a:gd name="T0" fmla="*/ 0 w 55"/>
                  <a:gd name="T1" fmla="*/ 0 h 57"/>
                  <a:gd name="T2" fmla="*/ 0 w 55"/>
                  <a:gd name="T3" fmla="*/ 0 h 57"/>
                  <a:gd name="T4" fmla="*/ 0 w 55"/>
                  <a:gd name="T5" fmla="*/ 0 h 57"/>
                  <a:gd name="T6" fmla="*/ 0 w 55"/>
                  <a:gd name="T7" fmla="*/ 0 h 57"/>
                  <a:gd name="T8" fmla="*/ 0 w 55"/>
                  <a:gd name="T9" fmla="*/ 0 h 57"/>
                  <a:gd name="T10" fmla="*/ 0 w 55"/>
                  <a:gd name="T11" fmla="*/ 0 h 57"/>
                  <a:gd name="T12" fmla="*/ 0 w 55"/>
                  <a:gd name="T13" fmla="*/ 0 h 57"/>
                  <a:gd name="T14" fmla="*/ 0 w 55"/>
                  <a:gd name="T15" fmla="*/ 0 h 57"/>
                  <a:gd name="T16" fmla="*/ 0 w 55"/>
                  <a:gd name="T17" fmla="*/ 0 h 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 h="57">
                    <a:moveTo>
                      <a:pt x="55" y="8"/>
                    </a:moveTo>
                    <a:lnTo>
                      <a:pt x="48" y="7"/>
                    </a:lnTo>
                    <a:lnTo>
                      <a:pt x="23" y="2"/>
                    </a:lnTo>
                    <a:lnTo>
                      <a:pt x="7" y="0"/>
                    </a:lnTo>
                    <a:lnTo>
                      <a:pt x="0" y="48"/>
                    </a:lnTo>
                    <a:lnTo>
                      <a:pt x="15" y="51"/>
                    </a:lnTo>
                    <a:lnTo>
                      <a:pt x="37" y="56"/>
                    </a:lnTo>
                    <a:lnTo>
                      <a:pt x="44" y="57"/>
                    </a:lnTo>
                    <a:lnTo>
                      <a:pt x="55"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0" name="Freeform 108"/>
              <p:cNvSpPr>
                <a:spLocks/>
              </p:cNvSpPr>
              <p:nvPr/>
            </p:nvSpPr>
            <p:spPr bwMode="auto">
              <a:xfrm>
                <a:off x="2691" y="1950"/>
                <a:ext cx="12" cy="13"/>
              </a:xfrm>
              <a:custGeom>
                <a:avLst/>
                <a:gdLst>
                  <a:gd name="T0" fmla="*/ 0 w 59"/>
                  <a:gd name="T1" fmla="*/ 0 h 61"/>
                  <a:gd name="T2" fmla="*/ 0 w 59"/>
                  <a:gd name="T3" fmla="*/ 0 h 61"/>
                  <a:gd name="T4" fmla="*/ 0 w 59"/>
                  <a:gd name="T5" fmla="*/ 0 h 61"/>
                  <a:gd name="T6" fmla="*/ 0 w 59"/>
                  <a:gd name="T7" fmla="*/ 0 h 61"/>
                  <a:gd name="T8" fmla="*/ 0 w 59"/>
                  <a:gd name="T9" fmla="*/ 0 h 61"/>
                  <a:gd name="T10" fmla="*/ 0 w 59"/>
                  <a:gd name="T11" fmla="*/ 0 h 61"/>
                  <a:gd name="T12" fmla="*/ 0 w 59"/>
                  <a:gd name="T13" fmla="*/ 0 h 6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9" h="61">
                    <a:moveTo>
                      <a:pt x="59" y="15"/>
                    </a:moveTo>
                    <a:lnTo>
                      <a:pt x="51" y="12"/>
                    </a:lnTo>
                    <a:lnTo>
                      <a:pt x="12" y="0"/>
                    </a:lnTo>
                    <a:lnTo>
                      <a:pt x="0" y="48"/>
                    </a:lnTo>
                    <a:lnTo>
                      <a:pt x="37" y="59"/>
                    </a:lnTo>
                    <a:lnTo>
                      <a:pt x="45" y="61"/>
                    </a:lnTo>
                    <a:lnTo>
                      <a:pt x="59"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1" name="Freeform 109"/>
              <p:cNvSpPr>
                <a:spLocks/>
              </p:cNvSpPr>
              <p:nvPr/>
            </p:nvSpPr>
            <p:spPr bwMode="auto">
              <a:xfrm>
                <a:off x="2709" y="1957"/>
                <a:ext cx="12" cy="12"/>
              </a:xfrm>
              <a:custGeom>
                <a:avLst/>
                <a:gdLst>
                  <a:gd name="T0" fmla="*/ 0 w 63"/>
                  <a:gd name="T1" fmla="*/ 0 h 64"/>
                  <a:gd name="T2" fmla="*/ 0 w 63"/>
                  <a:gd name="T3" fmla="*/ 0 h 64"/>
                  <a:gd name="T4" fmla="*/ 0 w 63"/>
                  <a:gd name="T5" fmla="*/ 0 h 64"/>
                  <a:gd name="T6" fmla="*/ 0 w 63"/>
                  <a:gd name="T7" fmla="*/ 0 h 64"/>
                  <a:gd name="T8" fmla="*/ 0 w 63"/>
                  <a:gd name="T9" fmla="*/ 0 h 64"/>
                  <a:gd name="T10" fmla="*/ 0 w 63"/>
                  <a:gd name="T11" fmla="*/ 0 h 64"/>
                  <a:gd name="T12" fmla="*/ 0 w 63"/>
                  <a:gd name="T13" fmla="*/ 0 h 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 h="64">
                    <a:moveTo>
                      <a:pt x="63" y="19"/>
                    </a:moveTo>
                    <a:lnTo>
                      <a:pt x="53" y="16"/>
                    </a:lnTo>
                    <a:lnTo>
                      <a:pt x="17" y="0"/>
                    </a:lnTo>
                    <a:lnTo>
                      <a:pt x="0" y="46"/>
                    </a:lnTo>
                    <a:lnTo>
                      <a:pt x="34" y="61"/>
                    </a:lnTo>
                    <a:lnTo>
                      <a:pt x="44" y="64"/>
                    </a:lnTo>
                    <a:lnTo>
                      <a:pt x="63"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2" name="Freeform 110"/>
              <p:cNvSpPr>
                <a:spLocks/>
              </p:cNvSpPr>
              <p:nvPr/>
            </p:nvSpPr>
            <p:spPr bwMode="auto">
              <a:xfrm>
                <a:off x="2726" y="1965"/>
                <a:ext cx="13" cy="13"/>
              </a:xfrm>
              <a:custGeom>
                <a:avLst/>
                <a:gdLst>
                  <a:gd name="T0" fmla="*/ 0 w 64"/>
                  <a:gd name="T1" fmla="*/ 0 h 67"/>
                  <a:gd name="T2" fmla="*/ 0 w 64"/>
                  <a:gd name="T3" fmla="*/ 0 h 67"/>
                  <a:gd name="T4" fmla="*/ 0 w 64"/>
                  <a:gd name="T5" fmla="*/ 0 h 67"/>
                  <a:gd name="T6" fmla="*/ 0 w 64"/>
                  <a:gd name="T7" fmla="*/ 0 h 67"/>
                  <a:gd name="T8" fmla="*/ 0 w 64"/>
                  <a:gd name="T9" fmla="*/ 0 h 67"/>
                  <a:gd name="T10" fmla="*/ 0 w 64"/>
                  <a:gd name="T11" fmla="*/ 0 h 67"/>
                  <a:gd name="T12" fmla="*/ 0 w 64"/>
                  <a:gd name="T13" fmla="*/ 0 h 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4" h="67">
                    <a:moveTo>
                      <a:pt x="64" y="23"/>
                    </a:moveTo>
                    <a:lnTo>
                      <a:pt x="52" y="17"/>
                    </a:lnTo>
                    <a:lnTo>
                      <a:pt x="20" y="0"/>
                    </a:lnTo>
                    <a:lnTo>
                      <a:pt x="0" y="44"/>
                    </a:lnTo>
                    <a:lnTo>
                      <a:pt x="30" y="60"/>
                    </a:lnTo>
                    <a:lnTo>
                      <a:pt x="41" y="67"/>
                    </a:lnTo>
                    <a:lnTo>
                      <a:pt x="64"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3" name="Freeform 111"/>
              <p:cNvSpPr>
                <a:spLocks/>
              </p:cNvSpPr>
              <p:nvPr/>
            </p:nvSpPr>
            <p:spPr bwMode="auto">
              <a:xfrm>
                <a:off x="2742" y="1975"/>
                <a:ext cx="13" cy="14"/>
              </a:xfrm>
              <a:custGeom>
                <a:avLst/>
                <a:gdLst>
                  <a:gd name="T0" fmla="*/ 0 w 65"/>
                  <a:gd name="T1" fmla="*/ 0 h 70"/>
                  <a:gd name="T2" fmla="*/ 0 w 65"/>
                  <a:gd name="T3" fmla="*/ 0 h 70"/>
                  <a:gd name="T4" fmla="*/ 0 w 65"/>
                  <a:gd name="T5" fmla="*/ 0 h 70"/>
                  <a:gd name="T6" fmla="*/ 0 w 65"/>
                  <a:gd name="T7" fmla="*/ 0 h 70"/>
                  <a:gd name="T8" fmla="*/ 0 w 65"/>
                  <a:gd name="T9" fmla="*/ 0 h 70"/>
                  <a:gd name="T10" fmla="*/ 0 w 65"/>
                  <a:gd name="T11" fmla="*/ 0 h 70"/>
                  <a:gd name="T12" fmla="*/ 0 w 65"/>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70">
                    <a:moveTo>
                      <a:pt x="65" y="28"/>
                    </a:moveTo>
                    <a:lnTo>
                      <a:pt x="52" y="18"/>
                    </a:lnTo>
                    <a:lnTo>
                      <a:pt x="25" y="0"/>
                    </a:lnTo>
                    <a:lnTo>
                      <a:pt x="0" y="43"/>
                    </a:lnTo>
                    <a:lnTo>
                      <a:pt x="25" y="60"/>
                    </a:lnTo>
                    <a:lnTo>
                      <a:pt x="38" y="70"/>
                    </a:lnTo>
                    <a:lnTo>
                      <a:pt x="65"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4" name="Freeform 112"/>
              <p:cNvSpPr>
                <a:spLocks/>
              </p:cNvSpPr>
              <p:nvPr/>
            </p:nvSpPr>
            <p:spPr bwMode="auto">
              <a:xfrm>
                <a:off x="2757" y="1986"/>
                <a:ext cx="14" cy="14"/>
              </a:xfrm>
              <a:custGeom>
                <a:avLst/>
                <a:gdLst>
                  <a:gd name="T0" fmla="*/ 0 w 67"/>
                  <a:gd name="T1" fmla="*/ 0 h 70"/>
                  <a:gd name="T2" fmla="*/ 0 w 67"/>
                  <a:gd name="T3" fmla="*/ 0 h 70"/>
                  <a:gd name="T4" fmla="*/ 0 w 67"/>
                  <a:gd name="T5" fmla="*/ 0 h 70"/>
                  <a:gd name="T6" fmla="*/ 0 w 67"/>
                  <a:gd name="T7" fmla="*/ 0 h 70"/>
                  <a:gd name="T8" fmla="*/ 0 w 67"/>
                  <a:gd name="T9" fmla="*/ 0 h 70"/>
                  <a:gd name="T10" fmla="*/ 0 w 67"/>
                  <a:gd name="T11" fmla="*/ 0 h 70"/>
                  <a:gd name="T12" fmla="*/ 0 w 67"/>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 h="70">
                    <a:moveTo>
                      <a:pt x="67" y="31"/>
                    </a:moveTo>
                    <a:lnTo>
                      <a:pt x="51" y="18"/>
                    </a:lnTo>
                    <a:lnTo>
                      <a:pt x="28" y="0"/>
                    </a:lnTo>
                    <a:lnTo>
                      <a:pt x="0" y="39"/>
                    </a:lnTo>
                    <a:lnTo>
                      <a:pt x="21" y="56"/>
                    </a:lnTo>
                    <a:lnTo>
                      <a:pt x="36" y="70"/>
                    </a:lnTo>
                    <a:lnTo>
                      <a:pt x="67"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5" name="Freeform 113"/>
              <p:cNvSpPr>
                <a:spLocks/>
              </p:cNvSpPr>
              <p:nvPr/>
            </p:nvSpPr>
            <p:spPr bwMode="auto">
              <a:xfrm>
                <a:off x="2771" y="1999"/>
                <a:ext cx="14" cy="15"/>
              </a:xfrm>
              <a:custGeom>
                <a:avLst/>
                <a:gdLst>
                  <a:gd name="T0" fmla="*/ 0 w 67"/>
                  <a:gd name="T1" fmla="*/ 0 h 71"/>
                  <a:gd name="T2" fmla="*/ 0 w 67"/>
                  <a:gd name="T3" fmla="*/ 0 h 71"/>
                  <a:gd name="T4" fmla="*/ 0 w 67"/>
                  <a:gd name="T5" fmla="*/ 0 h 71"/>
                  <a:gd name="T6" fmla="*/ 0 w 67"/>
                  <a:gd name="T7" fmla="*/ 0 h 71"/>
                  <a:gd name="T8" fmla="*/ 0 w 67"/>
                  <a:gd name="T9" fmla="*/ 0 h 71"/>
                  <a:gd name="T10" fmla="*/ 0 w 67"/>
                  <a:gd name="T11" fmla="*/ 0 h 71"/>
                  <a:gd name="T12" fmla="*/ 0 w 67"/>
                  <a:gd name="T13" fmla="*/ 0 h 7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 h="71">
                    <a:moveTo>
                      <a:pt x="67" y="36"/>
                    </a:moveTo>
                    <a:lnTo>
                      <a:pt x="51" y="19"/>
                    </a:lnTo>
                    <a:lnTo>
                      <a:pt x="32" y="0"/>
                    </a:lnTo>
                    <a:lnTo>
                      <a:pt x="0" y="37"/>
                    </a:lnTo>
                    <a:lnTo>
                      <a:pt x="17" y="54"/>
                    </a:lnTo>
                    <a:lnTo>
                      <a:pt x="33" y="71"/>
                    </a:lnTo>
                    <a:lnTo>
                      <a:pt x="6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6" name="Freeform 114"/>
              <p:cNvSpPr>
                <a:spLocks/>
              </p:cNvSpPr>
              <p:nvPr/>
            </p:nvSpPr>
            <p:spPr bwMode="auto">
              <a:xfrm>
                <a:off x="2784" y="2014"/>
                <a:ext cx="14" cy="14"/>
              </a:xfrm>
              <a:custGeom>
                <a:avLst/>
                <a:gdLst>
                  <a:gd name="T0" fmla="*/ 0 w 66"/>
                  <a:gd name="T1" fmla="*/ 0 h 70"/>
                  <a:gd name="T2" fmla="*/ 0 w 66"/>
                  <a:gd name="T3" fmla="*/ 0 h 70"/>
                  <a:gd name="T4" fmla="*/ 0 w 66"/>
                  <a:gd name="T5" fmla="*/ 0 h 70"/>
                  <a:gd name="T6" fmla="*/ 0 w 66"/>
                  <a:gd name="T7" fmla="*/ 0 h 70"/>
                  <a:gd name="T8" fmla="*/ 0 w 66"/>
                  <a:gd name="T9" fmla="*/ 0 h 70"/>
                  <a:gd name="T10" fmla="*/ 0 w 66"/>
                  <a:gd name="T11" fmla="*/ 0 h 70"/>
                  <a:gd name="T12" fmla="*/ 0 w 66"/>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6" h="70">
                    <a:moveTo>
                      <a:pt x="66" y="39"/>
                    </a:moveTo>
                    <a:lnTo>
                      <a:pt x="48" y="17"/>
                    </a:lnTo>
                    <a:lnTo>
                      <a:pt x="35" y="0"/>
                    </a:lnTo>
                    <a:lnTo>
                      <a:pt x="0" y="32"/>
                    </a:lnTo>
                    <a:lnTo>
                      <a:pt x="12" y="48"/>
                    </a:lnTo>
                    <a:lnTo>
                      <a:pt x="29" y="70"/>
                    </a:lnTo>
                    <a:lnTo>
                      <a:pt x="66"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7" name="Freeform 115"/>
              <p:cNvSpPr>
                <a:spLocks/>
              </p:cNvSpPr>
              <p:nvPr/>
            </p:nvSpPr>
            <p:spPr bwMode="auto">
              <a:xfrm>
                <a:off x="2796" y="2030"/>
                <a:ext cx="13" cy="14"/>
              </a:xfrm>
              <a:custGeom>
                <a:avLst/>
                <a:gdLst>
                  <a:gd name="T0" fmla="*/ 0 w 65"/>
                  <a:gd name="T1" fmla="*/ 0 h 70"/>
                  <a:gd name="T2" fmla="*/ 0 w 65"/>
                  <a:gd name="T3" fmla="*/ 0 h 70"/>
                  <a:gd name="T4" fmla="*/ 0 w 65"/>
                  <a:gd name="T5" fmla="*/ 0 h 70"/>
                  <a:gd name="T6" fmla="*/ 0 w 65"/>
                  <a:gd name="T7" fmla="*/ 0 h 70"/>
                  <a:gd name="T8" fmla="*/ 0 w 65"/>
                  <a:gd name="T9" fmla="*/ 0 h 70"/>
                  <a:gd name="T10" fmla="*/ 0 w 65"/>
                  <a:gd name="T11" fmla="*/ 0 h 70"/>
                  <a:gd name="T12" fmla="*/ 0 w 65"/>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70">
                    <a:moveTo>
                      <a:pt x="65" y="41"/>
                    </a:moveTo>
                    <a:lnTo>
                      <a:pt x="48" y="15"/>
                    </a:lnTo>
                    <a:lnTo>
                      <a:pt x="38" y="0"/>
                    </a:lnTo>
                    <a:lnTo>
                      <a:pt x="0" y="29"/>
                    </a:lnTo>
                    <a:lnTo>
                      <a:pt x="9" y="43"/>
                    </a:lnTo>
                    <a:lnTo>
                      <a:pt x="25" y="70"/>
                    </a:lnTo>
                    <a:lnTo>
                      <a:pt x="65"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8" name="Freeform 116"/>
              <p:cNvSpPr>
                <a:spLocks/>
              </p:cNvSpPr>
              <p:nvPr/>
            </p:nvSpPr>
            <p:spPr bwMode="auto">
              <a:xfrm>
                <a:off x="2806" y="2047"/>
                <a:ext cx="12" cy="14"/>
              </a:xfrm>
              <a:custGeom>
                <a:avLst/>
                <a:gdLst>
                  <a:gd name="T0" fmla="*/ 0 w 63"/>
                  <a:gd name="T1" fmla="*/ 0 h 69"/>
                  <a:gd name="T2" fmla="*/ 0 w 63"/>
                  <a:gd name="T3" fmla="*/ 0 h 69"/>
                  <a:gd name="T4" fmla="*/ 0 w 63"/>
                  <a:gd name="T5" fmla="*/ 0 h 69"/>
                  <a:gd name="T6" fmla="*/ 0 w 63"/>
                  <a:gd name="T7" fmla="*/ 0 h 69"/>
                  <a:gd name="T8" fmla="*/ 0 w 63"/>
                  <a:gd name="T9" fmla="*/ 0 h 69"/>
                  <a:gd name="T10" fmla="*/ 0 w 63"/>
                  <a:gd name="T11" fmla="*/ 0 h 69"/>
                  <a:gd name="T12" fmla="*/ 0 w 63"/>
                  <a:gd name="T13" fmla="*/ 0 h 6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 h="69">
                    <a:moveTo>
                      <a:pt x="63" y="44"/>
                    </a:moveTo>
                    <a:lnTo>
                      <a:pt x="48" y="13"/>
                    </a:lnTo>
                    <a:lnTo>
                      <a:pt x="41" y="0"/>
                    </a:lnTo>
                    <a:lnTo>
                      <a:pt x="0" y="26"/>
                    </a:lnTo>
                    <a:lnTo>
                      <a:pt x="7" y="37"/>
                    </a:lnTo>
                    <a:lnTo>
                      <a:pt x="22" y="69"/>
                    </a:lnTo>
                    <a:lnTo>
                      <a:pt x="63"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79" name="Freeform 117"/>
              <p:cNvSpPr>
                <a:spLocks/>
              </p:cNvSpPr>
              <p:nvPr/>
            </p:nvSpPr>
            <p:spPr bwMode="auto">
              <a:xfrm>
                <a:off x="2814" y="2065"/>
                <a:ext cx="12" cy="13"/>
              </a:xfrm>
              <a:custGeom>
                <a:avLst/>
                <a:gdLst>
                  <a:gd name="T0" fmla="*/ 0 w 61"/>
                  <a:gd name="T1" fmla="*/ 0 h 65"/>
                  <a:gd name="T2" fmla="*/ 0 w 61"/>
                  <a:gd name="T3" fmla="*/ 0 h 65"/>
                  <a:gd name="T4" fmla="*/ 0 w 61"/>
                  <a:gd name="T5" fmla="*/ 0 h 65"/>
                  <a:gd name="T6" fmla="*/ 0 w 61"/>
                  <a:gd name="T7" fmla="*/ 0 h 65"/>
                  <a:gd name="T8" fmla="*/ 0 w 61"/>
                  <a:gd name="T9" fmla="*/ 0 h 65"/>
                  <a:gd name="T10" fmla="*/ 0 w 61"/>
                  <a:gd name="T11" fmla="*/ 0 h 65"/>
                  <a:gd name="T12" fmla="*/ 0 w 61"/>
                  <a:gd name="T13" fmla="*/ 0 h 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1" h="65">
                    <a:moveTo>
                      <a:pt x="61" y="47"/>
                    </a:moveTo>
                    <a:lnTo>
                      <a:pt x="47" y="11"/>
                    </a:lnTo>
                    <a:lnTo>
                      <a:pt x="43" y="0"/>
                    </a:lnTo>
                    <a:lnTo>
                      <a:pt x="0" y="22"/>
                    </a:lnTo>
                    <a:lnTo>
                      <a:pt x="4" y="30"/>
                    </a:lnTo>
                    <a:lnTo>
                      <a:pt x="18" y="65"/>
                    </a:lnTo>
                    <a:lnTo>
                      <a:pt x="61"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0" name="Freeform 118"/>
              <p:cNvSpPr>
                <a:spLocks/>
              </p:cNvSpPr>
              <p:nvPr/>
            </p:nvSpPr>
            <p:spPr bwMode="auto">
              <a:xfrm>
                <a:off x="2821" y="2084"/>
                <a:ext cx="11" cy="13"/>
              </a:xfrm>
              <a:custGeom>
                <a:avLst/>
                <a:gdLst>
                  <a:gd name="T0" fmla="*/ 0 w 58"/>
                  <a:gd name="T1" fmla="*/ 0 h 63"/>
                  <a:gd name="T2" fmla="*/ 0 w 58"/>
                  <a:gd name="T3" fmla="*/ 0 h 63"/>
                  <a:gd name="T4" fmla="*/ 0 w 58"/>
                  <a:gd name="T5" fmla="*/ 0 h 63"/>
                  <a:gd name="T6" fmla="*/ 0 w 58"/>
                  <a:gd name="T7" fmla="*/ 0 h 63"/>
                  <a:gd name="T8" fmla="*/ 0 w 58"/>
                  <a:gd name="T9" fmla="*/ 0 h 63"/>
                  <a:gd name="T10" fmla="*/ 0 w 58"/>
                  <a:gd name="T11" fmla="*/ 0 h 63"/>
                  <a:gd name="T12" fmla="*/ 0 w 58"/>
                  <a:gd name="T13" fmla="*/ 0 h 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8" h="63">
                    <a:moveTo>
                      <a:pt x="58" y="49"/>
                    </a:moveTo>
                    <a:lnTo>
                      <a:pt x="47" y="8"/>
                    </a:lnTo>
                    <a:lnTo>
                      <a:pt x="45" y="0"/>
                    </a:lnTo>
                    <a:lnTo>
                      <a:pt x="0" y="17"/>
                    </a:lnTo>
                    <a:lnTo>
                      <a:pt x="1" y="23"/>
                    </a:lnTo>
                    <a:lnTo>
                      <a:pt x="13" y="63"/>
                    </a:lnTo>
                    <a:lnTo>
                      <a:pt x="58"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1" name="Freeform 119"/>
              <p:cNvSpPr>
                <a:spLocks/>
              </p:cNvSpPr>
              <p:nvPr/>
            </p:nvSpPr>
            <p:spPr bwMode="auto">
              <a:xfrm>
                <a:off x="2825" y="2104"/>
                <a:ext cx="11" cy="12"/>
              </a:xfrm>
              <a:custGeom>
                <a:avLst/>
                <a:gdLst>
                  <a:gd name="T0" fmla="*/ 0 w 55"/>
                  <a:gd name="T1" fmla="*/ 0 h 59"/>
                  <a:gd name="T2" fmla="*/ 0 w 55"/>
                  <a:gd name="T3" fmla="*/ 0 h 59"/>
                  <a:gd name="T4" fmla="*/ 0 w 55"/>
                  <a:gd name="T5" fmla="*/ 0 h 59"/>
                  <a:gd name="T6" fmla="*/ 0 w 55"/>
                  <a:gd name="T7" fmla="*/ 0 h 59"/>
                  <a:gd name="T8" fmla="*/ 0 w 55"/>
                  <a:gd name="T9" fmla="*/ 0 h 59"/>
                  <a:gd name="T10" fmla="*/ 0 w 55"/>
                  <a:gd name="T11" fmla="*/ 0 h 59"/>
                  <a:gd name="T12" fmla="*/ 0 w 55"/>
                  <a:gd name="T13" fmla="*/ 0 h 59"/>
                  <a:gd name="T14" fmla="*/ 0 w 55"/>
                  <a:gd name="T15" fmla="*/ 0 h 59"/>
                  <a:gd name="T16" fmla="*/ 0 w 55"/>
                  <a:gd name="T17" fmla="*/ 0 h 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 h="59">
                    <a:moveTo>
                      <a:pt x="55" y="50"/>
                    </a:moveTo>
                    <a:lnTo>
                      <a:pt x="53" y="33"/>
                    </a:lnTo>
                    <a:lnTo>
                      <a:pt x="48" y="9"/>
                    </a:lnTo>
                    <a:lnTo>
                      <a:pt x="46" y="0"/>
                    </a:lnTo>
                    <a:lnTo>
                      <a:pt x="0" y="12"/>
                    </a:lnTo>
                    <a:lnTo>
                      <a:pt x="1" y="19"/>
                    </a:lnTo>
                    <a:lnTo>
                      <a:pt x="6" y="42"/>
                    </a:lnTo>
                    <a:lnTo>
                      <a:pt x="8" y="59"/>
                    </a:lnTo>
                    <a:lnTo>
                      <a:pt x="55"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2" name="Freeform 120"/>
              <p:cNvSpPr>
                <a:spLocks/>
              </p:cNvSpPr>
              <p:nvPr/>
            </p:nvSpPr>
            <p:spPr bwMode="auto">
              <a:xfrm>
                <a:off x="2828" y="2124"/>
                <a:ext cx="11" cy="11"/>
              </a:xfrm>
              <a:custGeom>
                <a:avLst/>
                <a:gdLst>
                  <a:gd name="T0" fmla="*/ 0 w 52"/>
                  <a:gd name="T1" fmla="*/ 0 h 55"/>
                  <a:gd name="T2" fmla="*/ 0 w 52"/>
                  <a:gd name="T3" fmla="*/ 0 h 55"/>
                  <a:gd name="T4" fmla="*/ 0 w 52"/>
                  <a:gd name="T5" fmla="*/ 0 h 55"/>
                  <a:gd name="T6" fmla="*/ 0 w 52"/>
                  <a:gd name="T7" fmla="*/ 0 h 55"/>
                  <a:gd name="T8" fmla="*/ 0 w 52"/>
                  <a:gd name="T9" fmla="*/ 0 h 55"/>
                  <a:gd name="T10" fmla="*/ 0 w 52"/>
                  <a:gd name="T11" fmla="*/ 0 h 55"/>
                  <a:gd name="T12" fmla="*/ 0 w 52"/>
                  <a:gd name="T13" fmla="*/ 0 h 55"/>
                  <a:gd name="T14" fmla="*/ 0 w 52"/>
                  <a:gd name="T15" fmla="*/ 0 h 55"/>
                  <a:gd name="T16" fmla="*/ 0 w 52"/>
                  <a:gd name="T17" fmla="*/ 0 h 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2" h="55">
                    <a:moveTo>
                      <a:pt x="52" y="52"/>
                    </a:moveTo>
                    <a:lnTo>
                      <a:pt x="50" y="34"/>
                    </a:lnTo>
                    <a:lnTo>
                      <a:pt x="48" y="9"/>
                    </a:lnTo>
                    <a:lnTo>
                      <a:pt x="47" y="0"/>
                    </a:lnTo>
                    <a:lnTo>
                      <a:pt x="0" y="6"/>
                    </a:lnTo>
                    <a:lnTo>
                      <a:pt x="1" y="14"/>
                    </a:lnTo>
                    <a:lnTo>
                      <a:pt x="3" y="38"/>
                    </a:lnTo>
                    <a:lnTo>
                      <a:pt x="5" y="55"/>
                    </a:lnTo>
                    <a:lnTo>
                      <a:pt x="52"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3" name="Freeform 121"/>
              <p:cNvSpPr>
                <a:spLocks/>
              </p:cNvSpPr>
              <p:nvPr/>
            </p:nvSpPr>
            <p:spPr bwMode="auto">
              <a:xfrm>
                <a:off x="2829" y="2144"/>
                <a:ext cx="10" cy="2"/>
              </a:xfrm>
              <a:custGeom>
                <a:avLst/>
                <a:gdLst>
                  <a:gd name="T0" fmla="*/ 0 w 48"/>
                  <a:gd name="T1" fmla="*/ 0 h 10"/>
                  <a:gd name="T2" fmla="*/ 0 w 48"/>
                  <a:gd name="T3" fmla="*/ 0 h 10"/>
                  <a:gd name="T4" fmla="*/ 0 w 48"/>
                  <a:gd name="T5" fmla="*/ 0 h 10"/>
                  <a:gd name="T6" fmla="*/ 0 w 48"/>
                  <a:gd name="T7" fmla="*/ 0 h 10"/>
                  <a:gd name="T8" fmla="*/ 0 w 48"/>
                  <a:gd name="T9" fmla="*/ 0 h 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10">
                    <a:moveTo>
                      <a:pt x="48" y="10"/>
                    </a:moveTo>
                    <a:lnTo>
                      <a:pt x="47" y="0"/>
                    </a:lnTo>
                    <a:lnTo>
                      <a:pt x="0" y="1"/>
                    </a:lnTo>
                    <a:lnTo>
                      <a:pt x="0" y="10"/>
                    </a:lnTo>
                    <a:lnTo>
                      <a:pt x="48"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4" name="Freeform 122"/>
              <p:cNvSpPr>
                <a:spLocks/>
              </p:cNvSpPr>
              <p:nvPr/>
            </p:nvSpPr>
            <p:spPr bwMode="auto">
              <a:xfrm>
                <a:off x="2604" y="2310"/>
                <a:ext cx="91" cy="64"/>
              </a:xfrm>
              <a:custGeom>
                <a:avLst/>
                <a:gdLst>
                  <a:gd name="T0" fmla="*/ 0 w 453"/>
                  <a:gd name="T1" fmla="*/ 0 h 319"/>
                  <a:gd name="T2" fmla="*/ 0 w 453"/>
                  <a:gd name="T3" fmla="*/ 0 h 319"/>
                  <a:gd name="T4" fmla="*/ 0 w 453"/>
                  <a:gd name="T5" fmla="*/ 0 h 319"/>
                  <a:gd name="T6" fmla="*/ 0 w 453"/>
                  <a:gd name="T7" fmla="*/ 0 h 319"/>
                  <a:gd name="T8" fmla="*/ 0 w 453"/>
                  <a:gd name="T9" fmla="*/ 0 h 3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3" h="319">
                    <a:moveTo>
                      <a:pt x="0" y="319"/>
                    </a:moveTo>
                    <a:lnTo>
                      <a:pt x="453" y="162"/>
                    </a:lnTo>
                    <a:lnTo>
                      <a:pt x="6" y="0"/>
                    </a:lnTo>
                    <a:lnTo>
                      <a:pt x="143" y="161"/>
                    </a:lnTo>
                    <a:lnTo>
                      <a:pt x="0" y="3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5" name="Freeform 123"/>
              <p:cNvSpPr>
                <a:spLocks/>
              </p:cNvSpPr>
              <p:nvPr/>
            </p:nvSpPr>
            <p:spPr bwMode="auto">
              <a:xfrm>
                <a:off x="2803" y="2121"/>
                <a:ext cx="61" cy="94"/>
              </a:xfrm>
              <a:custGeom>
                <a:avLst/>
                <a:gdLst>
                  <a:gd name="T0" fmla="*/ 0 w 308"/>
                  <a:gd name="T1" fmla="*/ 0 h 469"/>
                  <a:gd name="T2" fmla="*/ 0 w 308"/>
                  <a:gd name="T3" fmla="*/ 0 h 469"/>
                  <a:gd name="T4" fmla="*/ 0 w 308"/>
                  <a:gd name="T5" fmla="*/ 0 h 469"/>
                  <a:gd name="T6" fmla="*/ 0 w 308"/>
                  <a:gd name="T7" fmla="*/ 0 h 469"/>
                  <a:gd name="T8" fmla="*/ 0 w 308"/>
                  <a:gd name="T9" fmla="*/ 0 h 4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8" h="469">
                    <a:moveTo>
                      <a:pt x="0" y="0"/>
                    </a:moveTo>
                    <a:lnTo>
                      <a:pt x="151" y="469"/>
                    </a:lnTo>
                    <a:lnTo>
                      <a:pt x="308" y="6"/>
                    </a:lnTo>
                    <a:lnTo>
                      <a:pt x="153" y="148"/>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6" name="Freeform 124"/>
              <p:cNvSpPr>
                <a:spLocks/>
              </p:cNvSpPr>
              <p:nvPr/>
            </p:nvSpPr>
            <p:spPr bwMode="auto">
              <a:xfrm>
                <a:off x="2034" y="1838"/>
                <a:ext cx="125" cy="532"/>
              </a:xfrm>
              <a:custGeom>
                <a:avLst/>
                <a:gdLst>
                  <a:gd name="T0" fmla="*/ 0 w 628"/>
                  <a:gd name="T1" fmla="*/ 0 h 2660"/>
                  <a:gd name="T2" fmla="*/ 0 w 628"/>
                  <a:gd name="T3" fmla="*/ 0 h 2660"/>
                  <a:gd name="T4" fmla="*/ 0 w 628"/>
                  <a:gd name="T5" fmla="*/ 0 h 2660"/>
                  <a:gd name="T6" fmla="*/ 0 w 628"/>
                  <a:gd name="T7" fmla="*/ 0 h 2660"/>
                  <a:gd name="T8" fmla="*/ 0 w 628"/>
                  <a:gd name="T9" fmla="*/ 0 h 26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8" h="2660">
                    <a:moveTo>
                      <a:pt x="628" y="37"/>
                    </a:moveTo>
                    <a:lnTo>
                      <a:pt x="197" y="0"/>
                    </a:lnTo>
                    <a:lnTo>
                      <a:pt x="0" y="2624"/>
                    </a:lnTo>
                    <a:lnTo>
                      <a:pt x="430" y="2660"/>
                    </a:lnTo>
                    <a:lnTo>
                      <a:pt x="628"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87" name="Freeform 125"/>
              <p:cNvSpPr>
                <a:spLocks/>
              </p:cNvSpPr>
              <p:nvPr/>
            </p:nvSpPr>
            <p:spPr bwMode="auto">
              <a:xfrm>
                <a:off x="2034" y="1838"/>
                <a:ext cx="125" cy="532"/>
              </a:xfrm>
              <a:custGeom>
                <a:avLst/>
                <a:gdLst>
                  <a:gd name="T0" fmla="*/ 0 w 628"/>
                  <a:gd name="T1" fmla="*/ 0 h 2660"/>
                  <a:gd name="T2" fmla="*/ 0 w 628"/>
                  <a:gd name="T3" fmla="*/ 0 h 2660"/>
                  <a:gd name="T4" fmla="*/ 0 w 628"/>
                  <a:gd name="T5" fmla="*/ 0 h 2660"/>
                  <a:gd name="T6" fmla="*/ 0 w 628"/>
                  <a:gd name="T7" fmla="*/ 0 h 2660"/>
                  <a:gd name="T8" fmla="*/ 0 w 628"/>
                  <a:gd name="T9" fmla="*/ 0 h 26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8" h="2660">
                    <a:moveTo>
                      <a:pt x="628" y="37"/>
                    </a:moveTo>
                    <a:lnTo>
                      <a:pt x="197" y="0"/>
                    </a:lnTo>
                    <a:lnTo>
                      <a:pt x="0" y="2624"/>
                    </a:lnTo>
                    <a:lnTo>
                      <a:pt x="430" y="2660"/>
                    </a:lnTo>
                    <a:lnTo>
                      <a:pt x="628" y="37"/>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88" name="Freeform 126"/>
              <p:cNvSpPr>
                <a:spLocks/>
              </p:cNvSpPr>
              <p:nvPr/>
            </p:nvSpPr>
            <p:spPr bwMode="auto">
              <a:xfrm>
                <a:off x="2034" y="1838"/>
                <a:ext cx="125" cy="532"/>
              </a:xfrm>
              <a:custGeom>
                <a:avLst/>
                <a:gdLst>
                  <a:gd name="T0" fmla="*/ 0 w 628"/>
                  <a:gd name="T1" fmla="*/ 0 h 2660"/>
                  <a:gd name="T2" fmla="*/ 0 w 628"/>
                  <a:gd name="T3" fmla="*/ 0 h 2660"/>
                  <a:gd name="T4" fmla="*/ 0 w 628"/>
                  <a:gd name="T5" fmla="*/ 0 h 2660"/>
                  <a:gd name="T6" fmla="*/ 0 w 628"/>
                  <a:gd name="T7" fmla="*/ 0 h 2660"/>
                  <a:gd name="T8" fmla="*/ 0 w 628"/>
                  <a:gd name="T9" fmla="*/ 0 h 26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8" h="2660">
                    <a:moveTo>
                      <a:pt x="628" y="37"/>
                    </a:moveTo>
                    <a:lnTo>
                      <a:pt x="197" y="0"/>
                    </a:lnTo>
                    <a:lnTo>
                      <a:pt x="0" y="2624"/>
                    </a:lnTo>
                    <a:lnTo>
                      <a:pt x="430" y="2660"/>
                    </a:lnTo>
                    <a:lnTo>
                      <a:pt x="628" y="37"/>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89" name="Freeform 127"/>
              <p:cNvSpPr>
                <a:spLocks/>
              </p:cNvSpPr>
              <p:nvPr/>
            </p:nvSpPr>
            <p:spPr bwMode="auto">
              <a:xfrm>
                <a:off x="2080" y="1875"/>
                <a:ext cx="37" cy="70"/>
              </a:xfrm>
              <a:custGeom>
                <a:avLst/>
                <a:gdLst>
                  <a:gd name="T0" fmla="*/ 0 w 184"/>
                  <a:gd name="T1" fmla="*/ 0 h 349"/>
                  <a:gd name="T2" fmla="*/ 0 w 184"/>
                  <a:gd name="T3" fmla="*/ 0 h 349"/>
                  <a:gd name="T4" fmla="*/ 0 w 184"/>
                  <a:gd name="T5" fmla="*/ 0 h 349"/>
                  <a:gd name="T6" fmla="*/ 0 w 184"/>
                  <a:gd name="T7" fmla="*/ 0 h 349"/>
                  <a:gd name="T8" fmla="*/ 0 w 184"/>
                  <a:gd name="T9" fmla="*/ 0 h 349"/>
                  <a:gd name="T10" fmla="*/ 0 w 184"/>
                  <a:gd name="T11" fmla="*/ 0 h 349"/>
                  <a:gd name="T12" fmla="*/ 0 w 184"/>
                  <a:gd name="T13" fmla="*/ 0 h 349"/>
                  <a:gd name="T14" fmla="*/ 0 w 184"/>
                  <a:gd name="T15" fmla="*/ 0 h 349"/>
                  <a:gd name="T16" fmla="*/ 0 w 184"/>
                  <a:gd name="T17" fmla="*/ 0 h 349"/>
                  <a:gd name="T18" fmla="*/ 0 w 184"/>
                  <a:gd name="T19" fmla="*/ 0 h 349"/>
                  <a:gd name="T20" fmla="*/ 0 w 184"/>
                  <a:gd name="T21" fmla="*/ 0 h 349"/>
                  <a:gd name="T22" fmla="*/ 0 w 184"/>
                  <a:gd name="T23" fmla="*/ 0 h 349"/>
                  <a:gd name="T24" fmla="*/ 0 w 184"/>
                  <a:gd name="T25" fmla="*/ 0 h 349"/>
                  <a:gd name="T26" fmla="*/ 0 w 184"/>
                  <a:gd name="T27" fmla="*/ 0 h 349"/>
                  <a:gd name="T28" fmla="*/ 0 w 184"/>
                  <a:gd name="T29" fmla="*/ 0 h 349"/>
                  <a:gd name="T30" fmla="*/ 0 w 184"/>
                  <a:gd name="T31" fmla="*/ 0 h 349"/>
                  <a:gd name="T32" fmla="*/ 0 w 184"/>
                  <a:gd name="T33" fmla="*/ 0 h 349"/>
                  <a:gd name="T34" fmla="*/ 0 w 184"/>
                  <a:gd name="T35" fmla="*/ 0 h 349"/>
                  <a:gd name="T36" fmla="*/ 0 w 184"/>
                  <a:gd name="T37" fmla="*/ 0 h 349"/>
                  <a:gd name="T38" fmla="*/ 0 w 184"/>
                  <a:gd name="T39" fmla="*/ 0 h 349"/>
                  <a:gd name="T40" fmla="*/ 0 w 184"/>
                  <a:gd name="T41" fmla="*/ 0 h 34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84" h="349">
                    <a:moveTo>
                      <a:pt x="149" y="349"/>
                    </a:moveTo>
                    <a:lnTo>
                      <a:pt x="146" y="346"/>
                    </a:lnTo>
                    <a:lnTo>
                      <a:pt x="142" y="349"/>
                    </a:lnTo>
                    <a:lnTo>
                      <a:pt x="112" y="343"/>
                    </a:lnTo>
                    <a:lnTo>
                      <a:pt x="84" y="330"/>
                    </a:lnTo>
                    <a:lnTo>
                      <a:pt x="60" y="311"/>
                    </a:lnTo>
                    <a:lnTo>
                      <a:pt x="35" y="287"/>
                    </a:lnTo>
                    <a:lnTo>
                      <a:pt x="20" y="259"/>
                    </a:lnTo>
                    <a:lnTo>
                      <a:pt x="7" y="228"/>
                    </a:lnTo>
                    <a:lnTo>
                      <a:pt x="0" y="198"/>
                    </a:lnTo>
                    <a:lnTo>
                      <a:pt x="0" y="160"/>
                    </a:lnTo>
                    <a:lnTo>
                      <a:pt x="7" y="127"/>
                    </a:lnTo>
                    <a:lnTo>
                      <a:pt x="19" y="94"/>
                    </a:lnTo>
                    <a:lnTo>
                      <a:pt x="33" y="66"/>
                    </a:lnTo>
                    <a:lnTo>
                      <a:pt x="54" y="43"/>
                    </a:lnTo>
                    <a:lnTo>
                      <a:pt x="80" y="21"/>
                    </a:lnTo>
                    <a:lnTo>
                      <a:pt x="107" y="11"/>
                    </a:lnTo>
                    <a:lnTo>
                      <a:pt x="139" y="2"/>
                    </a:lnTo>
                    <a:lnTo>
                      <a:pt x="169" y="0"/>
                    </a:lnTo>
                    <a:lnTo>
                      <a:pt x="176" y="0"/>
                    </a:lnTo>
                    <a:lnTo>
                      <a:pt x="184" y="2"/>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0" name="Freeform 128"/>
              <p:cNvSpPr>
                <a:spLocks/>
              </p:cNvSpPr>
              <p:nvPr/>
            </p:nvSpPr>
            <p:spPr bwMode="auto">
              <a:xfrm>
                <a:off x="2077" y="1943"/>
                <a:ext cx="35" cy="67"/>
              </a:xfrm>
              <a:custGeom>
                <a:avLst/>
                <a:gdLst>
                  <a:gd name="T0" fmla="*/ 0 w 179"/>
                  <a:gd name="T1" fmla="*/ 0 h 334"/>
                  <a:gd name="T2" fmla="*/ 0 w 179"/>
                  <a:gd name="T3" fmla="*/ 0 h 334"/>
                  <a:gd name="T4" fmla="*/ 0 w 179"/>
                  <a:gd name="T5" fmla="*/ 0 h 334"/>
                  <a:gd name="T6" fmla="*/ 0 w 179"/>
                  <a:gd name="T7" fmla="*/ 0 h 334"/>
                  <a:gd name="T8" fmla="*/ 0 w 179"/>
                  <a:gd name="T9" fmla="*/ 0 h 334"/>
                  <a:gd name="T10" fmla="*/ 0 w 179"/>
                  <a:gd name="T11" fmla="*/ 0 h 334"/>
                  <a:gd name="T12" fmla="*/ 0 w 179"/>
                  <a:gd name="T13" fmla="*/ 0 h 334"/>
                  <a:gd name="T14" fmla="*/ 0 w 179"/>
                  <a:gd name="T15" fmla="*/ 0 h 334"/>
                  <a:gd name="T16" fmla="*/ 0 w 179"/>
                  <a:gd name="T17" fmla="*/ 0 h 334"/>
                  <a:gd name="T18" fmla="*/ 0 w 179"/>
                  <a:gd name="T19" fmla="*/ 0 h 334"/>
                  <a:gd name="T20" fmla="*/ 0 w 179"/>
                  <a:gd name="T21" fmla="*/ 0 h 334"/>
                  <a:gd name="T22" fmla="*/ 0 w 179"/>
                  <a:gd name="T23" fmla="*/ 0 h 334"/>
                  <a:gd name="T24" fmla="*/ 0 w 179"/>
                  <a:gd name="T25" fmla="*/ 0 h 334"/>
                  <a:gd name="T26" fmla="*/ 0 w 179"/>
                  <a:gd name="T27" fmla="*/ 0 h 334"/>
                  <a:gd name="T28" fmla="*/ 0 w 179"/>
                  <a:gd name="T29" fmla="*/ 0 h 334"/>
                  <a:gd name="T30" fmla="*/ 0 w 179"/>
                  <a:gd name="T31" fmla="*/ 0 h 334"/>
                  <a:gd name="T32" fmla="*/ 0 w 179"/>
                  <a:gd name="T33" fmla="*/ 0 h 334"/>
                  <a:gd name="T34" fmla="*/ 0 w 179"/>
                  <a:gd name="T35" fmla="*/ 0 h 334"/>
                  <a:gd name="T36" fmla="*/ 0 w 179"/>
                  <a:gd name="T37" fmla="*/ 0 h 3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9" h="334">
                    <a:moveTo>
                      <a:pt x="141" y="334"/>
                    </a:moveTo>
                    <a:lnTo>
                      <a:pt x="112" y="330"/>
                    </a:lnTo>
                    <a:lnTo>
                      <a:pt x="85" y="313"/>
                    </a:lnTo>
                    <a:lnTo>
                      <a:pt x="58" y="300"/>
                    </a:lnTo>
                    <a:lnTo>
                      <a:pt x="39" y="274"/>
                    </a:lnTo>
                    <a:lnTo>
                      <a:pt x="21" y="251"/>
                    </a:lnTo>
                    <a:lnTo>
                      <a:pt x="7" y="219"/>
                    </a:lnTo>
                    <a:lnTo>
                      <a:pt x="1" y="190"/>
                    </a:lnTo>
                    <a:lnTo>
                      <a:pt x="0" y="151"/>
                    </a:lnTo>
                    <a:lnTo>
                      <a:pt x="6" y="119"/>
                    </a:lnTo>
                    <a:lnTo>
                      <a:pt x="16" y="89"/>
                    </a:lnTo>
                    <a:lnTo>
                      <a:pt x="33" y="65"/>
                    </a:lnTo>
                    <a:lnTo>
                      <a:pt x="54" y="41"/>
                    </a:lnTo>
                    <a:lnTo>
                      <a:pt x="78" y="23"/>
                    </a:lnTo>
                    <a:lnTo>
                      <a:pt x="107" y="8"/>
                    </a:lnTo>
                    <a:lnTo>
                      <a:pt x="136" y="2"/>
                    </a:lnTo>
                    <a:lnTo>
                      <a:pt x="167" y="1"/>
                    </a:lnTo>
                    <a:lnTo>
                      <a:pt x="173" y="1"/>
                    </a:lnTo>
                    <a:lnTo>
                      <a:pt x="179" y="0"/>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1" name="Freeform 129"/>
              <p:cNvSpPr>
                <a:spLocks/>
              </p:cNvSpPr>
              <p:nvPr/>
            </p:nvSpPr>
            <p:spPr bwMode="auto">
              <a:xfrm>
                <a:off x="2072" y="2008"/>
                <a:ext cx="36" cy="68"/>
              </a:xfrm>
              <a:custGeom>
                <a:avLst/>
                <a:gdLst>
                  <a:gd name="T0" fmla="*/ 0 w 180"/>
                  <a:gd name="T1" fmla="*/ 0 h 338"/>
                  <a:gd name="T2" fmla="*/ 0 w 180"/>
                  <a:gd name="T3" fmla="*/ 0 h 338"/>
                  <a:gd name="T4" fmla="*/ 0 w 180"/>
                  <a:gd name="T5" fmla="*/ 0 h 338"/>
                  <a:gd name="T6" fmla="*/ 0 w 180"/>
                  <a:gd name="T7" fmla="*/ 0 h 338"/>
                  <a:gd name="T8" fmla="*/ 0 w 180"/>
                  <a:gd name="T9" fmla="*/ 0 h 338"/>
                  <a:gd name="T10" fmla="*/ 0 w 180"/>
                  <a:gd name="T11" fmla="*/ 0 h 338"/>
                  <a:gd name="T12" fmla="*/ 0 w 180"/>
                  <a:gd name="T13" fmla="*/ 0 h 338"/>
                  <a:gd name="T14" fmla="*/ 0 w 180"/>
                  <a:gd name="T15" fmla="*/ 0 h 338"/>
                  <a:gd name="T16" fmla="*/ 0 w 180"/>
                  <a:gd name="T17" fmla="*/ 0 h 338"/>
                  <a:gd name="T18" fmla="*/ 0 w 180"/>
                  <a:gd name="T19" fmla="*/ 0 h 338"/>
                  <a:gd name="T20" fmla="*/ 0 w 180"/>
                  <a:gd name="T21" fmla="*/ 0 h 338"/>
                  <a:gd name="T22" fmla="*/ 0 w 180"/>
                  <a:gd name="T23" fmla="*/ 0 h 338"/>
                  <a:gd name="T24" fmla="*/ 0 w 180"/>
                  <a:gd name="T25" fmla="*/ 0 h 338"/>
                  <a:gd name="T26" fmla="*/ 0 w 180"/>
                  <a:gd name="T27" fmla="*/ 0 h 338"/>
                  <a:gd name="T28" fmla="*/ 0 w 180"/>
                  <a:gd name="T29" fmla="*/ 0 h 338"/>
                  <a:gd name="T30" fmla="*/ 0 w 180"/>
                  <a:gd name="T31" fmla="*/ 0 h 338"/>
                  <a:gd name="T32" fmla="*/ 0 w 180"/>
                  <a:gd name="T33" fmla="*/ 0 h 338"/>
                  <a:gd name="T34" fmla="*/ 0 w 180"/>
                  <a:gd name="T35" fmla="*/ 0 h 338"/>
                  <a:gd name="T36" fmla="*/ 0 w 180"/>
                  <a:gd name="T37" fmla="*/ 0 h 3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0" h="338">
                    <a:moveTo>
                      <a:pt x="145" y="338"/>
                    </a:moveTo>
                    <a:lnTo>
                      <a:pt x="116" y="332"/>
                    </a:lnTo>
                    <a:lnTo>
                      <a:pt x="85" y="320"/>
                    </a:lnTo>
                    <a:lnTo>
                      <a:pt x="61" y="303"/>
                    </a:lnTo>
                    <a:lnTo>
                      <a:pt x="40" y="282"/>
                    </a:lnTo>
                    <a:lnTo>
                      <a:pt x="23" y="254"/>
                    </a:lnTo>
                    <a:lnTo>
                      <a:pt x="8" y="226"/>
                    </a:lnTo>
                    <a:lnTo>
                      <a:pt x="4" y="192"/>
                    </a:lnTo>
                    <a:lnTo>
                      <a:pt x="0" y="158"/>
                    </a:lnTo>
                    <a:lnTo>
                      <a:pt x="8" y="123"/>
                    </a:lnTo>
                    <a:lnTo>
                      <a:pt x="20" y="92"/>
                    </a:lnTo>
                    <a:lnTo>
                      <a:pt x="36" y="66"/>
                    </a:lnTo>
                    <a:lnTo>
                      <a:pt x="57" y="44"/>
                    </a:lnTo>
                    <a:lnTo>
                      <a:pt x="81" y="25"/>
                    </a:lnTo>
                    <a:lnTo>
                      <a:pt x="110" y="12"/>
                    </a:lnTo>
                    <a:lnTo>
                      <a:pt x="140" y="5"/>
                    </a:lnTo>
                    <a:lnTo>
                      <a:pt x="170" y="4"/>
                    </a:lnTo>
                    <a:lnTo>
                      <a:pt x="173" y="0"/>
                    </a:lnTo>
                    <a:lnTo>
                      <a:pt x="180" y="0"/>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2" name="Freeform 130"/>
              <p:cNvSpPr>
                <a:spLocks/>
              </p:cNvSpPr>
              <p:nvPr/>
            </p:nvSpPr>
            <p:spPr bwMode="auto">
              <a:xfrm>
                <a:off x="2065" y="2071"/>
                <a:ext cx="38" cy="69"/>
              </a:xfrm>
              <a:custGeom>
                <a:avLst/>
                <a:gdLst>
                  <a:gd name="T0" fmla="*/ 0 w 191"/>
                  <a:gd name="T1" fmla="*/ 0 h 343"/>
                  <a:gd name="T2" fmla="*/ 0 w 191"/>
                  <a:gd name="T3" fmla="*/ 0 h 343"/>
                  <a:gd name="T4" fmla="*/ 0 w 191"/>
                  <a:gd name="T5" fmla="*/ 0 h 343"/>
                  <a:gd name="T6" fmla="*/ 0 w 191"/>
                  <a:gd name="T7" fmla="*/ 0 h 343"/>
                  <a:gd name="T8" fmla="*/ 0 w 191"/>
                  <a:gd name="T9" fmla="*/ 0 h 343"/>
                  <a:gd name="T10" fmla="*/ 0 w 191"/>
                  <a:gd name="T11" fmla="*/ 0 h 343"/>
                  <a:gd name="T12" fmla="*/ 0 w 191"/>
                  <a:gd name="T13" fmla="*/ 0 h 343"/>
                  <a:gd name="T14" fmla="*/ 0 w 191"/>
                  <a:gd name="T15" fmla="*/ 0 h 343"/>
                  <a:gd name="T16" fmla="*/ 0 w 191"/>
                  <a:gd name="T17" fmla="*/ 0 h 343"/>
                  <a:gd name="T18" fmla="*/ 0 w 191"/>
                  <a:gd name="T19" fmla="*/ 0 h 343"/>
                  <a:gd name="T20" fmla="*/ 0 w 191"/>
                  <a:gd name="T21" fmla="*/ 0 h 343"/>
                  <a:gd name="T22" fmla="*/ 0 w 191"/>
                  <a:gd name="T23" fmla="*/ 0 h 343"/>
                  <a:gd name="T24" fmla="*/ 0 w 191"/>
                  <a:gd name="T25" fmla="*/ 0 h 343"/>
                  <a:gd name="T26" fmla="*/ 0 w 191"/>
                  <a:gd name="T27" fmla="*/ 0 h 343"/>
                  <a:gd name="T28" fmla="*/ 0 w 191"/>
                  <a:gd name="T29" fmla="*/ 0 h 343"/>
                  <a:gd name="T30" fmla="*/ 0 w 191"/>
                  <a:gd name="T31" fmla="*/ 0 h 343"/>
                  <a:gd name="T32" fmla="*/ 0 w 191"/>
                  <a:gd name="T33" fmla="*/ 0 h 343"/>
                  <a:gd name="T34" fmla="*/ 0 w 191"/>
                  <a:gd name="T35" fmla="*/ 0 h 343"/>
                  <a:gd name="T36" fmla="*/ 0 w 191"/>
                  <a:gd name="T37" fmla="*/ 0 h 34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91" h="343">
                    <a:moveTo>
                      <a:pt x="152" y="343"/>
                    </a:moveTo>
                    <a:lnTo>
                      <a:pt x="121" y="337"/>
                    </a:lnTo>
                    <a:lnTo>
                      <a:pt x="91" y="324"/>
                    </a:lnTo>
                    <a:lnTo>
                      <a:pt x="60" y="307"/>
                    </a:lnTo>
                    <a:lnTo>
                      <a:pt x="39" y="287"/>
                    </a:lnTo>
                    <a:lnTo>
                      <a:pt x="24" y="259"/>
                    </a:lnTo>
                    <a:lnTo>
                      <a:pt x="11" y="228"/>
                    </a:lnTo>
                    <a:lnTo>
                      <a:pt x="0" y="194"/>
                    </a:lnTo>
                    <a:lnTo>
                      <a:pt x="4" y="160"/>
                    </a:lnTo>
                    <a:lnTo>
                      <a:pt x="11" y="126"/>
                    </a:lnTo>
                    <a:lnTo>
                      <a:pt x="22" y="94"/>
                    </a:lnTo>
                    <a:lnTo>
                      <a:pt x="38" y="66"/>
                    </a:lnTo>
                    <a:lnTo>
                      <a:pt x="60" y="42"/>
                    </a:lnTo>
                    <a:lnTo>
                      <a:pt x="87" y="23"/>
                    </a:lnTo>
                    <a:lnTo>
                      <a:pt x="113" y="9"/>
                    </a:lnTo>
                    <a:lnTo>
                      <a:pt x="147" y="4"/>
                    </a:lnTo>
                    <a:lnTo>
                      <a:pt x="178" y="0"/>
                    </a:lnTo>
                    <a:lnTo>
                      <a:pt x="181" y="3"/>
                    </a:lnTo>
                    <a:lnTo>
                      <a:pt x="191" y="6"/>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3" name="Freeform 131"/>
              <p:cNvSpPr>
                <a:spLocks/>
              </p:cNvSpPr>
              <p:nvPr/>
            </p:nvSpPr>
            <p:spPr bwMode="auto">
              <a:xfrm>
                <a:off x="2062" y="2137"/>
                <a:ext cx="36" cy="68"/>
              </a:xfrm>
              <a:custGeom>
                <a:avLst/>
                <a:gdLst>
                  <a:gd name="T0" fmla="*/ 0 w 182"/>
                  <a:gd name="T1" fmla="*/ 0 h 341"/>
                  <a:gd name="T2" fmla="*/ 0 w 182"/>
                  <a:gd name="T3" fmla="*/ 0 h 341"/>
                  <a:gd name="T4" fmla="*/ 0 w 182"/>
                  <a:gd name="T5" fmla="*/ 0 h 341"/>
                  <a:gd name="T6" fmla="*/ 0 w 182"/>
                  <a:gd name="T7" fmla="*/ 0 h 341"/>
                  <a:gd name="T8" fmla="*/ 0 w 182"/>
                  <a:gd name="T9" fmla="*/ 0 h 341"/>
                  <a:gd name="T10" fmla="*/ 0 w 182"/>
                  <a:gd name="T11" fmla="*/ 0 h 341"/>
                  <a:gd name="T12" fmla="*/ 0 w 182"/>
                  <a:gd name="T13" fmla="*/ 0 h 341"/>
                  <a:gd name="T14" fmla="*/ 0 w 182"/>
                  <a:gd name="T15" fmla="*/ 0 h 341"/>
                  <a:gd name="T16" fmla="*/ 0 w 182"/>
                  <a:gd name="T17" fmla="*/ 0 h 341"/>
                  <a:gd name="T18" fmla="*/ 0 w 182"/>
                  <a:gd name="T19" fmla="*/ 0 h 341"/>
                  <a:gd name="T20" fmla="*/ 0 w 182"/>
                  <a:gd name="T21" fmla="*/ 0 h 341"/>
                  <a:gd name="T22" fmla="*/ 0 w 182"/>
                  <a:gd name="T23" fmla="*/ 0 h 341"/>
                  <a:gd name="T24" fmla="*/ 0 w 182"/>
                  <a:gd name="T25" fmla="*/ 0 h 341"/>
                  <a:gd name="T26" fmla="*/ 0 w 182"/>
                  <a:gd name="T27" fmla="*/ 0 h 341"/>
                  <a:gd name="T28" fmla="*/ 0 w 182"/>
                  <a:gd name="T29" fmla="*/ 0 h 341"/>
                  <a:gd name="T30" fmla="*/ 0 w 182"/>
                  <a:gd name="T31" fmla="*/ 0 h 341"/>
                  <a:gd name="T32" fmla="*/ 0 w 182"/>
                  <a:gd name="T33" fmla="*/ 0 h 341"/>
                  <a:gd name="T34" fmla="*/ 0 w 182"/>
                  <a:gd name="T35" fmla="*/ 0 h 341"/>
                  <a:gd name="T36" fmla="*/ 0 w 182"/>
                  <a:gd name="T37" fmla="*/ 0 h 341"/>
                  <a:gd name="T38" fmla="*/ 0 w 182"/>
                  <a:gd name="T39" fmla="*/ 0 h 341"/>
                  <a:gd name="T40" fmla="*/ 0 w 182"/>
                  <a:gd name="T41" fmla="*/ 0 h 34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82" h="341">
                    <a:moveTo>
                      <a:pt x="147" y="337"/>
                    </a:moveTo>
                    <a:lnTo>
                      <a:pt x="143" y="341"/>
                    </a:lnTo>
                    <a:lnTo>
                      <a:pt x="140" y="337"/>
                    </a:lnTo>
                    <a:lnTo>
                      <a:pt x="110" y="332"/>
                    </a:lnTo>
                    <a:lnTo>
                      <a:pt x="78" y="321"/>
                    </a:lnTo>
                    <a:lnTo>
                      <a:pt x="58" y="306"/>
                    </a:lnTo>
                    <a:lnTo>
                      <a:pt x="38" y="282"/>
                    </a:lnTo>
                    <a:lnTo>
                      <a:pt x="21" y="258"/>
                    </a:lnTo>
                    <a:lnTo>
                      <a:pt x="8" y="226"/>
                    </a:lnTo>
                    <a:lnTo>
                      <a:pt x="4" y="193"/>
                    </a:lnTo>
                    <a:lnTo>
                      <a:pt x="0" y="159"/>
                    </a:lnTo>
                    <a:lnTo>
                      <a:pt x="9" y="124"/>
                    </a:lnTo>
                    <a:lnTo>
                      <a:pt x="18" y="92"/>
                    </a:lnTo>
                    <a:lnTo>
                      <a:pt x="37" y="67"/>
                    </a:lnTo>
                    <a:lnTo>
                      <a:pt x="55" y="42"/>
                    </a:lnTo>
                    <a:lnTo>
                      <a:pt x="81" y="25"/>
                    </a:lnTo>
                    <a:lnTo>
                      <a:pt x="108" y="9"/>
                    </a:lnTo>
                    <a:lnTo>
                      <a:pt x="137" y="2"/>
                    </a:lnTo>
                    <a:lnTo>
                      <a:pt x="168" y="0"/>
                    </a:lnTo>
                    <a:lnTo>
                      <a:pt x="174" y="2"/>
                    </a:lnTo>
                    <a:lnTo>
                      <a:pt x="182" y="4"/>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4" name="Freeform 132"/>
              <p:cNvSpPr>
                <a:spLocks/>
              </p:cNvSpPr>
              <p:nvPr/>
            </p:nvSpPr>
            <p:spPr bwMode="auto">
              <a:xfrm>
                <a:off x="2057" y="2203"/>
                <a:ext cx="36" cy="68"/>
              </a:xfrm>
              <a:custGeom>
                <a:avLst/>
                <a:gdLst>
                  <a:gd name="T0" fmla="*/ 0 w 182"/>
                  <a:gd name="T1" fmla="*/ 0 h 339"/>
                  <a:gd name="T2" fmla="*/ 0 w 182"/>
                  <a:gd name="T3" fmla="*/ 0 h 339"/>
                  <a:gd name="T4" fmla="*/ 0 w 182"/>
                  <a:gd name="T5" fmla="*/ 0 h 339"/>
                  <a:gd name="T6" fmla="*/ 0 w 182"/>
                  <a:gd name="T7" fmla="*/ 0 h 339"/>
                  <a:gd name="T8" fmla="*/ 0 w 182"/>
                  <a:gd name="T9" fmla="*/ 0 h 339"/>
                  <a:gd name="T10" fmla="*/ 0 w 182"/>
                  <a:gd name="T11" fmla="*/ 0 h 339"/>
                  <a:gd name="T12" fmla="*/ 0 w 182"/>
                  <a:gd name="T13" fmla="*/ 0 h 339"/>
                  <a:gd name="T14" fmla="*/ 0 w 182"/>
                  <a:gd name="T15" fmla="*/ 0 h 339"/>
                  <a:gd name="T16" fmla="*/ 0 w 182"/>
                  <a:gd name="T17" fmla="*/ 0 h 339"/>
                  <a:gd name="T18" fmla="*/ 0 w 182"/>
                  <a:gd name="T19" fmla="*/ 0 h 339"/>
                  <a:gd name="T20" fmla="*/ 0 w 182"/>
                  <a:gd name="T21" fmla="*/ 0 h 339"/>
                  <a:gd name="T22" fmla="*/ 0 w 182"/>
                  <a:gd name="T23" fmla="*/ 0 h 339"/>
                  <a:gd name="T24" fmla="*/ 0 w 182"/>
                  <a:gd name="T25" fmla="*/ 0 h 339"/>
                  <a:gd name="T26" fmla="*/ 0 w 182"/>
                  <a:gd name="T27" fmla="*/ 0 h 339"/>
                  <a:gd name="T28" fmla="*/ 0 w 182"/>
                  <a:gd name="T29" fmla="*/ 0 h 339"/>
                  <a:gd name="T30" fmla="*/ 0 w 182"/>
                  <a:gd name="T31" fmla="*/ 0 h 339"/>
                  <a:gd name="T32" fmla="*/ 0 w 182"/>
                  <a:gd name="T33" fmla="*/ 0 h 339"/>
                  <a:gd name="T34" fmla="*/ 0 w 182"/>
                  <a:gd name="T35" fmla="*/ 0 h 339"/>
                  <a:gd name="T36" fmla="*/ 0 w 182"/>
                  <a:gd name="T37" fmla="*/ 0 h 339"/>
                  <a:gd name="T38" fmla="*/ 0 w 182"/>
                  <a:gd name="T39" fmla="*/ 0 h 339"/>
                  <a:gd name="T40" fmla="*/ 0 w 182"/>
                  <a:gd name="T41" fmla="*/ 0 h 33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82" h="339">
                    <a:moveTo>
                      <a:pt x="149" y="336"/>
                    </a:moveTo>
                    <a:lnTo>
                      <a:pt x="146" y="339"/>
                    </a:lnTo>
                    <a:lnTo>
                      <a:pt x="143" y="338"/>
                    </a:lnTo>
                    <a:lnTo>
                      <a:pt x="113" y="332"/>
                    </a:lnTo>
                    <a:lnTo>
                      <a:pt x="83" y="321"/>
                    </a:lnTo>
                    <a:lnTo>
                      <a:pt x="59" y="301"/>
                    </a:lnTo>
                    <a:lnTo>
                      <a:pt x="38" y="280"/>
                    </a:lnTo>
                    <a:lnTo>
                      <a:pt x="21" y="253"/>
                    </a:lnTo>
                    <a:lnTo>
                      <a:pt x="8" y="223"/>
                    </a:lnTo>
                    <a:lnTo>
                      <a:pt x="2" y="191"/>
                    </a:lnTo>
                    <a:lnTo>
                      <a:pt x="0" y="153"/>
                    </a:lnTo>
                    <a:lnTo>
                      <a:pt x="6" y="123"/>
                    </a:lnTo>
                    <a:lnTo>
                      <a:pt x="16" y="93"/>
                    </a:lnTo>
                    <a:lnTo>
                      <a:pt x="34" y="66"/>
                    </a:lnTo>
                    <a:lnTo>
                      <a:pt x="58" y="40"/>
                    </a:lnTo>
                    <a:lnTo>
                      <a:pt x="81" y="22"/>
                    </a:lnTo>
                    <a:lnTo>
                      <a:pt x="107" y="11"/>
                    </a:lnTo>
                    <a:lnTo>
                      <a:pt x="141" y="0"/>
                    </a:lnTo>
                    <a:lnTo>
                      <a:pt x="169" y="1"/>
                    </a:lnTo>
                    <a:lnTo>
                      <a:pt x="176" y="0"/>
                    </a:lnTo>
                    <a:lnTo>
                      <a:pt x="182" y="0"/>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5" name="Freeform 133"/>
              <p:cNvSpPr>
                <a:spLocks/>
              </p:cNvSpPr>
              <p:nvPr/>
            </p:nvSpPr>
            <p:spPr bwMode="auto">
              <a:xfrm>
                <a:off x="2052" y="2268"/>
                <a:ext cx="36" cy="67"/>
              </a:xfrm>
              <a:custGeom>
                <a:avLst/>
                <a:gdLst>
                  <a:gd name="T0" fmla="*/ 0 w 179"/>
                  <a:gd name="T1" fmla="*/ 0 h 334"/>
                  <a:gd name="T2" fmla="*/ 0 w 179"/>
                  <a:gd name="T3" fmla="*/ 0 h 334"/>
                  <a:gd name="T4" fmla="*/ 0 w 179"/>
                  <a:gd name="T5" fmla="*/ 0 h 334"/>
                  <a:gd name="T6" fmla="*/ 0 w 179"/>
                  <a:gd name="T7" fmla="*/ 0 h 334"/>
                  <a:gd name="T8" fmla="*/ 0 w 179"/>
                  <a:gd name="T9" fmla="*/ 0 h 334"/>
                  <a:gd name="T10" fmla="*/ 0 w 179"/>
                  <a:gd name="T11" fmla="*/ 0 h 334"/>
                  <a:gd name="T12" fmla="*/ 0 w 179"/>
                  <a:gd name="T13" fmla="*/ 0 h 334"/>
                  <a:gd name="T14" fmla="*/ 0 w 179"/>
                  <a:gd name="T15" fmla="*/ 0 h 334"/>
                  <a:gd name="T16" fmla="*/ 0 w 179"/>
                  <a:gd name="T17" fmla="*/ 0 h 334"/>
                  <a:gd name="T18" fmla="*/ 0 w 179"/>
                  <a:gd name="T19" fmla="*/ 0 h 334"/>
                  <a:gd name="T20" fmla="*/ 0 w 179"/>
                  <a:gd name="T21" fmla="*/ 0 h 334"/>
                  <a:gd name="T22" fmla="*/ 0 w 179"/>
                  <a:gd name="T23" fmla="*/ 0 h 334"/>
                  <a:gd name="T24" fmla="*/ 0 w 179"/>
                  <a:gd name="T25" fmla="*/ 0 h 334"/>
                  <a:gd name="T26" fmla="*/ 0 w 179"/>
                  <a:gd name="T27" fmla="*/ 0 h 334"/>
                  <a:gd name="T28" fmla="*/ 0 w 179"/>
                  <a:gd name="T29" fmla="*/ 0 h 334"/>
                  <a:gd name="T30" fmla="*/ 0 w 179"/>
                  <a:gd name="T31" fmla="*/ 0 h 334"/>
                  <a:gd name="T32" fmla="*/ 0 w 179"/>
                  <a:gd name="T33" fmla="*/ 0 h 334"/>
                  <a:gd name="T34" fmla="*/ 0 w 179"/>
                  <a:gd name="T35" fmla="*/ 0 h 334"/>
                  <a:gd name="T36" fmla="*/ 0 w 179"/>
                  <a:gd name="T37" fmla="*/ 0 h 3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9" h="334">
                    <a:moveTo>
                      <a:pt x="144" y="334"/>
                    </a:moveTo>
                    <a:lnTo>
                      <a:pt x="115" y="329"/>
                    </a:lnTo>
                    <a:lnTo>
                      <a:pt x="84" y="316"/>
                    </a:lnTo>
                    <a:lnTo>
                      <a:pt x="61" y="299"/>
                    </a:lnTo>
                    <a:lnTo>
                      <a:pt x="35" y="275"/>
                    </a:lnTo>
                    <a:lnTo>
                      <a:pt x="21" y="247"/>
                    </a:lnTo>
                    <a:lnTo>
                      <a:pt x="4" y="220"/>
                    </a:lnTo>
                    <a:lnTo>
                      <a:pt x="1" y="186"/>
                    </a:lnTo>
                    <a:lnTo>
                      <a:pt x="0" y="154"/>
                    </a:lnTo>
                    <a:lnTo>
                      <a:pt x="6" y="122"/>
                    </a:lnTo>
                    <a:lnTo>
                      <a:pt x="16" y="92"/>
                    </a:lnTo>
                    <a:lnTo>
                      <a:pt x="34" y="67"/>
                    </a:lnTo>
                    <a:lnTo>
                      <a:pt x="57" y="40"/>
                    </a:lnTo>
                    <a:lnTo>
                      <a:pt x="81" y="22"/>
                    </a:lnTo>
                    <a:lnTo>
                      <a:pt x="108" y="11"/>
                    </a:lnTo>
                    <a:lnTo>
                      <a:pt x="140" y="1"/>
                    </a:lnTo>
                    <a:lnTo>
                      <a:pt x="170" y="0"/>
                    </a:lnTo>
                    <a:lnTo>
                      <a:pt x="173" y="4"/>
                    </a:lnTo>
                    <a:lnTo>
                      <a:pt x="179" y="3"/>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6" name="Line 134"/>
              <p:cNvSpPr>
                <a:spLocks noChangeShapeType="1"/>
              </p:cNvSpPr>
              <p:nvPr/>
            </p:nvSpPr>
            <p:spPr bwMode="auto">
              <a:xfrm>
                <a:off x="2118" y="1879"/>
                <a:ext cx="72" cy="7"/>
              </a:xfrm>
              <a:prstGeom prst="line">
                <a:avLst/>
              </a:prstGeom>
              <a:noFill/>
              <a:ln w="17463">
                <a:solidFill>
                  <a:srgbClr val="1F1A17"/>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597" name="Freeform 135"/>
              <p:cNvSpPr>
                <a:spLocks/>
              </p:cNvSpPr>
              <p:nvPr/>
            </p:nvSpPr>
            <p:spPr bwMode="auto">
              <a:xfrm>
                <a:off x="2190" y="1874"/>
                <a:ext cx="27" cy="28"/>
              </a:xfrm>
              <a:custGeom>
                <a:avLst/>
                <a:gdLst>
                  <a:gd name="T0" fmla="*/ 0 w 134"/>
                  <a:gd name="T1" fmla="*/ 0 h 142"/>
                  <a:gd name="T2" fmla="*/ 0 w 134"/>
                  <a:gd name="T3" fmla="*/ 0 h 142"/>
                  <a:gd name="T4" fmla="*/ 0 w 134"/>
                  <a:gd name="T5" fmla="*/ 0 h 142"/>
                  <a:gd name="T6" fmla="*/ 0 w 134"/>
                  <a:gd name="T7" fmla="*/ 0 h 142"/>
                  <a:gd name="T8" fmla="*/ 0 w 134"/>
                  <a:gd name="T9" fmla="*/ 0 h 142"/>
                  <a:gd name="T10" fmla="*/ 0 w 134"/>
                  <a:gd name="T11" fmla="*/ 0 h 142"/>
                  <a:gd name="T12" fmla="*/ 0 w 134"/>
                  <a:gd name="T13" fmla="*/ 0 h 142"/>
                  <a:gd name="T14" fmla="*/ 0 w 134"/>
                  <a:gd name="T15" fmla="*/ 0 h 142"/>
                  <a:gd name="T16" fmla="*/ 0 w 134"/>
                  <a:gd name="T17" fmla="*/ 0 h 142"/>
                  <a:gd name="T18" fmla="*/ 0 w 134"/>
                  <a:gd name="T19" fmla="*/ 0 h 142"/>
                  <a:gd name="T20" fmla="*/ 0 w 134"/>
                  <a:gd name="T21" fmla="*/ 0 h 142"/>
                  <a:gd name="T22" fmla="*/ 0 w 134"/>
                  <a:gd name="T23" fmla="*/ 0 h 142"/>
                  <a:gd name="T24" fmla="*/ 0 w 134"/>
                  <a:gd name="T25" fmla="*/ 0 h 142"/>
                  <a:gd name="T26" fmla="*/ 0 w 134"/>
                  <a:gd name="T27" fmla="*/ 0 h 142"/>
                  <a:gd name="T28" fmla="*/ 0 w 134"/>
                  <a:gd name="T29" fmla="*/ 0 h 142"/>
                  <a:gd name="T30" fmla="*/ 0 w 134"/>
                  <a:gd name="T31" fmla="*/ 0 h 142"/>
                  <a:gd name="T32" fmla="*/ 0 w 134"/>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4" h="142">
                    <a:moveTo>
                      <a:pt x="134" y="75"/>
                    </a:moveTo>
                    <a:lnTo>
                      <a:pt x="129" y="46"/>
                    </a:lnTo>
                    <a:lnTo>
                      <a:pt x="118" y="27"/>
                    </a:lnTo>
                    <a:lnTo>
                      <a:pt x="100" y="10"/>
                    </a:lnTo>
                    <a:lnTo>
                      <a:pt x="73" y="0"/>
                    </a:lnTo>
                    <a:lnTo>
                      <a:pt x="46" y="5"/>
                    </a:lnTo>
                    <a:lnTo>
                      <a:pt x="21" y="17"/>
                    </a:lnTo>
                    <a:lnTo>
                      <a:pt x="7" y="40"/>
                    </a:lnTo>
                    <a:lnTo>
                      <a:pt x="0" y="68"/>
                    </a:lnTo>
                    <a:lnTo>
                      <a:pt x="2" y="95"/>
                    </a:lnTo>
                    <a:lnTo>
                      <a:pt x="15" y="114"/>
                    </a:lnTo>
                    <a:lnTo>
                      <a:pt x="34" y="133"/>
                    </a:lnTo>
                    <a:lnTo>
                      <a:pt x="61" y="142"/>
                    </a:lnTo>
                    <a:lnTo>
                      <a:pt x="88" y="138"/>
                    </a:lnTo>
                    <a:lnTo>
                      <a:pt x="112" y="123"/>
                    </a:lnTo>
                    <a:lnTo>
                      <a:pt x="126" y="104"/>
                    </a:lnTo>
                    <a:lnTo>
                      <a:pt x="134" y="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598" name="Freeform 136"/>
              <p:cNvSpPr>
                <a:spLocks/>
              </p:cNvSpPr>
              <p:nvPr/>
            </p:nvSpPr>
            <p:spPr bwMode="auto">
              <a:xfrm>
                <a:off x="2190" y="1874"/>
                <a:ext cx="27" cy="28"/>
              </a:xfrm>
              <a:custGeom>
                <a:avLst/>
                <a:gdLst>
                  <a:gd name="T0" fmla="*/ 0 w 134"/>
                  <a:gd name="T1" fmla="*/ 0 h 142"/>
                  <a:gd name="T2" fmla="*/ 0 w 134"/>
                  <a:gd name="T3" fmla="*/ 0 h 142"/>
                  <a:gd name="T4" fmla="*/ 0 w 134"/>
                  <a:gd name="T5" fmla="*/ 0 h 142"/>
                  <a:gd name="T6" fmla="*/ 0 w 134"/>
                  <a:gd name="T7" fmla="*/ 0 h 142"/>
                  <a:gd name="T8" fmla="*/ 0 w 134"/>
                  <a:gd name="T9" fmla="*/ 0 h 142"/>
                  <a:gd name="T10" fmla="*/ 0 w 134"/>
                  <a:gd name="T11" fmla="*/ 0 h 142"/>
                  <a:gd name="T12" fmla="*/ 0 w 134"/>
                  <a:gd name="T13" fmla="*/ 0 h 142"/>
                  <a:gd name="T14" fmla="*/ 0 w 134"/>
                  <a:gd name="T15" fmla="*/ 0 h 142"/>
                  <a:gd name="T16" fmla="*/ 0 w 134"/>
                  <a:gd name="T17" fmla="*/ 0 h 142"/>
                  <a:gd name="T18" fmla="*/ 0 w 134"/>
                  <a:gd name="T19" fmla="*/ 0 h 142"/>
                  <a:gd name="T20" fmla="*/ 0 w 134"/>
                  <a:gd name="T21" fmla="*/ 0 h 142"/>
                  <a:gd name="T22" fmla="*/ 0 w 134"/>
                  <a:gd name="T23" fmla="*/ 0 h 142"/>
                  <a:gd name="T24" fmla="*/ 0 w 134"/>
                  <a:gd name="T25" fmla="*/ 0 h 142"/>
                  <a:gd name="T26" fmla="*/ 0 w 134"/>
                  <a:gd name="T27" fmla="*/ 0 h 142"/>
                  <a:gd name="T28" fmla="*/ 0 w 134"/>
                  <a:gd name="T29" fmla="*/ 0 h 142"/>
                  <a:gd name="T30" fmla="*/ 0 w 134"/>
                  <a:gd name="T31" fmla="*/ 0 h 142"/>
                  <a:gd name="T32" fmla="*/ 0 w 134"/>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4" h="142">
                    <a:moveTo>
                      <a:pt x="134" y="75"/>
                    </a:moveTo>
                    <a:lnTo>
                      <a:pt x="129" y="46"/>
                    </a:lnTo>
                    <a:lnTo>
                      <a:pt x="118" y="27"/>
                    </a:lnTo>
                    <a:lnTo>
                      <a:pt x="100" y="10"/>
                    </a:lnTo>
                    <a:lnTo>
                      <a:pt x="73" y="0"/>
                    </a:lnTo>
                    <a:lnTo>
                      <a:pt x="46" y="5"/>
                    </a:lnTo>
                    <a:lnTo>
                      <a:pt x="21" y="17"/>
                    </a:lnTo>
                    <a:lnTo>
                      <a:pt x="7" y="40"/>
                    </a:lnTo>
                    <a:lnTo>
                      <a:pt x="0" y="68"/>
                    </a:lnTo>
                    <a:lnTo>
                      <a:pt x="2" y="95"/>
                    </a:lnTo>
                    <a:lnTo>
                      <a:pt x="15" y="114"/>
                    </a:lnTo>
                    <a:lnTo>
                      <a:pt x="34" y="133"/>
                    </a:lnTo>
                    <a:lnTo>
                      <a:pt x="61" y="142"/>
                    </a:lnTo>
                    <a:lnTo>
                      <a:pt x="88" y="138"/>
                    </a:lnTo>
                    <a:lnTo>
                      <a:pt x="112" y="123"/>
                    </a:lnTo>
                    <a:lnTo>
                      <a:pt x="126" y="104"/>
                    </a:lnTo>
                    <a:lnTo>
                      <a:pt x="134" y="75"/>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599" name="Freeform 137"/>
              <p:cNvSpPr>
                <a:spLocks/>
              </p:cNvSpPr>
              <p:nvPr/>
            </p:nvSpPr>
            <p:spPr bwMode="auto">
              <a:xfrm>
                <a:off x="2190" y="1874"/>
                <a:ext cx="27" cy="28"/>
              </a:xfrm>
              <a:custGeom>
                <a:avLst/>
                <a:gdLst>
                  <a:gd name="T0" fmla="*/ 0 w 134"/>
                  <a:gd name="T1" fmla="*/ 0 h 142"/>
                  <a:gd name="T2" fmla="*/ 0 w 134"/>
                  <a:gd name="T3" fmla="*/ 0 h 142"/>
                  <a:gd name="T4" fmla="*/ 0 w 134"/>
                  <a:gd name="T5" fmla="*/ 0 h 142"/>
                  <a:gd name="T6" fmla="*/ 0 w 134"/>
                  <a:gd name="T7" fmla="*/ 0 h 142"/>
                  <a:gd name="T8" fmla="*/ 0 w 134"/>
                  <a:gd name="T9" fmla="*/ 0 h 142"/>
                  <a:gd name="T10" fmla="*/ 0 w 134"/>
                  <a:gd name="T11" fmla="*/ 0 h 142"/>
                  <a:gd name="T12" fmla="*/ 0 w 134"/>
                  <a:gd name="T13" fmla="*/ 0 h 142"/>
                  <a:gd name="T14" fmla="*/ 0 w 134"/>
                  <a:gd name="T15" fmla="*/ 0 h 142"/>
                  <a:gd name="T16" fmla="*/ 0 w 134"/>
                  <a:gd name="T17" fmla="*/ 0 h 142"/>
                  <a:gd name="T18" fmla="*/ 0 w 134"/>
                  <a:gd name="T19" fmla="*/ 0 h 142"/>
                  <a:gd name="T20" fmla="*/ 0 w 134"/>
                  <a:gd name="T21" fmla="*/ 0 h 142"/>
                  <a:gd name="T22" fmla="*/ 0 w 134"/>
                  <a:gd name="T23" fmla="*/ 0 h 142"/>
                  <a:gd name="T24" fmla="*/ 0 w 134"/>
                  <a:gd name="T25" fmla="*/ 0 h 142"/>
                  <a:gd name="T26" fmla="*/ 0 w 134"/>
                  <a:gd name="T27" fmla="*/ 0 h 142"/>
                  <a:gd name="T28" fmla="*/ 0 w 134"/>
                  <a:gd name="T29" fmla="*/ 0 h 142"/>
                  <a:gd name="T30" fmla="*/ 0 w 134"/>
                  <a:gd name="T31" fmla="*/ 0 h 142"/>
                  <a:gd name="T32" fmla="*/ 0 w 134"/>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4" h="142">
                    <a:moveTo>
                      <a:pt x="134" y="75"/>
                    </a:moveTo>
                    <a:lnTo>
                      <a:pt x="129" y="46"/>
                    </a:lnTo>
                    <a:lnTo>
                      <a:pt x="118" y="27"/>
                    </a:lnTo>
                    <a:lnTo>
                      <a:pt x="100" y="10"/>
                    </a:lnTo>
                    <a:lnTo>
                      <a:pt x="73" y="0"/>
                    </a:lnTo>
                    <a:lnTo>
                      <a:pt x="46" y="5"/>
                    </a:lnTo>
                    <a:lnTo>
                      <a:pt x="21" y="17"/>
                    </a:lnTo>
                    <a:lnTo>
                      <a:pt x="7" y="40"/>
                    </a:lnTo>
                    <a:lnTo>
                      <a:pt x="0" y="68"/>
                    </a:lnTo>
                    <a:lnTo>
                      <a:pt x="2" y="95"/>
                    </a:lnTo>
                    <a:lnTo>
                      <a:pt x="15" y="114"/>
                    </a:lnTo>
                    <a:lnTo>
                      <a:pt x="34" y="133"/>
                    </a:lnTo>
                    <a:lnTo>
                      <a:pt x="61" y="142"/>
                    </a:lnTo>
                    <a:lnTo>
                      <a:pt x="88" y="138"/>
                    </a:lnTo>
                    <a:lnTo>
                      <a:pt x="112" y="123"/>
                    </a:lnTo>
                    <a:lnTo>
                      <a:pt x="126" y="104"/>
                    </a:lnTo>
                    <a:lnTo>
                      <a:pt x="134" y="75"/>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00" name="Freeform 138"/>
              <p:cNvSpPr>
                <a:spLocks/>
              </p:cNvSpPr>
              <p:nvPr/>
            </p:nvSpPr>
            <p:spPr bwMode="auto">
              <a:xfrm>
                <a:off x="2187" y="1939"/>
                <a:ext cx="24" cy="27"/>
              </a:xfrm>
              <a:custGeom>
                <a:avLst/>
                <a:gdLst>
                  <a:gd name="T0" fmla="*/ 0 w 120"/>
                  <a:gd name="T1" fmla="*/ 0 h 135"/>
                  <a:gd name="T2" fmla="*/ 0 w 120"/>
                  <a:gd name="T3" fmla="*/ 0 h 135"/>
                  <a:gd name="T4" fmla="*/ 0 w 120"/>
                  <a:gd name="T5" fmla="*/ 0 h 135"/>
                  <a:gd name="T6" fmla="*/ 0 w 120"/>
                  <a:gd name="T7" fmla="*/ 0 h 135"/>
                  <a:gd name="T8" fmla="*/ 0 w 120"/>
                  <a:gd name="T9" fmla="*/ 0 h 135"/>
                  <a:gd name="T10" fmla="*/ 0 w 120"/>
                  <a:gd name="T11" fmla="*/ 0 h 135"/>
                  <a:gd name="T12" fmla="*/ 0 w 120"/>
                  <a:gd name="T13" fmla="*/ 0 h 135"/>
                  <a:gd name="T14" fmla="*/ 0 w 120"/>
                  <a:gd name="T15" fmla="*/ 0 h 135"/>
                  <a:gd name="T16" fmla="*/ 0 w 120"/>
                  <a:gd name="T17" fmla="*/ 0 h 135"/>
                  <a:gd name="T18" fmla="*/ 0 w 120"/>
                  <a:gd name="T19" fmla="*/ 0 h 135"/>
                  <a:gd name="T20" fmla="*/ 0 w 120"/>
                  <a:gd name="T21" fmla="*/ 0 h 135"/>
                  <a:gd name="T22" fmla="*/ 0 w 120"/>
                  <a:gd name="T23" fmla="*/ 0 h 135"/>
                  <a:gd name="T24" fmla="*/ 0 w 120"/>
                  <a:gd name="T25" fmla="*/ 0 h 135"/>
                  <a:gd name="T26" fmla="*/ 0 w 120"/>
                  <a:gd name="T27" fmla="*/ 0 h 135"/>
                  <a:gd name="T28" fmla="*/ 0 w 120"/>
                  <a:gd name="T29" fmla="*/ 0 h 135"/>
                  <a:gd name="T30" fmla="*/ 0 w 120"/>
                  <a:gd name="T31" fmla="*/ 0 h 135"/>
                  <a:gd name="T32" fmla="*/ 0 w 120"/>
                  <a:gd name="T33" fmla="*/ 0 h 1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0" h="135">
                    <a:moveTo>
                      <a:pt x="120" y="72"/>
                    </a:moveTo>
                    <a:lnTo>
                      <a:pt x="116" y="45"/>
                    </a:lnTo>
                    <a:lnTo>
                      <a:pt x="103" y="19"/>
                    </a:lnTo>
                    <a:lnTo>
                      <a:pt x="89" y="5"/>
                    </a:lnTo>
                    <a:lnTo>
                      <a:pt x="64" y="0"/>
                    </a:lnTo>
                    <a:lnTo>
                      <a:pt x="43" y="2"/>
                    </a:lnTo>
                    <a:lnTo>
                      <a:pt x="22" y="13"/>
                    </a:lnTo>
                    <a:lnTo>
                      <a:pt x="9" y="35"/>
                    </a:lnTo>
                    <a:lnTo>
                      <a:pt x="0" y="63"/>
                    </a:lnTo>
                    <a:lnTo>
                      <a:pt x="4" y="91"/>
                    </a:lnTo>
                    <a:lnTo>
                      <a:pt x="14" y="113"/>
                    </a:lnTo>
                    <a:lnTo>
                      <a:pt x="32" y="130"/>
                    </a:lnTo>
                    <a:lnTo>
                      <a:pt x="56" y="135"/>
                    </a:lnTo>
                    <a:lnTo>
                      <a:pt x="77" y="133"/>
                    </a:lnTo>
                    <a:lnTo>
                      <a:pt x="97" y="122"/>
                    </a:lnTo>
                    <a:lnTo>
                      <a:pt x="112" y="101"/>
                    </a:lnTo>
                    <a:lnTo>
                      <a:pt x="120" y="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01" name="Freeform 139"/>
              <p:cNvSpPr>
                <a:spLocks/>
              </p:cNvSpPr>
              <p:nvPr/>
            </p:nvSpPr>
            <p:spPr bwMode="auto">
              <a:xfrm>
                <a:off x="2187" y="1939"/>
                <a:ext cx="24" cy="27"/>
              </a:xfrm>
              <a:custGeom>
                <a:avLst/>
                <a:gdLst>
                  <a:gd name="T0" fmla="*/ 0 w 120"/>
                  <a:gd name="T1" fmla="*/ 0 h 135"/>
                  <a:gd name="T2" fmla="*/ 0 w 120"/>
                  <a:gd name="T3" fmla="*/ 0 h 135"/>
                  <a:gd name="T4" fmla="*/ 0 w 120"/>
                  <a:gd name="T5" fmla="*/ 0 h 135"/>
                  <a:gd name="T6" fmla="*/ 0 w 120"/>
                  <a:gd name="T7" fmla="*/ 0 h 135"/>
                  <a:gd name="T8" fmla="*/ 0 w 120"/>
                  <a:gd name="T9" fmla="*/ 0 h 135"/>
                  <a:gd name="T10" fmla="*/ 0 w 120"/>
                  <a:gd name="T11" fmla="*/ 0 h 135"/>
                  <a:gd name="T12" fmla="*/ 0 w 120"/>
                  <a:gd name="T13" fmla="*/ 0 h 135"/>
                  <a:gd name="T14" fmla="*/ 0 w 120"/>
                  <a:gd name="T15" fmla="*/ 0 h 135"/>
                  <a:gd name="T16" fmla="*/ 0 w 120"/>
                  <a:gd name="T17" fmla="*/ 0 h 135"/>
                  <a:gd name="T18" fmla="*/ 0 w 120"/>
                  <a:gd name="T19" fmla="*/ 0 h 135"/>
                  <a:gd name="T20" fmla="*/ 0 w 120"/>
                  <a:gd name="T21" fmla="*/ 0 h 135"/>
                  <a:gd name="T22" fmla="*/ 0 w 120"/>
                  <a:gd name="T23" fmla="*/ 0 h 135"/>
                  <a:gd name="T24" fmla="*/ 0 w 120"/>
                  <a:gd name="T25" fmla="*/ 0 h 135"/>
                  <a:gd name="T26" fmla="*/ 0 w 120"/>
                  <a:gd name="T27" fmla="*/ 0 h 135"/>
                  <a:gd name="T28" fmla="*/ 0 w 120"/>
                  <a:gd name="T29" fmla="*/ 0 h 135"/>
                  <a:gd name="T30" fmla="*/ 0 w 120"/>
                  <a:gd name="T31" fmla="*/ 0 h 135"/>
                  <a:gd name="T32" fmla="*/ 0 w 120"/>
                  <a:gd name="T33" fmla="*/ 0 h 1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0" h="135">
                    <a:moveTo>
                      <a:pt x="120" y="72"/>
                    </a:moveTo>
                    <a:lnTo>
                      <a:pt x="116" y="45"/>
                    </a:lnTo>
                    <a:lnTo>
                      <a:pt x="103" y="19"/>
                    </a:lnTo>
                    <a:lnTo>
                      <a:pt x="89" y="5"/>
                    </a:lnTo>
                    <a:lnTo>
                      <a:pt x="64" y="0"/>
                    </a:lnTo>
                    <a:lnTo>
                      <a:pt x="43" y="2"/>
                    </a:lnTo>
                    <a:lnTo>
                      <a:pt x="22" y="13"/>
                    </a:lnTo>
                    <a:lnTo>
                      <a:pt x="9" y="35"/>
                    </a:lnTo>
                    <a:lnTo>
                      <a:pt x="0" y="63"/>
                    </a:lnTo>
                    <a:lnTo>
                      <a:pt x="4" y="91"/>
                    </a:lnTo>
                    <a:lnTo>
                      <a:pt x="14" y="113"/>
                    </a:lnTo>
                    <a:lnTo>
                      <a:pt x="32" y="130"/>
                    </a:lnTo>
                    <a:lnTo>
                      <a:pt x="56" y="135"/>
                    </a:lnTo>
                    <a:lnTo>
                      <a:pt x="77" y="133"/>
                    </a:lnTo>
                    <a:lnTo>
                      <a:pt x="97" y="122"/>
                    </a:lnTo>
                    <a:lnTo>
                      <a:pt x="112" y="101"/>
                    </a:lnTo>
                    <a:lnTo>
                      <a:pt x="120" y="72"/>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02" name="Freeform 140"/>
              <p:cNvSpPr>
                <a:spLocks/>
              </p:cNvSpPr>
              <p:nvPr/>
            </p:nvSpPr>
            <p:spPr bwMode="auto">
              <a:xfrm>
                <a:off x="2187" y="1939"/>
                <a:ext cx="24" cy="27"/>
              </a:xfrm>
              <a:custGeom>
                <a:avLst/>
                <a:gdLst>
                  <a:gd name="T0" fmla="*/ 0 w 120"/>
                  <a:gd name="T1" fmla="*/ 0 h 135"/>
                  <a:gd name="T2" fmla="*/ 0 w 120"/>
                  <a:gd name="T3" fmla="*/ 0 h 135"/>
                  <a:gd name="T4" fmla="*/ 0 w 120"/>
                  <a:gd name="T5" fmla="*/ 0 h 135"/>
                  <a:gd name="T6" fmla="*/ 0 w 120"/>
                  <a:gd name="T7" fmla="*/ 0 h 135"/>
                  <a:gd name="T8" fmla="*/ 0 w 120"/>
                  <a:gd name="T9" fmla="*/ 0 h 135"/>
                  <a:gd name="T10" fmla="*/ 0 w 120"/>
                  <a:gd name="T11" fmla="*/ 0 h 135"/>
                  <a:gd name="T12" fmla="*/ 0 w 120"/>
                  <a:gd name="T13" fmla="*/ 0 h 135"/>
                  <a:gd name="T14" fmla="*/ 0 w 120"/>
                  <a:gd name="T15" fmla="*/ 0 h 135"/>
                  <a:gd name="T16" fmla="*/ 0 w 120"/>
                  <a:gd name="T17" fmla="*/ 0 h 135"/>
                  <a:gd name="T18" fmla="*/ 0 w 120"/>
                  <a:gd name="T19" fmla="*/ 0 h 135"/>
                  <a:gd name="T20" fmla="*/ 0 w 120"/>
                  <a:gd name="T21" fmla="*/ 0 h 135"/>
                  <a:gd name="T22" fmla="*/ 0 w 120"/>
                  <a:gd name="T23" fmla="*/ 0 h 135"/>
                  <a:gd name="T24" fmla="*/ 0 w 120"/>
                  <a:gd name="T25" fmla="*/ 0 h 135"/>
                  <a:gd name="T26" fmla="*/ 0 w 120"/>
                  <a:gd name="T27" fmla="*/ 0 h 135"/>
                  <a:gd name="T28" fmla="*/ 0 w 120"/>
                  <a:gd name="T29" fmla="*/ 0 h 135"/>
                  <a:gd name="T30" fmla="*/ 0 w 120"/>
                  <a:gd name="T31" fmla="*/ 0 h 135"/>
                  <a:gd name="T32" fmla="*/ 0 w 120"/>
                  <a:gd name="T33" fmla="*/ 0 h 1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0" h="135">
                    <a:moveTo>
                      <a:pt x="120" y="72"/>
                    </a:moveTo>
                    <a:lnTo>
                      <a:pt x="116" y="45"/>
                    </a:lnTo>
                    <a:lnTo>
                      <a:pt x="103" y="19"/>
                    </a:lnTo>
                    <a:lnTo>
                      <a:pt x="89" y="5"/>
                    </a:lnTo>
                    <a:lnTo>
                      <a:pt x="64" y="0"/>
                    </a:lnTo>
                    <a:lnTo>
                      <a:pt x="43" y="2"/>
                    </a:lnTo>
                    <a:lnTo>
                      <a:pt x="22" y="13"/>
                    </a:lnTo>
                    <a:lnTo>
                      <a:pt x="9" y="35"/>
                    </a:lnTo>
                    <a:lnTo>
                      <a:pt x="0" y="63"/>
                    </a:lnTo>
                    <a:lnTo>
                      <a:pt x="4" y="91"/>
                    </a:lnTo>
                    <a:lnTo>
                      <a:pt x="14" y="113"/>
                    </a:lnTo>
                    <a:lnTo>
                      <a:pt x="32" y="130"/>
                    </a:lnTo>
                    <a:lnTo>
                      <a:pt x="56" y="135"/>
                    </a:lnTo>
                    <a:lnTo>
                      <a:pt x="77" y="133"/>
                    </a:lnTo>
                    <a:lnTo>
                      <a:pt x="97" y="122"/>
                    </a:lnTo>
                    <a:lnTo>
                      <a:pt x="112" y="101"/>
                    </a:lnTo>
                    <a:lnTo>
                      <a:pt x="120" y="72"/>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03" name="Line 141"/>
              <p:cNvSpPr>
                <a:spLocks noChangeShapeType="1"/>
              </p:cNvSpPr>
              <p:nvPr/>
            </p:nvSpPr>
            <p:spPr bwMode="auto">
              <a:xfrm flipH="1" flipV="1">
                <a:off x="2131" y="1946"/>
                <a:ext cx="57" cy="4"/>
              </a:xfrm>
              <a:prstGeom prst="line">
                <a:avLst/>
              </a:prstGeom>
              <a:noFill/>
              <a:ln w="17463">
                <a:solidFill>
                  <a:srgbClr val="1F1A17"/>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04" name="Line 142"/>
              <p:cNvSpPr>
                <a:spLocks noChangeShapeType="1"/>
              </p:cNvSpPr>
              <p:nvPr/>
            </p:nvSpPr>
            <p:spPr bwMode="auto">
              <a:xfrm flipH="1">
                <a:off x="2104" y="1946"/>
                <a:ext cx="28" cy="388"/>
              </a:xfrm>
              <a:prstGeom prst="line">
                <a:avLst/>
              </a:prstGeom>
              <a:noFill/>
              <a:ln w="17463">
                <a:solidFill>
                  <a:srgbClr val="1F1A17"/>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05" name="Line 143"/>
              <p:cNvSpPr>
                <a:spLocks noChangeShapeType="1"/>
              </p:cNvSpPr>
              <p:nvPr/>
            </p:nvSpPr>
            <p:spPr bwMode="auto">
              <a:xfrm>
                <a:off x="2082" y="2331"/>
                <a:ext cx="22" cy="3"/>
              </a:xfrm>
              <a:prstGeom prst="line">
                <a:avLst/>
              </a:prstGeom>
              <a:noFill/>
              <a:ln w="17463">
                <a:solidFill>
                  <a:srgbClr val="1F1A17"/>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06" name="Freeform 144"/>
              <p:cNvSpPr>
                <a:spLocks/>
              </p:cNvSpPr>
              <p:nvPr/>
            </p:nvSpPr>
            <p:spPr bwMode="auto">
              <a:xfrm>
                <a:off x="2022" y="1859"/>
                <a:ext cx="47" cy="478"/>
              </a:xfrm>
              <a:custGeom>
                <a:avLst/>
                <a:gdLst>
                  <a:gd name="T0" fmla="*/ 0 w 233"/>
                  <a:gd name="T1" fmla="*/ 0 h 2391"/>
                  <a:gd name="T2" fmla="*/ 0 w 233"/>
                  <a:gd name="T3" fmla="*/ 0 h 2391"/>
                  <a:gd name="T4" fmla="*/ 0 w 233"/>
                  <a:gd name="T5" fmla="*/ 0 h 2391"/>
                  <a:gd name="T6" fmla="*/ 0 w 233"/>
                  <a:gd name="T7" fmla="*/ 0 h 2391"/>
                  <a:gd name="T8" fmla="*/ 0 w 233"/>
                  <a:gd name="T9" fmla="*/ 0 h 23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2391">
                    <a:moveTo>
                      <a:pt x="233" y="3"/>
                    </a:moveTo>
                    <a:lnTo>
                      <a:pt x="180" y="0"/>
                    </a:lnTo>
                    <a:lnTo>
                      <a:pt x="0" y="2385"/>
                    </a:lnTo>
                    <a:lnTo>
                      <a:pt x="54" y="2391"/>
                    </a:lnTo>
                    <a:lnTo>
                      <a:pt x="233" y="3"/>
                    </a:lnTo>
                    <a:close/>
                  </a:path>
                </a:pathLst>
              </a:custGeom>
              <a:solidFill>
                <a:srgbClr val="42569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07" name="Freeform 145"/>
              <p:cNvSpPr>
                <a:spLocks/>
              </p:cNvSpPr>
              <p:nvPr/>
            </p:nvSpPr>
            <p:spPr bwMode="auto">
              <a:xfrm>
                <a:off x="2022" y="1859"/>
                <a:ext cx="47" cy="478"/>
              </a:xfrm>
              <a:custGeom>
                <a:avLst/>
                <a:gdLst>
                  <a:gd name="T0" fmla="*/ 0 w 233"/>
                  <a:gd name="T1" fmla="*/ 0 h 2391"/>
                  <a:gd name="T2" fmla="*/ 0 w 233"/>
                  <a:gd name="T3" fmla="*/ 0 h 2391"/>
                  <a:gd name="T4" fmla="*/ 0 w 233"/>
                  <a:gd name="T5" fmla="*/ 0 h 2391"/>
                  <a:gd name="T6" fmla="*/ 0 w 233"/>
                  <a:gd name="T7" fmla="*/ 0 h 2391"/>
                  <a:gd name="T8" fmla="*/ 0 w 233"/>
                  <a:gd name="T9" fmla="*/ 0 h 23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2391">
                    <a:moveTo>
                      <a:pt x="233" y="3"/>
                    </a:moveTo>
                    <a:lnTo>
                      <a:pt x="180" y="0"/>
                    </a:lnTo>
                    <a:lnTo>
                      <a:pt x="0" y="2385"/>
                    </a:lnTo>
                    <a:lnTo>
                      <a:pt x="54" y="2391"/>
                    </a:lnTo>
                    <a:lnTo>
                      <a:pt x="233" y="3"/>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08" name="Freeform 146"/>
              <p:cNvSpPr>
                <a:spLocks/>
              </p:cNvSpPr>
              <p:nvPr/>
            </p:nvSpPr>
            <p:spPr bwMode="auto">
              <a:xfrm>
                <a:off x="2022" y="1859"/>
                <a:ext cx="47" cy="478"/>
              </a:xfrm>
              <a:custGeom>
                <a:avLst/>
                <a:gdLst>
                  <a:gd name="T0" fmla="*/ 0 w 233"/>
                  <a:gd name="T1" fmla="*/ 0 h 2391"/>
                  <a:gd name="T2" fmla="*/ 0 w 233"/>
                  <a:gd name="T3" fmla="*/ 0 h 2391"/>
                  <a:gd name="T4" fmla="*/ 0 w 233"/>
                  <a:gd name="T5" fmla="*/ 0 h 2391"/>
                  <a:gd name="T6" fmla="*/ 0 w 233"/>
                  <a:gd name="T7" fmla="*/ 0 h 2391"/>
                  <a:gd name="T8" fmla="*/ 0 w 233"/>
                  <a:gd name="T9" fmla="*/ 0 h 23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2391">
                    <a:moveTo>
                      <a:pt x="233" y="3"/>
                    </a:moveTo>
                    <a:lnTo>
                      <a:pt x="180" y="0"/>
                    </a:lnTo>
                    <a:lnTo>
                      <a:pt x="0" y="2385"/>
                    </a:lnTo>
                    <a:lnTo>
                      <a:pt x="54" y="2391"/>
                    </a:lnTo>
                    <a:lnTo>
                      <a:pt x="233" y="3"/>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09" name="Freeform 147"/>
              <p:cNvSpPr>
                <a:spLocks/>
              </p:cNvSpPr>
              <p:nvPr/>
            </p:nvSpPr>
            <p:spPr bwMode="auto">
              <a:xfrm>
                <a:off x="2003" y="1847"/>
                <a:ext cx="68" cy="505"/>
              </a:xfrm>
              <a:custGeom>
                <a:avLst/>
                <a:gdLst>
                  <a:gd name="T0" fmla="*/ 0 w 342"/>
                  <a:gd name="T1" fmla="*/ 0 h 2523"/>
                  <a:gd name="T2" fmla="*/ 0 w 342"/>
                  <a:gd name="T3" fmla="*/ 0 h 2523"/>
                  <a:gd name="T4" fmla="*/ 0 w 342"/>
                  <a:gd name="T5" fmla="*/ 0 h 2523"/>
                  <a:gd name="T6" fmla="*/ 0 w 342"/>
                  <a:gd name="T7" fmla="*/ 0 h 2523"/>
                  <a:gd name="T8" fmla="*/ 0 w 342"/>
                  <a:gd name="T9" fmla="*/ 0 h 25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2" h="2523">
                    <a:moveTo>
                      <a:pt x="173" y="0"/>
                    </a:moveTo>
                    <a:lnTo>
                      <a:pt x="342" y="12"/>
                    </a:lnTo>
                    <a:lnTo>
                      <a:pt x="169" y="2523"/>
                    </a:lnTo>
                    <a:lnTo>
                      <a:pt x="0" y="2511"/>
                    </a:lnTo>
                    <a:lnTo>
                      <a:pt x="173" y="0"/>
                    </a:lnTo>
                    <a:close/>
                  </a:path>
                </a:pathLst>
              </a:custGeom>
              <a:solidFill>
                <a:srgbClr val="FDFB7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10" name="Freeform 148"/>
              <p:cNvSpPr>
                <a:spLocks/>
              </p:cNvSpPr>
              <p:nvPr/>
            </p:nvSpPr>
            <p:spPr bwMode="auto">
              <a:xfrm>
                <a:off x="2003" y="1847"/>
                <a:ext cx="68" cy="505"/>
              </a:xfrm>
              <a:custGeom>
                <a:avLst/>
                <a:gdLst>
                  <a:gd name="T0" fmla="*/ 0 w 342"/>
                  <a:gd name="T1" fmla="*/ 0 h 2523"/>
                  <a:gd name="T2" fmla="*/ 0 w 342"/>
                  <a:gd name="T3" fmla="*/ 0 h 2523"/>
                  <a:gd name="T4" fmla="*/ 0 w 342"/>
                  <a:gd name="T5" fmla="*/ 0 h 2523"/>
                  <a:gd name="T6" fmla="*/ 0 w 342"/>
                  <a:gd name="T7" fmla="*/ 0 h 2523"/>
                  <a:gd name="T8" fmla="*/ 0 w 342"/>
                  <a:gd name="T9" fmla="*/ 0 h 25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2" h="2523">
                    <a:moveTo>
                      <a:pt x="173" y="0"/>
                    </a:moveTo>
                    <a:lnTo>
                      <a:pt x="342" y="12"/>
                    </a:lnTo>
                    <a:lnTo>
                      <a:pt x="169" y="2523"/>
                    </a:lnTo>
                    <a:lnTo>
                      <a:pt x="0" y="2511"/>
                    </a:lnTo>
                    <a:lnTo>
                      <a:pt x="173" y="0"/>
                    </a:lnTo>
                  </a:path>
                </a:pathLst>
              </a:custGeom>
              <a:noFill/>
              <a:ln w="15875">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11" name="Freeform 149"/>
              <p:cNvSpPr>
                <a:spLocks/>
              </p:cNvSpPr>
              <p:nvPr/>
            </p:nvSpPr>
            <p:spPr bwMode="auto">
              <a:xfrm>
                <a:off x="2230" y="3023"/>
                <a:ext cx="171" cy="43"/>
              </a:xfrm>
              <a:custGeom>
                <a:avLst/>
                <a:gdLst>
                  <a:gd name="T0" fmla="*/ 0 w 854"/>
                  <a:gd name="T1" fmla="*/ 0 h 215"/>
                  <a:gd name="T2" fmla="*/ 0 w 854"/>
                  <a:gd name="T3" fmla="*/ 0 h 215"/>
                  <a:gd name="T4" fmla="*/ 0 w 854"/>
                  <a:gd name="T5" fmla="*/ 0 h 215"/>
                  <a:gd name="T6" fmla="*/ 0 w 854"/>
                  <a:gd name="T7" fmla="*/ 0 h 215"/>
                  <a:gd name="T8" fmla="*/ 0 w 854"/>
                  <a:gd name="T9" fmla="*/ 0 h 2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54" h="215">
                    <a:moveTo>
                      <a:pt x="11" y="0"/>
                    </a:moveTo>
                    <a:lnTo>
                      <a:pt x="854" y="65"/>
                    </a:lnTo>
                    <a:lnTo>
                      <a:pt x="844" y="215"/>
                    </a:lnTo>
                    <a:lnTo>
                      <a:pt x="0" y="150"/>
                    </a:lnTo>
                    <a:lnTo>
                      <a:pt x="11" y="0"/>
                    </a:lnTo>
                    <a:close/>
                  </a:path>
                </a:pathLst>
              </a:custGeom>
              <a:solidFill>
                <a:srgbClr val="8F83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12" name="Freeform 150"/>
              <p:cNvSpPr>
                <a:spLocks/>
              </p:cNvSpPr>
              <p:nvPr/>
            </p:nvSpPr>
            <p:spPr bwMode="auto">
              <a:xfrm>
                <a:off x="2230" y="3023"/>
                <a:ext cx="171" cy="43"/>
              </a:xfrm>
              <a:custGeom>
                <a:avLst/>
                <a:gdLst>
                  <a:gd name="T0" fmla="*/ 0 w 854"/>
                  <a:gd name="T1" fmla="*/ 0 h 215"/>
                  <a:gd name="T2" fmla="*/ 0 w 854"/>
                  <a:gd name="T3" fmla="*/ 0 h 215"/>
                  <a:gd name="T4" fmla="*/ 0 w 854"/>
                  <a:gd name="T5" fmla="*/ 0 h 215"/>
                  <a:gd name="T6" fmla="*/ 0 w 854"/>
                  <a:gd name="T7" fmla="*/ 0 h 215"/>
                  <a:gd name="T8" fmla="*/ 0 w 854"/>
                  <a:gd name="T9" fmla="*/ 0 h 2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54" h="215">
                    <a:moveTo>
                      <a:pt x="11" y="0"/>
                    </a:moveTo>
                    <a:lnTo>
                      <a:pt x="854" y="65"/>
                    </a:lnTo>
                    <a:lnTo>
                      <a:pt x="844" y="215"/>
                    </a:lnTo>
                    <a:lnTo>
                      <a:pt x="0" y="150"/>
                    </a:lnTo>
                    <a:lnTo>
                      <a:pt x="11" y="0"/>
                    </a:lnTo>
                  </a:path>
                </a:pathLst>
              </a:custGeom>
              <a:noFill/>
              <a:ln w="15875">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13" name="Freeform 151"/>
              <p:cNvSpPr>
                <a:spLocks/>
              </p:cNvSpPr>
              <p:nvPr/>
            </p:nvSpPr>
            <p:spPr bwMode="auto">
              <a:xfrm>
                <a:off x="1916" y="3031"/>
                <a:ext cx="311" cy="346"/>
              </a:xfrm>
              <a:custGeom>
                <a:avLst/>
                <a:gdLst>
                  <a:gd name="T0" fmla="*/ 0 w 1552"/>
                  <a:gd name="T1" fmla="*/ 0 h 1733"/>
                  <a:gd name="T2" fmla="*/ 0 w 1552"/>
                  <a:gd name="T3" fmla="*/ 0 h 1733"/>
                  <a:gd name="T4" fmla="*/ 0 w 1552"/>
                  <a:gd name="T5" fmla="*/ 0 h 1733"/>
                  <a:gd name="T6" fmla="*/ 0 w 1552"/>
                  <a:gd name="T7" fmla="*/ 0 h 1733"/>
                  <a:gd name="T8" fmla="*/ 0 w 1552"/>
                  <a:gd name="T9" fmla="*/ 0 h 1733"/>
                  <a:gd name="T10" fmla="*/ 0 w 1552"/>
                  <a:gd name="T11" fmla="*/ 0 h 1733"/>
                  <a:gd name="T12" fmla="*/ 0 w 1552"/>
                  <a:gd name="T13" fmla="*/ 0 h 1733"/>
                  <a:gd name="T14" fmla="*/ 0 w 1552"/>
                  <a:gd name="T15" fmla="*/ 0 h 1733"/>
                  <a:gd name="T16" fmla="*/ 0 w 1552"/>
                  <a:gd name="T17" fmla="*/ 0 h 1733"/>
                  <a:gd name="T18" fmla="*/ 0 w 1552"/>
                  <a:gd name="T19" fmla="*/ 0 h 1733"/>
                  <a:gd name="T20" fmla="*/ 0 w 1552"/>
                  <a:gd name="T21" fmla="*/ 0 h 1733"/>
                  <a:gd name="T22" fmla="*/ 0 w 1552"/>
                  <a:gd name="T23" fmla="*/ 0 h 1733"/>
                  <a:gd name="T24" fmla="*/ 0 w 1552"/>
                  <a:gd name="T25" fmla="*/ 0 h 1733"/>
                  <a:gd name="T26" fmla="*/ 0 w 1552"/>
                  <a:gd name="T27" fmla="*/ 0 h 1733"/>
                  <a:gd name="T28" fmla="*/ 0 w 1552"/>
                  <a:gd name="T29" fmla="*/ 0 h 1733"/>
                  <a:gd name="T30" fmla="*/ 0 w 1552"/>
                  <a:gd name="T31" fmla="*/ 0 h 1733"/>
                  <a:gd name="T32" fmla="*/ 0 w 1552"/>
                  <a:gd name="T33" fmla="*/ 0 h 1733"/>
                  <a:gd name="T34" fmla="*/ 0 w 1552"/>
                  <a:gd name="T35" fmla="*/ 0 h 1733"/>
                  <a:gd name="T36" fmla="*/ 0 w 1552"/>
                  <a:gd name="T37" fmla="*/ 0 h 1733"/>
                  <a:gd name="T38" fmla="*/ 0 w 1552"/>
                  <a:gd name="T39" fmla="*/ 0 h 1733"/>
                  <a:gd name="T40" fmla="*/ 0 w 1552"/>
                  <a:gd name="T41" fmla="*/ 0 h 1733"/>
                  <a:gd name="T42" fmla="*/ 0 w 1552"/>
                  <a:gd name="T43" fmla="*/ 0 h 1733"/>
                  <a:gd name="T44" fmla="*/ 0 w 1552"/>
                  <a:gd name="T45" fmla="*/ 0 h 1733"/>
                  <a:gd name="T46" fmla="*/ 0 w 1552"/>
                  <a:gd name="T47" fmla="*/ 0 h 1733"/>
                  <a:gd name="T48" fmla="*/ 0 w 1552"/>
                  <a:gd name="T49" fmla="*/ 0 h 1733"/>
                  <a:gd name="T50" fmla="*/ 0 w 1552"/>
                  <a:gd name="T51" fmla="*/ 0 h 1733"/>
                  <a:gd name="T52" fmla="*/ 0 w 1552"/>
                  <a:gd name="T53" fmla="*/ 0 h 1733"/>
                  <a:gd name="T54" fmla="*/ 0 w 1552"/>
                  <a:gd name="T55" fmla="*/ 0 h 1733"/>
                  <a:gd name="T56" fmla="*/ 0 w 1552"/>
                  <a:gd name="T57" fmla="*/ 0 h 1733"/>
                  <a:gd name="T58" fmla="*/ 0 w 1552"/>
                  <a:gd name="T59" fmla="*/ 0 h 1733"/>
                  <a:gd name="T60" fmla="*/ 0 w 1552"/>
                  <a:gd name="T61" fmla="*/ 0 h 1733"/>
                  <a:gd name="T62" fmla="*/ 0 w 1552"/>
                  <a:gd name="T63" fmla="*/ 0 h 1733"/>
                  <a:gd name="T64" fmla="*/ 0 w 1552"/>
                  <a:gd name="T65" fmla="*/ 0 h 1733"/>
                  <a:gd name="T66" fmla="*/ 0 w 1552"/>
                  <a:gd name="T67" fmla="*/ 0 h 1733"/>
                  <a:gd name="T68" fmla="*/ 0 w 1552"/>
                  <a:gd name="T69" fmla="*/ 0 h 1733"/>
                  <a:gd name="T70" fmla="*/ 0 w 1552"/>
                  <a:gd name="T71" fmla="*/ 0 h 1733"/>
                  <a:gd name="T72" fmla="*/ 0 w 1552"/>
                  <a:gd name="T73" fmla="*/ 0 h 1733"/>
                  <a:gd name="T74" fmla="*/ 0 w 1552"/>
                  <a:gd name="T75" fmla="*/ 0 h 1733"/>
                  <a:gd name="T76" fmla="*/ 0 w 1552"/>
                  <a:gd name="T77" fmla="*/ 0 h 1733"/>
                  <a:gd name="T78" fmla="*/ 0 w 1552"/>
                  <a:gd name="T79" fmla="*/ 0 h 1733"/>
                  <a:gd name="T80" fmla="*/ 0 w 1552"/>
                  <a:gd name="T81" fmla="*/ 0 h 1733"/>
                  <a:gd name="T82" fmla="*/ 0 w 1552"/>
                  <a:gd name="T83" fmla="*/ 0 h 1733"/>
                  <a:gd name="T84" fmla="*/ 0 w 1552"/>
                  <a:gd name="T85" fmla="*/ 0 h 1733"/>
                  <a:gd name="T86" fmla="*/ 0 w 1552"/>
                  <a:gd name="T87" fmla="*/ 0 h 1733"/>
                  <a:gd name="T88" fmla="*/ 0 w 1552"/>
                  <a:gd name="T89" fmla="*/ 0 h 1733"/>
                  <a:gd name="T90" fmla="*/ 0 w 1552"/>
                  <a:gd name="T91" fmla="*/ 0 h 1733"/>
                  <a:gd name="T92" fmla="*/ 0 w 1552"/>
                  <a:gd name="T93" fmla="*/ 0 h 1733"/>
                  <a:gd name="T94" fmla="*/ 0 w 1552"/>
                  <a:gd name="T95" fmla="*/ 0 h 1733"/>
                  <a:gd name="T96" fmla="*/ 0 w 1552"/>
                  <a:gd name="T97" fmla="*/ 0 h 1733"/>
                  <a:gd name="T98" fmla="*/ 0 w 1552"/>
                  <a:gd name="T99" fmla="*/ 0 h 1733"/>
                  <a:gd name="T100" fmla="*/ 0 w 1552"/>
                  <a:gd name="T101" fmla="*/ 0 h 1733"/>
                  <a:gd name="T102" fmla="*/ 0 w 1552"/>
                  <a:gd name="T103" fmla="*/ 0 h 1733"/>
                  <a:gd name="T104" fmla="*/ 0 w 1552"/>
                  <a:gd name="T105" fmla="*/ 0 h 1733"/>
                  <a:gd name="T106" fmla="*/ 0 w 1552"/>
                  <a:gd name="T107" fmla="*/ 0 h 1733"/>
                  <a:gd name="T108" fmla="*/ 0 w 1552"/>
                  <a:gd name="T109" fmla="*/ 0 h 1733"/>
                  <a:gd name="T110" fmla="*/ 0 w 1552"/>
                  <a:gd name="T111" fmla="*/ 0 h 1733"/>
                  <a:gd name="T112" fmla="*/ 0 w 1552"/>
                  <a:gd name="T113" fmla="*/ 0 h 1733"/>
                  <a:gd name="T114" fmla="*/ 0 w 1552"/>
                  <a:gd name="T115" fmla="*/ 0 h 1733"/>
                  <a:gd name="T116" fmla="*/ 0 w 1552"/>
                  <a:gd name="T117" fmla="*/ 0 h 1733"/>
                  <a:gd name="T118" fmla="*/ 0 w 1552"/>
                  <a:gd name="T119" fmla="*/ 0 h 1733"/>
                  <a:gd name="T120" fmla="*/ 0 w 1552"/>
                  <a:gd name="T121" fmla="*/ 0 h 1733"/>
                  <a:gd name="T122" fmla="*/ 0 w 1552"/>
                  <a:gd name="T123" fmla="*/ 0 h 1733"/>
                  <a:gd name="T124" fmla="*/ 0 w 1552"/>
                  <a:gd name="T125" fmla="*/ 0 h 173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552" h="1733">
                    <a:moveTo>
                      <a:pt x="1552" y="33"/>
                    </a:moveTo>
                    <a:lnTo>
                      <a:pt x="1545" y="33"/>
                    </a:lnTo>
                    <a:lnTo>
                      <a:pt x="1535" y="31"/>
                    </a:lnTo>
                    <a:lnTo>
                      <a:pt x="1523" y="27"/>
                    </a:lnTo>
                    <a:lnTo>
                      <a:pt x="1512" y="22"/>
                    </a:lnTo>
                    <a:lnTo>
                      <a:pt x="1501" y="17"/>
                    </a:lnTo>
                    <a:lnTo>
                      <a:pt x="1490" y="11"/>
                    </a:lnTo>
                    <a:lnTo>
                      <a:pt x="1487" y="9"/>
                    </a:lnTo>
                    <a:lnTo>
                      <a:pt x="1483" y="5"/>
                    </a:lnTo>
                    <a:lnTo>
                      <a:pt x="1482" y="3"/>
                    </a:lnTo>
                    <a:lnTo>
                      <a:pt x="1481" y="0"/>
                    </a:lnTo>
                    <a:lnTo>
                      <a:pt x="1335" y="17"/>
                    </a:lnTo>
                    <a:lnTo>
                      <a:pt x="1336" y="26"/>
                    </a:lnTo>
                    <a:lnTo>
                      <a:pt x="1335" y="30"/>
                    </a:lnTo>
                    <a:lnTo>
                      <a:pt x="1333" y="32"/>
                    </a:lnTo>
                    <a:lnTo>
                      <a:pt x="1330" y="32"/>
                    </a:lnTo>
                    <a:lnTo>
                      <a:pt x="1328" y="32"/>
                    </a:lnTo>
                    <a:lnTo>
                      <a:pt x="1326" y="35"/>
                    </a:lnTo>
                    <a:lnTo>
                      <a:pt x="1324" y="38"/>
                    </a:lnTo>
                    <a:lnTo>
                      <a:pt x="1326" y="47"/>
                    </a:lnTo>
                    <a:lnTo>
                      <a:pt x="1286" y="52"/>
                    </a:lnTo>
                    <a:lnTo>
                      <a:pt x="1286" y="56"/>
                    </a:lnTo>
                    <a:lnTo>
                      <a:pt x="1284" y="61"/>
                    </a:lnTo>
                    <a:lnTo>
                      <a:pt x="1283" y="67"/>
                    </a:lnTo>
                    <a:lnTo>
                      <a:pt x="1281" y="72"/>
                    </a:lnTo>
                    <a:lnTo>
                      <a:pt x="1280" y="78"/>
                    </a:lnTo>
                    <a:lnTo>
                      <a:pt x="1277" y="83"/>
                    </a:lnTo>
                    <a:lnTo>
                      <a:pt x="1277" y="89"/>
                    </a:lnTo>
                    <a:lnTo>
                      <a:pt x="1277" y="94"/>
                    </a:lnTo>
                    <a:lnTo>
                      <a:pt x="1269" y="96"/>
                    </a:lnTo>
                    <a:lnTo>
                      <a:pt x="1266" y="98"/>
                    </a:lnTo>
                    <a:lnTo>
                      <a:pt x="1264" y="100"/>
                    </a:lnTo>
                    <a:lnTo>
                      <a:pt x="1264" y="103"/>
                    </a:lnTo>
                    <a:lnTo>
                      <a:pt x="1264" y="105"/>
                    </a:lnTo>
                    <a:lnTo>
                      <a:pt x="1263" y="108"/>
                    </a:lnTo>
                    <a:lnTo>
                      <a:pt x="1260" y="109"/>
                    </a:lnTo>
                    <a:lnTo>
                      <a:pt x="1253" y="111"/>
                    </a:lnTo>
                    <a:lnTo>
                      <a:pt x="1261" y="193"/>
                    </a:lnTo>
                    <a:lnTo>
                      <a:pt x="1248" y="194"/>
                    </a:lnTo>
                    <a:lnTo>
                      <a:pt x="1247" y="199"/>
                    </a:lnTo>
                    <a:lnTo>
                      <a:pt x="1247" y="205"/>
                    </a:lnTo>
                    <a:lnTo>
                      <a:pt x="1248" y="214"/>
                    </a:lnTo>
                    <a:lnTo>
                      <a:pt x="1250" y="225"/>
                    </a:lnTo>
                    <a:lnTo>
                      <a:pt x="1256" y="249"/>
                    </a:lnTo>
                    <a:lnTo>
                      <a:pt x="1266" y="276"/>
                    </a:lnTo>
                    <a:lnTo>
                      <a:pt x="1275" y="303"/>
                    </a:lnTo>
                    <a:lnTo>
                      <a:pt x="1283" y="327"/>
                    </a:lnTo>
                    <a:lnTo>
                      <a:pt x="1290" y="345"/>
                    </a:lnTo>
                    <a:lnTo>
                      <a:pt x="1293" y="356"/>
                    </a:lnTo>
                    <a:lnTo>
                      <a:pt x="1306" y="354"/>
                    </a:lnTo>
                    <a:lnTo>
                      <a:pt x="1310" y="395"/>
                    </a:lnTo>
                    <a:lnTo>
                      <a:pt x="1324" y="394"/>
                    </a:lnTo>
                    <a:lnTo>
                      <a:pt x="1327" y="421"/>
                    </a:lnTo>
                    <a:lnTo>
                      <a:pt x="1332" y="421"/>
                    </a:lnTo>
                    <a:lnTo>
                      <a:pt x="1336" y="422"/>
                    </a:lnTo>
                    <a:lnTo>
                      <a:pt x="1340" y="424"/>
                    </a:lnTo>
                    <a:lnTo>
                      <a:pt x="1343" y="426"/>
                    </a:lnTo>
                    <a:lnTo>
                      <a:pt x="1348" y="433"/>
                    </a:lnTo>
                    <a:lnTo>
                      <a:pt x="1353" y="441"/>
                    </a:lnTo>
                    <a:lnTo>
                      <a:pt x="1355" y="450"/>
                    </a:lnTo>
                    <a:lnTo>
                      <a:pt x="1357" y="459"/>
                    </a:lnTo>
                    <a:lnTo>
                      <a:pt x="1359" y="466"/>
                    </a:lnTo>
                    <a:lnTo>
                      <a:pt x="1360" y="474"/>
                    </a:lnTo>
                    <a:lnTo>
                      <a:pt x="1373" y="471"/>
                    </a:lnTo>
                    <a:lnTo>
                      <a:pt x="1374" y="486"/>
                    </a:lnTo>
                    <a:lnTo>
                      <a:pt x="1376" y="499"/>
                    </a:lnTo>
                    <a:lnTo>
                      <a:pt x="1389" y="497"/>
                    </a:lnTo>
                    <a:lnTo>
                      <a:pt x="1390" y="511"/>
                    </a:lnTo>
                    <a:lnTo>
                      <a:pt x="1393" y="525"/>
                    </a:lnTo>
                    <a:lnTo>
                      <a:pt x="1406" y="524"/>
                    </a:lnTo>
                    <a:lnTo>
                      <a:pt x="1407" y="537"/>
                    </a:lnTo>
                    <a:lnTo>
                      <a:pt x="1408" y="550"/>
                    </a:lnTo>
                    <a:lnTo>
                      <a:pt x="1422" y="549"/>
                    </a:lnTo>
                    <a:lnTo>
                      <a:pt x="1426" y="555"/>
                    </a:lnTo>
                    <a:lnTo>
                      <a:pt x="1429" y="563"/>
                    </a:lnTo>
                    <a:lnTo>
                      <a:pt x="1433" y="570"/>
                    </a:lnTo>
                    <a:lnTo>
                      <a:pt x="1435" y="577"/>
                    </a:lnTo>
                    <a:lnTo>
                      <a:pt x="1440" y="594"/>
                    </a:lnTo>
                    <a:lnTo>
                      <a:pt x="1442" y="614"/>
                    </a:lnTo>
                    <a:lnTo>
                      <a:pt x="1443" y="633"/>
                    </a:lnTo>
                    <a:lnTo>
                      <a:pt x="1443" y="654"/>
                    </a:lnTo>
                    <a:lnTo>
                      <a:pt x="1442" y="676"/>
                    </a:lnTo>
                    <a:lnTo>
                      <a:pt x="1440" y="698"/>
                    </a:lnTo>
                    <a:lnTo>
                      <a:pt x="1435" y="741"/>
                    </a:lnTo>
                    <a:lnTo>
                      <a:pt x="1430" y="781"/>
                    </a:lnTo>
                    <a:lnTo>
                      <a:pt x="1429" y="798"/>
                    </a:lnTo>
                    <a:lnTo>
                      <a:pt x="1427" y="814"/>
                    </a:lnTo>
                    <a:lnTo>
                      <a:pt x="1427" y="828"/>
                    </a:lnTo>
                    <a:lnTo>
                      <a:pt x="1428" y="839"/>
                    </a:lnTo>
                    <a:lnTo>
                      <a:pt x="1420" y="842"/>
                    </a:lnTo>
                    <a:lnTo>
                      <a:pt x="1416" y="843"/>
                    </a:lnTo>
                    <a:lnTo>
                      <a:pt x="1415" y="845"/>
                    </a:lnTo>
                    <a:lnTo>
                      <a:pt x="1415" y="848"/>
                    </a:lnTo>
                    <a:lnTo>
                      <a:pt x="1415" y="850"/>
                    </a:lnTo>
                    <a:lnTo>
                      <a:pt x="1414" y="853"/>
                    </a:lnTo>
                    <a:lnTo>
                      <a:pt x="1410" y="855"/>
                    </a:lnTo>
                    <a:lnTo>
                      <a:pt x="1402" y="856"/>
                    </a:lnTo>
                    <a:lnTo>
                      <a:pt x="1406" y="884"/>
                    </a:lnTo>
                    <a:lnTo>
                      <a:pt x="1393" y="886"/>
                    </a:lnTo>
                    <a:lnTo>
                      <a:pt x="1395" y="914"/>
                    </a:lnTo>
                    <a:lnTo>
                      <a:pt x="1388" y="915"/>
                    </a:lnTo>
                    <a:lnTo>
                      <a:pt x="1385" y="916"/>
                    </a:lnTo>
                    <a:lnTo>
                      <a:pt x="1383" y="919"/>
                    </a:lnTo>
                    <a:lnTo>
                      <a:pt x="1383" y="921"/>
                    </a:lnTo>
                    <a:lnTo>
                      <a:pt x="1383" y="925"/>
                    </a:lnTo>
                    <a:lnTo>
                      <a:pt x="1382" y="926"/>
                    </a:lnTo>
                    <a:lnTo>
                      <a:pt x="1379" y="928"/>
                    </a:lnTo>
                    <a:lnTo>
                      <a:pt x="1370" y="930"/>
                    </a:lnTo>
                    <a:lnTo>
                      <a:pt x="1372" y="944"/>
                    </a:lnTo>
                    <a:lnTo>
                      <a:pt x="1374" y="958"/>
                    </a:lnTo>
                    <a:lnTo>
                      <a:pt x="1362" y="972"/>
                    </a:lnTo>
                    <a:lnTo>
                      <a:pt x="1349" y="975"/>
                    </a:lnTo>
                    <a:lnTo>
                      <a:pt x="1350" y="988"/>
                    </a:lnTo>
                    <a:lnTo>
                      <a:pt x="1337" y="989"/>
                    </a:lnTo>
                    <a:lnTo>
                      <a:pt x="1326" y="1005"/>
                    </a:lnTo>
                    <a:lnTo>
                      <a:pt x="1327" y="1019"/>
                    </a:lnTo>
                    <a:lnTo>
                      <a:pt x="1328" y="1032"/>
                    </a:lnTo>
                    <a:lnTo>
                      <a:pt x="1323" y="1033"/>
                    </a:lnTo>
                    <a:lnTo>
                      <a:pt x="1319" y="1036"/>
                    </a:lnTo>
                    <a:lnTo>
                      <a:pt x="1314" y="1038"/>
                    </a:lnTo>
                    <a:lnTo>
                      <a:pt x="1309" y="1042"/>
                    </a:lnTo>
                    <a:lnTo>
                      <a:pt x="1304" y="1044"/>
                    </a:lnTo>
                    <a:lnTo>
                      <a:pt x="1300" y="1048"/>
                    </a:lnTo>
                    <a:lnTo>
                      <a:pt x="1295" y="1049"/>
                    </a:lnTo>
                    <a:lnTo>
                      <a:pt x="1290" y="1050"/>
                    </a:lnTo>
                    <a:lnTo>
                      <a:pt x="1279" y="1066"/>
                    </a:lnTo>
                    <a:lnTo>
                      <a:pt x="1280" y="1080"/>
                    </a:lnTo>
                    <a:lnTo>
                      <a:pt x="1268" y="1095"/>
                    </a:lnTo>
                    <a:lnTo>
                      <a:pt x="1260" y="1098"/>
                    </a:lnTo>
                    <a:lnTo>
                      <a:pt x="1247" y="1104"/>
                    </a:lnTo>
                    <a:lnTo>
                      <a:pt x="1230" y="1114"/>
                    </a:lnTo>
                    <a:lnTo>
                      <a:pt x="1213" y="1125"/>
                    </a:lnTo>
                    <a:lnTo>
                      <a:pt x="1196" y="1136"/>
                    </a:lnTo>
                    <a:lnTo>
                      <a:pt x="1182" y="1147"/>
                    </a:lnTo>
                    <a:lnTo>
                      <a:pt x="1176" y="1152"/>
                    </a:lnTo>
                    <a:lnTo>
                      <a:pt x="1172" y="1156"/>
                    </a:lnTo>
                    <a:lnTo>
                      <a:pt x="1169" y="1160"/>
                    </a:lnTo>
                    <a:lnTo>
                      <a:pt x="1169" y="1163"/>
                    </a:lnTo>
                    <a:lnTo>
                      <a:pt x="1129" y="1167"/>
                    </a:lnTo>
                    <a:lnTo>
                      <a:pt x="1129" y="1176"/>
                    </a:lnTo>
                    <a:lnTo>
                      <a:pt x="1128" y="1180"/>
                    </a:lnTo>
                    <a:lnTo>
                      <a:pt x="1127" y="1181"/>
                    </a:lnTo>
                    <a:lnTo>
                      <a:pt x="1124" y="1182"/>
                    </a:lnTo>
                    <a:lnTo>
                      <a:pt x="1122" y="1182"/>
                    </a:lnTo>
                    <a:lnTo>
                      <a:pt x="1120" y="1184"/>
                    </a:lnTo>
                    <a:lnTo>
                      <a:pt x="1119" y="1188"/>
                    </a:lnTo>
                    <a:lnTo>
                      <a:pt x="1119" y="1197"/>
                    </a:lnTo>
                    <a:lnTo>
                      <a:pt x="1093" y="1199"/>
                    </a:lnTo>
                    <a:lnTo>
                      <a:pt x="1094" y="1214"/>
                    </a:lnTo>
                    <a:lnTo>
                      <a:pt x="1068" y="1216"/>
                    </a:lnTo>
                    <a:lnTo>
                      <a:pt x="1068" y="1225"/>
                    </a:lnTo>
                    <a:lnTo>
                      <a:pt x="1067" y="1228"/>
                    </a:lnTo>
                    <a:lnTo>
                      <a:pt x="1064" y="1231"/>
                    </a:lnTo>
                    <a:lnTo>
                      <a:pt x="1062" y="1231"/>
                    </a:lnTo>
                    <a:lnTo>
                      <a:pt x="1060" y="1232"/>
                    </a:lnTo>
                    <a:lnTo>
                      <a:pt x="1059" y="1233"/>
                    </a:lnTo>
                    <a:lnTo>
                      <a:pt x="1057" y="1237"/>
                    </a:lnTo>
                    <a:lnTo>
                      <a:pt x="1057" y="1245"/>
                    </a:lnTo>
                    <a:lnTo>
                      <a:pt x="1032" y="1249"/>
                    </a:lnTo>
                    <a:lnTo>
                      <a:pt x="1033" y="1263"/>
                    </a:lnTo>
                    <a:lnTo>
                      <a:pt x="1020" y="1264"/>
                    </a:lnTo>
                    <a:lnTo>
                      <a:pt x="1006" y="1265"/>
                    </a:lnTo>
                    <a:lnTo>
                      <a:pt x="1008" y="1280"/>
                    </a:lnTo>
                    <a:lnTo>
                      <a:pt x="968" y="1284"/>
                    </a:lnTo>
                    <a:lnTo>
                      <a:pt x="969" y="1298"/>
                    </a:lnTo>
                    <a:lnTo>
                      <a:pt x="930" y="1303"/>
                    </a:lnTo>
                    <a:lnTo>
                      <a:pt x="932" y="1316"/>
                    </a:lnTo>
                    <a:lnTo>
                      <a:pt x="866" y="1325"/>
                    </a:lnTo>
                    <a:lnTo>
                      <a:pt x="867" y="1338"/>
                    </a:lnTo>
                    <a:lnTo>
                      <a:pt x="814" y="1344"/>
                    </a:lnTo>
                    <a:lnTo>
                      <a:pt x="815" y="1358"/>
                    </a:lnTo>
                    <a:lnTo>
                      <a:pt x="776" y="1363"/>
                    </a:lnTo>
                    <a:lnTo>
                      <a:pt x="777" y="1376"/>
                    </a:lnTo>
                    <a:lnTo>
                      <a:pt x="773" y="1380"/>
                    </a:lnTo>
                    <a:lnTo>
                      <a:pt x="766" y="1381"/>
                    </a:lnTo>
                    <a:lnTo>
                      <a:pt x="760" y="1382"/>
                    </a:lnTo>
                    <a:lnTo>
                      <a:pt x="752" y="1383"/>
                    </a:lnTo>
                    <a:lnTo>
                      <a:pt x="735" y="1384"/>
                    </a:lnTo>
                    <a:lnTo>
                      <a:pt x="717" y="1383"/>
                    </a:lnTo>
                    <a:lnTo>
                      <a:pt x="701" y="1383"/>
                    </a:lnTo>
                    <a:lnTo>
                      <a:pt x="684" y="1383"/>
                    </a:lnTo>
                    <a:lnTo>
                      <a:pt x="676" y="1384"/>
                    </a:lnTo>
                    <a:lnTo>
                      <a:pt x="669" y="1386"/>
                    </a:lnTo>
                    <a:lnTo>
                      <a:pt x="663" y="1388"/>
                    </a:lnTo>
                    <a:lnTo>
                      <a:pt x="659" y="1391"/>
                    </a:lnTo>
                    <a:lnTo>
                      <a:pt x="660" y="1404"/>
                    </a:lnTo>
                    <a:lnTo>
                      <a:pt x="657" y="1406"/>
                    </a:lnTo>
                    <a:lnTo>
                      <a:pt x="653" y="1409"/>
                    </a:lnTo>
                    <a:lnTo>
                      <a:pt x="647" y="1410"/>
                    </a:lnTo>
                    <a:lnTo>
                      <a:pt x="640" y="1410"/>
                    </a:lnTo>
                    <a:lnTo>
                      <a:pt x="624" y="1411"/>
                    </a:lnTo>
                    <a:lnTo>
                      <a:pt x="607" y="1411"/>
                    </a:lnTo>
                    <a:lnTo>
                      <a:pt x="589" y="1410"/>
                    </a:lnTo>
                    <a:lnTo>
                      <a:pt x="574" y="1411"/>
                    </a:lnTo>
                    <a:lnTo>
                      <a:pt x="567" y="1411"/>
                    </a:lnTo>
                    <a:lnTo>
                      <a:pt x="562" y="1412"/>
                    </a:lnTo>
                    <a:lnTo>
                      <a:pt x="557" y="1415"/>
                    </a:lnTo>
                    <a:lnTo>
                      <a:pt x="554" y="1417"/>
                    </a:lnTo>
                    <a:lnTo>
                      <a:pt x="556" y="1431"/>
                    </a:lnTo>
                    <a:lnTo>
                      <a:pt x="503" y="1437"/>
                    </a:lnTo>
                    <a:lnTo>
                      <a:pt x="504" y="1450"/>
                    </a:lnTo>
                    <a:lnTo>
                      <a:pt x="499" y="1454"/>
                    </a:lnTo>
                    <a:lnTo>
                      <a:pt x="491" y="1456"/>
                    </a:lnTo>
                    <a:lnTo>
                      <a:pt x="484" y="1458"/>
                    </a:lnTo>
                    <a:lnTo>
                      <a:pt x="475" y="1459"/>
                    </a:lnTo>
                    <a:lnTo>
                      <a:pt x="455" y="1460"/>
                    </a:lnTo>
                    <a:lnTo>
                      <a:pt x="435" y="1462"/>
                    </a:lnTo>
                    <a:lnTo>
                      <a:pt x="426" y="1464"/>
                    </a:lnTo>
                    <a:lnTo>
                      <a:pt x="416" y="1466"/>
                    </a:lnTo>
                    <a:lnTo>
                      <a:pt x="408" y="1469"/>
                    </a:lnTo>
                    <a:lnTo>
                      <a:pt x="401" y="1471"/>
                    </a:lnTo>
                    <a:lnTo>
                      <a:pt x="395" y="1475"/>
                    </a:lnTo>
                    <a:lnTo>
                      <a:pt x="391" y="1480"/>
                    </a:lnTo>
                    <a:lnTo>
                      <a:pt x="389" y="1486"/>
                    </a:lnTo>
                    <a:lnTo>
                      <a:pt x="388" y="1493"/>
                    </a:lnTo>
                    <a:lnTo>
                      <a:pt x="374" y="1497"/>
                    </a:lnTo>
                    <a:lnTo>
                      <a:pt x="351" y="1504"/>
                    </a:lnTo>
                    <a:lnTo>
                      <a:pt x="324" y="1515"/>
                    </a:lnTo>
                    <a:lnTo>
                      <a:pt x="295" y="1528"/>
                    </a:lnTo>
                    <a:lnTo>
                      <a:pt x="268" y="1542"/>
                    </a:lnTo>
                    <a:lnTo>
                      <a:pt x="244" y="1556"/>
                    </a:lnTo>
                    <a:lnTo>
                      <a:pt x="236" y="1564"/>
                    </a:lnTo>
                    <a:lnTo>
                      <a:pt x="229" y="1570"/>
                    </a:lnTo>
                    <a:lnTo>
                      <a:pt x="227" y="1573"/>
                    </a:lnTo>
                    <a:lnTo>
                      <a:pt x="226" y="1576"/>
                    </a:lnTo>
                    <a:lnTo>
                      <a:pt x="224" y="1580"/>
                    </a:lnTo>
                    <a:lnTo>
                      <a:pt x="224" y="1582"/>
                    </a:lnTo>
                    <a:lnTo>
                      <a:pt x="197" y="1584"/>
                    </a:lnTo>
                    <a:lnTo>
                      <a:pt x="200" y="1599"/>
                    </a:lnTo>
                    <a:lnTo>
                      <a:pt x="186" y="1600"/>
                    </a:lnTo>
                    <a:lnTo>
                      <a:pt x="173" y="1602"/>
                    </a:lnTo>
                    <a:lnTo>
                      <a:pt x="174" y="1615"/>
                    </a:lnTo>
                    <a:lnTo>
                      <a:pt x="135" y="1620"/>
                    </a:lnTo>
                    <a:lnTo>
                      <a:pt x="135" y="1628"/>
                    </a:lnTo>
                    <a:lnTo>
                      <a:pt x="134" y="1632"/>
                    </a:lnTo>
                    <a:lnTo>
                      <a:pt x="131" y="1634"/>
                    </a:lnTo>
                    <a:lnTo>
                      <a:pt x="129" y="1634"/>
                    </a:lnTo>
                    <a:lnTo>
                      <a:pt x="127" y="1636"/>
                    </a:lnTo>
                    <a:lnTo>
                      <a:pt x="126" y="1637"/>
                    </a:lnTo>
                    <a:lnTo>
                      <a:pt x="124" y="1642"/>
                    </a:lnTo>
                    <a:lnTo>
                      <a:pt x="124" y="1649"/>
                    </a:lnTo>
                    <a:lnTo>
                      <a:pt x="99" y="1653"/>
                    </a:lnTo>
                    <a:lnTo>
                      <a:pt x="100" y="1666"/>
                    </a:lnTo>
                    <a:lnTo>
                      <a:pt x="87" y="1667"/>
                    </a:lnTo>
                    <a:lnTo>
                      <a:pt x="73" y="1670"/>
                    </a:lnTo>
                    <a:lnTo>
                      <a:pt x="75" y="1683"/>
                    </a:lnTo>
                    <a:lnTo>
                      <a:pt x="62" y="1684"/>
                    </a:lnTo>
                    <a:lnTo>
                      <a:pt x="48" y="1686"/>
                    </a:lnTo>
                    <a:lnTo>
                      <a:pt x="50" y="1700"/>
                    </a:lnTo>
                    <a:lnTo>
                      <a:pt x="23" y="1703"/>
                    </a:lnTo>
                    <a:lnTo>
                      <a:pt x="11" y="1719"/>
                    </a:lnTo>
                    <a:lnTo>
                      <a:pt x="0" y="1733"/>
                    </a:lnTo>
                  </a:path>
                </a:pathLst>
              </a:custGeom>
              <a:noFill/>
              <a:ln w="12700">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14" name="Rectangle 152"/>
              <p:cNvSpPr>
                <a:spLocks noChangeArrowheads="1"/>
              </p:cNvSpPr>
              <p:nvPr/>
            </p:nvSpPr>
            <p:spPr bwMode="auto">
              <a:xfrm>
                <a:off x="1251" y="2817"/>
                <a:ext cx="19" cy="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15" name="Rectangle 153"/>
              <p:cNvSpPr>
                <a:spLocks noChangeArrowheads="1"/>
              </p:cNvSpPr>
              <p:nvPr/>
            </p:nvSpPr>
            <p:spPr bwMode="auto">
              <a:xfrm>
                <a:off x="1251" y="2817"/>
                <a:ext cx="19" cy="90"/>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16" name="Rectangle 154"/>
              <p:cNvSpPr>
                <a:spLocks noChangeArrowheads="1"/>
              </p:cNvSpPr>
              <p:nvPr/>
            </p:nvSpPr>
            <p:spPr bwMode="auto">
              <a:xfrm>
                <a:off x="1251" y="2643"/>
                <a:ext cx="19" cy="9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17" name="Rectangle 155"/>
              <p:cNvSpPr>
                <a:spLocks noChangeArrowheads="1"/>
              </p:cNvSpPr>
              <p:nvPr/>
            </p:nvSpPr>
            <p:spPr bwMode="auto">
              <a:xfrm>
                <a:off x="1251" y="2643"/>
                <a:ext cx="19" cy="92"/>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18" name="Freeform 156"/>
              <p:cNvSpPr>
                <a:spLocks/>
              </p:cNvSpPr>
              <p:nvPr/>
            </p:nvSpPr>
            <p:spPr bwMode="auto">
              <a:xfrm>
                <a:off x="1214" y="2727"/>
                <a:ext cx="91" cy="92"/>
              </a:xfrm>
              <a:custGeom>
                <a:avLst/>
                <a:gdLst>
                  <a:gd name="T0" fmla="*/ 0 w 455"/>
                  <a:gd name="T1" fmla="*/ 0 h 462"/>
                  <a:gd name="T2" fmla="*/ 0 w 455"/>
                  <a:gd name="T3" fmla="*/ 0 h 462"/>
                  <a:gd name="T4" fmla="*/ 0 w 455"/>
                  <a:gd name="T5" fmla="*/ 0 h 462"/>
                  <a:gd name="T6" fmla="*/ 0 w 455"/>
                  <a:gd name="T7" fmla="*/ 0 h 462"/>
                  <a:gd name="T8" fmla="*/ 0 w 455"/>
                  <a:gd name="T9" fmla="*/ 0 h 462"/>
                  <a:gd name="T10" fmla="*/ 0 w 455"/>
                  <a:gd name="T11" fmla="*/ 0 h 462"/>
                  <a:gd name="T12" fmla="*/ 0 w 455"/>
                  <a:gd name="T13" fmla="*/ 0 h 462"/>
                  <a:gd name="T14" fmla="*/ 0 w 455"/>
                  <a:gd name="T15" fmla="*/ 0 h 462"/>
                  <a:gd name="T16" fmla="*/ 0 w 455"/>
                  <a:gd name="T17" fmla="*/ 0 h 462"/>
                  <a:gd name="T18" fmla="*/ 0 w 455"/>
                  <a:gd name="T19" fmla="*/ 0 h 462"/>
                  <a:gd name="T20" fmla="*/ 0 w 455"/>
                  <a:gd name="T21" fmla="*/ 0 h 462"/>
                  <a:gd name="T22" fmla="*/ 0 w 455"/>
                  <a:gd name="T23" fmla="*/ 0 h 462"/>
                  <a:gd name="T24" fmla="*/ 0 w 455"/>
                  <a:gd name="T25" fmla="*/ 0 h 462"/>
                  <a:gd name="T26" fmla="*/ 0 w 455"/>
                  <a:gd name="T27" fmla="*/ 0 h 462"/>
                  <a:gd name="T28" fmla="*/ 0 w 455"/>
                  <a:gd name="T29" fmla="*/ 0 h 462"/>
                  <a:gd name="T30" fmla="*/ 0 w 455"/>
                  <a:gd name="T31" fmla="*/ 0 h 462"/>
                  <a:gd name="T32" fmla="*/ 0 w 455"/>
                  <a:gd name="T33" fmla="*/ 0 h 462"/>
                  <a:gd name="T34" fmla="*/ 0 w 455"/>
                  <a:gd name="T35" fmla="*/ 0 h 462"/>
                  <a:gd name="T36" fmla="*/ 0 w 455"/>
                  <a:gd name="T37" fmla="*/ 0 h 462"/>
                  <a:gd name="T38" fmla="*/ 0 w 455"/>
                  <a:gd name="T39" fmla="*/ 0 h 462"/>
                  <a:gd name="T40" fmla="*/ 0 w 455"/>
                  <a:gd name="T41" fmla="*/ 0 h 462"/>
                  <a:gd name="T42" fmla="*/ 0 w 455"/>
                  <a:gd name="T43" fmla="*/ 0 h 462"/>
                  <a:gd name="T44" fmla="*/ 0 w 455"/>
                  <a:gd name="T45" fmla="*/ 0 h 462"/>
                  <a:gd name="T46" fmla="*/ 0 w 455"/>
                  <a:gd name="T47" fmla="*/ 0 h 462"/>
                  <a:gd name="T48" fmla="*/ 0 w 455"/>
                  <a:gd name="T49" fmla="*/ 0 h 462"/>
                  <a:gd name="T50" fmla="*/ 0 w 455"/>
                  <a:gd name="T51" fmla="*/ 0 h 462"/>
                  <a:gd name="T52" fmla="*/ 0 w 455"/>
                  <a:gd name="T53" fmla="*/ 0 h 462"/>
                  <a:gd name="T54" fmla="*/ 0 w 455"/>
                  <a:gd name="T55" fmla="*/ 0 h 462"/>
                  <a:gd name="T56" fmla="*/ 0 w 455"/>
                  <a:gd name="T57" fmla="*/ 0 h 462"/>
                  <a:gd name="T58" fmla="*/ 0 w 455"/>
                  <a:gd name="T59" fmla="*/ 0 h 462"/>
                  <a:gd name="T60" fmla="*/ 0 w 455"/>
                  <a:gd name="T61" fmla="*/ 0 h 462"/>
                  <a:gd name="T62" fmla="*/ 0 w 455"/>
                  <a:gd name="T63" fmla="*/ 0 h 46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5" h="462">
                    <a:moveTo>
                      <a:pt x="455" y="234"/>
                    </a:moveTo>
                    <a:lnTo>
                      <a:pt x="454" y="257"/>
                    </a:lnTo>
                    <a:lnTo>
                      <a:pt x="451" y="279"/>
                    </a:lnTo>
                    <a:lnTo>
                      <a:pt x="444" y="301"/>
                    </a:lnTo>
                    <a:lnTo>
                      <a:pt x="438" y="321"/>
                    </a:lnTo>
                    <a:lnTo>
                      <a:pt x="427" y="340"/>
                    </a:lnTo>
                    <a:lnTo>
                      <a:pt x="415" y="359"/>
                    </a:lnTo>
                    <a:lnTo>
                      <a:pt x="402" y="378"/>
                    </a:lnTo>
                    <a:lnTo>
                      <a:pt x="389" y="393"/>
                    </a:lnTo>
                    <a:lnTo>
                      <a:pt x="373" y="409"/>
                    </a:lnTo>
                    <a:lnTo>
                      <a:pt x="354" y="423"/>
                    </a:lnTo>
                    <a:lnTo>
                      <a:pt x="336" y="435"/>
                    </a:lnTo>
                    <a:lnTo>
                      <a:pt x="316" y="443"/>
                    </a:lnTo>
                    <a:lnTo>
                      <a:pt x="296" y="452"/>
                    </a:lnTo>
                    <a:lnTo>
                      <a:pt x="275" y="457"/>
                    </a:lnTo>
                    <a:lnTo>
                      <a:pt x="252" y="460"/>
                    </a:lnTo>
                    <a:lnTo>
                      <a:pt x="228" y="462"/>
                    </a:lnTo>
                    <a:lnTo>
                      <a:pt x="206" y="460"/>
                    </a:lnTo>
                    <a:lnTo>
                      <a:pt x="182" y="457"/>
                    </a:lnTo>
                    <a:lnTo>
                      <a:pt x="161" y="452"/>
                    </a:lnTo>
                    <a:lnTo>
                      <a:pt x="140" y="443"/>
                    </a:lnTo>
                    <a:lnTo>
                      <a:pt x="120" y="435"/>
                    </a:lnTo>
                    <a:lnTo>
                      <a:pt x="100" y="423"/>
                    </a:lnTo>
                    <a:lnTo>
                      <a:pt x="84" y="409"/>
                    </a:lnTo>
                    <a:lnTo>
                      <a:pt x="67" y="393"/>
                    </a:lnTo>
                    <a:lnTo>
                      <a:pt x="52" y="378"/>
                    </a:lnTo>
                    <a:lnTo>
                      <a:pt x="39" y="359"/>
                    </a:lnTo>
                    <a:lnTo>
                      <a:pt x="27" y="340"/>
                    </a:lnTo>
                    <a:lnTo>
                      <a:pt x="16" y="321"/>
                    </a:lnTo>
                    <a:lnTo>
                      <a:pt x="11" y="301"/>
                    </a:lnTo>
                    <a:lnTo>
                      <a:pt x="4" y="279"/>
                    </a:lnTo>
                    <a:lnTo>
                      <a:pt x="0" y="257"/>
                    </a:lnTo>
                    <a:lnTo>
                      <a:pt x="0" y="234"/>
                    </a:lnTo>
                    <a:lnTo>
                      <a:pt x="0" y="210"/>
                    </a:lnTo>
                    <a:lnTo>
                      <a:pt x="4" y="186"/>
                    </a:lnTo>
                    <a:lnTo>
                      <a:pt x="11" y="164"/>
                    </a:lnTo>
                    <a:lnTo>
                      <a:pt x="16" y="143"/>
                    </a:lnTo>
                    <a:lnTo>
                      <a:pt x="27" y="123"/>
                    </a:lnTo>
                    <a:lnTo>
                      <a:pt x="39" y="103"/>
                    </a:lnTo>
                    <a:lnTo>
                      <a:pt x="52" y="85"/>
                    </a:lnTo>
                    <a:lnTo>
                      <a:pt x="67" y="68"/>
                    </a:lnTo>
                    <a:lnTo>
                      <a:pt x="84" y="54"/>
                    </a:lnTo>
                    <a:lnTo>
                      <a:pt x="100" y="40"/>
                    </a:lnTo>
                    <a:lnTo>
                      <a:pt x="120" y="28"/>
                    </a:lnTo>
                    <a:lnTo>
                      <a:pt x="140" y="18"/>
                    </a:lnTo>
                    <a:lnTo>
                      <a:pt x="161" y="11"/>
                    </a:lnTo>
                    <a:lnTo>
                      <a:pt x="182" y="4"/>
                    </a:lnTo>
                    <a:lnTo>
                      <a:pt x="206" y="1"/>
                    </a:lnTo>
                    <a:lnTo>
                      <a:pt x="228" y="0"/>
                    </a:lnTo>
                    <a:lnTo>
                      <a:pt x="252" y="1"/>
                    </a:lnTo>
                    <a:lnTo>
                      <a:pt x="275" y="4"/>
                    </a:lnTo>
                    <a:lnTo>
                      <a:pt x="296" y="11"/>
                    </a:lnTo>
                    <a:lnTo>
                      <a:pt x="316" y="18"/>
                    </a:lnTo>
                    <a:lnTo>
                      <a:pt x="336" y="28"/>
                    </a:lnTo>
                    <a:lnTo>
                      <a:pt x="354" y="40"/>
                    </a:lnTo>
                    <a:lnTo>
                      <a:pt x="373" y="54"/>
                    </a:lnTo>
                    <a:lnTo>
                      <a:pt x="389" y="68"/>
                    </a:lnTo>
                    <a:lnTo>
                      <a:pt x="402" y="85"/>
                    </a:lnTo>
                    <a:lnTo>
                      <a:pt x="415" y="103"/>
                    </a:lnTo>
                    <a:lnTo>
                      <a:pt x="427" y="123"/>
                    </a:lnTo>
                    <a:lnTo>
                      <a:pt x="438" y="143"/>
                    </a:lnTo>
                    <a:lnTo>
                      <a:pt x="444" y="164"/>
                    </a:lnTo>
                    <a:lnTo>
                      <a:pt x="451" y="186"/>
                    </a:lnTo>
                    <a:lnTo>
                      <a:pt x="454" y="210"/>
                    </a:lnTo>
                    <a:lnTo>
                      <a:pt x="455"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19" name="Freeform 157"/>
              <p:cNvSpPr>
                <a:spLocks/>
              </p:cNvSpPr>
              <p:nvPr/>
            </p:nvSpPr>
            <p:spPr bwMode="auto">
              <a:xfrm>
                <a:off x="1214" y="2727"/>
                <a:ext cx="91" cy="92"/>
              </a:xfrm>
              <a:custGeom>
                <a:avLst/>
                <a:gdLst>
                  <a:gd name="T0" fmla="*/ 0 w 455"/>
                  <a:gd name="T1" fmla="*/ 0 h 462"/>
                  <a:gd name="T2" fmla="*/ 0 w 455"/>
                  <a:gd name="T3" fmla="*/ 0 h 462"/>
                  <a:gd name="T4" fmla="*/ 0 w 455"/>
                  <a:gd name="T5" fmla="*/ 0 h 462"/>
                  <a:gd name="T6" fmla="*/ 0 w 455"/>
                  <a:gd name="T7" fmla="*/ 0 h 462"/>
                  <a:gd name="T8" fmla="*/ 0 w 455"/>
                  <a:gd name="T9" fmla="*/ 0 h 462"/>
                  <a:gd name="T10" fmla="*/ 0 w 455"/>
                  <a:gd name="T11" fmla="*/ 0 h 462"/>
                  <a:gd name="T12" fmla="*/ 0 w 455"/>
                  <a:gd name="T13" fmla="*/ 0 h 462"/>
                  <a:gd name="T14" fmla="*/ 0 w 455"/>
                  <a:gd name="T15" fmla="*/ 0 h 462"/>
                  <a:gd name="T16" fmla="*/ 0 w 455"/>
                  <a:gd name="T17" fmla="*/ 0 h 462"/>
                  <a:gd name="T18" fmla="*/ 0 w 455"/>
                  <a:gd name="T19" fmla="*/ 0 h 462"/>
                  <a:gd name="T20" fmla="*/ 0 w 455"/>
                  <a:gd name="T21" fmla="*/ 0 h 462"/>
                  <a:gd name="T22" fmla="*/ 0 w 455"/>
                  <a:gd name="T23" fmla="*/ 0 h 462"/>
                  <a:gd name="T24" fmla="*/ 0 w 455"/>
                  <a:gd name="T25" fmla="*/ 0 h 462"/>
                  <a:gd name="T26" fmla="*/ 0 w 455"/>
                  <a:gd name="T27" fmla="*/ 0 h 462"/>
                  <a:gd name="T28" fmla="*/ 0 w 455"/>
                  <a:gd name="T29" fmla="*/ 0 h 462"/>
                  <a:gd name="T30" fmla="*/ 0 w 455"/>
                  <a:gd name="T31" fmla="*/ 0 h 462"/>
                  <a:gd name="T32" fmla="*/ 0 w 455"/>
                  <a:gd name="T33" fmla="*/ 0 h 462"/>
                  <a:gd name="T34" fmla="*/ 0 w 455"/>
                  <a:gd name="T35" fmla="*/ 0 h 462"/>
                  <a:gd name="T36" fmla="*/ 0 w 455"/>
                  <a:gd name="T37" fmla="*/ 0 h 462"/>
                  <a:gd name="T38" fmla="*/ 0 w 455"/>
                  <a:gd name="T39" fmla="*/ 0 h 462"/>
                  <a:gd name="T40" fmla="*/ 0 w 455"/>
                  <a:gd name="T41" fmla="*/ 0 h 462"/>
                  <a:gd name="T42" fmla="*/ 0 w 455"/>
                  <a:gd name="T43" fmla="*/ 0 h 462"/>
                  <a:gd name="T44" fmla="*/ 0 w 455"/>
                  <a:gd name="T45" fmla="*/ 0 h 462"/>
                  <a:gd name="T46" fmla="*/ 0 w 455"/>
                  <a:gd name="T47" fmla="*/ 0 h 462"/>
                  <a:gd name="T48" fmla="*/ 0 w 455"/>
                  <a:gd name="T49" fmla="*/ 0 h 462"/>
                  <a:gd name="T50" fmla="*/ 0 w 455"/>
                  <a:gd name="T51" fmla="*/ 0 h 462"/>
                  <a:gd name="T52" fmla="*/ 0 w 455"/>
                  <a:gd name="T53" fmla="*/ 0 h 462"/>
                  <a:gd name="T54" fmla="*/ 0 w 455"/>
                  <a:gd name="T55" fmla="*/ 0 h 462"/>
                  <a:gd name="T56" fmla="*/ 0 w 455"/>
                  <a:gd name="T57" fmla="*/ 0 h 462"/>
                  <a:gd name="T58" fmla="*/ 0 w 455"/>
                  <a:gd name="T59" fmla="*/ 0 h 462"/>
                  <a:gd name="T60" fmla="*/ 0 w 455"/>
                  <a:gd name="T61" fmla="*/ 0 h 462"/>
                  <a:gd name="T62" fmla="*/ 0 w 455"/>
                  <a:gd name="T63" fmla="*/ 0 h 46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5" h="462">
                    <a:moveTo>
                      <a:pt x="455" y="234"/>
                    </a:moveTo>
                    <a:lnTo>
                      <a:pt x="454" y="257"/>
                    </a:lnTo>
                    <a:lnTo>
                      <a:pt x="451" y="279"/>
                    </a:lnTo>
                    <a:lnTo>
                      <a:pt x="444" y="301"/>
                    </a:lnTo>
                    <a:lnTo>
                      <a:pt x="438" y="321"/>
                    </a:lnTo>
                    <a:lnTo>
                      <a:pt x="427" y="340"/>
                    </a:lnTo>
                    <a:lnTo>
                      <a:pt x="415" y="359"/>
                    </a:lnTo>
                    <a:lnTo>
                      <a:pt x="402" y="378"/>
                    </a:lnTo>
                    <a:lnTo>
                      <a:pt x="389" y="393"/>
                    </a:lnTo>
                    <a:lnTo>
                      <a:pt x="373" y="409"/>
                    </a:lnTo>
                    <a:lnTo>
                      <a:pt x="354" y="423"/>
                    </a:lnTo>
                    <a:lnTo>
                      <a:pt x="336" y="435"/>
                    </a:lnTo>
                    <a:lnTo>
                      <a:pt x="316" y="443"/>
                    </a:lnTo>
                    <a:lnTo>
                      <a:pt x="296" y="452"/>
                    </a:lnTo>
                    <a:lnTo>
                      <a:pt x="275" y="457"/>
                    </a:lnTo>
                    <a:lnTo>
                      <a:pt x="252" y="460"/>
                    </a:lnTo>
                    <a:lnTo>
                      <a:pt x="228" y="462"/>
                    </a:lnTo>
                    <a:lnTo>
                      <a:pt x="206" y="460"/>
                    </a:lnTo>
                    <a:lnTo>
                      <a:pt x="182" y="457"/>
                    </a:lnTo>
                    <a:lnTo>
                      <a:pt x="161" y="452"/>
                    </a:lnTo>
                    <a:lnTo>
                      <a:pt x="140" y="443"/>
                    </a:lnTo>
                    <a:lnTo>
                      <a:pt x="120" y="435"/>
                    </a:lnTo>
                    <a:lnTo>
                      <a:pt x="100" y="423"/>
                    </a:lnTo>
                    <a:lnTo>
                      <a:pt x="84" y="409"/>
                    </a:lnTo>
                    <a:lnTo>
                      <a:pt x="67" y="393"/>
                    </a:lnTo>
                    <a:lnTo>
                      <a:pt x="52" y="378"/>
                    </a:lnTo>
                    <a:lnTo>
                      <a:pt x="39" y="359"/>
                    </a:lnTo>
                    <a:lnTo>
                      <a:pt x="27" y="340"/>
                    </a:lnTo>
                    <a:lnTo>
                      <a:pt x="16" y="321"/>
                    </a:lnTo>
                    <a:lnTo>
                      <a:pt x="11" y="301"/>
                    </a:lnTo>
                    <a:lnTo>
                      <a:pt x="4" y="279"/>
                    </a:lnTo>
                    <a:lnTo>
                      <a:pt x="0" y="257"/>
                    </a:lnTo>
                    <a:lnTo>
                      <a:pt x="0" y="234"/>
                    </a:lnTo>
                    <a:lnTo>
                      <a:pt x="0" y="210"/>
                    </a:lnTo>
                    <a:lnTo>
                      <a:pt x="4" y="186"/>
                    </a:lnTo>
                    <a:lnTo>
                      <a:pt x="11" y="164"/>
                    </a:lnTo>
                    <a:lnTo>
                      <a:pt x="16" y="143"/>
                    </a:lnTo>
                    <a:lnTo>
                      <a:pt x="27" y="123"/>
                    </a:lnTo>
                    <a:lnTo>
                      <a:pt x="39" y="103"/>
                    </a:lnTo>
                    <a:lnTo>
                      <a:pt x="52" y="85"/>
                    </a:lnTo>
                    <a:lnTo>
                      <a:pt x="67" y="68"/>
                    </a:lnTo>
                    <a:lnTo>
                      <a:pt x="84" y="54"/>
                    </a:lnTo>
                    <a:lnTo>
                      <a:pt x="100" y="40"/>
                    </a:lnTo>
                    <a:lnTo>
                      <a:pt x="120" y="28"/>
                    </a:lnTo>
                    <a:lnTo>
                      <a:pt x="140" y="18"/>
                    </a:lnTo>
                    <a:lnTo>
                      <a:pt x="161" y="11"/>
                    </a:lnTo>
                    <a:lnTo>
                      <a:pt x="182" y="4"/>
                    </a:lnTo>
                    <a:lnTo>
                      <a:pt x="206" y="1"/>
                    </a:lnTo>
                    <a:lnTo>
                      <a:pt x="228" y="0"/>
                    </a:lnTo>
                    <a:lnTo>
                      <a:pt x="252" y="1"/>
                    </a:lnTo>
                    <a:lnTo>
                      <a:pt x="275" y="4"/>
                    </a:lnTo>
                    <a:lnTo>
                      <a:pt x="296" y="11"/>
                    </a:lnTo>
                    <a:lnTo>
                      <a:pt x="316" y="18"/>
                    </a:lnTo>
                    <a:lnTo>
                      <a:pt x="336" y="28"/>
                    </a:lnTo>
                    <a:lnTo>
                      <a:pt x="354" y="40"/>
                    </a:lnTo>
                    <a:lnTo>
                      <a:pt x="373" y="54"/>
                    </a:lnTo>
                    <a:lnTo>
                      <a:pt x="389" y="68"/>
                    </a:lnTo>
                    <a:lnTo>
                      <a:pt x="402" y="85"/>
                    </a:lnTo>
                    <a:lnTo>
                      <a:pt x="415" y="103"/>
                    </a:lnTo>
                    <a:lnTo>
                      <a:pt x="427" y="123"/>
                    </a:lnTo>
                    <a:lnTo>
                      <a:pt x="438" y="143"/>
                    </a:lnTo>
                    <a:lnTo>
                      <a:pt x="444" y="164"/>
                    </a:lnTo>
                    <a:lnTo>
                      <a:pt x="451" y="186"/>
                    </a:lnTo>
                    <a:lnTo>
                      <a:pt x="454" y="210"/>
                    </a:lnTo>
                    <a:lnTo>
                      <a:pt x="455" y="234"/>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20" name="Rectangle 158"/>
              <p:cNvSpPr>
                <a:spLocks noChangeArrowheads="1"/>
              </p:cNvSpPr>
              <p:nvPr/>
            </p:nvSpPr>
            <p:spPr bwMode="auto">
              <a:xfrm>
                <a:off x="1251" y="2433"/>
                <a:ext cx="19" cy="9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21" name="Rectangle 159"/>
              <p:cNvSpPr>
                <a:spLocks noChangeArrowheads="1"/>
              </p:cNvSpPr>
              <p:nvPr/>
            </p:nvSpPr>
            <p:spPr bwMode="auto">
              <a:xfrm>
                <a:off x="1251" y="2433"/>
                <a:ext cx="19" cy="92"/>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22" name="Rectangle 160"/>
              <p:cNvSpPr>
                <a:spLocks noChangeArrowheads="1"/>
              </p:cNvSpPr>
              <p:nvPr/>
            </p:nvSpPr>
            <p:spPr bwMode="auto">
              <a:xfrm>
                <a:off x="1251" y="2259"/>
                <a:ext cx="19" cy="9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23" name="Rectangle 161"/>
              <p:cNvSpPr>
                <a:spLocks noChangeArrowheads="1"/>
              </p:cNvSpPr>
              <p:nvPr/>
            </p:nvSpPr>
            <p:spPr bwMode="auto">
              <a:xfrm>
                <a:off x="1251" y="2259"/>
                <a:ext cx="19" cy="92"/>
              </a:xfrm>
              <a:prstGeom prst="rect">
                <a:avLst/>
              </a:prstGeom>
              <a:noFill/>
              <a:ln w="17463">
                <a:solidFill>
                  <a:srgbClr val="1C2022"/>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67624" name="Freeform 162"/>
              <p:cNvSpPr>
                <a:spLocks/>
              </p:cNvSpPr>
              <p:nvPr/>
            </p:nvSpPr>
            <p:spPr bwMode="auto">
              <a:xfrm>
                <a:off x="1214" y="2344"/>
                <a:ext cx="91" cy="91"/>
              </a:xfrm>
              <a:custGeom>
                <a:avLst/>
                <a:gdLst>
                  <a:gd name="T0" fmla="*/ 0 w 455"/>
                  <a:gd name="T1" fmla="*/ 0 h 456"/>
                  <a:gd name="T2" fmla="*/ 0 w 455"/>
                  <a:gd name="T3" fmla="*/ 0 h 456"/>
                  <a:gd name="T4" fmla="*/ 0 w 455"/>
                  <a:gd name="T5" fmla="*/ 0 h 456"/>
                  <a:gd name="T6" fmla="*/ 0 w 455"/>
                  <a:gd name="T7" fmla="*/ 0 h 456"/>
                  <a:gd name="T8" fmla="*/ 0 w 455"/>
                  <a:gd name="T9" fmla="*/ 0 h 456"/>
                  <a:gd name="T10" fmla="*/ 0 w 455"/>
                  <a:gd name="T11" fmla="*/ 0 h 456"/>
                  <a:gd name="T12" fmla="*/ 0 w 455"/>
                  <a:gd name="T13" fmla="*/ 0 h 456"/>
                  <a:gd name="T14" fmla="*/ 0 w 455"/>
                  <a:gd name="T15" fmla="*/ 0 h 456"/>
                  <a:gd name="T16" fmla="*/ 0 w 455"/>
                  <a:gd name="T17" fmla="*/ 0 h 456"/>
                  <a:gd name="T18" fmla="*/ 0 w 455"/>
                  <a:gd name="T19" fmla="*/ 0 h 456"/>
                  <a:gd name="T20" fmla="*/ 0 w 455"/>
                  <a:gd name="T21" fmla="*/ 0 h 456"/>
                  <a:gd name="T22" fmla="*/ 0 w 455"/>
                  <a:gd name="T23" fmla="*/ 0 h 456"/>
                  <a:gd name="T24" fmla="*/ 0 w 455"/>
                  <a:gd name="T25" fmla="*/ 0 h 456"/>
                  <a:gd name="T26" fmla="*/ 0 w 455"/>
                  <a:gd name="T27" fmla="*/ 0 h 456"/>
                  <a:gd name="T28" fmla="*/ 0 w 455"/>
                  <a:gd name="T29" fmla="*/ 0 h 456"/>
                  <a:gd name="T30" fmla="*/ 0 w 455"/>
                  <a:gd name="T31" fmla="*/ 0 h 456"/>
                  <a:gd name="T32" fmla="*/ 0 w 455"/>
                  <a:gd name="T33" fmla="*/ 0 h 456"/>
                  <a:gd name="T34" fmla="*/ 0 w 455"/>
                  <a:gd name="T35" fmla="*/ 0 h 456"/>
                  <a:gd name="T36" fmla="*/ 0 w 455"/>
                  <a:gd name="T37" fmla="*/ 0 h 456"/>
                  <a:gd name="T38" fmla="*/ 0 w 455"/>
                  <a:gd name="T39" fmla="*/ 0 h 456"/>
                  <a:gd name="T40" fmla="*/ 0 w 455"/>
                  <a:gd name="T41" fmla="*/ 0 h 456"/>
                  <a:gd name="T42" fmla="*/ 0 w 455"/>
                  <a:gd name="T43" fmla="*/ 0 h 456"/>
                  <a:gd name="T44" fmla="*/ 0 w 455"/>
                  <a:gd name="T45" fmla="*/ 0 h 456"/>
                  <a:gd name="T46" fmla="*/ 0 w 455"/>
                  <a:gd name="T47" fmla="*/ 0 h 456"/>
                  <a:gd name="T48" fmla="*/ 0 w 455"/>
                  <a:gd name="T49" fmla="*/ 0 h 456"/>
                  <a:gd name="T50" fmla="*/ 0 w 455"/>
                  <a:gd name="T51" fmla="*/ 0 h 456"/>
                  <a:gd name="T52" fmla="*/ 0 w 455"/>
                  <a:gd name="T53" fmla="*/ 0 h 456"/>
                  <a:gd name="T54" fmla="*/ 0 w 455"/>
                  <a:gd name="T55" fmla="*/ 0 h 456"/>
                  <a:gd name="T56" fmla="*/ 0 w 455"/>
                  <a:gd name="T57" fmla="*/ 0 h 456"/>
                  <a:gd name="T58" fmla="*/ 0 w 455"/>
                  <a:gd name="T59" fmla="*/ 0 h 456"/>
                  <a:gd name="T60" fmla="*/ 0 w 455"/>
                  <a:gd name="T61" fmla="*/ 0 h 456"/>
                  <a:gd name="T62" fmla="*/ 0 w 455"/>
                  <a:gd name="T63" fmla="*/ 0 h 45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5" h="456">
                    <a:moveTo>
                      <a:pt x="455" y="228"/>
                    </a:moveTo>
                    <a:lnTo>
                      <a:pt x="454" y="252"/>
                    </a:lnTo>
                    <a:lnTo>
                      <a:pt x="451" y="274"/>
                    </a:lnTo>
                    <a:lnTo>
                      <a:pt x="444" y="295"/>
                    </a:lnTo>
                    <a:lnTo>
                      <a:pt x="438" y="316"/>
                    </a:lnTo>
                    <a:lnTo>
                      <a:pt x="427" y="337"/>
                    </a:lnTo>
                    <a:lnTo>
                      <a:pt x="415" y="355"/>
                    </a:lnTo>
                    <a:lnTo>
                      <a:pt x="402" y="372"/>
                    </a:lnTo>
                    <a:lnTo>
                      <a:pt x="389" y="389"/>
                    </a:lnTo>
                    <a:lnTo>
                      <a:pt x="373" y="405"/>
                    </a:lnTo>
                    <a:lnTo>
                      <a:pt x="354" y="417"/>
                    </a:lnTo>
                    <a:lnTo>
                      <a:pt x="336" y="429"/>
                    </a:lnTo>
                    <a:lnTo>
                      <a:pt x="316" y="439"/>
                    </a:lnTo>
                    <a:lnTo>
                      <a:pt x="296" y="446"/>
                    </a:lnTo>
                    <a:lnTo>
                      <a:pt x="275" y="452"/>
                    </a:lnTo>
                    <a:lnTo>
                      <a:pt x="252" y="456"/>
                    </a:lnTo>
                    <a:lnTo>
                      <a:pt x="228" y="456"/>
                    </a:lnTo>
                    <a:lnTo>
                      <a:pt x="206" y="456"/>
                    </a:lnTo>
                    <a:lnTo>
                      <a:pt x="182" y="452"/>
                    </a:lnTo>
                    <a:lnTo>
                      <a:pt x="161" y="446"/>
                    </a:lnTo>
                    <a:lnTo>
                      <a:pt x="140" y="439"/>
                    </a:lnTo>
                    <a:lnTo>
                      <a:pt x="120" y="429"/>
                    </a:lnTo>
                    <a:lnTo>
                      <a:pt x="100" y="417"/>
                    </a:lnTo>
                    <a:lnTo>
                      <a:pt x="84" y="405"/>
                    </a:lnTo>
                    <a:lnTo>
                      <a:pt x="67" y="389"/>
                    </a:lnTo>
                    <a:lnTo>
                      <a:pt x="52" y="372"/>
                    </a:lnTo>
                    <a:lnTo>
                      <a:pt x="39" y="355"/>
                    </a:lnTo>
                    <a:lnTo>
                      <a:pt x="27" y="337"/>
                    </a:lnTo>
                    <a:lnTo>
                      <a:pt x="16" y="316"/>
                    </a:lnTo>
                    <a:lnTo>
                      <a:pt x="11" y="295"/>
                    </a:lnTo>
                    <a:lnTo>
                      <a:pt x="4" y="274"/>
                    </a:lnTo>
                    <a:lnTo>
                      <a:pt x="0" y="252"/>
                    </a:lnTo>
                    <a:lnTo>
                      <a:pt x="0" y="228"/>
                    </a:lnTo>
                    <a:lnTo>
                      <a:pt x="0" y="206"/>
                    </a:lnTo>
                    <a:lnTo>
                      <a:pt x="4" y="184"/>
                    </a:lnTo>
                    <a:lnTo>
                      <a:pt x="11" y="161"/>
                    </a:lnTo>
                    <a:lnTo>
                      <a:pt x="16" y="140"/>
                    </a:lnTo>
                    <a:lnTo>
                      <a:pt x="27" y="121"/>
                    </a:lnTo>
                    <a:lnTo>
                      <a:pt x="39" y="101"/>
                    </a:lnTo>
                    <a:lnTo>
                      <a:pt x="52" y="84"/>
                    </a:lnTo>
                    <a:lnTo>
                      <a:pt x="67" y="67"/>
                    </a:lnTo>
                    <a:lnTo>
                      <a:pt x="84" y="54"/>
                    </a:lnTo>
                    <a:lnTo>
                      <a:pt x="100" y="39"/>
                    </a:lnTo>
                    <a:lnTo>
                      <a:pt x="120" y="28"/>
                    </a:lnTo>
                    <a:lnTo>
                      <a:pt x="140" y="17"/>
                    </a:lnTo>
                    <a:lnTo>
                      <a:pt x="161" y="10"/>
                    </a:lnTo>
                    <a:lnTo>
                      <a:pt x="182" y="5"/>
                    </a:lnTo>
                    <a:lnTo>
                      <a:pt x="206" y="0"/>
                    </a:lnTo>
                    <a:lnTo>
                      <a:pt x="228" y="0"/>
                    </a:lnTo>
                    <a:lnTo>
                      <a:pt x="252" y="0"/>
                    </a:lnTo>
                    <a:lnTo>
                      <a:pt x="275" y="5"/>
                    </a:lnTo>
                    <a:lnTo>
                      <a:pt x="296" y="10"/>
                    </a:lnTo>
                    <a:lnTo>
                      <a:pt x="316" y="17"/>
                    </a:lnTo>
                    <a:lnTo>
                      <a:pt x="336" y="28"/>
                    </a:lnTo>
                    <a:lnTo>
                      <a:pt x="354" y="39"/>
                    </a:lnTo>
                    <a:lnTo>
                      <a:pt x="373" y="54"/>
                    </a:lnTo>
                    <a:lnTo>
                      <a:pt x="389" y="67"/>
                    </a:lnTo>
                    <a:lnTo>
                      <a:pt x="402" y="84"/>
                    </a:lnTo>
                    <a:lnTo>
                      <a:pt x="415" y="101"/>
                    </a:lnTo>
                    <a:lnTo>
                      <a:pt x="427" y="121"/>
                    </a:lnTo>
                    <a:lnTo>
                      <a:pt x="438" y="140"/>
                    </a:lnTo>
                    <a:lnTo>
                      <a:pt x="444" y="161"/>
                    </a:lnTo>
                    <a:lnTo>
                      <a:pt x="451" y="184"/>
                    </a:lnTo>
                    <a:lnTo>
                      <a:pt x="454" y="206"/>
                    </a:lnTo>
                    <a:lnTo>
                      <a:pt x="455" y="2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25" name="Freeform 163"/>
              <p:cNvSpPr>
                <a:spLocks/>
              </p:cNvSpPr>
              <p:nvPr/>
            </p:nvSpPr>
            <p:spPr bwMode="auto">
              <a:xfrm>
                <a:off x="1214" y="2344"/>
                <a:ext cx="91" cy="91"/>
              </a:xfrm>
              <a:custGeom>
                <a:avLst/>
                <a:gdLst>
                  <a:gd name="T0" fmla="*/ 0 w 455"/>
                  <a:gd name="T1" fmla="*/ 0 h 456"/>
                  <a:gd name="T2" fmla="*/ 0 w 455"/>
                  <a:gd name="T3" fmla="*/ 0 h 456"/>
                  <a:gd name="T4" fmla="*/ 0 w 455"/>
                  <a:gd name="T5" fmla="*/ 0 h 456"/>
                  <a:gd name="T6" fmla="*/ 0 w 455"/>
                  <a:gd name="T7" fmla="*/ 0 h 456"/>
                  <a:gd name="T8" fmla="*/ 0 w 455"/>
                  <a:gd name="T9" fmla="*/ 0 h 456"/>
                  <a:gd name="T10" fmla="*/ 0 w 455"/>
                  <a:gd name="T11" fmla="*/ 0 h 456"/>
                  <a:gd name="T12" fmla="*/ 0 w 455"/>
                  <a:gd name="T13" fmla="*/ 0 h 456"/>
                  <a:gd name="T14" fmla="*/ 0 w 455"/>
                  <a:gd name="T15" fmla="*/ 0 h 456"/>
                  <a:gd name="T16" fmla="*/ 0 w 455"/>
                  <a:gd name="T17" fmla="*/ 0 h 456"/>
                  <a:gd name="T18" fmla="*/ 0 w 455"/>
                  <a:gd name="T19" fmla="*/ 0 h 456"/>
                  <a:gd name="T20" fmla="*/ 0 w 455"/>
                  <a:gd name="T21" fmla="*/ 0 h 456"/>
                  <a:gd name="T22" fmla="*/ 0 w 455"/>
                  <a:gd name="T23" fmla="*/ 0 h 456"/>
                  <a:gd name="T24" fmla="*/ 0 w 455"/>
                  <a:gd name="T25" fmla="*/ 0 h 456"/>
                  <a:gd name="T26" fmla="*/ 0 w 455"/>
                  <a:gd name="T27" fmla="*/ 0 h 456"/>
                  <a:gd name="T28" fmla="*/ 0 w 455"/>
                  <a:gd name="T29" fmla="*/ 0 h 456"/>
                  <a:gd name="T30" fmla="*/ 0 w 455"/>
                  <a:gd name="T31" fmla="*/ 0 h 456"/>
                  <a:gd name="T32" fmla="*/ 0 w 455"/>
                  <a:gd name="T33" fmla="*/ 0 h 456"/>
                  <a:gd name="T34" fmla="*/ 0 w 455"/>
                  <a:gd name="T35" fmla="*/ 0 h 456"/>
                  <a:gd name="T36" fmla="*/ 0 w 455"/>
                  <a:gd name="T37" fmla="*/ 0 h 456"/>
                  <a:gd name="T38" fmla="*/ 0 w 455"/>
                  <a:gd name="T39" fmla="*/ 0 h 456"/>
                  <a:gd name="T40" fmla="*/ 0 w 455"/>
                  <a:gd name="T41" fmla="*/ 0 h 456"/>
                  <a:gd name="T42" fmla="*/ 0 w 455"/>
                  <a:gd name="T43" fmla="*/ 0 h 456"/>
                  <a:gd name="T44" fmla="*/ 0 w 455"/>
                  <a:gd name="T45" fmla="*/ 0 h 456"/>
                  <a:gd name="T46" fmla="*/ 0 w 455"/>
                  <a:gd name="T47" fmla="*/ 0 h 456"/>
                  <a:gd name="T48" fmla="*/ 0 w 455"/>
                  <a:gd name="T49" fmla="*/ 0 h 456"/>
                  <a:gd name="T50" fmla="*/ 0 w 455"/>
                  <a:gd name="T51" fmla="*/ 0 h 456"/>
                  <a:gd name="T52" fmla="*/ 0 w 455"/>
                  <a:gd name="T53" fmla="*/ 0 h 456"/>
                  <a:gd name="T54" fmla="*/ 0 w 455"/>
                  <a:gd name="T55" fmla="*/ 0 h 456"/>
                  <a:gd name="T56" fmla="*/ 0 w 455"/>
                  <a:gd name="T57" fmla="*/ 0 h 456"/>
                  <a:gd name="T58" fmla="*/ 0 w 455"/>
                  <a:gd name="T59" fmla="*/ 0 h 456"/>
                  <a:gd name="T60" fmla="*/ 0 w 455"/>
                  <a:gd name="T61" fmla="*/ 0 h 456"/>
                  <a:gd name="T62" fmla="*/ 0 w 455"/>
                  <a:gd name="T63" fmla="*/ 0 h 45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5" h="456">
                    <a:moveTo>
                      <a:pt x="455" y="228"/>
                    </a:moveTo>
                    <a:lnTo>
                      <a:pt x="454" y="252"/>
                    </a:lnTo>
                    <a:lnTo>
                      <a:pt x="451" y="274"/>
                    </a:lnTo>
                    <a:lnTo>
                      <a:pt x="444" y="295"/>
                    </a:lnTo>
                    <a:lnTo>
                      <a:pt x="438" y="316"/>
                    </a:lnTo>
                    <a:lnTo>
                      <a:pt x="427" y="337"/>
                    </a:lnTo>
                    <a:lnTo>
                      <a:pt x="415" y="355"/>
                    </a:lnTo>
                    <a:lnTo>
                      <a:pt x="402" y="372"/>
                    </a:lnTo>
                    <a:lnTo>
                      <a:pt x="389" y="389"/>
                    </a:lnTo>
                    <a:lnTo>
                      <a:pt x="373" y="405"/>
                    </a:lnTo>
                    <a:lnTo>
                      <a:pt x="354" y="417"/>
                    </a:lnTo>
                    <a:lnTo>
                      <a:pt x="336" y="429"/>
                    </a:lnTo>
                    <a:lnTo>
                      <a:pt x="316" y="439"/>
                    </a:lnTo>
                    <a:lnTo>
                      <a:pt x="296" y="446"/>
                    </a:lnTo>
                    <a:lnTo>
                      <a:pt x="275" y="452"/>
                    </a:lnTo>
                    <a:lnTo>
                      <a:pt x="252" y="456"/>
                    </a:lnTo>
                    <a:lnTo>
                      <a:pt x="228" y="456"/>
                    </a:lnTo>
                    <a:lnTo>
                      <a:pt x="206" y="456"/>
                    </a:lnTo>
                    <a:lnTo>
                      <a:pt x="182" y="452"/>
                    </a:lnTo>
                    <a:lnTo>
                      <a:pt x="161" y="446"/>
                    </a:lnTo>
                    <a:lnTo>
                      <a:pt x="140" y="439"/>
                    </a:lnTo>
                    <a:lnTo>
                      <a:pt x="120" y="429"/>
                    </a:lnTo>
                    <a:lnTo>
                      <a:pt x="100" y="417"/>
                    </a:lnTo>
                    <a:lnTo>
                      <a:pt x="84" y="405"/>
                    </a:lnTo>
                    <a:lnTo>
                      <a:pt x="67" y="389"/>
                    </a:lnTo>
                    <a:lnTo>
                      <a:pt x="52" y="372"/>
                    </a:lnTo>
                    <a:lnTo>
                      <a:pt x="39" y="355"/>
                    </a:lnTo>
                    <a:lnTo>
                      <a:pt x="27" y="337"/>
                    </a:lnTo>
                    <a:lnTo>
                      <a:pt x="16" y="316"/>
                    </a:lnTo>
                    <a:lnTo>
                      <a:pt x="11" y="295"/>
                    </a:lnTo>
                    <a:lnTo>
                      <a:pt x="4" y="274"/>
                    </a:lnTo>
                    <a:lnTo>
                      <a:pt x="0" y="252"/>
                    </a:lnTo>
                    <a:lnTo>
                      <a:pt x="0" y="228"/>
                    </a:lnTo>
                    <a:lnTo>
                      <a:pt x="0" y="206"/>
                    </a:lnTo>
                    <a:lnTo>
                      <a:pt x="4" y="184"/>
                    </a:lnTo>
                    <a:lnTo>
                      <a:pt x="11" y="161"/>
                    </a:lnTo>
                    <a:lnTo>
                      <a:pt x="16" y="140"/>
                    </a:lnTo>
                    <a:lnTo>
                      <a:pt x="27" y="121"/>
                    </a:lnTo>
                    <a:lnTo>
                      <a:pt x="39" y="101"/>
                    </a:lnTo>
                    <a:lnTo>
                      <a:pt x="52" y="84"/>
                    </a:lnTo>
                    <a:lnTo>
                      <a:pt x="67" y="67"/>
                    </a:lnTo>
                    <a:lnTo>
                      <a:pt x="84" y="54"/>
                    </a:lnTo>
                    <a:lnTo>
                      <a:pt x="100" y="39"/>
                    </a:lnTo>
                    <a:lnTo>
                      <a:pt x="120" y="28"/>
                    </a:lnTo>
                    <a:lnTo>
                      <a:pt x="140" y="17"/>
                    </a:lnTo>
                    <a:lnTo>
                      <a:pt x="161" y="10"/>
                    </a:lnTo>
                    <a:lnTo>
                      <a:pt x="182" y="5"/>
                    </a:lnTo>
                    <a:lnTo>
                      <a:pt x="206" y="0"/>
                    </a:lnTo>
                    <a:lnTo>
                      <a:pt x="228" y="0"/>
                    </a:lnTo>
                    <a:lnTo>
                      <a:pt x="252" y="0"/>
                    </a:lnTo>
                    <a:lnTo>
                      <a:pt x="275" y="5"/>
                    </a:lnTo>
                    <a:lnTo>
                      <a:pt x="296" y="10"/>
                    </a:lnTo>
                    <a:lnTo>
                      <a:pt x="316" y="17"/>
                    </a:lnTo>
                    <a:lnTo>
                      <a:pt x="336" y="28"/>
                    </a:lnTo>
                    <a:lnTo>
                      <a:pt x="354" y="39"/>
                    </a:lnTo>
                    <a:lnTo>
                      <a:pt x="373" y="54"/>
                    </a:lnTo>
                    <a:lnTo>
                      <a:pt x="389" y="67"/>
                    </a:lnTo>
                    <a:lnTo>
                      <a:pt x="402" y="84"/>
                    </a:lnTo>
                    <a:lnTo>
                      <a:pt x="415" y="101"/>
                    </a:lnTo>
                    <a:lnTo>
                      <a:pt x="427" y="121"/>
                    </a:lnTo>
                    <a:lnTo>
                      <a:pt x="438" y="140"/>
                    </a:lnTo>
                    <a:lnTo>
                      <a:pt x="444" y="161"/>
                    </a:lnTo>
                    <a:lnTo>
                      <a:pt x="451" y="184"/>
                    </a:lnTo>
                    <a:lnTo>
                      <a:pt x="454" y="206"/>
                    </a:lnTo>
                    <a:lnTo>
                      <a:pt x="455" y="228"/>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26" name="Freeform 164"/>
              <p:cNvSpPr>
                <a:spLocks/>
              </p:cNvSpPr>
              <p:nvPr/>
            </p:nvSpPr>
            <p:spPr bwMode="auto">
              <a:xfrm>
                <a:off x="1200" y="2055"/>
                <a:ext cx="125" cy="215"/>
              </a:xfrm>
              <a:custGeom>
                <a:avLst/>
                <a:gdLst>
                  <a:gd name="T0" fmla="*/ 0 w 626"/>
                  <a:gd name="T1" fmla="*/ 0 h 1077"/>
                  <a:gd name="T2" fmla="*/ 0 w 626"/>
                  <a:gd name="T3" fmla="*/ 0 h 1077"/>
                  <a:gd name="T4" fmla="*/ 0 w 626"/>
                  <a:gd name="T5" fmla="*/ 0 h 1077"/>
                  <a:gd name="T6" fmla="*/ 0 w 626"/>
                  <a:gd name="T7" fmla="*/ 0 h 1077"/>
                  <a:gd name="T8" fmla="*/ 0 w 626"/>
                  <a:gd name="T9" fmla="*/ 0 h 1077"/>
                  <a:gd name="T10" fmla="*/ 0 w 626"/>
                  <a:gd name="T11" fmla="*/ 0 h 1077"/>
                  <a:gd name="T12" fmla="*/ 0 w 626"/>
                  <a:gd name="T13" fmla="*/ 0 h 1077"/>
                  <a:gd name="T14" fmla="*/ 0 w 626"/>
                  <a:gd name="T15" fmla="*/ 0 h 1077"/>
                  <a:gd name="T16" fmla="*/ 0 w 626"/>
                  <a:gd name="T17" fmla="*/ 0 h 1077"/>
                  <a:gd name="T18" fmla="*/ 0 w 626"/>
                  <a:gd name="T19" fmla="*/ 0 h 1077"/>
                  <a:gd name="T20" fmla="*/ 0 w 626"/>
                  <a:gd name="T21" fmla="*/ 0 h 1077"/>
                  <a:gd name="T22" fmla="*/ 0 w 626"/>
                  <a:gd name="T23" fmla="*/ 0 h 1077"/>
                  <a:gd name="T24" fmla="*/ 0 w 626"/>
                  <a:gd name="T25" fmla="*/ 0 h 1077"/>
                  <a:gd name="T26" fmla="*/ 0 w 626"/>
                  <a:gd name="T27" fmla="*/ 0 h 1077"/>
                  <a:gd name="T28" fmla="*/ 0 w 626"/>
                  <a:gd name="T29" fmla="*/ 0 h 1077"/>
                  <a:gd name="T30" fmla="*/ 0 w 626"/>
                  <a:gd name="T31" fmla="*/ 0 h 1077"/>
                  <a:gd name="T32" fmla="*/ 0 w 626"/>
                  <a:gd name="T33" fmla="*/ 0 h 1077"/>
                  <a:gd name="T34" fmla="*/ 0 w 626"/>
                  <a:gd name="T35" fmla="*/ 0 h 1077"/>
                  <a:gd name="T36" fmla="*/ 0 w 626"/>
                  <a:gd name="T37" fmla="*/ 0 h 1077"/>
                  <a:gd name="T38" fmla="*/ 0 w 626"/>
                  <a:gd name="T39" fmla="*/ 0 h 1077"/>
                  <a:gd name="T40" fmla="*/ 0 w 626"/>
                  <a:gd name="T41" fmla="*/ 0 h 1077"/>
                  <a:gd name="T42" fmla="*/ 0 w 626"/>
                  <a:gd name="T43" fmla="*/ 0 h 1077"/>
                  <a:gd name="T44" fmla="*/ 0 w 626"/>
                  <a:gd name="T45" fmla="*/ 0 h 1077"/>
                  <a:gd name="T46" fmla="*/ 0 w 626"/>
                  <a:gd name="T47" fmla="*/ 0 h 1077"/>
                  <a:gd name="T48" fmla="*/ 0 w 626"/>
                  <a:gd name="T49" fmla="*/ 0 h 1077"/>
                  <a:gd name="T50" fmla="*/ 0 w 626"/>
                  <a:gd name="T51" fmla="*/ 0 h 1077"/>
                  <a:gd name="T52" fmla="*/ 0 w 626"/>
                  <a:gd name="T53" fmla="*/ 0 h 1077"/>
                  <a:gd name="T54" fmla="*/ 0 w 626"/>
                  <a:gd name="T55" fmla="*/ 0 h 1077"/>
                  <a:gd name="T56" fmla="*/ 0 w 626"/>
                  <a:gd name="T57" fmla="*/ 0 h 1077"/>
                  <a:gd name="T58" fmla="*/ 0 w 626"/>
                  <a:gd name="T59" fmla="*/ 0 h 1077"/>
                  <a:gd name="T60" fmla="*/ 0 w 626"/>
                  <a:gd name="T61" fmla="*/ 0 h 1077"/>
                  <a:gd name="T62" fmla="*/ 0 w 626"/>
                  <a:gd name="T63" fmla="*/ 0 h 1077"/>
                  <a:gd name="T64" fmla="*/ 0 w 626"/>
                  <a:gd name="T65" fmla="*/ 0 h 1077"/>
                  <a:gd name="T66" fmla="*/ 0 w 626"/>
                  <a:gd name="T67" fmla="*/ 0 h 1077"/>
                  <a:gd name="T68" fmla="*/ 0 w 626"/>
                  <a:gd name="T69" fmla="*/ 0 h 10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626" h="1077">
                    <a:moveTo>
                      <a:pt x="313" y="0"/>
                    </a:moveTo>
                    <a:lnTo>
                      <a:pt x="248" y="5"/>
                    </a:lnTo>
                    <a:lnTo>
                      <a:pt x="188" y="25"/>
                    </a:lnTo>
                    <a:lnTo>
                      <a:pt x="138" y="56"/>
                    </a:lnTo>
                    <a:lnTo>
                      <a:pt x="93" y="97"/>
                    </a:lnTo>
                    <a:lnTo>
                      <a:pt x="55" y="143"/>
                    </a:lnTo>
                    <a:lnTo>
                      <a:pt x="23" y="195"/>
                    </a:lnTo>
                    <a:lnTo>
                      <a:pt x="5" y="257"/>
                    </a:lnTo>
                    <a:lnTo>
                      <a:pt x="0" y="325"/>
                    </a:lnTo>
                    <a:lnTo>
                      <a:pt x="0" y="753"/>
                    </a:lnTo>
                    <a:lnTo>
                      <a:pt x="5" y="820"/>
                    </a:lnTo>
                    <a:lnTo>
                      <a:pt x="23" y="882"/>
                    </a:lnTo>
                    <a:lnTo>
                      <a:pt x="55" y="934"/>
                    </a:lnTo>
                    <a:lnTo>
                      <a:pt x="93" y="981"/>
                    </a:lnTo>
                    <a:lnTo>
                      <a:pt x="138" y="1023"/>
                    </a:lnTo>
                    <a:lnTo>
                      <a:pt x="188" y="1053"/>
                    </a:lnTo>
                    <a:lnTo>
                      <a:pt x="248" y="1072"/>
                    </a:lnTo>
                    <a:lnTo>
                      <a:pt x="313" y="1077"/>
                    </a:lnTo>
                    <a:lnTo>
                      <a:pt x="378" y="1072"/>
                    </a:lnTo>
                    <a:lnTo>
                      <a:pt x="436" y="1053"/>
                    </a:lnTo>
                    <a:lnTo>
                      <a:pt x="488" y="1023"/>
                    </a:lnTo>
                    <a:lnTo>
                      <a:pt x="533" y="981"/>
                    </a:lnTo>
                    <a:lnTo>
                      <a:pt x="574" y="934"/>
                    </a:lnTo>
                    <a:lnTo>
                      <a:pt x="602" y="882"/>
                    </a:lnTo>
                    <a:lnTo>
                      <a:pt x="620" y="820"/>
                    </a:lnTo>
                    <a:lnTo>
                      <a:pt x="626" y="753"/>
                    </a:lnTo>
                    <a:lnTo>
                      <a:pt x="626" y="325"/>
                    </a:lnTo>
                    <a:lnTo>
                      <a:pt x="620" y="257"/>
                    </a:lnTo>
                    <a:lnTo>
                      <a:pt x="602" y="195"/>
                    </a:lnTo>
                    <a:lnTo>
                      <a:pt x="574" y="143"/>
                    </a:lnTo>
                    <a:lnTo>
                      <a:pt x="533" y="97"/>
                    </a:lnTo>
                    <a:lnTo>
                      <a:pt x="488" y="56"/>
                    </a:lnTo>
                    <a:lnTo>
                      <a:pt x="436" y="25"/>
                    </a:lnTo>
                    <a:lnTo>
                      <a:pt x="378" y="5"/>
                    </a:lnTo>
                    <a:lnTo>
                      <a:pt x="31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27" name="Freeform 165"/>
              <p:cNvSpPr>
                <a:spLocks/>
              </p:cNvSpPr>
              <p:nvPr/>
            </p:nvSpPr>
            <p:spPr bwMode="auto">
              <a:xfrm>
                <a:off x="1200" y="2055"/>
                <a:ext cx="125" cy="215"/>
              </a:xfrm>
              <a:custGeom>
                <a:avLst/>
                <a:gdLst>
                  <a:gd name="T0" fmla="*/ 0 w 626"/>
                  <a:gd name="T1" fmla="*/ 0 h 1077"/>
                  <a:gd name="T2" fmla="*/ 0 w 626"/>
                  <a:gd name="T3" fmla="*/ 0 h 1077"/>
                  <a:gd name="T4" fmla="*/ 0 w 626"/>
                  <a:gd name="T5" fmla="*/ 0 h 1077"/>
                  <a:gd name="T6" fmla="*/ 0 w 626"/>
                  <a:gd name="T7" fmla="*/ 0 h 1077"/>
                  <a:gd name="T8" fmla="*/ 0 w 626"/>
                  <a:gd name="T9" fmla="*/ 0 h 1077"/>
                  <a:gd name="T10" fmla="*/ 0 w 626"/>
                  <a:gd name="T11" fmla="*/ 0 h 1077"/>
                  <a:gd name="T12" fmla="*/ 0 w 626"/>
                  <a:gd name="T13" fmla="*/ 0 h 1077"/>
                  <a:gd name="T14" fmla="*/ 0 w 626"/>
                  <a:gd name="T15" fmla="*/ 0 h 1077"/>
                  <a:gd name="T16" fmla="*/ 0 w 626"/>
                  <a:gd name="T17" fmla="*/ 0 h 1077"/>
                  <a:gd name="T18" fmla="*/ 0 w 626"/>
                  <a:gd name="T19" fmla="*/ 0 h 1077"/>
                  <a:gd name="T20" fmla="*/ 0 w 626"/>
                  <a:gd name="T21" fmla="*/ 0 h 1077"/>
                  <a:gd name="T22" fmla="*/ 0 w 626"/>
                  <a:gd name="T23" fmla="*/ 0 h 1077"/>
                  <a:gd name="T24" fmla="*/ 0 w 626"/>
                  <a:gd name="T25" fmla="*/ 0 h 1077"/>
                  <a:gd name="T26" fmla="*/ 0 w 626"/>
                  <a:gd name="T27" fmla="*/ 0 h 1077"/>
                  <a:gd name="T28" fmla="*/ 0 w 626"/>
                  <a:gd name="T29" fmla="*/ 0 h 1077"/>
                  <a:gd name="T30" fmla="*/ 0 w 626"/>
                  <a:gd name="T31" fmla="*/ 0 h 1077"/>
                  <a:gd name="T32" fmla="*/ 0 w 626"/>
                  <a:gd name="T33" fmla="*/ 0 h 1077"/>
                  <a:gd name="T34" fmla="*/ 0 w 626"/>
                  <a:gd name="T35" fmla="*/ 0 h 1077"/>
                  <a:gd name="T36" fmla="*/ 0 w 626"/>
                  <a:gd name="T37" fmla="*/ 0 h 1077"/>
                  <a:gd name="T38" fmla="*/ 0 w 626"/>
                  <a:gd name="T39" fmla="*/ 0 h 1077"/>
                  <a:gd name="T40" fmla="*/ 0 w 626"/>
                  <a:gd name="T41" fmla="*/ 0 h 1077"/>
                  <a:gd name="T42" fmla="*/ 0 w 626"/>
                  <a:gd name="T43" fmla="*/ 0 h 1077"/>
                  <a:gd name="T44" fmla="*/ 0 w 626"/>
                  <a:gd name="T45" fmla="*/ 0 h 1077"/>
                  <a:gd name="T46" fmla="*/ 0 w 626"/>
                  <a:gd name="T47" fmla="*/ 0 h 1077"/>
                  <a:gd name="T48" fmla="*/ 0 w 626"/>
                  <a:gd name="T49" fmla="*/ 0 h 1077"/>
                  <a:gd name="T50" fmla="*/ 0 w 626"/>
                  <a:gd name="T51" fmla="*/ 0 h 1077"/>
                  <a:gd name="T52" fmla="*/ 0 w 626"/>
                  <a:gd name="T53" fmla="*/ 0 h 1077"/>
                  <a:gd name="T54" fmla="*/ 0 w 626"/>
                  <a:gd name="T55" fmla="*/ 0 h 1077"/>
                  <a:gd name="T56" fmla="*/ 0 w 626"/>
                  <a:gd name="T57" fmla="*/ 0 h 1077"/>
                  <a:gd name="T58" fmla="*/ 0 w 626"/>
                  <a:gd name="T59" fmla="*/ 0 h 1077"/>
                  <a:gd name="T60" fmla="*/ 0 w 626"/>
                  <a:gd name="T61" fmla="*/ 0 h 1077"/>
                  <a:gd name="T62" fmla="*/ 0 w 626"/>
                  <a:gd name="T63" fmla="*/ 0 h 1077"/>
                  <a:gd name="T64" fmla="*/ 0 w 626"/>
                  <a:gd name="T65" fmla="*/ 0 h 1077"/>
                  <a:gd name="T66" fmla="*/ 0 w 626"/>
                  <a:gd name="T67" fmla="*/ 0 h 1077"/>
                  <a:gd name="T68" fmla="*/ 0 w 626"/>
                  <a:gd name="T69" fmla="*/ 0 h 1077"/>
                  <a:gd name="T70" fmla="*/ 0 w 626"/>
                  <a:gd name="T71" fmla="*/ 0 h 10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26" h="1077">
                    <a:moveTo>
                      <a:pt x="313" y="0"/>
                    </a:moveTo>
                    <a:lnTo>
                      <a:pt x="248" y="5"/>
                    </a:lnTo>
                    <a:lnTo>
                      <a:pt x="188" y="25"/>
                    </a:lnTo>
                    <a:lnTo>
                      <a:pt x="138" y="56"/>
                    </a:lnTo>
                    <a:lnTo>
                      <a:pt x="93" y="97"/>
                    </a:lnTo>
                    <a:lnTo>
                      <a:pt x="55" y="143"/>
                    </a:lnTo>
                    <a:lnTo>
                      <a:pt x="23" y="195"/>
                    </a:lnTo>
                    <a:lnTo>
                      <a:pt x="5" y="257"/>
                    </a:lnTo>
                    <a:lnTo>
                      <a:pt x="0" y="325"/>
                    </a:lnTo>
                    <a:lnTo>
                      <a:pt x="0" y="753"/>
                    </a:lnTo>
                    <a:lnTo>
                      <a:pt x="5" y="820"/>
                    </a:lnTo>
                    <a:lnTo>
                      <a:pt x="23" y="882"/>
                    </a:lnTo>
                    <a:lnTo>
                      <a:pt x="55" y="934"/>
                    </a:lnTo>
                    <a:lnTo>
                      <a:pt x="93" y="981"/>
                    </a:lnTo>
                    <a:lnTo>
                      <a:pt x="138" y="1023"/>
                    </a:lnTo>
                    <a:lnTo>
                      <a:pt x="188" y="1053"/>
                    </a:lnTo>
                    <a:lnTo>
                      <a:pt x="248" y="1072"/>
                    </a:lnTo>
                    <a:lnTo>
                      <a:pt x="313" y="1077"/>
                    </a:lnTo>
                    <a:lnTo>
                      <a:pt x="378" y="1072"/>
                    </a:lnTo>
                    <a:lnTo>
                      <a:pt x="436" y="1053"/>
                    </a:lnTo>
                    <a:lnTo>
                      <a:pt x="488" y="1023"/>
                    </a:lnTo>
                    <a:lnTo>
                      <a:pt x="533" y="981"/>
                    </a:lnTo>
                    <a:lnTo>
                      <a:pt x="574" y="934"/>
                    </a:lnTo>
                    <a:lnTo>
                      <a:pt x="602" y="882"/>
                    </a:lnTo>
                    <a:lnTo>
                      <a:pt x="620" y="820"/>
                    </a:lnTo>
                    <a:lnTo>
                      <a:pt x="626" y="753"/>
                    </a:lnTo>
                    <a:lnTo>
                      <a:pt x="626" y="325"/>
                    </a:lnTo>
                    <a:lnTo>
                      <a:pt x="620" y="257"/>
                    </a:lnTo>
                    <a:lnTo>
                      <a:pt x="602" y="195"/>
                    </a:lnTo>
                    <a:lnTo>
                      <a:pt x="574" y="143"/>
                    </a:lnTo>
                    <a:lnTo>
                      <a:pt x="533" y="97"/>
                    </a:lnTo>
                    <a:lnTo>
                      <a:pt x="488" y="56"/>
                    </a:lnTo>
                    <a:lnTo>
                      <a:pt x="436" y="25"/>
                    </a:lnTo>
                    <a:lnTo>
                      <a:pt x="378" y="5"/>
                    </a:lnTo>
                    <a:lnTo>
                      <a:pt x="313" y="0"/>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28" name="Line 166"/>
              <p:cNvSpPr>
                <a:spLocks noChangeShapeType="1"/>
              </p:cNvSpPr>
              <p:nvPr/>
            </p:nvSpPr>
            <p:spPr bwMode="auto">
              <a:xfrm>
                <a:off x="1226" y="2738"/>
                <a:ext cx="68" cy="69"/>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29" name="Line 167"/>
              <p:cNvSpPr>
                <a:spLocks noChangeShapeType="1"/>
              </p:cNvSpPr>
              <p:nvPr/>
            </p:nvSpPr>
            <p:spPr bwMode="auto">
              <a:xfrm flipH="1">
                <a:off x="1226" y="2738"/>
                <a:ext cx="68" cy="69"/>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30" name="Line 168"/>
              <p:cNvSpPr>
                <a:spLocks noChangeShapeType="1"/>
              </p:cNvSpPr>
              <p:nvPr/>
            </p:nvSpPr>
            <p:spPr bwMode="auto">
              <a:xfrm>
                <a:off x="1226" y="2353"/>
                <a:ext cx="68" cy="69"/>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31" name="Line 169"/>
              <p:cNvSpPr>
                <a:spLocks noChangeShapeType="1"/>
              </p:cNvSpPr>
              <p:nvPr/>
            </p:nvSpPr>
            <p:spPr bwMode="auto">
              <a:xfrm flipH="1">
                <a:off x="1226" y="2353"/>
                <a:ext cx="68" cy="69"/>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32" name="Freeform 170"/>
              <p:cNvSpPr>
                <a:spLocks/>
              </p:cNvSpPr>
              <p:nvPr/>
            </p:nvSpPr>
            <p:spPr bwMode="auto">
              <a:xfrm>
                <a:off x="1181" y="2502"/>
                <a:ext cx="163" cy="165"/>
              </a:xfrm>
              <a:custGeom>
                <a:avLst/>
                <a:gdLst>
                  <a:gd name="T0" fmla="*/ 0 w 812"/>
                  <a:gd name="T1" fmla="*/ 0 h 829"/>
                  <a:gd name="T2" fmla="*/ 0 w 812"/>
                  <a:gd name="T3" fmla="*/ 0 h 829"/>
                  <a:gd name="T4" fmla="*/ 0 w 812"/>
                  <a:gd name="T5" fmla="*/ 0 h 829"/>
                  <a:gd name="T6" fmla="*/ 0 w 812"/>
                  <a:gd name="T7" fmla="*/ 0 h 829"/>
                  <a:gd name="T8" fmla="*/ 0 w 812"/>
                  <a:gd name="T9" fmla="*/ 0 h 829"/>
                  <a:gd name="T10" fmla="*/ 0 w 812"/>
                  <a:gd name="T11" fmla="*/ 0 h 829"/>
                  <a:gd name="T12" fmla="*/ 0 w 812"/>
                  <a:gd name="T13" fmla="*/ 0 h 829"/>
                  <a:gd name="T14" fmla="*/ 0 w 812"/>
                  <a:gd name="T15" fmla="*/ 0 h 829"/>
                  <a:gd name="T16" fmla="*/ 0 w 812"/>
                  <a:gd name="T17" fmla="*/ 0 h 829"/>
                  <a:gd name="T18" fmla="*/ 0 w 812"/>
                  <a:gd name="T19" fmla="*/ 0 h 829"/>
                  <a:gd name="T20" fmla="*/ 0 w 812"/>
                  <a:gd name="T21" fmla="*/ 0 h 829"/>
                  <a:gd name="T22" fmla="*/ 0 w 812"/>
                  <a:gd name="T23" fmla="*/ 0 h 829"/>
                  <a:gd name="T24" fmla="*/ 0 w 812"/>
                  <a:gd name="T25" fmla="*/ 0 h 829"/>
                  <a:gd name="T26" fmla="*/ 0 w 812"/>
                  <a:gd name="T27" fmla="*/ 0 h 829"/>
                  <a:gd name="T28" fmla="*/ 0 w 812"/>
                  <a:gd name="T29" fmla="*/ 0 h 829"/>
                  <a:gd name="T30" fmla="*/ 0 w 812"/>
                  <a:gd name="T31" fmla="*/ 0 h 829"/>
                  <a:gd name="T32" fmla="*/ 0 w 812"/>
                  <a:gd name="T33" fmla="*/ 0 h 829"/>
                  <a:gd name="T34" fmla="*/ 0 w 812"/>
                  <a:gd name="T35" fmla="*/ 0 h 829"/>
                  <a:gd name="T36" fmla="*/ 0 w 812"/>
                  <a:gd name="T37" fmla="*/ 0 h 829"/>
                  <a:gd name="T38" fmla="*/ 0 w 812"/>
                  <a:gd name="T39" fmla="*/ 0 h 829"/>
                  <a:gd name="T40" fmla="*/ 0 w 812"/>
                  <a:gd name="T41" fmla="*/ 0 h 829"/>
                  <a:gd name="T42" fmla="*/ 0 w 812"/>
                  <a:gd name="T43" fmla="*/ 0 h 829"/>
                  <a:gd name="T44" fmla="*/ 0 w 812"/>
                  <a:gd name="T45" fmla="*/ 0 h 829"/>
                  <a:gd name="T46" fmla="*/ 0 w 812"/>
                  <a:gd name="T47" fmla="*/ 0 h 829"/>
                  <a:gd name="T48" fmla="*/ 0 w 812"/>
                  <a:gd name="T49" fmla="*/ 0 h 829"/>
                  <a:gd name="T50" fmla="*/ 0 w 812"/>
                  <a:gd name="T51" fmla="*/ 0 h 829"/>
                  <a:gd name="T52" fmla="*/ 0 w 812"/>
                  <a:gd name="T53" fmla="*/ 0 h 829"/>
                  <a:gd name="T54" fmla="*/ 0 w 812"/>
                  <a:gd name="T55" fmla="*/ 0 h 829"/>
                  <a:gd name="T56" fmla="*/ 0 w 812"/>
                  <a:gd name="T57" fmla="*/ 0 h 829"/>
                  <a:gd name="T58" fmla="*/ 0 w 812"/>
                  <a:gd name="T59" fmla="*/ 0 h 829"/>
                  <a:gd name="T60" fmla="*/ 0 w 812"/>
                  <a:gd name="T61" fmla="*/ 0 h 829"/>
                  <a:gd name="T62" fmla="*/ 0 w 812"/>
                  <a:gd name="T63" fmla="*/ 0 h 829"/>
                  <a:gd name="T64" fmla="*/ 0 w 812"/>
                  <a:gd name="T65" fmla="*/ 0 h 829"/>
                  <a:gd name="T66" fmla="*/ 0 w 812"/>
                  <a:gd name="T67" fmla="*/ 0 h 829"/>
                  <a:gd name="T68" fmla="*/ 0 w 812"/>
                  <a:gd name="T69" fmla="*/ 0 h 829"/>
                  <a:gd name="T70" fmla="*/ 0 w 812"/>
                  <a:gd name="T71" fmla="*/ 0 h 829"/>
                  <a:gd name="T72" fmla="*/ 0 w 812"/>
                  <a:gd name="T73" fmla="*/ 0 h 829"/>
                  <a:gd name="T74" fmla="*/ 0 w 812"/>
                  <a:gd name="T75" fmla="*/ 0 h 829"/>
                  <a:gd name="T76" fmla="*/ 0 w 812"/>
                  <a:gd name="T77" fmla="*/ 0 h 829"/>
                  <a:gd name="T78" fmla="*/ 0 w 812"/>
                  <a:gd name="T79" fmla="*/ 0 h 829"/>
                  <a:gd name="T80" fmla="*/ 0 w 812"/>
                  <a:gd name="T81" fmla="*/ 0 h 829"/>
                  <a:gd name="T82" fmla="*/ 0 w 812"/>
                  <a:gd name="T83" fmla="*/ 0 h 829"/>
                  <a:gd name="T84" fmla="*/ 0 w 812"/>
                  <a:gd name="T85" fmla="*/ 0 h 82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812" h="829">
                    <a:moveTo>
                      <a:pt x="812" y="416"/>
                    </a:moveTo>
                    <a:lnTo>
                      <a:pt x="812" y="437"/>
                    </a:lnTo>
                    <a:lnTo>
                      <a:pt x="811" y="456"/>
                    </a:lnTo>
                    <a:lnTo>
                      <a:pt x="807" y="477"/>
                    </a:lnTo>
                    <a:lnTo>
                      <a:pt x="804" y="498"/>
                    </a:lnTo>
                    <a:lnTo>
                      <a:pt x="799" y="518"/>
                    </a:lnTo>
                    <a:lnTo>
                      <a:pt x="794" y="538"/>
                    </a:lnTo>
                    <a:lnTo>
                      <a:pt x="787" y="557"/>
                    </a:lnTo>
                    <a:lnTo>
                      <a:pt x="782" y="577"/>
                    </a:lnTo>
                    <a:lnTo>
                      <a:pt x="773" y="594"/>
                    </a:lnTo>
                    <a:lnTo>
                      <a:pt x="763" y="612"/>
                    </a:lnTo>
                    <a:lnTo>
                      <a:pt x="753" y="631"/>
                    </a:lnTo>
                    <a:lnTo>
                      <a:pt x="743" y="648"/>
                    </a:lnTo>
                    <a:lnTo>
                      <a:pt x="731" y="662"/>
                    </a:lnTo>
                    <a:lnTo>
                      <a:pt x="720" y="678"/>
                    </a:lnTo>
                    <a:lnTo>
                      <a:pt x="706" y="694"/>
                    </a:lnTo>
                    <a:lnTo>
                      <a:pt x="693" y="707"/>
                    </a:lnTo>
                    <a:lnTo>
                      <a:pt x="678" y="721"/>
                    </a:lnTo>
                    <a:lnTo>
                      <a:pt x="665" y="734"/>
                    </a:lnTo>
                    <a:lnTo>
                      <a:pt x="649" y="747"/>
                    </a:lnTo>
                    <a:lnTo>
                      <a:pt x="633" y="759"/>
                    </a:lnTo>
                    <a:lnTo>
                      <a:pt x="617" y="768"/>
                    </a:lnTo>
                    <a:lnTo>
                      <a:pt x="600" y="779"/>
                    </a:lnTo>
                    <a:lnTo>
                      <a:pt x="583" y="788"/>
                    </a:lnTo>
                    <a:lnTo>
                      <a:pt x="564" y="796"/>
                    </a:lnTo>
                    <a:lnTo>
                      <a:pt x="546" y="805"/>
                    </a:lnTo>
                    <a:lnTo>
                      <a:pt x="527" y="810"/>
                    </a:lnTo>
                    <a:lnTo>
                      <a:pt x="509" y="817"/>
                    </a:lnTo>
                    <a:lnTo>
                      <a:pt x="490" y="821"/>
                    </a:lnTo>
                    <a:lnTo>
                      <a:pt x="470" y="823"/>
                    </a:lnTo>
                    <a:lnTo>
                      <a:pt x="449" y="827"/>
                    </a:lnTo>
                    <a:lnTo>
                      <a:pt x="429" y="829"/>
                    </a:lnTo>
                    <a:lnTo>
                      <a:pt x="409" y="829"/>
                    </a:lnTo>
                    <a:lnTo>
                      <a:pt x="387" y="829"/>
                    </a:lnTo>
                    <a:lnTo>
                      <a:pt x="367" y="827"/>
                    </a:lnTo>
                    <a:lnTo>
                      <a:pt x="346" y="823"/>
                    </a:lnTo>
                    <a:lnTo>
                      <a:pt x="326" y="821"/>
                    </a:lnTo>
                    <a:lnTo>
                      <a:pt x="306" y="817"/>
                    </a:lnTo>
                    <a:lnTo>
                      <a:pt x="286" y="810"/>
                    </a:lnTo>
                    <a:lnTo>
                      <a:pt x="269" y="805"/>
                    </a:lnTo>
                    <a:lnTo>
                      <a:pt x="250" y="796"/>
                    </a:lnTo>
                    <a:lnTo>
                      <a:pt x="232" y="788"/>
                    </a:lnTo>
                    <a:lnTo>
                      <a:pt x="213" y="779"/>
                    </a:lnTo>
                    <a:lnTo>
                      <a:pt x="197" y="768"/>
                    </a:lnTo>
                    <a:lnTo>
                      <a:pt x="180" y="759"/>
                    </a:lnTo>
                    <a:lnTo>
                      <a:pt x="164" y="747"/>
                    </a:lnTo>
                    <a:lnTo>
                      <a:pt x="149" y="734"/>
                    </a:lnTo>
                    <a:lnTo>
                      <a:pt x="134" y="721"/>
                    </a:lnTo>
                    <a:lnTo>
                      <a:pt x="119" y="707"/>
                    </a:lnTo>
                    <a:lnTo>
                      <a:pt x="106" y="694"/>
                    </a:lnTo>
                    <a:lnTo>
                      <a:pt x="93" y="678"/>
                    </a:lnTo>
                    <a:lnTo>
                      <a:pt x="81" y="662"/>
                    </a:lnTo>
                    <a:lnTo>
                      <a:pt x="70" y="648"/>
                    </a:lnTo>
                    <a:lnTo>
                      <a:pt x="58" y="631"/>
                    </a:lnTo>
                    <a:lnTo>
                      <a:pt x="49" y="612"/>
                    </a:lnTo>
                    <a:lnTo>
                      <a:pt x="39" y="594"/>
                    </a:lnTo>
                    <a:lnTo>
                      <a:pt x="31" y="577"/>
                    </a:lnTo>
                    <a:lnTo>
                      <a:pt x="25" y="557"/>
                    </a:lnTo>
                    <a:lnTo>
                      <a:pt x="18" y="538"/>
                    </a:lnTo>
                    <a:lnTo>
                      <a:pt x="12" y="518"/>
                    </a:lnTo>
                    <a:lnTo>
                      <a:pt x="9" y="498"/>
                    </a:lnTo>
                    <a:lnTo>
                      <a:pt x="4" y="477"/>
                    </a:lnTo>
                    <a:lnTo>
                      <a:pt x="1" y="456"/>
                    </a:lnTo>
                    <a:lnTo>
                      <a:pt x="0" y="437"/>
                    </a:lnTo>
                    <a:lnTo>
                      <a:pt x="0" y="416"/>
                    </a:lnTo>
                    <a:lnTo>
                      <a:pt x="0" y="393"/>
                    </a:lnTo>
                    <a:lnTo>
                      <a:pt x="1" y="373"/>
                    </a:lnTo>
                    <a:lnTo>
                      <a:pt x="4" y="353"/>
                    </a:lnTo>
                    <a:lnTo>
                      <a:pt x="9" y="332"/>
                    </a:lnTo>
                    <a:lnTo>
                      <a:pt x="12" y="311"/>
                    </a:lnTo>
                    <a:lnTo>
                      <a:pt x="18" y="292"/>
                    </a:lnTo>
                    <a:lnTo>
                      <a:pt x="25" y="273"/>
                    </a:lnTo>
                    <a:lnTo>
                      <a:pt x="31" y="255"/>
                    </a:lnTo>
                    <a:lnTo>
                      <a:pt x="39" y="236"/>
                    </a:lnTo>
                    <a:lnTo>
                      <a:pt x="49" y="217"/>
                    </a:lnTo>
                    <a:lnTo>
                      <a:pt x="58" y="200"/>
                    </a:lnTo>
                    <a:lnTo>
                      <a:pt x="70" y="184"/>
                    </a:lnTo>
                    <a:lnTo>
                      <a:pt x="81" y="167"/>
                    </a:lnTo>
                    <a:lnTo>
                      <a:pt x="93" y="151"/>
                    </a:lnTo>
                    <a:lnTo>
                      <a:pt x="106" y="136"/>
                    </a:lnTo>
                    <a:lnTo>
                      <a:pt x="119" y="122"/>
                    </a:lnTo>
                    <a:lnTo>
                      <a:pt x="134" y="109"/>
                    </a:lnTo>
                    <a:lnTo>
                      <a:pt x="149" y="95"/>
                    </a:lnTo>
                    <a:lnTo>
                      <a:pt x="164" y="83"/>
                    </a:lnTo>
                    <a:lnTo>
                      <a:pt x="180" y="71"/>
                    </a:lnTo>
                    <a:lnTo>
                      <a:pt x="197" y="61"/>
                    </a:lnTo>
                    <a:lnTo>
                      <a:pt x="213" y="50"/>
                    </a:lnTo>
                    <a:lnTo>
                      <a:pt x="232" y="42"/>
                    </a:lnTo>
                    <a:lnTo>
                      <a:pt x="250" y="33"/>
                    </a:lnTo>
                    <a:lnTo>
                      <a:pt x="269" y="26"/>
                    </a:lnTo>
                    <a:lnTo>
                      <a:pt x="286" y="20"/>
                    </a:lnTo>
                    <a:lnTo>
                      <a:pt x="306" y="15"/>
                    </a:lnTo>
                    <a:lnTo>
                      <a:pt x="326" y="9"/>
                    </a:lnTo>
                    <a:lnTo>
                      <a:pt x="346" y="6"/>
                    </a:lnTo>
                    <a:lnTo>
                      <a:pt x="367" y="3"/>
                    </a:lnTo>
                    <a:lnTo>
                      <a:pt x="387" y="0"/>
                    </a:lnTo>
                    <a:lnTo>
                      <a:pt x="409" y="0"/>
                    </a:lnTo>
                    <a:lnTo>
                      <a:pt x="429" y="0"/>
                    </a:lnTo>
                    <a:lnTo>
                      <a:pt x="449" y="3"/>
                    </a:lnTo>
                    <a:lnTo>
                      <a:pt x="470" y="6"/>
                    </a:lnTo>
                    <a:lnTo>
                      <a:pt x="490" y="9"/>
                    </a:lnTo>
                    <a:lnTo>
                      <a:pt x="509" y="15"/>
                    </a:lnTo>
                    <a:lnTo>
                      <a:pt x="527" y="20"/>
                    </a:lnTo>
                    <a:lnTo>
                      <a:pt x="546" y="26"/>
                    </a:lnTo>
                    <a:lnTo>
                      <a:pt x="564" y="33"/>
                    </a:lnTo>
                    <a:lnTo>
                      <a:pt x="583" y="42"/>
                    </a:lnTo>
                    <a:lnTo>
                      <a:pt x="600" y="50"/>
                    </a:lnTo>
                    <a:lnTo>
                      <a:pt x="617" y="61"/>
                    </a:lnTo>
                    <a:lnTo>
                      <a:pt x="633" y="71"/>
                    </a:lnTo>
                    <a:lnTo>
                      <a:pt x="649" y="83"/>
                    </a:lnTo>
                    <a:lnTo>
                      <a:pt x="665" y="95"/>
                    </a:lnTo>
                    <a:lnTo>
                      <a:pt x="678" y="109"/>
                    </a:lnTo>
                    <a:lnTo>
                      <a:pt x="693" y="122"/>
                    </a:lnTo>
                    <a:lnTo>
                      <a:pt x="706" y="136"/>
                    </a:lnTo>
                    <a:lnTo>
                      <a:pt x="720" y="151"/>
                    </a:lnTo>
                    <a:lnTo>
                      <a:pt x="731" y="167"/>
                    </a:lnTo>
                    <a:lnTo>
                      <a:pt x="743" y="184"/>
                    </a:lnTo>
                    <a:lnTo>
                      <a:pt x="753" y="200"/>
                    </a:lnTo>
                    <a:lnTo>
                      <a:pt x="763" y="217"/>
                    </a:lnTo>
                    <a:lnTo>
                      <a:pt x="773" y="236"/>
                    </a:lnTo>
                    <a:lnTo>
                      <a:pt x="782" y="255"/>
                    </a:lnTo>
                    <a:lnTo>
                      <a:pt x="787" y="273"/>
                    </a:lnTo>
                    <a:lnTo>
                      <a:pt x="794" y="292"/>
                    </a:lnTo>
                    <a:lnTo>
                      <a:pt x="799" y="311"/>
                    </a:lnTo>
                    <a:lnTo>
                      <a:pt x="804" y="332"/>
                    </a:lnTo>
                    <a:lnTo>
                      <a:pt x="807" y="353"/>
                    </a:lnTo>
                    <a:lnTo>
                      <a:pt x="811" y="373"/>
                    </a:lnTo>
                    <a:lnTo>
                      <a:pt x="812" y="393"/>
                    </a:lnTo>
                    <a:lnTo>
                      <a:pt x="812" y="4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33" name="Freeform 171"/>
              <p:cNvSpPr>
                <a:spLocks/>
              </p:cNvSpPr>
              <p:nvPr/>
            </p:nvSpPr>
            <p:spPr bwMode="auto">
              <a:xfrm>
                <a:off x="1181" y="2502"/>
                <a:ext cx="163" cy="165"/>
              </a:xfrm>
              <a:custGeom>
                <a:avLst/>
                <a:gdLst>
                  <a:gd name="T0" fmla="*/ 0 w 812"/>
                  <a:gd name="T1" fmla="*/ 0 h 829"/>
                  <a:gd name="T2" fmla="*/ 0 w 812"/>
                  <a:gd name="T3" fmla="*/ 0 h 829"/>
                  <a:gd name="T4" fmla="*/ 0 w 812"/>
                  <a:gd name="T5" fmla="*/ 0 h 829"/>
                  <a:gd name="T6" fmla="*/ 0 w 812"/>
                  <a:gd name="T7" fmla="*/ 0 h 829"/>
                  <a:gd name="T8" fmla="*/ 0 w 812"/>
                  <a:gd name="T9" fmla="*/ 0 h 829"/>
                  <a:gd name="T10" fmla="*/ 0 w 812"/>
                  <a:gd name="T11" fmla="*/ 0 h 829"/>
                  <a:gd name="T12" fmla="*/ 0 w 812"/>
                  <a:gd name="T13" fmla="*/ 0 h 829"/>
                  <a:gd name="T14" fmla="*/ 0 w 812"/>
                  <a:gd name="T15" fmla="*/ 0 h 829"/>
                  <a:gd name="T16" fmla="*/ 0 w 812"/>
                  <a:gd name="T17" fmla="*/ 0 h 829"/>
                  <a:gd name="T18" fmla="*/ 0 w 812"/>
                  <a:gd name="T19" fmla="*/ 0 h 829"/>
                  <a:gd name="T20" fmla="*/ 0 w 812"/>
                  <a:gd name="T21" fmla="*/ 0 h 829"/>
                  <a:gd name="T22" fmla="*/ 0 w 812"/>
                  <a:gd name="T23" fmla="*/ 0 h 829"/>
                  <a:gd name="T24" fmla="*/ 0 w 812"/>
                  <a:gd name="T25" fmla="*/ 0 h 829"/>
                  <a:gd name="T26" fmla="*/ 0 w 812"/>
                  <a:gd name="T27" fmla="*/ 0 h 829"/>
                  <a:gd name="T28" fmla="*/ 0 w 812"/>
                  <a:gd name="T29" fmla="*/ 0 h 829"/>
                  <a:gd name="T30" fmla="*/ 0 w 812"/>
                  <a:gd name="T31" fmla="*/ 0 h 829"/>
                  <a:gd name="T32" fmla="*/ 0 w 812"/>
                  <a:gd name="T33" fmla="*/ 0 h 829"/>
                  <a:gd name="T34" fmla="*/ 0 w 812"/>
                  <a:gd name="T35" fmla="*/ 0 h 829"/>
                  <a:gd name="T36" fmla="*/ 0 w 812"/>
                  <a:gd name="T37" fmla="*/ 0 h 829"/>
                  <a:gd name="T38" fmla="*/ 0 w 812"/>
                  <a:gd name="T39" fmla="*/ 0 h 829"/>
                  <a:gd name="T40" fmla="*/ 0 w 812"/>
                  <a:gd name="T41" fmla="*/ 0 h 829"/>
                  <a:gd name="T42" fmla="*/ 0 w 812"/>
                  <a:gd name="T43" fmla="*/ 0 h 829"/>
                  <a:gd name="T44" fmla="*/ 0 w 812"/>
                  <a:gd name="T45" fmla="*/ 0 h 829"/>
                  <a:gd name="T46" fmla="*/ 0 w 812"/>
                  <a:gd name="T47" fmla="*/ 0 h 829"/>
                  <a:gd name="T48" fmla="*/ 0 w 812"/>
                  <a:gd name="T49" fmla="*/ 0 h 829"/>
                  <a:gd name="T50" fmla="*/ 0 w 812"/>
                  <a:gd name="T51" fmla="*/ 0 h 829"/>
                  <a:gd name="T52" fmla="*/ 0 w 812"/>
                  <a:gd name="T53" fmla="*/ 0 h 829"/>
                  <a:gd name="T54" fmla="*/ 0 w 812"/>
                  <a:gd name="T55" fmla="*/ 0 h 829"/>
                  <a:gd name="T56" fmla="*/ 0 w 812"/>
                  <a:gd name="T57" fmla="*/ 0 h 829"/>
                  <a:gd name="T58" fmla="*/ 0 w 812"/>
                  <a:gd name="T59" fmla="*/ 0 h 829"/>
                  <a:gd name="T60" fmla="*/ 0 w 812"/>
                  <a:gd name="T61" fmla="*/ 0 h 829"/>
                  <a:gd name="T62" fmla="*/ 0 w 812"/>
                  <a:gd name="T63" fmla="*/ 0 h 829"/>
                  <a:gd name="T64" fmla="*/ 0 w 812"/>
                  <a:gd name="T65" fmla="*/ 0 h 829"/>
                  <a:gd name="T66" fmla="*/ 0 w 812"/>
                  <a:gd name="T67" fmla="*/ 0 h 829"/>
                  <a:gd name="T68" fmla="*/ 0 w 812"/>
                  <a:gd name="T69" fmla="*/ 0 h 829"/>
                  <a:gd name="T70" fmla="*/ 0 w 812"/>
                  <a:gd name="T71" fmla="*/ 0 h 829"/>
                  <a:gd name="T72" fmla="*/ 0 w 812"/>
                  <a:gd name="T73" fmla="*/ 0 h 829"/>
                  <a:gd name="T74" fmla="*/ 0 w 812"/>
                  <a:gd name="T75" fmla="*/ 0 h 829"/>
                  <a:gd name="T76" fmla="*/ 0 w 812"/>
                  <a:gd name="T77" fmla="*/ 0 h 829"/>
                  <a:gd name="T78" fmla="*/ 0 w 812"/>
                  <a:gd name="T79" fmla="*/ 0 h 829"/>
                  <a:gd name="T80" fmla="*/ 0 w 812"/>
                  <a:gd name="T81" fmla="*/ 0 h 829"/>
                  <a:gd name="T82" fmla="*/ 0 w 812"/>
                  <a:gd name="T83" fmla="*/ 0 h 829"/>
                  <a:gd name="T84" fmla="*/ 0 w 812"/>
                  <a:gd name="T85" fmla="*/ 0 h 82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812" h="829">
                    <a:moveTo>
                      <a:pt x="812" y="416"/>
                    </a:moveTo>
                    <a:lnTo>
                      <a:pt x="812" y="437"/>
                    </a:lnTo>
                    <a:lnTo>
                      <a:pt x="811" y="456"/>
                    </a:lnTo>
                    <a:lnTo>
                      <a:pt x="807" y="477"/>
                    </a:lnTo>
                    <a:lnTo>
                      <a:pt x="804" y="498"/>
                    </a:lnTo>
                    <a:lnTo>
                      <a:pt x="799" y="518"/>
                    </a:lnTo>
                    <a:lnTo>
                      <a:pt x="794" y="538"/>
                    </a:lnTo>
                    <a:lnTo>
                      <a:pt x="787" y="557"/>
                    </a:lnTo>
                    <a:lnTo>
                      <a:pt x="782" y="577"/>
                    </a:lnTo>
                    <a:lnTo>
                      <a:pt x="773" y="594"/>
                    </a:lnTo>
                    <a:lnTo>
                      <a:pt x="763" y="612"/>
                    </a:lnTo>
                    <a:lnTo>
                      <a:pt x="753" y="631"/>
                    </a:lnTo>
                    <a:lnTo>
                      <a:pt x="743" y="648"/>
                    </a:lnTo>
                    <a:lnTo>
                      <a:pt x="731" y="662"/>
                    </a:lnTo>
                    <a:lnTo>
                      <a:pt x="720" y="678"/>
                    </a:lnTo>
                    <a:lnTo>
                      <a:pt x="706" y="694"/>
                    </a:lnTo>
                    <a:lnTo>
                      <a:pt x="693" y="707"/>
                    </a:lnTo>
                    <a:lnTo>
                      <a:pt x="678" y="721"/>
                    </a:lnTo>
                    <a:lnTo>
                      <a:pt x="665" y="734"/>
                    </a:lnTo>
                    <a:lnTo>
                      <a:pt x="649" y="747"/>
                    </a:lnTo>
                    <a:lnTo>
                      <a:pt x="633" y="759"/>
                    </a:lnTo>
                    <a:lnTo>
                      <a:pt x="617" y="768"/>
                    </a:lnTo>
                    <a:lnTo>
                      <a:pt x="600" y="779"/>
                    </a:lnTo>
                    <a:lnTo>
                      <a:pt x="583" y="788"/>
                    </a:lnTo>
                    <a:lnTo>
                      <a:pt x="564" y="796"/>
                    </a:lnTo>
                    <a:lnTo>
                      <a:pt x="546" y="805"/>
                    </a:lnTo>
                    <a:lnTo>
                      <a:pt x="527" y="810"/>
                    </a:lnTo>
                    <a:lnTo>
                      <a:pt x="509" y="817"/>
                    </a:lnTo>
                    <a:lnTo>
                      <a:pt x="490" y="821"/>
                    </a:lnTo>
                    <a:lnTo>
                      <a:pt x="470" y="823"/>
                    </a:lnTo>
                    <a:lnTo>
                      <a:pt x="449" y="827"/>
                    </a:lnTo>
                    <a:lnTo>
                      <a:pt x="429" y="829"/>
                    </a:lnTo>
                    <a:lnTo>
                      <a:pt x="409" y="829"/>
                    </a:lnTo>
                    <a:lnTo>
                      <a:pt x="387" y="829"/>
                    </a:lnTo>
                    <a:lnTo>
                      <a:pt x="367" y="827"/>
                    </a:lnTo>
                    <a:lnTo>
                      <a:pt x="346" y="823"/>
                    </a:lnTo>
                    <a:lnTo>
                      <a:pt x="326" y="821"/>
                    </a:lnTo>
                    <a:lnTo>
                      <a:pt x="306" y="817"/>
                    </a:lnTo>
                    <a:lnTo>
                      <a:pt x="286" y="810"/>
                    </a:lnTo>
                    <a:lnTo>
                      <a:pt x="269" y="805"/>
                    </a:lnTo>
                    <a:lnTo>
                      <a:pt x="250" y="796"/>
                    </a:lnTo>
                    <a:lnTo>
                      <a:pt x="232" y="788"/>
                    </a:lnTo>
                    <a:lnTo>
                      <a:pt x="213" y="779"/>
                    </a:lnTo>
                    <a:lnTo>
                      <a:pt x="197" y="768"/>
                    </a:lnTo>
                    <a:lnTo>
                      <a:pt x="180" y="759"/>
                    </a:lnTo>
                    <a:lnTo>
                      <a:pt x="164" y="747"/>
                    </a:lnTo>
                    <a:lnTo>
                      <a:pt x="149" y="734"/>
                    </a:lnTo>
                    <a:lnTo>
                      <a:pt x="134" y="721"/>
                    </a:lnTo>
                    <a:lnTo>
                      <a:pt x="119" y="707"/>
                    </a:lnTo>
                    <a:lnTo>
                      <a:pt x="106" y="694"/>
                    </a:lnTo>
                    <a:lnTo>
                      <a:pt x="93" y="678"/>
                    </a:lnTo>
                    <a:lnTo>
                      <a:pt x="81" y="662"/>
                    </a:lnTo>
                    <a:lnTo>
                      <a:pt x="70" y="648"/>
                    </a:lnTo>
                    <a:lnTo>
                      <a:pt x="58" y="631"/>
                    </a:lnTo>
                    <a:lnTo>
                      <a:pt x="49" y="612"/>
                    </a:lnTo>
                    <a:lnTo>
                      <a:pt x="39" y="594"/>
                    </a:lnTo>
                    <a:lnTo>
                      <a:pt x="31" y="577"/>
                    </a:lnTo>
                    <a:lnTo>
                      <a:pt x="25" y="557"/>
                    </a:lnTo>
                    <a:lnTo>
                      <a:pt x="18" y="538"/>
                    </a:lnTo>
                    <a:lnTo>
                      <a:pt x="12" y="518"/>
                    </a:lnTo>
                    <a:lnTo>
                      <a:pt x="9" y="498"/>
                    </a:lnTo>
                    <a:lnTo>
                      <a:pt x="4" y="477"/>
                    </a:lnTo>
                    <a:lnTo>
                      <a:pt x="1" y="456"/>
                    </a:lnTo>
                    <a:lnTo>
                      <a:pt x="0" y="437"/>
                    </a:lnTo>
                    <a:lnTo>
                      <a:pt x="0" y="416"/>
                    </a:lnTo>
                    <a:lnTo>
                      <a:pt x="0" y="393"/>
                    </a:lnTo>
                    <a:lnTo>
                      <a:pt x="1" y="373"/>
                    </a:lnTo>
                    <a:lnTo>
                      <a:pt x="4" y="353"/>
                    </a:lnTo>
                    <a:lnTo>
                      <a:pt x="9" y="332"/>
                    </a:lnTo>
                    <a:lnTo>
                      <a:pt x="12" y="311"/>
                    </a:lnTo>
                    <a:lnTo>
                      <a:pt x="18" y="292"/>
                    </a:lnTo>
                    <a:lnTo>
                      <a:pt x="25" y="273"/>
                    </a:lnTo>
                    <a:lnTo>
                      <a:pt x="31" y="255"/>
                    </a:lnTo>
                    <a:lnTo>
                      <a:pt x="39" y="236"/>
                    </a:lnTo>
                    <a:lnTo>
                      <a:pt x="49" y="217"/>
                    </a:lnTo>
                    <a:lnTo>
                      <a:pt x="58" y="200"/>
                    </a:lnTo>
                    <a:lnTo>
                      <a:pt x="70" y="184"/>
                    </a:lnTo>
                    <a:lnTo>
                      <a:pt x="81" y="167"/>
                    </a:lnTo>
                    <a:lnTo>
                      <a:pt x="93" y="151"/>
                    </a:lnTo>
                    <a:lnTo>
                      <a:pt x="106" y="136"/>
                    </a:lnTo>
                    <a:lnTo>
                      <a:pt x="119" y="122"/>
                    </a:lnTo>
                    <a:lnTo>
                      <a:pt x="134" y="109"/>
                    </a:lnTo>
                    <a:lnTo>
                      <a:pt x="149" y="95"/>
                    </a:lnTo>
                    <a:lnTo>
                      <a:pt x="164" y="83"/>
                    </a:lnTo>
                    <a:lnTo>
                      <a:pt x="180" y="71"/>
                    </a:lnTo>
                    <a:lnTo>
                      <a:pt x="197" y="61"/>
                    </a:lnTo>
                    <a:lnTo>
                      <a:pt x="213" y="50"/>
                    </a:lnTo>
                    <a:lnTo>
                      <a:pt x="232" y="42"/>
                    </a:lnTo>
                    <a:lnTo>
                      <a:pt x="250" y="33"/>
                    </a:lnTo>
                    <a:lnTo>
                      <a:pt x="269" y="26"/>
                    </a:lnTo>
                    <a:lnTo>
                      <a:pt x="286" y="20"/>
                    </a:lnTo>
                    <a:lnTo>
                      <a:pt x="306" y="15"/>
                    </a:lnTo>
                    <a:lnTo>
                      <a:pt x="326" y="9"/>
                    </a:lnTo>
                    <a:lnTo>
                      <a:pt x="346" y="6"/>
                    </a:lnTo>
                    <a:lnTo>
                      <a:pt x="367" y="3"/>
                    </a:lnTo>
                    <a:lnTo>
                      <a:pt x="387" y="0"/>
                    </a:lnTo>
                    <a:lnTo>
                      <a:pt x="409" y="0"/>
                    </a:lnTo>
                    <a:lnTo>
                      <a:pt x="429" y="0"/>
                    </a:lnTo>
                    <a:lnTo>
                      <a:pt x="449" y="3"/>
                    </a:lnTo>
                    <a:lnTo>
                      <a:pt x="470" y="6"/>
                    </a:lnTo>
                    <a:lnTo>
                      <a:pt x="490" y="9"/>
                    </a:lnTo>
                    <a:lnTo>
                      <a:pt x="509" y="15"/>
                    </a:lnTo>
                    <a:lnTo>
                      <a:pt x="527" y="20"/>
                    </a:lnTo>
                    <a:lnTo>
                      <a:pt x="546" y="26"/>
                    </a:lnTo>
                    <a:lnTo>
                      <a:pt x="564" y="33"/>
                    </a:lnTo>
                    <a:lnTo>
                      <a:pt x="583" y="42"/>
                    </a:lnTo>
                    <a:lnTo>
                      <a:pt x="600" y="50"/>
                    </a:lnTo>
                    <a:lnTo>
                      <a:pt x="617" y="61"/>
                    </a:lnTo>
                    <a:lnTo>
                      <a:pt x="633" y="71"/>
                    </a:lnTo>
                    <a:lnTo>
                      <a:pt x="649" y="83"/>
                    </a:lnTo>
                    <a:lnTo>
                      <a:pt x="665" y="95"/>
                    </a:lnTo>
                    <a:lnTo>
                      <a:pt x="678" y="109"/>
                    </a:lnTo>
                    <a:lnTo>
                      <a:pt x="693" y="122"/>
                    </a:lnTo>
                    <a:lnTo>
                      <a:pt x="706" y="136"/>
                    </a:lnTo>
                    <a:lnTo>
                      <a:pt x="720" y="151"/>
                    </a:lnTo>
                    <a:lnTo>
                      <a:pt x="731" y="167"/>
                    </a:lnTo>
                    <a:lnTo>
                      <a:pt x="743" y="184"/>
                    </a:lnTo>
                    <a:lnTo>
                      <a:pt x="753" y="200"/>
                    </a:lnTo>
                    <a:lnTo>
                      <a:pt x="763" y="217"/>
                    </a:lnTo>
                    <a:lnTo>
                      <a:pt x="773" y="236"/>
                    </a:lnTo>
                    <a:lnTo>
                      <a:pt x="782" y="255"/>
                    </a:lnTo>
                    <a:lnTo>
                      <a:pt x="787" y="273"/>
                    </a:lnTo>
                    <a:lnTo>
                      <a:pt x="794" y="292"/>
                    </a:lnTo>
                    <a:lnTo>
                      <a:pt x="799" y="311"/>
                    </a:lnTo>
                    <a:lnTo>
                      <a:pt x="804" y="332"/>
                    </a:lnTo>
                    <a:lnTo>
                      <a:pt x="807" y="353"/>
                    </a:lnTo>
                    <a:lnTo>
                      <a:pt x="811" y="373"/>
                    </a:lnTo>
                    <a:lnTo>
                      <a:pt x="812" y="393"/>
                    </a:lnTo>
                    <a:lnTo>
                      <a:pt x="812" y="416"/>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634" name="Line 172"/>
              <p:cNvSpPr>
                <a:spLocks noChangeShapeType="1"/>
              </p:cNvSpPr>
              <p:nvPr/>
            </p:nvSpPr>
            <p:spPr bwMode="auto">
              <a:xfrm flipV="1">
                <a:off x="1216" y="2579"/>
                <a:ext cx="53" cy="55"/>
              </a:xfrm>
              <a:prstGeom prst="line">
                <a:avLst/>
              </a:prstGeom>
              <a:noFill/>
              <a:ln w="17463">
                <a:solidFill>
                  <a:srgbClr val="1C2022"/>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67635" name="Freeform 173"/>
              <p:cNvSpPr>
                <a:spLocks/>
              </p:cNvSpPr>
              <p:nvPr/>
            </p:nvSpPr>
            <p:spPr bwMode="auto">
              <a:xfrm>
                <a:off x="1225" y="2535"/>
                <a:ext cx="85" cy="91"/>
              </a:xfrm>
              <a:custGeom>
                <a:avLst/>
                <a:gdLst>
                  <a:gd name="T0" fmla="*/ 0 w 426"/>
                  <a:gd name="T1" fmla="*/ 0 h 453"/>
                  <a:gd name="T2" fmla="*/ 0 w 426"/>
                  <a:gd name="T3" fmla="*/ 0 h 453"/>
                  <a:gd name="T4" fmla="*/ 0 w 426"/>
                  <a:gd name="T5" fmla="*/ 0 h 453"/>
                  <a:gd name="T6" fmla="*/ 0 w 426"/>
                  <a:gd name="T7" fmla="*/ 0 h 453"/>
                  <a:gd name="T8" fmla="*/ 0 w 426"/>
                  <a:gd name="T9" fmla="*/ 0 h 4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6" h="453">
                    <a:moveTo>
                      <a:pt x="224" y="453"/>
                    </a:moveTo>
                    <a:lnTo>
                      <a:pt x="426" y="0"/>
                    </a:lnTo>
                    <a:lnTo>
                      <a:pt x="0" y="228"/>
                    </a:lnTo>
                    <a:lnTo>
                      <a:pt x="211" y="233"/>
                    </a:lnTo>
                    <a:lnTo>
                      <a:pt x="224" y="453"/>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36" name="Freeform 174"/>
              <p:cNvSpPr>
                <a:spLocks/>
              </p:cNvSpPr>
              <p:nvPr/>
            </p:nvSpPr>
            <p:spPr bwMode="auto">
              <a:xfrm>
                <a:off x="2551" y="2752"/>
                <a:ext cx="42" cy="356"/>
              </a:xfrm>
              <a:custGeom>
                <a:avLst/>
                <a:gdLst>
                  <a:gd name="T0" fmla="*/ 0 w 208"/>
                  <a:gd name="T1" fmla="*/ 0 h 1783"/>
                  <a:gd name="T2" fmla="*/ 0 w 208"/>
                  <a:gd name="T3" fmla="*/ 0 h 1783"/>
                  <a:gd name="T4" fmla="*/ 0 w 208"/>
                  <a:gd name="T5" fmla="*/ 0 h 1783"/>
                  <a:gd name="T6" fmla="*/ 0 w 208"/>
                  <a:gd name="T7" fmla="*/ 0 h 1783"/>
                  <a:gd name="T8" fmla="*/ 0 w 208"/>
                  <a:gd name="T9" fmla="*/ 0 h 17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8" h="1783">
                    <a:moveTo>
                      <a:pt x="3" y="1783"/>
                    </a:moveTo>
                    <a:lnTo>
                      <a:pt x="208" y="11"/>
                    </a:lnTo>
                    <a:lnTo>
                      <a:pt x="95" y="0"/>
                    </a:lnTo>
                    <a:lnTo>
                      <a:pt x="0" y="1782"/>
                    </a:lnTo>
                    <a:lnTo>
                      <a:pt x="3" y="1783"/>
                    </a:lnTo>
                    <a:close/>
                  </a:path>
                </a:pathLst>
              </a:custGeom>
              <a:solidFill>
                <a:srgbClr val="9DC6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37" name="Freeform 175"/>
              <p:cNvSpPr>
                <a:spLocks/>
              </p:cNvSpPr>
              <p:nvPr/>
            </p:nvSpPr>
            <p:spPr bwMode="auto">
              <a:xfrm>
                <a:off x="2547" y="2750"/>
                <a:ext cx="23" cy="358"/>
              </a:xfrm>
              <a:custGeom>
                <a:avLst/>
                <a:gdLst>
                  <a:gd name="T0" fmla="*/ 0 w 114"/>
                  <a:gd name="T1" fmla="*/ 0 h 1793"/>
                  <a:gd name="T2" fmla="*/ 0 w 114"/>
                  <a:gd name="T3" fmla="*/ 0 h 1793"/>
                  <a:gd name="T4" fmla="*/ 0 w 114"/>
                  <a:gd name="T5" fmla="*/ 0 h 1793"/>
                  <a:gd name="T6" fmla="*/ 0 w 114"/>
                  <a:gd name="T7" fmla="*/ 0 h 1793"/>
                  <a:gd name="T8" fmla="*/ 0 w 114"/>
                  <a:gd name="T9" fmla="*/ 0 h 179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4" h="1793">
                    <a:moveTo>
                      <a:pt x="19" y="1793"/>
                    </a:moveTo>
                    <a:lnTo>
                      <a:pt x="114" y="11"/>
                    </a:lnTo>
                    <a:lnTo>
                      <a:pt x="0" y="0"/>
                    </a:lnTo>
                    <a:lnTo>
                      <a:pt x="15" y="1793"/>
                    </a:lnTo>
                    <a:lnTo>
                      <a:pt x="19" y="1793"/>
                    </a:lnTo>
                    <a:close/>
                  </a:path>
                </a:pathLst>
              </a:custGeom>
              <a:solidFill>
                <a:srgbClr val="A0C8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38" name="Freeform 176"/>
              <p:cNvSpPr>
                <a:spLocks/>
              </p:cNvSpPr>
              <p:nvPr/>
            </p:nvSpPr>
            <p:spPr bwMode="auto">
              <a:xfrm>
                <a:off x="2524" y="2747"/>
                <a:ext cx="26" cy="361"/>
              </a:xfrm>
              <a:custGeom>
                <a:avLst/>
                <a:gdLst>
                  <a:gd name="T0" fmla="*/ 0 w 130"/>
                  <a:gd name="T1" fmla="*/ 0 h 1804"/>
                  <a:gd name="T2" fmla="*/ 0 w 130"/>
                  <a:gd name="T3" fmla="*/ 0 h 1804"/>
                  <a:gd name="T4" fmla="*/ 0 w 130"/>
                  <a:gd name="T5" fmla="*/ 0 h 1804"/>
                  <a:gd name="T6" fmla="*/ 0 w 130"/>
                  <a:gd name="T7" fmla="*/ 0 h 1804"/>
                  <a:gd name="T8" fmla="*/ 0 w 130"/>
                  <a:gd name="T9" fmla="*/ 0 h 18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0" h="1804">
                    <a:moveTo>
                      <a:pt x="130" y="1804"/>
                    </a:moveTo>
                    <a:lnTo>
                      <a:pt x="115" y="11"/>
                    </a:lnTo>
                    <a:lnTo>
                      <a:pt x="0" y="0"/>
                    </a:lnTo>
                    <a:lnTo>
                      <a:pt x="127" y="1804"/>
                    </a:lnTo>
                    <a:lnTo>
                      <a:pt x="130" y="1804"/>
                    </a:lnTo>
                    <a:close/>
                  </a:path>
                </a:pathLst>
              </a:custGeom>
              <a:solidFill>
                <a:srgbClr val="A0C8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39" name="Freeform 177"/>
              <p:cNvSpPr>
                <a:spLocks/>
              </p:cNvSpPr>
              <p:nvPr/>
            </p:nvSpPr>
            <p:spPr bwMode="auto">
              <a:xfrm>
                <a:off x="2501" y="2746"/>
                <a:ext cx="49" cy="362"/>
              </a:xfrm>
              <a:custGeom>
                <a:avLst/>
                <a:gdLst>
                  <a:gd name="T0" fmla="*/ 0 w 245"/>
                  <a:gd name="T1" fmla="*/ 0 h 1811"/>
                  <a:gd name="T2" fmla="*/ 0 w 245"/>
                  <a:gd name="T3" fmla="*/ 0 h 1811"/>
                  <a:gd name="T4" fmla="*/ 0 w 245"/>
                  <a:gd name="T5" fmla="*/ 0 h 1811"/>
                  <a:gd name="T6" fmla="*/ 0 w 245"/>
                  <a:gd name="T7" fmla="*/ 0 h 1811"/>
                  <a:gd name="T8" fmla="*/ 0 w 245"/>
                  <a:gd name="T9" fmla="*/ 0 h 1811"/>
                  <a:gd name="T10" fmla="*/ 0 w 245"/>
                  <a:gd name="T11" fmla="*/ 0 h 181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5" h="1811">
                    <a:moveTo>
                      <a:pt x="245" y="1811"/>
                    </a:moveTo>
                    <a:lnTo>
                      <a:pt x="118" y="7"/>
                    </a:lnTo>
                    <a:lnTo>
                      <a:pt x="75" y="4"/>
                    </a:lnTo>
                    <a:lnTo>
                      <a:pt x="0" y="0"/>
                    </a:lnTo>
                    <a:lnTo>
                      <a:pt x="241" y="1811"/>
                    </a:lnTo>
                    <a:lnTo>
                      <a:pt x="245" y="1811"/>
                    </a:lnTo>
                    <a:close/>
                  </a:path>
                </a:pathLst>
              </a:custGeom>
              <a:solidFill>
                <a:srgbClr val="A3CA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0" name="Freeform 178"/>
              <p:cNvSpPr>
                <a:spLocks/>
              </p:cNvSpPr>
              <p:nvPr/>
            </p:nvSpPr>
            <p:spPr bwMode="auto">
              <a:xfrm>
                <a:off x="2477" y="2745"/>
                <a:ext cx="72" cy="363"/>
              </a:xfrm>
              <a:custGeom>
                <a:avLst/>
                <a:gdLst>
                  <a:gd name="T0" fmla="*/ 0 w 361"/>
                  <a:gd name="T1" fmla="*/ 0 h 1816"/>
                  <a:gd name="T2" fmla="*/ 0 w 361"/>
                  <a:gd name="T3" fmla="*/ 0 h 1816"/>
                  <a:gd name="T4" fmla="*/ 0 w 361"/>
                  <a:gd name="T5" fmla="*/ 0 h 1816"/>
                  <a:gd name="T6" fmla="*/ 0 w 361"/>
                  <a:gd name="T7" fmla="*/ 0 h 1816"/>
                  <a:gd name="T8" fmla="*/ 0 w 361"/>
                  <a:gd name="T9" fmla="*/ 0 h 18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1" h="1816">
                    <a:moveTo>
                      <a:pt x="361" y="1816"/>
                    </a:moveTo>
                    <a:lnTo>
                      <a:pt x="120" y="5"/>
                    </a:lnTo>
                    <a:lnTo>
                      <a:pt x="0" y="0"/>
                    </a:lnTo>
                    <a:lnTo>
                      <a:pt x="358" y="1815"/>
                    </a:lnTo>
                    <a:lnTo>
                      <a:pt x="361" y="1816"/>
                    </a:lnTo>
                    <a:close/>
                  </a:path>
                </a:pathLst>
              </a:custGeom>
              <a:solidFill>
                <a:srgbClr val="A3CA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1" name="Freeform 179"/>
              <p:cNvSpPr>
                <a:spLocks/>
              </p:cNvSpPr>
              <p:nvPr/>
            </p:nvSpPr>
            <p:spPr bwMode="auto">
              <a:xfrm>
                <a:off x="2452" y="2744"/>
                <a:ext cx="96" cy="364"/>
              </a:xfrm>
              <a:custGeom>
                <a:avLst/>
                <a:gdLst>
                  <a:gd name="T0" fmla="*/ 0 w 481"/>
                  <a:gd name="T1" fmla="*/ 0 h 1818"/>
                  <a:gd name="T2" fmla="*/ 0 w 481"/>
                  <a:gd name="T3" fmla="*/ 0 h 1818"/>
                  <a:gd name="T4" fmla="*/ 0 w 481"/>
                  <a:gd name="T5" fmla="*/ 0 h 1818"/>
                  <a:gd name="T6" fmla="*/ 0 w 481"/>
                  <a:gd name="T7" fmla="*/ 0 h 1818"/>
                  <a:gd name="T8" fmla="*/ 0 w 481"/>
                  <a:gd name="T9" fmla="*/ 0 h 1818"/>
                  <a:gd name="T10" fmla="*/ 0 w 481"/>
                  <a:gd name="T11" fmla="*/ 0 h 18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81" h="1818">
                    <a:moveTo>
                      <a:pt x="481" y="1818"/>
                    </a:moveTo>
                    <a:lnTo>
                      <a:pt x="123" y="3"/>
                    </a:lnTo>
                    <a:lnTo>
                      <a:pt x="16" y="0"/>
                    </a:lnTo>
                    <a:lnTo>
                      <a:pt x="0" y="0"/>
                    </a:lnTo>
                    <a:lnTo>
                      <a:pt x="476" y="1818"/>
                    </a:lnTo>
                    <a:lnTo>
                      <a:pt x="481" y="1818"/>
                    </a:lnTo>
                    <a:close/>
                  </a:path>
                </a:pathLst>
              </a:custGeom>
              <a:solidFill>
                <a:srgbClr val="A6CB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2" name="Freeform 180"/>
              <p:cNvSpPr>
                <a:spLocks/>
              </p:cNvSpPr>
              <p:nvPr/>
            </p:nvSpPr>
            <p:spPr bwMode="auto">
              <a:xfrm>
                <a:off x="2427" y="2744"/>
                <a:ext cx="120" cy="364"/>
              </a:xfrm>
              <a:custGeom>
                <a:avLst/>
                <a:gdLst>
                  <a:gd name="T0" fmla="*/ 0 w 602"/>
                  <a:gd name="T1" fmla="*/ 0 h 1818"/>
                  <a:gd name="T2" fmla="*/ 0 w 602"/>
                  <a:gd name="T3" fmla="*/ 0 h 1818"/>
                  <a:gd name="T4" fmla="*/ 0 w 602"/>
                  <a:gd name="T5" fmla="*/ 0 h 1818"/>
                  <a:gd name="T6" fmla="*/ 0 w 602"/>
                  <a:gd name="T7" fmla="*/ 0 h 1818"/>
                  <a:gd name="T8" fmla="*/ 0 w 602"/>
                  <a:gd name="T9" fmla="*/ 0 h 18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2" h="1818">
                    <a:moveTo>
                      <a:pt x="602" y="1818"/>
                    </a:moveTo>
                    <a:lnTo>
                      <a:pt x="126" y="0"/>
                    </a:lnTo>
                    <a:lnTo>
                      <a:pt x="0" y="3"/>
                    </a:lnTo>
                    <a:lnTo>
                      <a:pt x="599" y="1818"/>
                    </a:lnTo>
                    <a:lnTo>
                      <a:pt x="602" y="1818"/>
                    </a:lnTo>
                    <a:close/>
                  </a:path>
                </a:pathLst>
              </a:custGeom>
              <a:solidFill>
                <a:srgbClr val="A6CB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3" name="Freeform 181"/>
              <p:cNvSpPr>
                <a:spLocks/>
              </p:cNvSpPr>
              <p:nvPr/>
            </p:nvSpPr>
            <p:spPr bwMode="auto">
              <a:xfrm>
                <a:off x="2401" y="2745"/>
                <a:ext cx="146" cy="363"/>
              </a:xfrm>
              <a:custGeom>
                <a:avLst/>
                <a:gdLst>
                  <a:gd name="T0" fmla="*/ 0 w 730"/>
                  <a:gd name="T1" fmla="*/ 0 h 1815"/>
                  <a:gd name="T2" fmla="*/ 0 w 730"/>
                  <a:gd name="T3" fmla="*/ 0 h 1815"/>
                  <a:gd name="T4" fmla="*/ 0 w 730"/>
                  <a:gd name="T5" fmla="*/ 0 h 1815"/>
                  <a:gd name="T6" fmla="*/ 0 w 730"/>
                  <a:gd name="T7" fmla="*/ 0 h 1815"/>
                  <a:gd name="T8" fmla="*/ 0 w 730"/>
                  <a:gd name="T9" fmla="*/ 0 h 18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0" h="1815">
                    <a:moveTo>
                      <a:pt x="730" y="1815"/>
                    </a:moveTo>
                    <a:lnTo>
                      <a:pt x="131" y="0"/>
                    </a:lnTo>
                    <a:lnTo>
                      <a:pt x="0" y="5"/>
                    </a:lnTo>
                    <a:lnTo>
                      <a:pt x="725" y="1815"/>
                    </a:lnTo>
                    <a:lnTo>
                      <a:pt x="730" y="1815"/>
                    </a:lnTo>
                    <a:close/>
                  </a:path>
                </a:pathLst>
              </a:custGeom>
              <a:solidFill>
                <a:srgbClr val="AAC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4" name="Freeform 182"/>
              <p:cNvSpPr>
                <a:spLocks/>
              </p:cNvSpPr>
              <p:nvPr/>
            </p:nvSpPr>
            <p:spPr bwMode="auto">
              <a:xfrm>
                <a:off x="2380" y="2746"/>
                <a:ext cx="166" cy="362"/>
              </a:xfrm>
              <a:custGeom>
                <a:avLst/>
                <a:gdLst>
                  <a:gd name="T0" fmla="*/ 0 w 826"/>
                  <a:gd name="T1" fmla="*/ 0 h 1810"/>
                  <a:gd name="T2" fmla="*/ 0 w 826"/>
                  <a:gd name="T3" fmla="*/ 0 h 1810"/>
                  <a:gd name="T4" fmla="*/ 0 w 826"/>
                  <a:gd name="T5" fmla="*/ 0 h 1810"/>
                  <a:gd name="T6" fmla="*/ 0 w 826"/>
                  <a:gd name="T7" fmla="*/ 0 h 1810"/>
                  <a:gd name="T8" fmla="*/ 0 w 826"/>
                  <a:gd name="T9" fmla="*/ 0 h 1810"/>
                  <a:gd name="T10" fmla="*/ 0 w 826"/>
                  <a:gd name="T11" fmla="*/ 0 h 181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6" h="1810">
                    <a:moveTo>
                      <a:pt x="826" y="1810"/>
                    </a:moveTo>
                    <a:lnTo>
                      <a:pt x="101" y="0"/>
                    </a:lnTo>
                    <a:lnTo>
                      <a:pt x="0" y="4"/>
                    </a:lnTo>
                    <a:lnTo>
                      <a:pt x="8" y="99"/>
                    </a:lnTo>
                    <a:lnTo>
                      <a:pt x="821" y="1809"/>
                    </a:lnTo>
                    <a:lnTo>
                      <a:pt x="826" y="1810"/>
                    </a:lnTo>
                    <a:close/>
                  </a:path>
                </a:pathLst>
              </a:custGeom>
              <a:solidFill>
                <a:srgbClr val="AAC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5" name="Freeform 183"/>
              <p:cNvSpPr>
                <a:spLocks/>
              </p:cNvSpPr>
              <p:nvPr/>
            </p:nvSpPr>
            <p:spPr bwMode="auto">
              <a:xfrm>
                <a:off x="2382" y="2766"/>
                <a:ext cx="163" cy="342"/>
              </a:xfrm>
              <a:custGeom>
                <a:avLst/>
                <a:gdLst>
                  <a:gd name="T0" fmla="*/ 0 w 813"/>
                  <a:gd name="T1" fmla="*/ 0 h 1710"/>
                  <a:gd name="T2" fmla="*/ 0 w 813"/>
                  <a:gd name="T3" fmla="*/ 0 h 1710"/>
                  <a:gd name="T4" fmla="*/ 0 w 813"/>
                  <a:gd name="T5" fmla="*/ 0 h 1710"/>
                  <a:gd name="T6" fmla="*/ 0 w 813"/>
                  <a:gd name="T7" fmla="*/ 0 h 1710"/>
                  <a:gd name="T8" fmla="*/ 0 w 813"/>
                  <a:gd name="T9" fmla="*/ 0 h 17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3" h="1710">
                    <a:moveTo>
                      <a:pt x="813" y="1710"/>
                    </a:moveTo>
                    <a:lnTo>
                      <a:pt x="0" y="0"/>
                    </a:lnTo>
                    <a:lnTo>
                      <a:pt x="31" y="307"/>
                    </a:lnTo>
                    <a:lnTo>
                      <a:pt x="808" y="1710"/>
                    </a:lnTo>
                    <a:lnTo>
                      <a:pt x="813" y="1710"/>
                    </a:lnTo>
                    <a:close/>
                  </a:path>
                </a:pathLst>
              </a:custGeom>
              <a:solidFill>
                <a:srgbClr val="ACCE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6" name="Freeform 184"/>
              <p:cNvSpPr>
                <a:spLocks/>
              </p:cNvSpPr>
              <p:nvPr/>
            </p:nvSpPr>
            <p:spPr bwMode="auto">
              <a:xfrm>
                <a:off x="2388" y="2827"/>
                <a:ext cx="156" cy="281"/>
              </a:xfrm>
              <a:custGeom>
                <a:avLst/>
                <a:gdLst>
                  <a:gd name="T0" fmla="*/ 0 w 777"/>
                  <a:gd name="T1" fmla="*/ 0 h 1403"/>
                  <a:gd name="T2" fmla="*/ 0 w 777"/>
                  <a:gd name="T3" fmla="*/ 0 h 1403"/>
                  <a:gd name="T4" fmla="*/ 0 w 777"/>
                  <a:gd name="T5" fmla="*/ 0 h 1403"/>
                  <a:gd name="T6" fmla="*/ 0 w 777"/>
                  <a:gd name="T7" fmla="*/ 0 h 1403"/>
                  <a:gd name="T8" fmla="*/ 0 w 777"/>
                  <a:gd name="T9" fmla="*/ 0 h 14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7" h="1403">
                    <a:moveTo>
                      <a:pt x="777" y="1403"/>
                    </a:moveTo>
                    <a:lnTo>
                      <a:pt x="0" y="0"/>
                    </a:lnTo>
                    <a:lnTo>
                      <a:pt x="21" y="231"/>
                    </a:lnTo>
                    <a:lnTo>
                      <a:pt x="772" y="1403"/>
                    </a:lnTo>
                    <a:lnTo>
                      <a:pt x="777" y="1403"/>
                    </a:lnTo>
                    <a:close/>
                  </a:path>
                </a:pathLst>
              </a:custGeom>
              <a:solidFill>
                <a:srgbClr val="ACCE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7" name="Freeform 185"/>
              <p:cNvSpPr>
                <a:spLocks/>
              </p:cNvSpPr>
              <p:nvPr/>
            </p:nvSpPr>
            <p:spPr bwMode="auto">
              <a:xfrm>
                <a:off x="2392" y="2873"/>
                <a:ext cx="151" cy="235"/>
              </a:xfrm>
              <a:custGeom>
                <a:avLst/>
                <a:gdLst>
                  <a:gd name="T0" fmla="*/ 0 w 751"/>
                  <a:gd name="T1" fmla="*/ 0 h 1172"/>
                  <a:gd name="T2" fmla="*/ 0 w 751"/>
                  <a:gd name="T3" fmla="*/ 0 h 1172"/>
                  <a:gd name="T4" fmla="*/ 0 w 751"/>
                  <a:gd name="T5" fmla="*/ 0 h 1172"/>
                  <a:gd name="T6" fmla="*/ 0 w 751"/>
                  <a:gd name="T7" fmla="*/ 0 h 1172"/>
                  <a:gd name="T8" fmla="*/ 0 w 751"/>
                  <a:gd name="T9" fmla="*/ 0 h 117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51" h="1172">
                    <a:moveTo>
                      <a:pt x="751" y="1172"/>
                    </a:moveTo>
                    <a:lnTo>
                      <a:pt x="0" y="0"/>
                    </a:lnTo>
                    <a:lnTo>
                      <a:pt x="18" y="180"/>
                    </a:lnTo>
                    <a:lnTo>
                      <a:pt x="745" y="1170"/>
                    </a:lnTo>
                    <a:lnTo>
                      <a:pt x="751" y="1172"/>
                    </a:lnTo>
                    <a:close/>
                  </a:path>
                </a:pathLst>
              </a:custGeom>
              <a:solidFill>
                <a:srgbClr val="B0D0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8" name="Freeform 186"/>
              <p:cNvSpPr>
                <a:spLocks/>
              </p:cNvSpPr>
              <p:nvPr/>
            </p:nvSpPr>
            <p:spPr bwMode="auto">
              <a:xfrm>
                <a:off x="2396" y="2909"/>
                <a:ext cx="145" cy="198"/>
              </a:xfrm>
              <a:custGeom>
                <a:avLst/>
                <a:gdLst>
                  <a:gd name="T0" fmla="*/ 0 w 727"/>
                  <a:gd name="T1" fmla="*/ 0 h 990"/>
                  <a:gd name="T2" fmla="*/ 0 w 727"/>
                  <a:gd name="T3" fmla="*/ 0 h 990"/>
                  <a:gd name="T4" fmla="*/ 0 w 727"/>
                  <a:gd name="T5" fmla="*/ 0 h 990"/>
                  <a:gd name="T6" fmla="*/ 0 w 727"/>
                  <a:gd name="T7" fmla="*/ 0 h 990"/>
                  <a:gd name="T8" fmla="*/ 0 w 727"/>
                  <a:gd name="T9" fmla="*/ 0 h 9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7" h="990">
                    <a:moveTo>
                      <a:pt x="727" y="990"/>
                    </a:moveTo>
                    <a:lnTo>
                      <a:pt x="0" y="0"/>
                    </a:lnTo>
                    <a:lnTo>
                      <a:pt x="14" y="146"/>
                    </a:lnTo>
                    <a:lnTo>
                      <a:pt x="720" y="990"/>
                    </a:lnTo>
                    <a:lnTo>
                      <a:pt x="727" y="990"/>
                    </a:lnTo>
                    <a:close/>
                  </a:path>
                </a:pathLst>
              </a:custGeom>
              <a:solidFill>
                <a:srgbClr val="B0D0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49" name="Freeform 187"/>
              <p:cNvSpPr>
                <a:spLocks/>
              </p:cNvSpPr>
              <p:nvPr/>
            </p:nvSpPr>
            <p:spPr bwMode="auto">
              <a:xfrm>
                <a:off x="2399" y="2939"/>
                <a:ext cx="141" cy="168"/>
              </a:xfrm>
              <a:custGeom>
                <a:avLst/>
                <a:gdLst>
                  <a:gd name="T0" fmla="*/ 0 w 706"/>
                  <a:gd name="T1" fmla="*/ 0 h 844"/>
                  <a:gd name="T2" fmla="*/ 0 w 706"/>
                  <a:gd name="T3" fmla="*/ 0 h 844"/>
                  <a:gd name="T4" fmla="*/ 0 w 706"/>
                  <a:gd name="T5" fmla="*/ 0 h 844"/>
                  <a:gd name="T6" fmla="*/ 0 w 706"/>
                  <a:gd name="T7" fmla="*/ 0 h 844"/>
                  <a:gd name="T8" fmla="*/ 0 w 706"/>
                  <a:gd name="T9" fmla="*/ 0 h 8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6" h="844">
                    <a:moveTo>
                      <a:pt x="706" y="844"/>
                    </a:moveTo>
                    <a:lnTo>
                      <a:pt x="0" y="0"/>
                    </a:lnTo>
                    <a:lnTo>
                      <a:pt x="11" y="121"/>
                    </a:lnTo>
                    <a:lnTo>
                      <a:pt x="699" y="843"/>
                    </a:lnTo>
                    <a:lnTo>
                      <a:pt x="706" y="844"/>
                    </a:lnTo>
                    <a:close/>
                  </a:path>
                </a:pathLst>
              </a:custGeom>
              <a:solidFill>
                <a:srgbClr val="B3D1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0" name="Freeform 188"/>
              <p:cNvSpPr>
                <a:spLocks/>
              </p:cNvSpPr>
              <p:nvPr/>
            </p:nvSpPr>
            <p:spPr bwMode="auto">
              <a:xfrm>
                <a:off x="2401" y="2963"/>
                <a:ext cx="138" cy="144"/>
              </a:xfrm>
              <a:custGeom>
                <a:avLst/>
                <a:gdLst>
                  <a:gd name="T0" fmla="*/ 0 w 688"/>
                  <a:gd name="T1" fmla="*/ 0 h 722"/>
                  <a:gd name="T2" fmla="*/ 0 w 688"/>
                  <a:gd name="T3" fmla="*/ 0 h 722"/>
                  <a:gd name="T4" fmla="*/ 0 w 688"/>
                  <a:gd name="T5" fmla="*/ 0 h 722"/>
                  <a:gd name="T6" fmla="*/ 0 w 688"/>
                  <a:gd name="T7" fmla="*/ 0 h 722"/>
                  <a:gd name="T8" fmla="*/ 0 w 688"/>
                  <a:gd name="T9" fmla="*/ 0 h 7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8" h="722">
                    <a:moveTo>
                      <a:pt x="688" y="722"/>
                    </a:moveTo>
                    <a:lnTo>
                      <a:pt x="0" y="0"/>
                    </a:lnTo>
                    <a:lnTo>
                      <a:pt x="11" y="105"/>
                    </a:lnTo>
                    <a:lnTo>
                      <a:pt x="678" y="722"/>
                    </a:lnTo>
                    <a:lnTo>
                      <a:pt x="688" y="722"/>
                    </a:lnTo>
                    <a:close/>
                  </a:path>
                </a:pathLst>
              </a:custGeom>
              <a:solidFill>
                <a:srgbClr val="B3D1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1" name="Freeform 189"/>
              <p:cNvSpPr>
                <a:spLocks/>
              </p:cNvSpPr>
              <p:nvPr/>
            </p:nvSpPr>
            <p:spPr bwMode="auto">
              <a:xfrm>
                <a:off x="2403" y="2984"/>
                <a:ext cx="134" cy="123"/>
              </a:xfrm>
              <a:custGeom>
                <a:avLst/>
                <a:gdLst>
                  <a:gd name="T0" fmla="*/ 0 w 667"/>
                  <a:gd name="T1" fmla="*/ 0 h 617"/>
                  <a:gd name="T2" fmla="*/ 0 w 667"/>
                  <a:gd name="T3" fmla="*/ 0 h 617"/>
                  <a:gd name="T4" fmla="*/ 0 w 667"/>
                  <a:gd name="T5" fmla="*/ 0 h 617"/>
                  <a:gd name="T6" fmla="*/ 0 w 667"/>
                  <a:gd name="T7" fmla="*/ 0 h 617"/>
                  <a:gd name="T8" fmla="*/ 0 w 667"/>
                  <a:gd name="T9" fmla="*/ 0 h 6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67" h="617">
                    <a:moveTo>
                      <a:pt x="667" y="617"/>
                    </a:moveTo>
                    <a:lnTo>
                      <a:pt x="0" y="0"/>
                    </a:lnTo>
                    <a:lnTo>
                      <a:pt x="8" y="90"/>
                    </a:lnTo>
                    <a:lnTo>
                      <a:pt x="657" y="616"/>
                    </a:lnTo>
                    <a:lnTo>
                      <a:pt x="667" y="617"/>
                    </a:lnTo>
                    <a:close/>
                  </a:path>
                </a:pathLst>
              </a:custGeom>
              <a:solidFill>
                <a:srgbClr val="B6D2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2" name="Freeform 190"/>
              <p:cNvSpPr>
                <a:spLocks/>
              </p:cNvSpPr>
              <p:nvPr/>
            </p:nvSpPr>
            <p:spPr bwMode="auto">
              <a:xfrm>
                <a:off x="2405" y="3002"/>
                <a:ext cx="130" cy="105"/>
              </a:xfrm>
              <a:custGeom>
                <a:avLst/>
                <a:gdLst>
                  <a:gd name="T0" fmla="*/ 0 w 649"/>
                  <a:gd name="T1" fmla="*/ 0 h 526"/>
                  <a:gd name="T2" fmla="*/ 0 w 649"/>
                  <a:gd name="T3" fmla="*/ 0 h 526"/>
                  <a:gd name="T4" fmla="*/ 0 w 649"/>
                  <a:gd name="T5" fmla="*/ 0 h 526"/>
                  <a:gd name="T6" fmla="*/ 0 w 649"/>
                  <a:gd name="T7" fmla="*/ 0 h 526"/>
                  <a:gd name="T8" fmla="*/ 0 w 649"/>
                  <a:gd name="T9" fmla="*/ 0 h 5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9" h="526">
                    <a:moveTo>
                      <a:pt x="649" y="526"/>
                    </a:moveTo>
                    <a:lnTo>
                      <a:pt x="0" y="0"/>
                    </a:lnTo>
                    <a:lnTo>
                      <a:pt x="8" y="80"/>
                    </a:lnTo>
                    <a:lnTo>
                      <a:pt x="636" y="525"/>
                    </a:lnTo>
                    <a:lnTo>
                      <a:pt x="649" y="526"/>
                    </a:lnTo>
                    <a:close/>
                  </a:path>
                </a:pathLst>
              </a:custGeom>
              <a:solidFill>
                <a:srgbClr val="B6D2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3" name="Freeform 191"/>
              <p:cNvSpPr>
                <a:spLocks/>
              </p:cNvSpPr>
              <p:nvPr/>
            </p:nvSpPr>
            <p:spPr bwMode="auto">
              <a:xfrm>
                <a:off x="2406" y="3018"/>
                <a:ext cx="126" cy="89"/>
              </a:xfrm>
              <a:custGeom>
                <a:avLst/>
                <a:gdLst>
                  <a:gd name="T0" fmla="*/ 0 w 628"/>
                  <a:gd name="T1" fmla="*/ 0 h 445"/>
                  <a:gd name="T2" fmla="*/ 0 w 628"/>
                  <a:gd name="T3" fmla="*/ 0 h 445"/>
                  <a:gd name="T4" fmla="*/ 0 w 628"/>
                  <a:gd name="T5" fmla="*/ 0 h 445"/>
                  <a:gd name="T6" fmla="*/ 0 w 628"/>
                  <a:gd name="T7" fmla="*/ 0 h 445"/>
                  <a:gd name="T8" fmla="*/ 0 w 628"/>
                  <a:gd name="T9" fmla="*/ 0 h 4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8" h="445">
                    <a:moveTo>
                      <a:pt x="628" y="445"/>
                    </a:moveTo>
                    <a:lnTo>
                      <a:pt x="0" y="0"/>
                    </a:lnTo>
                    <a:lnTo>
                      <a:pt x="8" y="71"/>
                    </a:lnTo>
                    <a:lnTo>
                      <a:pt x="611" y="443"/>
                    </a:lnTo>
                    <a:lnTo>
                      <a:pt x="628" y="445"/>
                    </a:lnTo>
                    <a:close/>
                  </a:path>
                </a:pathLst>
              </a:custGeom>
              <a:solidFill>
                <a:srgbClr val="B6D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4" name="Freeform 192"/>
              <p:cNvSpPr>
                <a:spLocks/>
              </p:cNvSpPr>
              <p:nvPr/>
            </p:nvSpPr>
            <p:spPr bwMode="auto">
              <a:xfrm>
                <a:off x="2408" y="3032"/>
                <a:ext cx="121" cy="74"/>
              </a:xfrm>
              <a:custGeom>
                <a:avLst/>
                <a:gdLst>
                  <a:gd name="T0" fmla="*/ 0 w 603"/>
                  <a:gd name="T1" fmla="*/ 0 h 372"/>
                  <a:gd name="T2" fmla="*/ 0 w 603"/>
                  <a:gd name="T3" fmla="*/ 0 h 372"/>
                  <a:gd name="T4" fmla="*/ 0 w 603"/>
                  <a:gd name="T5" fmla="*/ 0 h 372"/>
                  <a:gd name="T6" fmla="*/ 0 w 603"/>
                  <a:gd name="T7" fmla="*/ 0 h 372"/>
                  <a:gd name="T8" fmla="*/ 0 w 603"/>
                  <a:gd name="T9" fmla="*/ 0 h 37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3" h="372">
                    <a:moveTo>
                      <a:pt x="603" y="372"/>
                    </a:moveTo>
                    <a:lnTo>
                      <a:pt x="0" y="0"/>
                    </a:lnTo>
                    <a:lnTo>
                      <a:pt x="5" y="65"/>
                    </a:lnTo>
                    <a:lnTo>
                      <a:pt x="583" y="371"/>
                    </a:lnTo>
                    <a:lnTo>
                      <a:pt x="603" y="372"/>
                    </a:lnTo>
                    <a:close/>
                  </a:path>
                </a:pathLst>
              </a:custGeom>
              <a:solidFill>
                <a:srgbClr val="BAD6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5" name="Freeform 193"/>
              <p:cNvSpPr>
                <a:spLocks/>
              </p:cNvSpPr>
              <p:nvPr/>
            </p:nvSpPr>
            <p:spPr bwMode="auto">
              <a:xfrm>
                <a:off x="2409" y="3045"/>
                <a:ext cx="116" cy="61"/>
              </a:xfrm>
              <a:custGeom>
                <a:avLst/>
                <a:gdLst>
                  <a:gd name="T0" fmla="*/ 0 w 578"/>
                  <a:gd name="T1" fmla="*/ 0 h 306"/>
                  <a:gd name="T2" fmla="*/ 0 w 578"/>
                  <a:gd name="T3" fmla="*/ 0 h 306"/>
                  <a:gd name="T4" fmla="*/ 0 w 578"/>
                  <a:gd name="T5" fmla="*/ 0 h 306"/>
                  <a:gd name="T6" fmla="*/ 0 w 578"/>
                  <a:gd name="T7" fmla="*/ 0 h 306"/>
                  <a:gd name="T8" fmla="*/ 0 w 578"/>
                  <a:gd name="T9" fmla="*/ 0 h 30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8" h="306">
                    <a:moveTo>
                      <a:pt x="578" y="306"/>
                    </a:moveTo>
                    <a:lnTo>
                      <a:pt x="0" y="0"/>
                    </a:lnTo>
                    <a:lnTo>
                      <a:pt x="6" y="60"/>
                    </a:lnTo>
                    <a:lnTo>
                      <a:pt x="549" y="304"/>
                    </a:lnTo>
                    <a:lnTo>
                      <a:pt x="578" y="306"/>
                    </a:lnTo>
                    <a:close/>
                  </a:path>
                </a:pathLst>
              </a:custGeom>
              <a:solidFill>
                <a:srgbClr val="BAD6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6" name="Freeform 194"/>
              <p:cNvSpPr>
                <a:spLocks/>
              </p:cNvSpPr>
              <p:nvPr/>
            </p:nvSpPr>
            <p:spPr bwMode="auto">
              <a:xfrm>
                <a:off x="2410" y="3057"/>
                <a:ext cx="109" cy="49"/>
              </a:xfrm>
              <a:custGeom>
                <a:avLst/>
                <a:gdLst>
                  <a:gd name="T0" fmla="*/ 0 w 543"/>
                  <a:gd name="T1" fmla="*/ 0 h 244"/>
                  <a:gd name="T2" fmla="*/ 0 w 543"/>
                  <a:gd name="T3" fmla="*/ 0 h 244"/>
                  <a:gd name="T4" fmla="*/ 0 w 543"/>
                  <a:gd name="T5" fmla="*/ 0 h 244"/>
                  <a:gd name="T6" fmla="*/ 0 w 543"/>
                  <a:gd name="T7" fmla="*/ 0 h 244"/>
                  <a:gd name="T8" fmla="*/ 0 w 543"/>
                  <a:gd name="T9" fmla="*/ 0 h 2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3" h="244">
                    <a:moveTo>
                      <a:pt x="543" y="244"/>
                    </a:moveTo>
                    <a:lnTo>
                      <a:pt x="0" y="0"/>
                    </a:lnTo>
                    <a:lnTo>
                      <a:pt x="5" y="56"/>
                    </a:lnTo>
                    <a:lnTo>
                      <a:pt x="502" y="240"/>
                    </a:lnTo>
                    <a:lnTo>
                      <a:pt x="543" y="244"/>
                    </a:lnTo>
                    <a:close/>
                  </a:path>
                </a:pathLst>
              </a:custGeom>
              <a:solidFill>
                <a:srgbClr val="BCD8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7" name="Freeform 195"/>
              <p:cNvSpPr>
                <a:spLocks/>
              </p:cNvSpPr>
              <p:nvPr/>
            </p:nvSpPr>
            <p:spPr bwMode="auto">
              <a:xfrm>
                <a:off x="2411" y="3068"/>
                <a:ext cx="100" cy="37"/>
              </a:xfrm>
              <a:custGeom>
                <a:avLst/>
                <a:gdLst>
                  <a:gd name="T0" fmla="*/ 0 w 497"/>
                  <a:gd name="T1" fmla="*/ 0 h 184"/>
                  <a:gd name="T2" fmla="*/ 0 w 497"/>
                  <a:gd name="T3" fmla="*/ 0 h 184"/>
                  <a:gd name="T4" fmla="*/ 0 w 497"/>
                  <a:gd name="T5" fmla="*/ 0 h 184"/>
                  <a:gd name="T6" fmla="*/ 0 w 497"/>
                  <a:gd name="T7" fmla="*/ 0 h 184"/>
                  <a:gd name="T8" fmla="*/ 0 w 497"/>
                  <a:gd name="T9" fmla="*/ 0 h 1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97" h="184">
                    <a:moveTo>
                      <a:pt x="497" y="184"/>
                    </a:moveTo>
                    <a:lnTo>
                      <a:pt x="0" y="0"/>
                    </a:lnTo>
                    <a:lnTo>
                      <a:pt x="6" y="52"/>
                    </a:lnTo>
                    <a:lnTo>
                      <a:pt x="429" y="179"/>
                    </a:lnTo>
                    <a:lnTo>
                      <a:pt x="497" y="184"/>
                    </a:lnTo>
                    <a:close/>
                  </a:path>
                </a:pathLst>
              </a:custGeom>
              <a:solidFill>
                <a:srgbClr val="BCD8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8" name="Freeform 196"/>
              <p:cNvSpPr>
                <a:spLocks/>
              </p:cNvSpPr>
              <p:nvPr/>
            </p:nvSpPr>
            <p:spPr bwMode="auto">
              <a:xfrm>
                <a:off x="2412" y="3079"/>
                <a:ext cx="85" cy="25"/>
              </a:xfrm>
              <a:custGeom>
                <a:avLst/>
                <a:gdLst>
                  <a:gd name="T0" fmla="*/ 0 w 423"/>
                  <a:gd name="T1" fmla="*/ 0 h 127"/>
                  <a:gd name="T2" fmla="*/ 0 w 423"/>
                  <a:gd name="T3" fmla="*/ 0 h 127"/>
                  <a:gd name="T4" fmla="*/ 0 w 423"/>
                  <a:gd name="T5" fmla="*/ 0 h 127"/>
                  <a:gd name="T6" fmla="*/ 0 w 423"/>
                  <a:gd name="T7" fmla="*/ 0 h 127"/>
                  <a:gd name="T8" fmla="*/ 0 w 423"/>
                  <a:gd name="T9" fmla="*/ 0 h 12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3" h="127">
                    <a:moveTo>
                      <a:pt x="423" y="127"/>
                    </a:moveTo>
                    <a:lnTo>
                      <a:pt x="0" y="0"/>
                    </a:lnTo>
                    <a:lnTo>
                      <a:pt x="5" y="50"/>
                    </a:lnTo>
                    <a:lnTo>
                      <a:pt x="294" y="116"/>
                    </a:lnTo>
                    <a:lnTo>
                      <a:pt x="423" y="127"/>
                    </a:lnTo>
                    <a:close/>
                  </a:path>
                </a:pathLst>
              </a:custGeom>
              <a:solidFill>
                <a:srgbClr val="BFD9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59" name="Freeform 197"/>
              <p:cNvSpPr>
                <a:spLocks/>
              </p:cNvSpPr>
              <p:nvPr/>
            </p:nvSpPr>
            <p:spPr bwMode="auto">
              <a:xfrm>
                <a:off x="2413" y="3089"/>
                <a:ext cx="58" cy="13"/>
              </a:xfrm>
              <a:custGeom>
                <a:avLst/>
                <a:gdLst>
                  <a:gd name="T0" fmla="*/ 0 w 289"/>
                  <a:gd name="T1" fmla="*/ 0 h 66"/>
                  <a:gd name="T2" fmla="*/ 0 w 289"/>
                  <a:gd name="T3" fmla="*/ 0 h 66"/>
                  <a:gd name="T4" fmla="*/ 0 w 289"/>
                  <a:gd name="T5" fmla="*/ 0 h 66"/>
                  <a:gd name="T6" fmla="*/ 0 w 289"/>
                  <a:gd name="T7" fmla="*/ 0 h 6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9" h="66">
                    <a:moveTo>
                      <a:pt x="289" y="66"/>
                    </a:moveTo>
                    <a:lnTo>
                      <a:pt x="0" y="0"/>
                    </a:lnTo>
                    <a:lnTo>
                      <a:pt x="3" y="43"/>
                    </a:lnTo>
                    <a:lnTo>
                      <a:pt x="289" y="66"/>
                    </a:lnTo>
                    <a:close/>
                  </a:path>
                </a:pathLst>
              </a:custGeom>
              <a:solidFill>
                <a:srgbClr val="BFD9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0" name="Freeform 198"/>
              <p:cNvSpPr>
                <a:spLocks/>
              </p:cNvSpPr>
              <p:nvPr/>
            </p:nvSpPr>
            <p:spPr bwMode="auto">
              <a:xfrm>
                <a:off x="2645" y="3114"/>
                <a:ext cx="51" cy="6"/>
              </a:xfrm>
              <a:custGeom>
                <a:avLst/>
                <a:gdLst>
                  <a:gd name="T0" fmla="*/ 0 w 259"/>
                  <a:gd name="T1" fmla="*/ 0 h 31"/>
                  <a:gd name="T2" fmla="*/ 0 w 259"/>
                  <a:gd name="T3" fmla="*/ 0 h 31"/>
                  <a:gd name="T4" fmla="*/ 0 w 259"/>
                  <a:gd name="T5" fmla="*/ 0 h 31"/>
                  <a:gd name="T6" fmla="*/ 0 w 259"/>
                  <a:gd name="T7" fmla="*/ 0 h 3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9" h="31">
                    <a:moveTo>
                      <a:pt x="259" y="0"/>
                    </a:moveTo>
                    <a:lnTo>
                      <a:pt x="0" y="11"/>
                    </a:lnTo>
                    <a:lnTo>
                      <a:pt x="248" y="31"/>
                    </a:lnTo>
                    <a:lnTo>
                      <a:pt x="259" y="0"/>
                    </a:lnTo>
                    <a:close/>
                  </a:path>
                </a:pathLst>
              </a:custGeom>
              <a:solidFill>
                <a:srgbClr val="BFD9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1" name="Freeform 199"/>
              <p:cNvSpPr>
                <a:spLocks/>
              </p:cNvSpPr>
              <p:nvPr/>
            </p:nvSpPr>
            <p:spPr bwMode="auto">
              <a:xfrm>
                <a:off x="2611" y="3104"/>
                <a:ext cx="89" cy="12"/>
              </a:xfrm>
              <a:custGeom>
                <a:avLst/>
                <a:gdLst>
                  <a:gd name="T0" fmla="*/ 0 w 443"/>
                  <a:gd name="T1" fmla="*/ 0 h 61"/>
                  <a:gd name="T2" fmla="*/ 0 w 443"/>
                  <a:gd name="T3" fmla="*/ 0 h 61"/>
                  <a:gd name="T4" fmla="*/ 0 w 443"/>
                  <a:gd name="T5" fmla="*/ 0 h 61"/>
                  <a:gd name="T6" fmla="*/ 0 w 443"/>
                  <a:gd name="T7" fmla="*/ 0 h 61"/>
                  <a:gd name="T8" fmla="*/ 0 w 443"/>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43" h="61">
                    <a:moveTo>
                      <a:pt x="166" y="61"/>
                    </a:moveTo>
                    <a:lnTo>
                      <a:pt x="425" y="50"/>
                    </a:lnTo>
                    <a:lnTo>
                      <a:pt x="443" y="0"/>
                    </a:lnTo>
                    <a:lnTo>
                      <a:pt x="0" y="47"/>
                    </a:lnTo>
                    <a:lnTo>
                      <a:pt x="166" y="61"/>
                    </a:lnTo>
                    <a:close/>
                  </a:path>
                </a:pathLst>
              </a:custGeom>
              <a:solidFill>
                <a:srgbClr val="BFD9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2" name="Freeform 200"/>
              <p:cNvSpPr>
                <a:spLocks/>
              </p:cNvSpPr>
              <p:nvPr/>
            </p:nvSpPr>
            <p:spPr bwMode="auto">
              <a:xfrm>
                <a:off x="2595" y="3093"/>
                <a:ext cx="108" cy="20"/>
              </a:xfrm>
              <a:custGeom>
                <a:avLst/>
                <a:gdLst>
                  <a:gd name="T0" fmla="*/ 0 w 540"/>
                  <a:gd name="T1" fmla="*/ 0 h 101"/>
                  <a:gd name="T2" fmla="*/ 0 w 540"/>
                  <a:gd name="T3" fmla="*/ 0 h 101"/>
                  <a:gd name="T4" fmla="*/ 0 w 540"/>
                  <a:gd name="T5" fmla="*/ 0 h 101"/>
                  <a:gd name="T6" fmla="*/ 0 w 540"/>
                  <a:gd name="T7" fmla="*/ 0 h 101"/>
                  <a:gd name="T8" fmla="*/ 0 w 540"/>
                  <a:gd name="T9" fmla="*/ 0 h 1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0" h="101">
                    <a:moveTo>
                      <a:pt x="80" y="101"/>
                    </a:moveTo>
                    <a:lnTo>
                      <a:pt x="523" y="54"/>
                    </a:lnTo>
                    <a:lnTo>
                      <a:pt x="540" y="0"/>
                    </a:lnTo>
                    <a:lnTo>
                      <a:pt x="0" y="95"/>
                    </a:lnTo>
                    <a:lnTo>
                      <a:pt x="80" y="101"/>
                    </a:lnTo>
                    <a:close/>
                  </a:path>
                </a:pathLst>
              </a:custGeom>
              <a:solidFill>
                <a:srgbClr val="BCD8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3" name="Freeform 201"/>
              <p:cNvSpPr>
                <a:spLocks/>
              </p:cNvSpPr>
              <p:nvPr/>
            </p:nvSpPr>
            <p:spPr bwMode="auto">
              <a:xfrm>
                <a:off x="2586" y="3081"/>
                <a:ext cx="121" cy="31"/>
              </a:xfrm>
              <a:custGeom>
                <a:avLst/>
                <a:gdLst>
                  <a:gd name="T0" fmla="*/ 0 w 608"/>
                  <a:gd name="T1" fmla="*/ 0 h 153"/>
                  <a:gd name="T2" fmla="*/ 0 w 608"/>
                  <a:gd name="T3" fmla="*/ 0 h 153"/>
                  <a:gd name="T4" fmla="*/ 0 w 608"/>
                  <a:gd name="T5" fmla="*/ 0 h 153"/>
                  <a:gd name="T6" fmla="*/ 0 w 608"/>
                  <a:gd name="T7" fmla="*/ 0 h 153"/>
                  <a:gd name="T8" fmla="*/ 0 w 608"/>
                  <a:gd name="T9" fmla="*/ 0 h 15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8" h="153">
                    <a:moveTo>
                      <a:pt x="48" y="153"/>
                    </a:moveTo>
                    <a:lnTo>
                      <a:pt x="588" y="58"/>
                    </a:lnTo>
                    <a:lnTo>
                      <a:pt x="608" y="0"/>
                    </a:lnTo>
                    <a:lnTo>
                      <a:pt x="0" y="150"/>
                    </a:lnTo>
                    <a:lnTo>
                      <a:pt x="48" y="153"/>
                    </a:lnTo>
                    <a:close/>
                  </a:path>
                </a:pathLst>
              </a:custGeom>
              <a:solidFill>
                <a:srgbClr val="BCD8E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4" name="Freeform 202"/>
              <p:cNvSpPr>
                <a:spLocks/>
              </p:cNvSpPr>
              <p:nvPr/>
            </p:nvSpPr>
            <p:spPr bwMode="auto">
              <a:xfrm>
                <a:off x="2579" y="3069"/>
                <a:ext cx="133" cy="42"/>
              </a:xfrm>
              <a:custGeom>
                <a:avLst/>
                <a:gdLst>
                  <a:gd name="T0" fmla="*/ 0 w 661"/>
                  <a:gd name="T1" fmla="*/ 0 h 213"/>
                  <a:gd name="T2" fmla="*/ 0 w 661"/>
                  <a:gd name="T3" fmla="*/ 0 h 213"/>
                  <a:gd name="T4" fmla="*/ 0 w 661"/>
                  <a:gd name="T5" fmla="*/ 0 h 213"/>
                  <a:gd name="T6" fmla="*/ 0 w 661"/>
                  <a:gd name="T7" fmla="*/ 0 h 213"/>
                  <a:gd name="T8" fmla="*/ 0 w 661"/>
                  <a:gd name="T9" fmla="*/ 0 h 2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61" h="213">
                    <a:moveTo>
                      <a:pt x="32" y="213"/>
                    </a:moveTo>
                    <a:lnTo>
                      <a:pt x="640" y="63"/>
                    </a:lnTo>
                    <a:lnTo>
                      <a:pt x="661" y="0"/>
                    </a:lnTo>
                    <a:lnTo>
                      <a:pt x="0" y="210"/>
                    </a:lnTo>
                    <a:lnTo>
                      <a:pt x="32" y="213"/>
                    </a:lnTo>
                    <a:close/>
                  </a:path>
                </a:pathLst>
              </a:custGeom>
              <a:solidFill>
                <a:srgbClr val="BAD6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5" name="Freeform 203"/>
              <p:cNvSpPr>
                <a:spLocks/>
              </p:cNvSpPr>
              <p:nvPr/>
            </p:nvSpPr>
            <p:spPr bwMode="auto">
              <a:xfrm>
                <a:off x="2575" y="3055"/>
                <a:ext cx="141" cy="56"/>
              </a:xfrm>
              <a:custGeom>
                <a:avLst/>
                <a:gdLst>
                  <a:gd name="T0" fmla="*/ 0 w 707"/>
                  <a:gd name="T1" fmla="*/ 0 h 279"/>
                  <a:gd name="T2" fmla="*/ 0 w 707"/>
                  <a:gd name="T3" fmla="*/ 0 h 279"/>
                  <a:gd name="T4" fmla="*/ 0 w 707"/>
                  <a:gd name="T5" fmla="*/ 0 h 279"/>
                  <a:gd name="T6" fmla="*/ 0 w 707"/>
                  <a:gd name="T7" fmla="*/ 0 h 279"/>
                  <a:gd name="T8" fmla="*/ 0 w 707"/>
                  <a:gd name="T9" fmla="*/ 0 h 2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7" h="279">
                    <a:moveTo>
                      <a:pt x="22" y="279"/>
                    </a:moveTo>
                    <a:lnTo>
                      <a:pt x="683" y="69"/>
                    </a:lnTo>
                    <a:lnTo>
                      <a:pt x="707" y="0"/>
                    </a:lnTo>
                    <a:lnTo>
                      <a:pt x="0" y="277"/>
                    </a:lnTo>
                    <a:lnTo>
                      <a:pt x="22" y="279"/>
                    </a:lnTo>
                    <a:close/>
                  </a:path>
                </a:pathLst>
              </a:custGeom>
              <a:solidFill>
                <a:srgbClr val="BAD6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6" name="Freeform 204"/>
              <p:cNvSpPr>
                <a:spLocks/>
              </p:cNvSpPr>
              <p:nvPr/>
            </p:nvSpPr>
            <p:spPr bwMode="auto">
              <a:xfrm>
                <a:off x="2571" y="3039"/>
                <a:ext cx="151" cy="71"/>
              </a:xfrm>
              <a:custGeom>
                <a:avLst/>
                <a:gdLst>
                  <a:gd name="T0" fmla="*/ 0 w 751"/>
                  <a:gd name="T1" fmla="*/ 0 h 354"/>
                  <a:gd name="T2" fmla="*/ 0 w 751"/>
                  <a:gd name="T3" fmla="*/ 0 h 354"/>
                  <a:gd name="T4" fmla="*/ 0 w 751"/>
                  <a:gd name="T5" fmla="*/ 0 h 354"/>
                  <a:gd name="T6" fmla="*/ 0 w 751"/>
                  <a:gd name="T7" fmla="*/ 0 h 354"/>
                  <a:gd name="T8" fmla="*/ 0 w 751"/>
                  <a:gd name="T9" fmla="*/ 0 h 3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51" h="354">
                    <a:moveTo>
                      <a:pt x="18" y="354"/>
                    </a:moveTo>
                    <a:lnTo>
                      <a:pt x="725" y="77"/>
                    </a:lnTo>
                    <a:lnTo>
                      <a:pt x="751" y="0"/>
                    </a:lnTo>
                    <a:lnTo>
                      <a:pt x="0" y="352"/>
                    </a:lnTo>
                    <a:lnTo>
                      <a:pt x="18" y="354"/>
                    </a:lnTo>
                    <a:close/>
                  </a:path>
                </a:pathLst>
              </a:custGeom>
              <a:solidFill>
                <a:srgbClr val="B6D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667" name="Freeform 205"/>
              <p:cNvSpPr>
                <a:spLocks/>
              </p:cNvSpPr>
              <p:nvPr/>
            </p:nvSpPr>
            <p:spPr bwMode="auto">
              <a:xfrm>
                <a:off x="2569" y="3022"/>
                <a:ext cx="158" cy="88"/>
              </a:xfrm>
              <a:custGeom>
                <a:avLst/>
                <a:gdLst>
                  <a:gd name="T0" fmla="*/ 0 w 794"/>
                  <a:gd name="T1" fmla="*/ 0 h 440"/>
                  <a:gd name="T2" fmla="*/ 0 w 794"/>
                  <a:gd name="T3" fmla="*/ 0 h 440"/>
                  <a:gd name="T4" fmla="*/ 0 w 794"/>
                  <a:gd name="T5" fmla="*/ 0 h 440"/>
                  <a:gd name="T6" fmla="*/ 0 w 794"/>
                  <a:gd name="T7" fmla="*/ 0 h 440"/>
                  <a:gd name="T8" fmla="*/ 0 w 794"/>
                  <a:gd name="T9" fmla="*/ 0 h 4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4" h="440">
                    <a:moveTo>
                      <a:pt x="14" y="440"/>
                    </a:moveTo>
                    <a:lnTo>
                      <a:pt x="765" y="88"/>
                    </a:lnTo>
                    <a:lnTo>
                      <a:pt x="794" y="0"/>
                    </a:lnTo>
                    <a:lnTo>
                      <a:pt x="0" y="439"/>
                    </a:lnTo>
                    <a:lnTo>
                      <a:pt x="14" y="440"/>
                    </a:lnTo>
                    <a:close/>
                  </a:path>
                </a:pathLst>
              </a:custGeom>
              <a:solidFill>
                <a:srgbClr val="B6D2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grpSp>
        <p:sp>
          <p:nvSpPr>
            <p:cNvPr id="267273" name="Freeform 206"/>
            <p:cNvSpPr>
              <a:spLocks/>
            </p:cNvSpPr>
            <p:nvPr/>
          </p:nvSpPr>
          <p:spPr bwMode="auto">
            <a:xfrm>
              <a:off x="2567" y="3002"/>
              <a:ext cx="167" cy="108"/>
            </a:xfrm>
            <a:custGeom>
              <a:avLst/>
              <a:gdLst>
                <a:gd name="T0" fmla="*/ 0 w 838"/>
                <a:gd name="T1" fmla="*/ 0 h 539"/>
                <a:gd name="T2" fmla="*/ 0 w 838"/>
                <a:gd name="T3" fmla="*/ 0 h 539"/>
                <a:gd name="T4" fmla="*/ 0 w 838"/>
                <a:gd name="T5" fmla="*/ 0 h 539"/>
                <a:gd name="T6" fmla="*/ 0 w 838"/>
                <a:gd name="T7" fmla="*/ 0 h 539"/>
                <a:gd name="T8" fmla="*/ 0 w 838"/>
                <a:gd name="T9" fmla="*/ 0 h 5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8" h="539">
                  <a:moveTo>
                    <a:pt x="10" y="539"/>
                  </a:moveTo>
                  <a:lnTo>
                    <a:pt x="804" y="100"/>
                  </a:lnTo>
                  <a:lnTo>
                    <a:pt x="838" y="0"/>
                  </a:lnTo>
                  <a:lnTo>
                    <a:pt x="0" y="539"/>
                  </a:lnTo>
                  <a:lnTo>
                    <a:pt x="10" y="539"/>
                  </a:lnTo>
                  <a:close/>
                </a:path>
              </a:pathLst>
            </a:custGeom>
            <a:solidFill>
              <a:srgbClr val="B6D2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4" name="Freeform 207"/>
            <p:cNvSpPr>
              <a:spLocks/>
            </p:cNvSpPr>
            <p:nvPr/>
          </p:nvSpPr>
          <p:spPr bwMode="auto">
            <a:xfrm>
              <a:off x="2565" y="2978"/>
              <a:ext cx="177" cy="132"/>
            </a:xfrm>
            <a:custGeom>
              <a:avLst/>
              <a:gdLst>
                <a:gd name="T0" fmla="*/ 0 w 888"/>
                <a:gd name="T1" fmla="*/ 0 h 656"/>
                <a:gd name="T2" fmla="*/ 0 w 888"/>
                <a:gd name="T3" fmla="*/ 0 h 656"/>
                <a:gd name="T4" fmla="*/ 0 w 888"/>
                <a:gd name="T5" fmla="*/ 0 h 656"/>
                <a:gd name="T6" fmla="*/ 0 w 888"/>
                <a:gd name="T7" fmla="*/ 0 h 656"/>
                <a:gd name="T8" fmla="*/ 0 w 888"/>
                <a:gd name="T9" fmla="*/ 0 h 6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8" h="656">
                  <a:moveTo>
                    <a:pt x="10" y="656"/>
                  </a:moveTo>
                  <a:lnTo>
                    <a:pt x="848" y="117"/>
                  </a:lnTo>
                  <a:lnTo>
                    <a:pt x="888" y="0"/>
                  </a:lnTo>
                  <a:lnTo>
                    <a:pt x="0" y="655"/>
                  </a:lnTo>
                  <a:lnTo>
                    <a:pt x="10" y="656"/>
                  </a:lnTo>
                  <a:close/>
                </a:path>
              </a:pathLst>
            </a:custGeom>
            <a:solidFill>
              <a:srgbClr val="B3D1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5" name="Freeform 208"/>
            <p:cNvSpPr>
              <a:spLocks/>
            </p:cNvSpPr>
            <p:nvPr/>
          </p:nvSpPr>
          <p:spPr bwMode="auto">
            <a:xfrm>
              <a:off x="2563" y="2950"/>
              <a:ext cx="189" cy="159"/>
            </a:xfrm>
            <a:custGeom>
              <a:avLst/>
              <a:gdLst>
                <a:gd name="T0" fmla="*/ 0 w 945"/>
                <a:gd name="T1" fmla="*/ 0 h 796"/>
                <a:gd name="T2" fmla="*/ 0 w 945"/>
                <a:gd name="T3" fmla="*/ 0 h 796"/>
                <a:gd name="T4" fmla="*/ 0 w 945"/>
                <a:gd name="T5" fmla="*/ 0 h 796"/>
                <a:gd name="T6" fmla="*/ 0 w 945"/>
                <a:gd name="T7" fmla="*/ 0 h 796"/>
                <a:gd name="T8" fmla="*/ 0 w 945"/>
                <a:gd name="T9" fmla="*/ 0 h 7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5" h="796">
                  <a:moveTo>
                    <a:pt x="8" y="796"/>
                  </a:moveTo>
                  <a:lnTo>
                    <a:pt x="896" y="141"/>
                  </a:lnTo>
                  <a:lnTo>
                    <a:pt x="945" y="0"/>
                  </a:lnTo>
                  <a:lnTo>
                    <a:pt x="0" y="795"/>
                  </a:lnTo>
                  <a:lnTo>
                    <a:pt x="8" y="796"/>
                  </a:lnTo>
                  <a:close/>
                </a:path>
              </a:pathLst>
            </a:custGeom>
            <a:solidFill>
              <a:srgbClr val="B3D1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6" name="Freeform 209"/>
            <p:cNvSpPr>
              <a:spLocks/>
            </p:cNvSpPr>
            <p:nvPr/>
          </p:nvSpPr>
          <p:spPr bwMode="auto">
            <a:xfrm>
              <a:off x="2562" y="2916"/>
              <a:ext cx="202" cy="193"/>
            </a:xfrm>
            <a:custGeom>
              <a:avLst/>
              <a:gdLst>
                <a:gd name="T0" fmla="*/ 0 w 1010"/>
                <a:gd name="T1" fmla="*/ 0 h 968"/>
                <a:gd name="T2" fmla="*/ 0 w 1010"/>
                <a:gd name="T3" fmla="*/ 0 h 968"/>
                <a:gd name="T4" fmla="*/ 0 w 1010"/>
                <a:gd name="T5" fmla="*/ 0 h 968"/>
                <a:gd name="T6" fmla="*/ 0 w 1010"/>
                <a:gd name="T7" fmla="*/ 0 h 968"/>
                <a:gd name="T8" fmla="*/ 0 w 1010"/>
                <a:gd name="T9" fmla="*/ 0 h 9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0" h="968">
                  <a:moveTo>
                    <a:pt x="7" y="968"/>
                  </a:moveTo>
                  <a:lnTo>
                    <a:pt x="952" y="173"/>
                  </a:lnTo>
                  <a:lnTo>
                    <a:pt x="1010" y="0"/>
                  </a:lnTo>
                  <a:lnTo>
                    <a:pt x="0" y="968"/>
                  </a:lnTo>
                  <a:lnTo>
                    <a:pt x="7" y="968"/>
                  </a:lnTo>
                  <a:close/>
                </a:path>
              </a:pathLst>
            </a:custGeom>
            <a:solidFill>
              <a:srgbClr val="B0D0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7" name="Freeform 210"/>
            <p:cNvSpPr>
              <a:spLocks/>
            </p:cNvSpPr>
            <p:nvPr/>
          </p:nvSpPr>
          <p:spPr bwMode="auto">
            <a:xfrm>
              <a:off x="2560" y="2871"/>
              <a:ext cx="219" cy="238"/>
            </a:xfrm>
            <a:custGeom>
              <a:avLst/>
              <a:gdLst>
                <a:gd name="T0" fmla="*/ 0 w 1092"/>
                <a:gd name="T1" fmla="*/ 0 h 1190"/>
                <a:gd name="T2" fmla="*/ 0 w 1092"/>
                <a:gd name="T3" fmla="*/ 0 h 1190"/>
                <a:gd name="T4" fmla="*/ 0 w 1092"/>
                <a:gd name="T5" fmla="*/ 0 h 1190"/>
                <a:gd name="T6" fmla="*/ 0 w 1092"/>
                <a:gd name="T7" fmla="*/ 0 h 1190"/>
                <a:gd name="T8" fmla="*/ 0 w 1092"/>
                <a:gd name="T9" fmla="*/ 0 h 11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92" h="1190">
                  <a:moveTo>
                    <a:pt x="7" y="1190"/>
                  </a:moveTo>
                  <a:lnTo>
                    <a:pt x="1017" y="222"/>
                  </a:lnTo>
                  <a:lnTo>
                    <a:pt x="1092" y="0"/>
                  </a:lnTo>
                  <a:lnTo>
                    <a:pt x="0" y="1190"/>
                  </a:lnTo>
                  <a:lnTo>
                    <a:pt x="7" y="1190"/>
                  </a:lnTo>
                  <a:close/>
                </a:path>
              </a:pathLst>
            </a:custGeom>
            <a:solidFill>
              <a:srgbClr val="B0D0E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8" name="Freeform 211"/>
            <p:cNvSpPr>
              <a:spLocks/>
            </p:cNvSpPr>
            <p:nvPr/>
          </p:nvSpPr>
          <p:spPr bwMode="auto">
            <a:xfrm>
              <a:off x="2559" y="2812"/>
              <a:ext cx="240" cy="297"/>
            </a:xfrm>
            <a:custGeom>
              <a:avLst/>
              <a:gdLst>
                <a:gd name="T0" fmla="*/ 0 w 1198"/>
                <a:gd name="T1" fmla="*/ 0 h 1485"/>
                <a:gd name="T2" fmla="*/ 0 w 1198"/>
                <a:gd name="T3" fmla="*/ 0 h 1485"/>
                <a:gd name="T4" fmla="*/ 0 w 1198"/>
                <a:gd name="T5" fmla="*/ 0 h 1485"/>
                <a:gd name="T6" fmla="*/ 0 w 1198"/>
                <a:gd name="T7" fmla="*/ 0 h 1485"/>
                <a:gd name="T8" fmla="*/ 0 w 1198"/>
                <a:gd name="T9" fmla="*/ 0 h 14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98" h="1485">
                  <a:moveTo>
                    <a:pt x="5" y="1485"/>
                  </a:moveTo>
                  <a:lnTo>
                    <a:pt x="1097" y="295"/>
                  </a:lnTo>
                  <a:lnTo>
                    <a:pt x="1198" y="0"/>
                  </a:lnTo>
                  <a:lnTo>
                    <a:pt x="0" y="1484"/>
                  </a:lnTo>
                  <a:lnTo>
                    <a:pt x="5" y="1485"/>
                  </a:lnTo>
                  <a:close/>
                </a:path>
              </a:pathLst>
            </a:custGeom>
            <a:solidFill>
              <a:srgbClr val="ACCE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79" name="Freeform 212"/>
            <p:cNvSpPr>
              <a:spLocks/>
            </p:cNvSpPr>
            <p:nvPr/>
          </p:nvSpPr>
          <p:spPr bwMode="auto">
            <a:xfrm>
              <a:off x="2558" y="2787"/>
              <a:ext cx="248" cy="322"/>
            </a:xfrm>
            <a:custGeom>
              <a:avLst/>
              <a:gdLst>
                <a:gd name="T0" fmla="*/ 0 w 1238"/>
                <a:gd name="T1" fmla="*/ 0 h 1612"/>
                <a:gd name="T2" fmla="*/ 0 w 1238"/>
                <a:gd name="T3" fmla="*/ 0 h 1612"/>
                <a:gd name="T4" fmla="*/ 0 w 1238"/>
                <a:gd name="T5" fmla="*/ 0 h 1612"/>
                <a:gd name="T6" fmla="*/ 0 w 1238"/>
                <a:gd name="T7" fmla="*/ 0 h 1612"/>
                <a:gd name="T8" fmla="*/ 0 w 1238"/>
                <a:gd name="T9" fmla="*/ 0 h 1612"/>
                <a:gd name="T10" fmla="*/ 0 w 1238"/>
                <a:gd name="T11" fmla="*/ 0 h 16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38" h="1612">
                  <a:moveTo>
                    <a:pt x="6" y="1612"/>
                  </a:moveTo>
                  <a:lnTo>
                    <a:pt x="1204" y="128"/>
                  </a:lnTo>
                  <a:lnTo>
                    <a:pt x="1238" y="26"/>
                  </a:lnTo>
                  <a:lnTo>
                    <a:pt x="1140" y="0"/>
                  </a:lnTo>
                  <a:lnTo>
                    <a:pt x="0" y="1612"/>
                  </a:lnTo>
                  <a:lnTo>
                    <a:pt x="6" y="1612"/>
                  </a:lnTo>
                  <a:close/>
                </a:path>
              </a:pathLst>
            </a:custGeom>
            <a:solidFill>
              <a:srgbClr val="ACCE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0" name="Freeform 213"/>
            <p:cNvSpPr>
              <a:spLocks/>
            </p:cNvSpPr>
            <p:nvPr/>
          </p:nvSpPr>
          <p:spPr bwMode="auto">
            <a:xfrm>
              <a:off x="2557" y="2779"/>
              <a:ext cx="229" cy="330"/>
            </a:xfrm>
            <a:custGeom>
              <a:avLst/>
              <a:gdLst>
                <a:gd name="T0" fmla="*/ 0 w 1145"/>
                <a:gd name="T1" fmla="*/ 0 h 1649"/>
                <a:gd name="T2" fmla="*/ 0 w 1145"/>
                <a:gd name="T3" fmla="*/ 0 h 1649"/>
                <a:gd name="T4" fmla="*/ 0 w 1145"/>
                <a:gd name="T5" fmla="*/ 0 h 1649"/>
                <a:gd name="T6" fmla="*/ 0 w 1145"/>
                <a:gd name="T7" fmla="*/ 0 h 1649"/>
                <a:gd name="T8" fmla="*/ 0 w 1145"/>
                <a:gd name="T9" fmla="*/ 0 h 16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45" h="1649">
                  <a:moveTo>
                    <a:pt x="5" y="1649"/>
                  </a:moveTo>
                  <a:lnTo>
                    <a:pt x="1145" y="37"/>
                  </a:lnTo>
                  <a:lnTo>
                    <a:pt x="1016" y="0"/>
                  </a:lnTo>
                  <a:lnTo>
                    <a:pt x="0" y="1647"/>
                  </a:lnTo>
                  <a:lnTo>
                    <a:pt x="5" y="1649"/>
                  </a:lnTo>
                  <a:close/>
                </a:path>
              </a:pathLst>
            </a:custGeom>
            <a:solidFill>
              <a:srgbClr val="AAC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1" name="Freeform 214"/>
            <p:cNvSpPr>
              <a:spLocks/>
            </p:cNvSpPr>
            <p:nvPr/>
          </p:nvSpPr>
          <p:spPr bwMode="auto">
            <a:xfrm>
              <a:off x="2556" y="2772"/>
              <a:ext cx="204" cy="337"/>
            </a:xfrm>
            <a:custGeom>
              <a:avLst/>
              <a:gdLst>
                <a:gd name="T0" fmla="*/ 0 w 1019"/>
                <a:gd name="T1" fmla="*/ 0 h 1681"/>
                <a:gd name="T2" fmla="*/ 0 w 1019"/>
                <a:gd name="T3" fmla="*/ 0 h 1681"/>
                <a:gd name="T4" fmla="*/ 0 w 1019"/>
                <a:gd name="T5" fmla="*/ 0 h 1681"/>
                <a:gd name="T6" fmla="*/ 0 w 1019"/>
                <a:gd name="T7" fmla="*/ 0 h 1681"/>
                <a:gd name="T8" fmla="*/ 0 w 1019"/>
                <a:gd name="T9" fmla="*/ 0 h 16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9" h="1681">
                  <a:moveTo>
                    <a:pt x="3" y="1681"/>
                  </a:moveTo>
                  <a:lnTo>
                    <a:pt x="1019" y="34"/>
                  </a:lnTo>
                  <a:lnTo>
                    <a:pt x="894" y="0"/>
                  </a:lnTo>
                  <a:lnTo>
                    <a:pt x="0" y="1681"/>
                  </a:lnTo>
                  <a:lnTo>
                    <a:pt x="3" y="1681"/>
                  </a:lnTo>
                  <a:close/>
                </a:path>
              </a:pathLst>
            </a:custGeom>
            <a:solidFill>
              <a:srgbClr val="AACD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2" name="Freeform 215"/>
            <p:cNvSpPr>
              <a:spLocks/>
            </p:cNvSpPr>
            <p:nvPr/>
          </p:nvSpPr>
          <p:spPr bwMode="auto">
            <a:xfrm>
              <a:off x="2555" y="2768"/>
              <a:ext cx="180" cy="341"/>
            </a:xfrm>
            <a:custGeom>
              <a:avLst/>
              <a:gdLst>
                <a:gd name="T0" fmla="*/ 0 w 899"/>
                <a:gd name="T1" fmla="*/ 0 h 1703"/>
                <a:gd name="T2" fmla="*/ 0 w 899"/>
                <a:gd name="T3" fmla="*/ 0 h 1703"/>
                <a:gd name="T4" fmla="*/ 0 w 899"/>
                <a:gd name="T5" fmla="*/ 0 h 1703"/>
                <a:gd name="T6" fmla="*/ 0 w 899"/>
                <a:gd name="T7" fmla="*/ 0 h 1703"/>
                <a:gd name="T8" fmla="*/ 0 w 899"/>
                <a:gd name="T9" fmla="*/ 0 h 1703"/>
                <a:gd name="T10" fmla="*/ 0 w 899"/>
                <a:gd name="T11" fmla="*/ 0 h 170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99" h="1703">
                  <a:moveTo>
                    <a:pt x="5" y="1703"/>
                  </a:moveTo>
                  <a:lnTo>
                    <a:pt x="899" y="22"/>
                  </a:lnTo>
                  <a:lnTo>
                    <a:pt x="889" y="18"/>
                  </a:lnTo>
                  <a:lnTo>
                    <a:pt x="773" y="0"/>
                  </a:lnTo>
                  <a:lnTo>
                    <a:pt x="0" y="1703"/>
                  </a:lnTo>
                  <a:lnTo>
                    <a:pt x="5" y="1703"/>
                  </a:lnTo>
                  <a:close/>
                </a:path>
              </a:pathLst>
            </a:custGeom>
            <a:solidFill>
              <a:srgbClr val="A6CB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3" name="Freeform 216"/>
            <p:cNvSpPr>
              <a:spLocks/>
            </p:cNvSpPr>
            <p:nvPr/>
          </p:nvSpPr>
          <p:spPr bwMode="auto">
            <a:xfrm>
              <a:off x="2555" y="2764"/>
              <a:ext cx="155" cy="345"/>
            </a:xfrm>
            <a:custGeom>
              <a:avLst/>
              <a:gdLst>
                <a:gd name="T0" fmla="*/ 0 w 776"/>
                <a:gd name="T1" fmla="*/ 0 h 1724"/>
                <a:gd name="T2" fmla="*/ 0 w 776"/>
                <a:gd name="T3" fmla="*/ 0 h 1724"/>
                <a:gd name="T4" fmla="*/ 0 w 776"/>
                <a:gd name="T5" fmla="*/ 0 h 1724"/>
                <a:gd name="T6" fmla="*/ 0 w 776"/>
                <a:gd name="T7" fmla="*/ 0 h 1724"/>
                <a:gd name="T8" fmla="*/ 0 w 776"/>
                <a:gd name="T9" fmla="*/ 0 h 17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6" h="1724">
                  <a:moveTo>
                    <a:pt x="3" y="1724"/>
                  </a:moveTo>
                  <a:lnTo>
                    <a:pt x="776" y="21"/>
                  </a:lnTo>
                  <a:lnTo>
                    <a:pt x="655" y="0"/>
                  </a:lnTo>
                  <a:lnTo>
                    <a:pt x="0" y="1724"/>
                  </a:lnTo>
                  <a:lnTo>
                    <a:pt x="3" y="1724"/>
                  </a:lnTo>
                  <a:close/>
                </a:path>
              </a:pathLst>
            </a:custGeom>
            <a:solidFill>
              <a:srgbClr val="A6CBD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4" name="Freeform 217"/>
            <p:cNvSpPr>
              <a:spLocks/>
            </p:cNvSpPr>
            <p:nvPr/>
          </p:nvSpPr>
          <p:spPr bwMode="auto">
            <a:xfrm>
              <a:off x="2554" y="2761"/>
              <a:ext cx="132" cy="348"/>
            </a:xfrm>
            <a:custGeom>
              <a:avLst/>
              <a:gdLst>
                <a:gd name="T0" fmla="*/ 0 w 660"/>
                <a:gd name="T1" fmla="*/ 0 h 1740"/>
                <a:gd name="T2" fmla="*/ 0 w 660"/>
                <a:gd name="T3" fmla="*/ 0 h 1740"/>
                <a:gd name="T4" fmla="*/ 0 w 660"/>
                <a:gd name="T5" fmla="*/ 0 h 1740"/>
                <a:gd name="T6" fmla="*/ 0 w 660"/>
                <a:gd name="T7" fmla="*/ 0 h 1740"/>
                <a:gd name="T8" fmla="*/ 0 w 660"/>
                <a:gd name="T9" fmla="*/ 0 h 1740"/>
                <a:gd name="T10" fmla="*/ 0 w 660"/>
                <a:gd name="T11" fmla="*/ 0 h 17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60" h="1740">
                  <a:moveTo>
                    <a:pt x="5" y="1740"/>
                  </a:moveTo>
                  <a:lnTo>
                    <a:pt x="660" y="16"/>
                  </a:lnTo>
                  <a:lnTo>
                    <a:pt x="594" y="5"/>
                  </a:lnTo>
                  <a:lnTo>
                    <a:pt x="541" y="0"/>
                  </a:lnTo>
                  <a:lnTo>
                    <a:pt x="0" y="1739"/>
                  </a:lnTo>
                  <a:lnTo>
                    <a:pt x="5" y="1740"/>
                  </a:lnTo>
                  <a:close/>
                </a:path>
              </a:pathLst>
            </a:custGeom>
            <a:solidFill>
              <a:srgbClr val="A3CA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5" name="Freeform 218"/>
            <p:cNvSpPr>
              <a:spLocks/>
            </p:cNvSpPr>
            <p:nvPr/>
          </p:nvSpPr>
          <p:spPr bwMode="auto">
            <a:xfrm>
              <a:off x="2553" y="2758"/>
              <a:ext cx="109" cy="350"/>
            </a:xfrm>
            <a:custGeom>
              <a:avLst/>
              <a:gdLst>
                <a:gd name="T0" fmla="*/ 0 w 545"/>
                <a:gd name="T1" fmla="*/ 0 h 1750"/>
                <a:gd name="T2" fmla="*/ 0 w 545"/>
                <a:gd name="T3" fmla="*/ 0 h 1750"/>
                <a:gd name="T4" fmla="*/ 0 w 545"/>
                <a:gd name="T5" fmla="*/ 0 h 1750"/>
                <a:gd name="T6" fmla="*/ 0 w 545"/>
                <a:gd name="T7" fmla="*/ 0 h 1750"/>
                <a:gd name="T8" fmla="*/ 0 w 545"/>
                <a:gd name="T9" fmla="*/ 0 h 17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5" h="1750">
                  <a:moveTo>
                    <a:pt x="4" y="1750"/>
                  </a:moveTo>
                  <a:lnTo>
                    <a:pt x="545" y="11"/>
                  </a:lnTo>
                  <a:lnTo>
                    <a:pt x="428" y="0"/>
                  </a:lnTo>
                  <a:lnTo>
                    <a:pt x="0" y="1750"/>
                  </a:lnTo>
                  <a:lnTo>
                    <a:pt x="4" y="1750"/>
                  </a:lnTo>
                  <a:close/>
                </a:path>
              </a:pathLst>
            </a:custGeom>
            <a:solidFill>
              <a:srgbClr val="A3CA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6" name="Freeform 219"/>
            <p:cNvSpPr>
              <a:spLocks/>
            </p:cNvSpPr>
            <p:nvPr/>
          </p:nvSpPr>
          <p:spPr bwMode="auto">
            <a:xfrm>
              <a:off x="2552" y="2756"/>
              <a:ext cx="87" cy="352"/>
            </a:xfrm>
            <a:custGeom>
              <a:avLst/>
              <a:gdLst>
                <a:gd name="T0" fmla="*/ 0 w 431"/>
                <a:gd name="T1" fmla="*/ 0 h 1761"/>
                <a:gd name="T2" fmla="*/ 0 w 431"/>
                <a:gd name="T3" fmla="*/ 0 h 1761"/>
                <a:gd name="T4" fmla="*/ 0 w 431"/>
                <a:gd name="T5" fmla="*/ 0 h 1761"/>
                <a:gd name="T6" fmla="*/ 0 w 431"/>
                <a:gd name="T7" fmla="*/ 0 h 1761"/>
                <a:gd name="T8" fmla="*/ 0 w 431"/>
                <a:gd name="T9" fmla="*/ 0 h 17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31" h="1761">
                  <a:moveTo>
                    <a:pt x="3" y="1761"/>
                  </a:moveTo>
                  <a:lnTo>
                    <a:pt x="431" y="11"/>
                  </a:lnTo>
                  <a:lnTo>
                    <a:pt x="315" y="0"/>
                  </a:lnTo>
                  <a:lnTo>
                    <a:pt x="0" y="1761"/>
                  </a:lnTo>
                  <a:lnTo>
                    <a:pt x="3" y="1761"/>
                  </a:lnTo>
                  <a:close/>
                </a:path>
              </a:pathLst>
            </a:custGeom>
            <a:solidFill>
              <a:srgbClr val="A0C8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7" name="Freeform 220"/>
            <p:cNvSpPr>
              <a:spLocks/>
            </p:cNvSpPr>
            <p:nvPr/>
          </p:nvSpPr>
          <p:spPr bwMode="auto">
            <a:xfrm>
              <a:off x="2552" y="2754"/>
              <a:ext cx="63" cy="354"/>
            </a:xfrm>
            <a:custGeom>
              <a:avLst/>
              <a:gdLst>
                <a:gd name="T0" fmla="*/ 0 w 319"/>
                <a:gd name="T1" fmla="*/ 0 h 1772"/>
                <a:gd name="T2" fmla="*/ 0 w 319"/>
                <a:gd name="T3" fmla="*/ 0 h 1772"/>
                <a:gd name="T4" fmla="*/ 0 w 319"/>
                <a:gd name="T5" fmla="*/ 0 h 1772"/>
                <a:gd name="T6" fmla="*/ 0 w 319"/>
                <a:gd name="T7" fmla="*/ 0 h 1772"/>
                <a:gd name="T8" fmla="*/ 0 w 319"/>
                <a:gd name="T9" fmla="*/ 0 h 177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9" h="1772">
                  <a:moveTo>
                    <a:pt x="4" y="1772"/>
                  </a:moveTo>
                  <a:lnTo>
                    <a:pt x="319" y="11"/>
                  </a:lnTo>
                  <a:lnTo>
                    <a:pt x="205" y="0"/>
                  </a:lnTo>
                  <a:lnTo>
                    <a:pt x="0" y="1772"/>
                  </a:lnTo>
                  <a:lnTo>
                    <a:pt x="4" y="1772"/>
                  </a:lnTo>
                  <a:close/>
                </a:path>
              </a:pathLst>
            </a:custGeom>
            <a:solidFill>
              <a:srgbClr val="A0C8D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8" name="Freeform 221"/>
            <p:cNvSpPr>
              <a:spLocks/>
            </p:cNvSpPr>
            <p:nvPr/>
          </p:nvSpPr>
          <p:spPr bwMode="auto">
            <a:xfrm>
              <a:off x="3095" y="2519"/>
              <a:ext cx="383" cy="243"/>
            </a:xfrm>
            <a:custGeom>
              <a:avLst/>
              <a:gdLst>
                <a:gd name="T0" fmla="*/ 0 w 1913"/>
                <a:gd name="T1" fmla="*/ 0 h 1213"/>
                <a:gd name="T2" fmla="*/ 0 w 1913"/>
                <a:gd name="T3" fmla="*/ 0 h 1213"/>
                <a:gd name="T4" fmla="*/ 0 w 1913"/>
                <a:gd name="T5" fmla="*/ 0 h 1213"/>
                <a:gd name="T6" fmla="*/ 0 w 1913"/>
                <a:gd name="T7" fmla="*/ 0 h 1213"/>
                <a:gd name="T8" fmla="*/ 0 w 1913"/>
                <a:gd name="T9" fmla="*/ 0 h 12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13" h="1213">
                  <a:moveTo>
                    <a:pt x="1913" y="1128"/>
                  </a:moveTo>
                  <a:lnTo>
                    <a:pt x="159" y="0"/>
                  </a:lnTo>
                  <a:lnTo>
                    <a:pt x="0" y="186"/>
                  </a:lnTo>
                  <a:lnTo>
                    <a:pt x="1850" y="1213"/>
                  </a:lnTo>
                  <a:lnTo>
                    <a:pt x="1913" y="1128"/>
                  </a:lnTo>
                  <a:close/>
                </a:path>
              </a:pathLst>
            </a:custGeom>
            <a:solidFill>
              <a:srgbClr val="EDB89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89" name="Freeform 222"/>
            <p:cNvSpPr>
              <a:spLocks/>
            </p:cNvSpPr>
            <p:nvPr/>
          </p:nvSpPr>
          <p:spPr bwMode="auto">
            <a:xfrm>
              <a:off x="3067" y="2556"/>
              <a:ext cx="398" cy="223"/>
            </a:xfrm>
            <a:custGeom>
              <a:avLst/>
              <a:gdLst>
                <a:gd name="T0" fmla="*/ 0 w 1990"/>
                <a:gd name="T1" fmla="*/ 0 h 1115"/>
                <a:gd name="T2" fmla="*/ 0 w 1990"/>
                <a:gd name="T3" fmla="*/ 0 h 1115"/>
                <a:gd name="T4" fmla="*/ 0 w 1990"/>
                <a:gd name="T5" fmla="*/ 0 h 1115"/>
                <a:gd name="T6" fmla="*/ 0 w 1990"/>
                <a:gd name="T7" fmla="*/ 0 h 1115"/>
                <a:gd name="T8" fmla="*/ 0 w 1990"/>
                <a:gd name="T9" fmla="*/ 0 h 1115"/>
                <a:gd name="T10" fmla="*/ 0 w 1990"/>
                <a:gd name="T11" fmla="*/ 0 h 111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90" h="1115">
                  <a:moveTo>
                    <a:pt x="1990" y="1027"/>
                  </a:moveTo>
                  <a:lnTo>
                    <a:pt x="140" y="0"/>
                  </a:lnTo>
                  <a:lnTo>
                    <a:pt x="130" y="14"/>
                  </a:lnTo>
                  <a:lnTo>
                    <a:pt x="0" y="206"/>
                  </a:lnTo>
                  <a:lnTo>
                    <a:pt x="1925" y="1115"/>
                  </a:lnTo>
                  <a:lnTo>
                    <a:pt x="1990" y="1027"/>
                  </a:lnTo>
                  <a:close/>
                </a:path>
              </a:pathLst>
            </a:custGeom>
            <a:solidFill>
              <a:srgbClr val="EEBB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0" name="Freeform 223"/>
            <p:cNvSpPr>
              <a:spLocks/>
            </p:cNvSpPr>
            <p:nvPr/>
          </p:nvSpPr>
          <p:spPr bwMode="auto">
            <a:xfrm>
              <a:off x="3039" y="2597"/>
              <a:ext cx="413" cy="200"/>
            </a:xfrm>
            <a:custGeom>
              <a:avLst/>
              <a:gdLst>
                <a:gd name="T0" fmla="*/ 0 w 2066"/>
                <a:gd name="T1" fmla="*/ 0 h 999"/>
                <a:gd name="T2" fmla="*/ 0 w 2066"/>
                <a:gd name="T3" fmla="*/ 0 h 999"/>
                <a:gd name="T4" fmla="*/ 0 w 2066"/>
                <a:gd name="T5" fmla="*/ 0 h 999"/>
                <a:gd name="T6" fmla="*/ 0 w 2066"/>
                <a:gd name="T7" fmla="*/ 0 h 999"/>
                <a:gd name="T8" fmla="*/ 0 w 2066"/>
                <a:gd name="T9" fmla="*/ 0 h 9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66" h="999">
                  <a:moveTo>
                    <a:pt x="2066" y="909"/>
                  </a:moveTo>
                  <a:lnTo>
                    <a:pt x="141" y="0"/>
                  </a:lnTo>
                  <a:lnTo>
                    <a:pt x="0" y="210"/>
                  </a:lnTo>
                  <a:lnTo>
                    <a:pt x="2000" y="999"/>
                  </a:lnTo>
                  <a:lnTo>
                    <a:pt x="2066" y="909"/>
                  </a:lnTo>
                  <a:close/>
                </a:path>
              </a:pathLst>
            </a:custGeom>
            <a:solidFill>
              <a:srgbClr val="EEBB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1" name="Freeform 224"/>
            <p:cNvSpPr>
              <a:spLocks/>
            </p:cNvSpPr>
            <p:nvPr/>
          </p:nvSpPr>
          <p:spPr bwMode="auto">
            <a:xfrm>
              <a:off x="3015" y="2639"/>
              <a:ext cx="424" cy="177"/>
            </a:xfrm>
            <a:custGeom>
              <a:avLst/>
              <a:gdLst>
                <a:gd name="T0" fmla="*/ 0 w 2122"/>
                <a:gd name="T1" fmla="*/ 0 h 882"/>
                <a:gd name="T2" fmla="*/ 0 w 2122"/>
                <a:gd name="T3" fmla="*/ 0 h 882"/>
                <a:gd name="T4" fmla="*/ 0 w 2122"/>
                <a:gd name="T5" fmla="*/ 0 h 882"/>
                <a:gd name="T6" fmla="*/ 0 w 2122"/>
                <a:gd name="T7" fmla="*/ 0 h 882"/>
                <a:gd name="T8" fmla="*/ 0 w 2122"/>
                <a:gd name="T9" fmla="*/ 0 h 882"/>
                <a:gd name="T10" fmla="*/ 0 w 2122"/>
                <a:gd name="T11" fmla="*/ 0 h 88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22" h="882">
                  <a:moveTo>
                    <a:pt x="2122" y="789"/>
                  </a:moveTo>
                  <a:lnTo>
                    <a:pt x="122" y="0"/>
                  </a:lnTo>
                  <a:lnTo>
                    <a:pt x="90" y="48"/>
                  </a:lnTo>
                  <a:lnTo>
                    <a:pt x="0" y="226"/>
                  </a:lnTo>
                  <a:lnTo>
                    <a:pt x="2054" y="882"/>
                  </a:lnTo>
                  <a:lnTo>
                    <a:pt x="2122" y="789"/>
                  </a:lnTo>
                  <a:close/>
                </a:path>
              </a:pathLst>
            </a:custGeom>
            <a:solidFill>
              <a:srgbClr val="EEBD9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2" name="Freeform 225"/>
            <p:cNvSpPr>
              <a:spLocks/>
            </p:cNvSpPr>
            <p:nvPr/>
          </p:nvSpPr>
          <p:spPr bwMode="auto">
            <a:xfrm>
              <a:off x="2991" y="2685"/>
              <a:ext cx="434" cy="151"/>
            </a:xfrm>
            <a:custGeom>
              <a:avLst/>
              <a:gdLst>
                <a:gd name="T0" fmla="*/ 0 w 2172"/>
                <a:gd name="T1" fmla="*/ 0 h 755"/>
                <a:gd name="T2" fmla="*/ 0 w 2172"/>
                <a:gd name="T3" fmla="*/ 0 h 755"/>
                <a:gd name="T4" fmla="*/ 0 w 2172"/>
                <a:gd name="T5" fmla="*/ 0 h 755"/>
                <a:gd name="T6" fmla="*/ 0 w 2172"/>
                <a:gd name="T7" fmla="*/ 0 h 755"/>
                <a:gd name="T8" fmla="*/ 0 w 2172"/>
                <a:gd name="T9" fmla="*/ 0 h 7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72" h="755">
                  <a:moveTo>
                    <a:pt x="2172" y="656"/>
                  </a:moveTo>
                  <a:lnTo>
                    <a:pt x="118" y="0"/>
                  </a:lnTo>
                  <a:lnTo>
                    <a:pt x="0" y="233"/>
                  </a:lnTo>
                  <a:lnTo>
                    <a:pt x="2100" y="755"/>
                  </a:lnTo>
                  <a:lnTo>
                    <a:pt x="2172" y="656"/>
                  </a:lnTo>
                  <a:close/>
                </a:path>
              </a:pathLst>
            </a:custGeom>
            <a:solidFill>
              <a:srgbClr val="EEBD9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3" name="Freeform 226"/>
            <p:cNvSpPr>
              <a:spLocks/>
            </p:cNvSpPr>
            <p:nvPr/>
          </p:nvSpPr>
          <p:spPr bwMode="auto">
            <a:xfrm>
              <a:off x="2967" y="2731"/>
              <a:ext cx="444" cy="125"/>
            </a:xfrm>
            <a:custGeom>
              <a:avLst/>
              <a:gdLst>
                <a:gd name="T0" fmla="*/ 0 w 2222"/>
                <a:gd name="T1" fmla="*/ 0 h 625"/>
                <a:gd name="T2" fmla="*/ 0 w 2222"/>
                <a:gd name="T3" fmla="*/ 0 h 625"/>
                <a:gd name="T4" fmla="*/ 0 w 2222"/>
                <a:gd name="T5" fmla="*/ 0 h 625"/>
                <a:gd name="T6" fmla="*/ 0 w 2222"/>
                <a:gd name="T7" fmla="*/ 0 h 625"/>
                <a:gd name="T8" fmla="*/ 0 w 2222"/>
                <a:gd name="T9" fmla="*/ 0 h 6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22" h="625">
                  <a:moveTo>
                    <a:pt x="2222" y="522"/>
                  </a:moveTo>
                  <a:lnTo>
                    <a:pt x="122" y="0"/>
                  </a:lnTo>
                  <a:lnTo>
                    <a:pt x="0" y="241"/>
                  </a:lnTo>
                  <a:lnTo>
                    <a:pt x="2146" y="625"/>
                  </a:lnTo>
                  <a:lnTo>
                    <a:pt x="2222" y="522"/>
                  </a:lnTo>
                  <a:close/>
                </a:path>
              </a:pathLst>
            </a:custGeom>
            <a:solidFill>
              <a:srgbClr val="EEBD9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4" name="Freeform 227"/>
            <p:cNvSpPr>
              <a:spLocks/>
            </p:cNvSpPr>
            <p:nvPr/>
          </p:nvSpPr>
          <p:spPr bwMode="auto">
            <a:xfrm>
              <a:off x="2958" y="2779"/>
              <a:ext cx="438" cy="99"/>
            </a:xfrm>
            <a:custGeom>
              <a:avLst/>
              <a:gdLst>
                <a:gd name="T0" fmla="*/ 0 w 2190"/>
                <a:gd name="T1" fmla="*/ 0 h 495"/>
                <a:gd name="T2" fmla="*/ 0 w 2190"/>
                <a:gd name="T3" fmla="*/ 0 h 495"/>
                <a:gd name="T4" fmla="*/ 0 w 2190"/>
                <a:gd name="T5" fmla="*/ 0 h 495"/>
                <a:gd name="T6" fmla="*/ 0 w 2190"/>
                <a:gd name="T7" fmla="*/ 0 h 495"/>
                <a:gd name="T8" fmla="*/ 0 w 2190"/>
                <a:gd name="T9" fmla="*/ 0 h 495"/>
                <a:gd name="T10" fmla="*/ 0 w 2190"/>
                <a:gd name="T11" fmla="*/ 0 h 4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90" h="495">
                  <a:moveTo>
                    <a:pt x="2190" y="384"/>
                  </a:moveTo>
                  <a:lnTo>
                    <a:pt x="44" y="0"/>
                  </a:lnTo>
                  <a:lnTo>
                    <a:pt x="0" y="87"/>
                  </a:lnTo>
                  <a:lnTo>
                    <a:pt x="857" y="355"/>
                  </a:lnTo>
                  <a:lnTo>
                    <a:pt x="2109" y="495"/>
                  </a:lnTo>
                  <a:lnTo>
                    <a:pt x="2190" y="384"/>
                  </a:lnTo>
                  <a:close/>
                </a:path>
              </a:pathLst>
            </a:custGeom>
            <a:solidFill>
              <a:srgbClr val="EFC0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5" name="Freeform 228"/>
            <p:cNvSpPr>
              <a:spLocks/>
            </p:cNvSpPr>
            <p:nvPr/>
          </p:nvSpPr>
          <p:spPr bwMode="auto">
            <a:xfrm>
              <a:off x="3129" y="2850"/>
              <a:ext cx="251" cy="52"/>
            </a:xfrm>
            <a:custGeom>
              <a:avLst/>
              <a:gdLst>
                <a:gd name="T0" fmla="*/ 0 w 1252"/>
                <a:gd name="T1" fmla="*/ 0 h 260"/>
                <a:gd name="T2" fmla="*/ 0 w 1252"/>
                <a:gd name="T3" fmla="*/ 0 h 260"/>
                <a:gd name="T4" fmla="*/ 0 w 1252"/>
                <a:gd name="T5" fmla="*/ 0 h 260"/>
                <a:gd name="T6" fmla="*/ 0 w 1252"/>
                <a:gd name="T7" fmla="*/ 0 h 260"/>
                <a:gd name="T8" fmla="*/ 0 w 1252"/>
                <a:gd name="T9" fmla="*/ 0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52" h="260">
                  <a:moveTo>
                    <a:pt x="1252" y="140"/>
                  </a:moveTo>
                  <a:lnTo>
                    <a:pt x="0" y="0"/>
                  </a:lnTo>
                  <a:lnTo>
                    <a:pt x="770" y="243"/>
                  </a:lnTo>
                  <a:lnTo>
                    <a:pt x="1163" y="260"/>
                  </a:lnTo>
                  <a:lnTo>
                    <a:pt x="1252" y="140"/>
                  </a:lnTo>
                  <a:close/>
                </a:path>
              </a:pathLst>
            </a:custGeom>
            <a:solidFill>
              <a:srgbClr val="EFC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6" name="Freeform 229"/>
            <p:cNvSpPr>
              <a:spLocks/>
            </p:cNvSpPr>
            <p:nvPr/>
          </p:nvSpPr>
          <p:spPr bwMode="auto">
            <a:xfrm>
              <a:off x="3283" y="2899"/>
              <a:ext cx="79" cy="20"/>
            </a:xfrm>
            <a:custGeom>
              <a:avLst/>
              <a:gdLst>
                <a:gd name="T0" fmla="*/ 0 w 393"/>
                <a:gd name="T1" fmla="*/ 0 h 102"/>
                <a:gd name="T2" fmla="*/ 0 w 393"/>
                <a:gd name="T3" fmla="*/ 0 h 102"/>
                <a:gd name="T4" fmla="*/ 0 w 393"/>
                <a:gd name="T5" fmla="*/ 0 h 102"/>
                <a:gd name="T6" fmla="*/ 0 w 393"/>
                <a:gd name="T7" fmla="*/ 0 h 10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93" h="102">
                  <a:moveTo>
                    <a:pt x="393" y="17"/>
                  </a:moveTo>
                  <a:lnTo>
                    <a:pt x="0" y="0"/>
                  </a:lnTo>
                  <a:lnTo>
                    <a:pt x="330" y="102"/>
                  </a:lnTo>
                  <a:lnTo>
                    <a:pt x="393" y="17"/>
                  </a:lnTo>
                  <a:close/>
                </a:path>
              </a:pathLst>
            </a:custGeom>
            <a:solidFill>
              <a:srgbClr val="EFC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7" name="Freeform 230"/>
            <p:cNvSpPr>
              <a:spLocks/>
            </p:cNvSpPr>
            <p:nvPr/>
          </p:nvSpPr>
          <p:spPr bwMode="auto">
            <a:xfrm>
              <a:off x="3259" y="2361"/>
              <a:ext cx="121" cy="155"/>
            </a:xfrm>
            <a:custGeom>
              <a:avLst/>
              <a:gdLst>
                <a:gd name="T0" fmla="*/ 0 w 609"/>
                <a:gd name="T1" fmla="*/ 0 h 774"/>
                <a:gd name="T2" fmla="*/ 0 w 609"/>
                <a:gd name="T3" fmla="*/ 0 h 774"/>
                <a:gd name="T4" fmla="*/ 0 w 609"/>
                <a:gd name="T5" fmla="*/ 0 h 774"/>
                <a:gd name="T6" fmla="*/ 0 w 609"/>
                <a:gd name="T7" fmla="*/ 0 h 77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9" h="774">
                  <a:moveTo>
                    <a:pt x="0" y="108"/>
                  </a:moveTo>
                  <a:lnTo>
                    <a:pt x="609" y="774"/>
                  </a:lnTo>
                  <a:lnTo>
                    <a:pt x="115" y="0"/>
                  </a:lnTo>
                  <a:lnTo>
                    <a:pt x="0" y="108"/>
                  </a:lnTo>
                  <a:close/>
                </a:path>
              </a:pathLst>
            </a:custGeom>
            <a:solidFill>
              <a:srgbClr val="EEBD9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8" name="Freeform 231"/>
            <p:cNvSpPr>
              <a:spLocks/>
            </p:cNvSpPr>
            <p:nvPr/>
          </p:nvSpPr>
          <p:spPr bwMode="auto">
            <a:xfrm>
              <a:off x="3225" y="2383"/>
              <a:ext cx="236" cy="259"/>
            </a:xfrm>
            <a:custGeom>
              <a:avLst/>
              <a:gdLst>
                <a:gd name="T0" fmla="*/ 0 w 1182"/>
                <a:gd name="T1" fmla="*/ 0 h 1296"/>
                <a:gd name="T2" fmla="*/ 0 w 1182"/>
                <a:gd name="T3" fmla="*/ 0 h 1296"/>
                <a:gd name="T4" fmla="*/ 0 w 1182"/>
                <a:gd name="T5" fmla="*/ 0 h 1296"/>
                <a:gd name="T6" fmla="*/ 0 w 1182"/>
                <a:gd name="T7" fmla="*/ 0 h 1296"/>
                <a:gd name="T8" fmla="*/ 0 w 1182"/>
                <a:gd name="T9" fmla="*/ 0 h 1296"/>
                <a:gd name="T10" fmla="*/ 0 w 1182"/>
                <a:gd name="T11" fmla="*/ 0 h 1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82" h="1296">
                  <a:moveTo>
                    <a:pt x="779" y="666"/>
                  </a:moveTo>
                  <a:lnTo>
                    <a:pt x="170" y="0"/>
                  </a:lnTo>
                  <a:lnTo>
                    <a:pt x="43" y="117"/>
                  </a:lnTo>
                  <a:lnTo>
                    <a:pt x="0" y="160"/>
                  </a:lnTo>
                  <a:lnTo>
                    <a:pt x="1182" y="1296"/>
                  </a:lnTo>
                  <a:lnTo>
                    <a:pt x="779" y="666"/>
                  </a:lnTo>
                  <a:close/>
                </a:path>
              </a:pathLst>
            </a:custGeom>
            <a:solidFill>
              <a:srgbClr val="EEBD9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299" name="Freeform 232"/>
            <p:cNvSpPr>
              <a:spLocks/>
            </p:cNvSpPr>
            <p:nvPr/>
          </p:nvSpPr>
          <p:spPr bwMode="auto">
            <a:xfrm>
              <a:off x="3191" y="2415"/>
              <a:ext cx="313" cy="296"/>
            </a:xfrm>
            <a:custGeom>
              <a:avLst/>
              <a:gdLst>
                <a:gd name="T0" fmla="*/ 0 w 1563"/>
                <a:gd name="T1" fmla="*/ 0 h 1481"/>
                <a:gd name="T2" fmla="*/ 0 w 1563"/>
                <a:gd name="T3" fmla="*/ 0 h 1481"/>
                <a:gd name="T4" fmla="*/ 0 w 1563"/>
                <a:gd name="T5" fmla="*/ 0 h 1481"/>
                <a:gd name="T6" fmla="*/ 0 w 1563"/>
                <a:gd name="T7" fmla="*/ 0 h 1481"/>
                <a:gd name="T8" fmla="*/ 0 w 1563"/>
                <a:gd name="T9" fmla="*/ 0 h 1481"/>
                <a:gd name="T10" fmla="*/ 0 w 1563"/>
                <a:gd name="T11" fmla="*/ 0 h 148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63" h="1481">
                  <a:moveTo>
                    <a:pt x="1349" y="1136"/>
                  </a:moveTo>
                  <a:lnTo>
                    <a:pt x="167" y="0"/>
                  </a:lnTo>
                  <a:lnTo>
                    <a:pt x="0" y="167"/>
                  </a:lnTo>
                  <a:lnTo>
                    <a:pt x="1557" y="1481"/>
                  </a:lnTo>
                  <a:lnTo>
                    <a:pt x="1563" y="1473"/>
                  </a:lnTo>
                  <a:lnTo>
                    <a:pt x="1349" y="1136"/>
                  </a:lnTo>
                  <a:close/>
                </a:path>
              </a:pathLst>
            </a:custGeom>
            <a:solidFill>
              <a:srgbClr val="EEBD9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0" name="Freeform 233"/>
            <p:cNvSpPr>
              <a:spLocks/>
            </p:cNvSpPr>
            <p:nvPr/>
          </p:nvSpPr>
          <p:spPr bwMode="auto">
            <a:xfrm>
              <a:off x="3158" y="2448"/>
              <a:ext cx="345" cy="280"/>
            </a:xfrm>
            <a:custGeom>
              <a:avLst/>
              <a:gdLst>
                <a:gd name="T0" fmla="*/ 0 w 1721"/>
                <a:gd name="T1" fmla="*/ 0 h 1399"/>
                <a:gd name="T2" fmla="*/ 0 w 1721"/>
                <a:gd name="T3" fmla="*/ 0 h 1399"/>
                <a:gd name="T4" fmla="*/ 0 w 1721"/>
                <a:gd name="T5" fmla="*/ 0 h 1399"/>
                <a:gd name="T6" fmla="*/ 0 w 1721"/>
                <a:gd name="T7" fmla="*/ 0 h 1399"/>
                <a:gd name="T8" fmla="*/ 0 w 1721"/>
                <a:gd name="T9" fmla="*/ 0 h 1399"/>
                <a:gd name="T10" fmla="*/ 0 w 1721"/>
                <a:gd name="T11" fmla="*/ 0 h 13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1" h="1399">
                  <a:moveTo>
                    <a:pt x="1721" y="1314"/>
                  </a:moveTo>
                  <a:lnTo>
                    <a:pt x="164" y="0"/>
                  </a:lnTo>
                  <a:lnTo>
                    <a:pt x="36" y="129"/>
                  </a:lnTo>
                  <a:lnTo>
                    <a:pt x="0" y="171"/>
                  </a:lnTo>
                  <a:lnTo>
                    <a:pt x="1659" y="1399"/>
                  </a:lnTo>
                  <a:lnTo>
                    <a:pt x="1721" y="1314"/>
                  </a:lnTo>
                  <a:close/>
                </a:path>
              </a:pathLst>
            </a:custGeom>
            <a:solidFill>
              <a:srgbClr val="EEBB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1" name="Freeform 234"/>
            <p:cNvSpPr>
              <a:spLocks/>
            </p:cNvSpPr>
            <p:nvPr/>
          </p:nvSpPr>
          <p:spPr bwMode="auto">
            <a:xfrm>
              <a:off x="3127" y="2482"/>
              <a:ext cx="363" cy="263"/>
            </a:xfrm>
            <a:custGeom>
              <a:avLst/>
              <a:gdLst>
                <a:gd name="T0" fmla="*/ 0 w 1816"/>
                <a:gd name="T1" fmla="*/ 0 h 1312"/>
                <a:gd name="T2" fmla="*/ 0 w 1816"/>
                <a:gd name="T3" fmla="*/ 0 h 1312"/>
                <a:gd name="T4" fmla="*/ 0 w 1816"/>
                <a:gd name="T5" fmla="*/ 0 h 1312"/>
                <a:gd name="T6" fmla="*/ 0 w 1816"/>
                <a:gd name="T7" fmla="*/ 0 h 1312"/>
                <a:gd name="T8" fmla="*/ 0 w 1816"/>
                <a:gd name="T9" fmla="*/ 0 h 13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6" h="1312">
                  <a:moveTo>
                    <a:pt x="1816" y="1228"/>
                  </a:moveTo>
                  <a:lnTo>
                    <a:pt x="157" y="0"/>
                  </a:lnTo>
                  <a:lnTo>
                    <a:pt x="0" y="184"/>
                  </a:lnTo>
                  <a:lnTo>
                    <a:pt x="1754" y="1312"/>
                  </a:lnTo>
                  <a:lnTo>
                    <a:pt x="1816" y="1228"/>
                  </a:lnTo>
                  <a:close/>
                </a:path>
              </a:pathLst>
            </a:custGeom>
            <a:solidFill>
              <a:srgbClr val="EEBB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2" name="Freeform 235"/>
            <p:cNvSpPr>
              <a:spLocks/>
            </p:cNvSpPr>
            <p:nvPr/>
          </p:nvSpPr>
          <p:spPr bwMode="auto">
            <a:xfrm>
              <a:off x="2904" y="2760"/>
              <a:ext cx="78" cy="206"/>
            </a:xfrm>
            <a:custGeom>
              <a:avLst/>
              <a:gdLst>
                <a:gd name="T0" fmla="*/ 0 w 390"/>
                <a:gd name="T1" fmla="*/ 0 h 1030"/>
                <a:gd name="T2" fmla="*/ 0 w 390"/>
                <a:gd name="T3" fmla="*/ 0 h 1030"/>
                <a:gd name="T4" fmla="*/ 0 w 390"/>
                <a:gd name="T5" fmla="*/ 0 h 1030"/>
                <a:gd name="T6" fmla="*/ 0 w 390"/>
                <a:gd name="T7" fmla="*/ 0 h 1030"/>
                <a:gd name="T8" fmla="*/ 0 w 390"/>
                <a:gd name="T9" fmla="*/ 0 h 10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0" h="1030">
                  <a:moveTo>
                    <a:pt x="390" y="1030"/>
                  </a:moveTo>
                  <a:lnTo>
                    <a:pt x="64" y="0"/>
                  </a:lnTo>
                  <a:lnTo>
                    <a:pt x="0" y="27"/>
                  </a:lnTo>
                  <a:lnTo>
                    <a:pt x="387" y="1028"/>
                  </a:lnTo>
                  <a:lnTo>
                    <a:pt x="390" y="1030"/>
                  </a:lnTo>
                  <a:close/>
                </a:path>
              </a:pathLst>
            </a:custGeom>
            <a:solidFill>
              <a:srgbClr val="CE90B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3" name="Freeform 236"/>
            <p:cNvSpPr>
              <a:spLocks/>
            </p:cNvSpPr>
            <p:nvPr/>
          </p:nvSpPr>
          <p:spPr bwMode="auto">
            <a:xfrm>
              <a:off x="2891" y="2766"/>
              <a:ext cx="90" cy="200"/>
            </a:xfrm>
            <a:custGeom>
              <a:avLst/>
              <a:gdLst>
                <a:gd name="T0" fmla="*/ 0 w 452"/>
                <a:gd name="T1" fmla="*/ 0 h 1001"/>
                <a:gd name="T2" fmla="*/ 0 w 452"/>
                <a:gd name="T3" fmla="*/ 0 h 1001"/>
                <a:gd name="T4" fmla="*/ 0 w 452"/>
                <a:gd name="T5" fmla="*/ 0 h 1001"/>
                <a:gd name="T6" fmla="*/ 0 w 452"/>
                <a:gd name="T7" fmla="*/ 0 h 1001"/>
                <a:gd name="T8" fmla="*/ 0 w 452"/>
                <a:gd name="T9" fmla="*/ 0 h 10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2" h="1001">
                  <a:moveTo>
                    <a:pt x="452" y="1001"/>
                  </a:moveTo>
                  <a:lnTo>
                    <a:pt x="65" y="0"/>
                  </a:lnTo>
                  <a:lnTo>
                    <a:pt x="0" y="26"/>
                  </a:lnTo>
                  <a:lnTo>
                    <a:pt x="447" y="998"/>
                  </a:lnTo>
                  <a:lnTo>
                    <a:pt x="452" y="1001"/>
                  </a:lnTo>
                  <a:close/>
                </a:path>
              </a:pathLst>
            </a:custGeom>
            <a:solidFill>
              <a:srgbClr val="D292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4" name="Freeform 237"/>
            <p:cNvSpPr>
              <a:spLocks/>
            </p:cNvSpPr>
            <p:nvPr/>
          </p:nvSpPr>
          <p:spPr bwMode="auto">
            <a:xfrm>
              <a:off x="2878" y="2771"/>
              <a:ext cx="102" cy="194"/>
            </a:xfrm>
            <a:custGeom>
              <a:avLst/>
              <a:gdLst>
                <a:gd name="T0" fmla="*/ 0 w 513"/>
                <a:gd name="T1" fmla="*/ 0 h 972"/>
                <a:gd name="T2" fmla="*/ 0 w 513"/>
                <a:gd name="T3" fmla="*/ 0 h 972"/>
                <a:gd name="T4" fmla="*/ 0 w 513"/>
                <a:gd name="T5" fmla="*/ 0 h 972"/>
                <a:gd name="T6" fmla="*/ 0 w 513"/>
                <a:gd name="T7" fmla="*/ 0 h 972"/>
                <a:gd name="T8" fmla="*/ 0 w 513"/>
                <a:gd name="T9" fmla="*/ 0 h 97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3" h="972">
                  <a:moveTo>
                    <a:pt x="513" y="972"/>
                  </a:moveTo>
                  <a:lnTo>
                    <a:pt x="66" y="0"/>
                  </a:lnTo>
                  <a:lnTo>
                    <a:pt x="0" y="27"/>
                  </a:lnTo>
                  <a:lnTo>
                    <a:pt x="508" y="970"/>
                  </a:lnTo>
                  <a:lnTo>
                    <a:pt x="513" y="972"/>
                  </a:lnTo>
                  <a:close/>
                </a:path>
              </a:pathLst>
            </a:custGeom>
            <a:solidFill>
              <a:srgbClr val="D294B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5" name="Freeform 238"/>
            <p:cNvSpPr>
              <a:spLocks/>
            </p:cNvSpPr>
            <p:nvPr/>
          </p:nvSpPr>
          <p:spPr bwMode="auto">
            <a:xfrm>
              <a:off x="2865" y="2776"/>
              <a:ext cx="114" cy="189"/>
            </a:xfrm>
            <a:custGeom>
              <a:avLst/>
              <a:gdLst>
                <a:gd name="T0" fmla="*/ 0 w 574"/>
                <a:gd name="T1" fmla="*/ 0 h 943"/>
                <a:gd name="T2" fmla="*/ 0 w 574"/>
                <a:gd name="T3" fmla="*/ 0 h 943"/>
                <a:gd name="T4" fmla="*/ 0 w 574"/>
                <a:gd name="T5" fmla="*/ 0 h 943"/>
                <a:gd name="T6" fmla="*/ 0 w 574"/>
                <a:gd name="T7" fmla="*/ 0 h 943"/>
                <a:gd name="T8" fmla="*/ 0 w 574"/>
                <a:gd name="T9" fmla="*/ 0 h 9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4" h="943">
                  <a:moveTo>
                    <a:pt x="574" y="943"/>
                  </a:moveTo>
                  <a:lnTo>
                    <a:pt x="66" y="0"/>
                  </a:lnTo>
                  <a:lnTo>
                    <a:pt x="0" y="28"/>
                  </a:lnTo>
                  <a:lnTo>
                    <a:pt x="567" y="938"/>
                  </a:lnTo>
                  <a:lnTo>
                    <a:pt x="574" y="943"/>
                  </a:lnTo>
                  <a:close/>
                </a:path>
              </a:pathLst>
            </a:custGeom>
            <a:solidFill>
              <a:srgbClr val="D294B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6" name="Freeform 239"/>
            <p:cNvSpPr>
              <a:spLocks/>
            </p:cNvSpPr>
            <p:nvPr/>
          </p:nvSpPr>
          <p:spPr bwMode="auto">
            <a:xfrm>
              <a:off x="2848" y="2782"/>
              <a:ext cx="130" cy="182"/>
            </a:xfrm>
            <a:custGeom>
              <a:avLst/>
              <a:gdLst>
                <a:gd name="T0" fmla="*/ 0 w 649"/>
                <a:gd name="T1" fmla="*/ 0 h 910"/>
                <a:gd name="T2" fmla="*/ 0 w 649"/>
                <a:gd name="T3" fmla="*/ 0 h 910"/>
                <a:gd name="T4" fmla="*/ 0 w 649"/>
                <a:gd name="T5" fmla="*/ 0 h 910"/>
                <a:gd name="T6" fmla="*/ 0 w 649"/>
                <a:gd name="T7" fmla="*/ 0 h 910"/>
                <a:gd name="T8" fmla="*/ 0 w 649"/>
                <a:gd name="T9" fmla="*/ 0 h 910"/>
                <a:gd name="T10" fmla="*/ 0 w 649"/>
                <a:gd name="T11" fmla="*/ 0 h 91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49" h="910">
                  <a:moveTo>
                    <a:pt x="649" y="910"/>
                  </a:moveTo>
                  <a:lnTo>
                    <a:pt x="82" y="0"/>
                  </a:lnTo>
                  <a:lnTo>
                    <a:pt x="53" y="13"/>
                  </a:lnTo>
                  <a:lnTo>
                    <a:pt x="0" y="8"/>
                  </a:lnTo>
                  <a:lnTo>
                    <a:pt x="641" y="905"/>
                  </a:lnTo>
                  <a:lnTo>
                    <a:pt x="649" y="910"/>
                  </a:lnTo>
                  <a:close/>
                </a:path>
              </a:pathLst>
            </a:custGeom>
            <a:solidFill>
              <a:srgbClr val="D297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7" name="Freeform 240"/>
            <p:cNvSpPr>
              <a:spLocks/>
            </p:cNvSpPr>
            <p:nvPr/>
          </p:nvSpPr>
          <p:spPr bwMode="auto">
            <a:xfrm>
              <a:off x="2827" y="2781"/>
              <a:ext cx="149" cy="182"/>
            </a:xfrm>
            <a:custGeom>
              <a:avLst/>
              <a:gdLst>
                <a:gd name="T0" fmla="*/ 0 w 746"/>
                <a:gd name="T1" fmla="*/ 0 h 907"/>
                <a:gd name="T2" fmla="*/ 0 w 746"/>
                <a:gd name="T3" fmla="*/ 0 h 907"/>
                <a:gd name="T4" fmla="*/ 0 w 746"/>
                <a:gd name="T5" fmla="*/ 0 h 907"/>
                <a:gd name="T6" fmla="*/ 0 w 746"/>
                <a:gd name="T7" fmla="*/ 0 h 907"/>
                <a:gd name="T8" fmla="*/ 0 w 746"/>
                <a:gd name="T9" fmla="*/ 0 h 90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6" h="907">
                  <a:moveTo>
                    <a:pt x="746" y="907"/>
                  </a:moveTo>
                  <a:lnTo>
                    <a:pt x="105" y="10"/>
                  </a:lnTo>
                  <a:lnTo>
                    <a:pt x="0" y="0"/>
                  </a:lnTo>
                  <a:lnTo>
                    <a:pt x="736" y="901"/>
                  </a:lnTo>
                  <a:lnTo>
                    <a:pt x="746" y="907"/>
                  </a:lnTo>
                  <a:close/>
                </a:path>
              </a:pathLst>
            </a:custGeom>
            <a:solidFill>
              <a:srgbClr val="D297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8" name="Freeform 241"/>
            <p:cNvSpPr>
              <a:spLocks/>
            </p:cNvSpPr>
            <p:nvPr/>
          </p:nvSpPr>
          <p:spPr bwMode="auto">
            <a:xfrm>
              <a:off x="2804" y="2779"/>
              <a:ext cx="170" cy="183"/>
            </a:xfrm>
            <a:custGeom>
              <a:avLst/>
              <a:gdLst>
                <a:gd name="T0" fmla="*/ 0 w 853"/>
                <a:gd name="T1" fmla="*/ 0 h 912"/>
                <a:gd name="T2" fmla="*/ 0 w 853"/>
                <a:gd name="T3" fmla="*/ 0 h 912"/>
                <a:gd name="T4" fmla="*/ 0 w 853"/>
                <a:gd name="T5" fmla="*/ 0 h 912"/>
                <a:gd name="T6" fmla="*/ 0 w 853"/>
                <a:gd name="T7" fmla="*/ 0 h 912"/>
                <a:gd name="T8" fmla="*/ 0 w 853"/>
                <a:gd name="T9" fmla="*/ 0 h 9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53" h="912">
                  <a:moveTo>
                    <a:pt x="853" y="912"/>
                  </a:moveTo>
                  <a:lnTo>
                    <a:pt x="117" y="11"/>
                  </a:lnTo>
                  <a:lnTo>
                    <a:pt x="0" y="0"/>
                  </a:lnTo>
                  <a:lnTo>
                    <a:pt x="836" y="902"/>
                  </a:lnTo>
                  <a:lnTo>
                    <a:pt x="853" y="912"/>
                  </a:lnTo>
                  <a:close/>
                </a:path>
              </a:pathLst>
            </a:custGeom>
            <a:solidFill>
              <a:srgbClr val="D298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09" name="Freeform 242"/>
            <p:cNvSpPr>
              <a:spLocks/>
            </p:cNvSpPr>
            <p:nvPr/>
          </p:nvSpPr>
          <p:spPr bwMode="auto">
            <a:xfrm>
              <a:off x="2781" y="2779"/>
              <a:ext cx="190" cy="181"/>
            </a:xfrm>
            <a:custGeom>
              <a:avLst/>
              <a:gdLst>
                <a:gd name="T0" fmla="*/ 0 w 949"/>
                <a:gd name="T1" fmla="*/ 0 h 902"/>
                <a:gd name="T2" fmla="*/ 0 w 949"/>
                <a:gd name="T3" fmla="*/ 0 h 902"/>
                <a:gd name="T4" fmla="*/ 0 w 949"/>
                <a:gd name="T5" fmla="*/ 0 h 902"/>
                <a:gd name="T6" fmla="*/ 0 w 949"/>
                <a:gd name="T7" fmla="*/ 0 h 902"/>
                <a:gd name="T8" fmla="*/ 0 w 949"/>
                <a:gd name="T9" fmla="*/ 0 h 902"/>
                <a:gd name="T10" fmla="*/ 0 w 949"/>
                <a:gd name="T11" fmla="*/ 0 h 90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49" h="902">
                  <a:moveTo>
                    <a:pt x="949" y="902"/>
                  </a:moveTo>
                  <a:lnTo>
                    <a:pt x="113" y="0"/>
                  </a:lnTo>
                  <a:lnTo>
                    <a:pt x="109" y="0"/>
                  </a:lnTo>
                  <a:lnTo>
                    <a:pt x="0" y="12"/>
                  </a:lnTo>
                  <a:lnTo>
                    <a:pt x="924" y="888"/>
                  </a:lnTo>
                  <a:lnTo>
                    <a:pt x="949" y="902"/>
                  </a:lnTo>
                  <a:close/>
                </a:path>
              </a:pathLst>
            </a:custGeom>
            <a:solidFill>
              <a:srgbClr val="D298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0" name="Freeform 243"/>
            <p:cNvSpPr>
              <a:spLocks/>
            </p:cNvSpPr>
            <p:nvPr/>
          </p:nvSpPr>
          <p:spPr bwMode="auto">
            <a:xfrm>
              <a:off x="2767" y="2782"/>
              <a:ext cx="199" cy="175"/>
            </a:xfrm>
            <a:custGeom>
              <a:avLst/>
              <a:gdLst>
                <a:gd name="T0" fmla="*/ 0 w 996"/>
                <a:gd name="T1" fmla="*/ 0 h 876"/>
                <a:gd name="T2" fmla="*/ 0 w 996"/>
                <a:gd name="T3" fmla="*/ 0 h 876"/>
                <a:gd name="T4" fmla="*/ 0 w 996"/>
                <a:gd name="T5" fmla="*/ 0 h 876"/>
                <a:gd name="T6" fmla="*/ 0 w 996"/>
                <a:gd name="T7" fmla="*/ 0 h 876"/>
                <a:gd name="T8" fmla="*/ 0 w 996"/>
                <a:gd name="T9" fmla="*/ 0 h 876"/>
                <a:gd name="T10" fmla="*/ 0 w 996"/>
                <a:gd name="T11" fmla="*/ 0 h 8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96" h="876">
                  <a:moveTo>
                    <a:pt x="996" y="876"/>
                  </a:moveTo>
                  <a:lnTo>
                    <a:pt x="72" y="0"/>
                  </a:lnTo>
                  <a:lnTo>
                    <a:pt x="61" y="1"/>
                  </a:lnTo>
                  <a:lnTo>
                    <a:pt x="0" y="57"/>
                  </a:lnTo>
                  <a:lnTo>
                    <a:pt x="953" y="850"/>
                  </a:lnTo>
                  <a:lnTo>
                    <a:pt x="996" y="876"/>
                  </a:lnTo>
                  <a:close/>
                </a:path>
              </a:pathLst>
            </a:custGeom>
            <a:solidFill>
              <a:srgbClr val="D29A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1" name="Freeform 244"/>
            <p:cNvSpPr>
              <a:spLocks/>
            </p:cNvSpPr>
            <p:nvPr/>
          </p:nvSpPr>
          <p:spPr bwMode="auto">
            <a:xfrm>
              <a:off x="2753" y="2793"/>
              <a:ext cx="204" cy="159"/>
            </a:xfrm>
            <a:custGeom>
              <a:avLst/>
              <a:gdLst>
                <a:gd name="T0" fmla="*/ 0 w 1023"/>
                <a:gd name="T1" fmla="*/ 0 h 793"/>
                <a:gd name="T2" fmla="*/ 0 w 1023"/>
                <a:gd name="T3" fmla="*/ 0 h 793"/>
                <a:gd name="T4" fmla="*/ 0 w 1023"/>
                <a:gd name="T5" fmla="*/ 0 h 793"/>
                <a:gd name="T6" fmla="*/ 0 w 1023"/>
                <a:gd name="T7" fmla="*/ 0 h 793"/>
                <a:gd name="T8" fmla="*/ 0 w 1023"/>
                <a:gd name="T9" fmla="*/ 0 h 79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3" h="793">
                  <a:moveTo>
                    <a:pt x="1023" y="793"/>
                  </a:moveTo>
                  <a:lnTo>
                    <a:pt x="70" y="0"/>
                  </a:lnTo>
                  <a:lnTo>
                    <a:pt x="0" y="64"/>
                  </a:lnTo>
                  <a:lnTo>
                    <a:pt x="923" y="735"/>
                  </a:lnTo>
                  <a:lnTo>
                    <a:pt x="1023" y="793"/>
                  </a:lnTo>
                  <a:close/>
                </a:path>
              </a:pathLst>
            </a:custGeom>
            <a:solidFill>
              <a:srgbClr val="D39B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2" name="Freeform 245"/>
            <p:cNvSpPr>
              <a:spLocks/>
            </p:cNvSpPr>
            <p:nvPr/>
          </p:nvSpPr>
          <p:spPr bwMode="auto">
            <a:xfrm>
              <a:off x="2739" y="2806"/>
              <a:ext cx="198" cy="134"/>
            </a:xfrm>
            <a:custGeom>
              <a:avLst/>
              <a:gdLst>
                <a:gd name="T0" fmla="*/ 0 w 993"/>
                <a:gd name="T1" fmla="*/ 0 h 671"/>
                <a:gd name="T2" fmla="*/ 0 w 993"/>
                <a:gd name="T3" fmla="*/ 0 h 671"/>
                <a:gd name="T4" fmla="*/ 0 w 993"/>
                <a:gd name="T5" fmla="*/ 0 h 671"/>
                <a:gd name="T6" fmla="*/ 0 w 993"/>
                <a:gd name="T7" fmla="*/ 0 h 671"/>
                <a:gd name="T8" fmla="*/ 0 w 993"/>
                <a:gd name="T9" fmla="*/ 0 h 67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93" h="671">
                  <a:moveTo>
                    <a:pt x="993" y="671"/>
                  </a:moveTo>
                  <a:lnTo>
                    <a:pt x="70" y="0"/>
                  </a:lnTo>
                  <a:lnTo>
                    <a:pt x="0" y="64"/>
                  </a:lnTo>
                  <a:lnTo>
                    <a:pt x="522" y="396"/>
                  </a:lnTo>
                  <a:lnTo>
                    <a:pt x="993" y="671"/>
                  </a:lnTo>
                  <a:close/>
                </a:path>
              </a:pathLst>
            </a:custGeom>
            <a:solidFill>
              <a:srgbClr val="D59C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3" name="Freeform 246"/>
            <p:cNvSpPr>
              <a:spLocks/>
            </p:cNvSpPr>
            <p:nvPr/>
          </p:nvSpPr>
          <p:spPr bwMode="auto">
            <a:xfrm>
              <a:off x="2735" y="2819"/>
              <a:ext cx="108" cy="66"/>
            </a:xfrm>
            <a:custGeom>
              <a:avLst/>
              <a:gdLst>
                <a:gd name="T0" fmla="*/ 0 w 539"/>
                <a:gd name="T1" fmla="*/ 0 h 332"/>
                <a:gd name="T2" fmla="*/ 0 w 539"/>
                <a:gd name="T3" fmla="*/ 0 h 332"/>
                <a:gd name="T4" fmla="*/ 0 w 539"/>
                <a:gd name="T5" fmla="*/ 0 h 332"/>
                <a:gd name="T6" fmla="*/ 0 w 539"/>
                <a:gd name="T7" fmla="*/ 0 h 33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39" h="332">
                  <a:moveTo>
                    <a:pt x="539" y="332"/>
                  </a:moveTo>
                  <a:lnTo>
                    <a:pt x="17" y="0"/>
                  </a:lnTo>
                  <a:lnTo>
                    <a:pt x="0" y="16"/>
                  </a:lnTo>
                  <a:lnTo>
                    <a:pt x="539" y="332"/>
                  </a:lnTo>
                  <a:close/>
                </a:path>
              </a:pathLst>
            </a:custGeom>
            <a:solidFill>
              <a:srgbClr val="D59E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4" name="Freeform 247"/>
            <p:cNvSpPr>
              <a:spLocks/>
            </p:cNvSpPr>
            <p:nvPr/>
          </p:nvSpPr>
          <p:spPr bwMode="auto">
            <a:xfrm>
              <a:off x="2996" y="2974"/>
              <a:ext cx="1" cy="1"/>
            </a:xfrm>
            <a:custGeom>
              <a:avLst/>
              <a:gdLst>
                <a:gd name="T0" fmla="*/ 1 w 2"/>
                <a:gd name="T1" fmla="*/ 0 h 2"/>
                <a:gd name="T2" fmla="*/ 0 w 2"/>
                <a:gd name="T3" fmla="*/ 0 h 2"/>
                <a:gd name="T4" fmla="*/ 1 w 2"/>
                <a:gd name="T5" fmla="*/ 1 h 2"/>
                <a:gd name="T6" fmla="*/ 1 w 2"/>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 h="2">
                  <a:moveTo>
                    <a:pt x="2" y="0"/>
                  </a:moveTo>
                  <a:lnTo>
                    <a:pt x="0" y="0"/>
                  </a:lnTo>
                  <a:lnTo>
                    <a:pt x="2" y="2"/>
                  </a:lnTo>
                  <a:lnTo>
                    <a:pt x="2" y="0"/>
                  </a:lnTo>
                  <a:close/>
                </a:path>
              </a:pathLst>
            </a:custGeom>
            <a:solidFill>
              <a:srgbClr val="DFB6C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5" name="Freeform 248"/>
            <p:cNvSpPr>
              <a:spLocks/>
            </p:cNvSpPr>
            <p:nvPr/>
          </p:nvSpPr>
          <p:spPr bwMode="auto">
            <a:xfrm>
              <a:off x="2995" y="2974"/>
              <a:ext cx="2" cy="1"/>
            </a:xfrm>
            <a:custGeom>
              <a:avLst/>
              <a:gdLst>
                <a:gd name="T0" fmla="*/ 0 w 9"/>
                <a:gd name="T1" fmla="*/ 0 h 3"/>
                <a:gd name="T2" fmla="*/ 0 w 9"/>
                <a:gd name="T3" fmla="*/ 0 h 3"/>
                <a:gd name="T4" fmla="*/ 0 w 9"/>
                <a:gd name="T5" fmla="*/ 0 h 3"/>
                <a:gd name="T6" fmla="*/ 0 w 9"/>
                <a:gd name="T7" fmla="*/ 0 h 3"/>
                <a:gd name="T8" fmla="*/ 0 w 9"/>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3">
                  <a:moveTo>
                    <a:pt x="6" y="3"/>
                  </a:moveTo>
                  <a:lnTo>
                    <a:pt x="8" y="3"/>
                  </a:lnTo>
                  <a:lnTo>
                    <a:pt x="9" y="0"/>
                  </a:lnTo>
                  <a:lnTo>
                    <a:pt x="0" y="0"/>
                  </a:lnTo>
                  <a:lnTo>
                    <a:pt x="6" y="3"/>
                  </a:lnTo>
                  <a:close/>
                </a:path>
              </a:pathLst>
            </a:custGeom>
            <a:solidFill>
              <a:srgbClr val="DBB2C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6" name="Freeform 249"/>
            <p:cNvSpPr>
              <a:spLocks/>
            </p:cNvSpPr>
            <p:nvPr/>
          </p:nvSpPr>
          <p:spPr bwMode="auto">
            <a:xfrm>
              <a:off x="2994" y="2973"/>
              <a:ext cx="3" cy="1"/>
            </a:xfrm>
            <a:custGeom>
              <a:avLst/>
              <a:gdLst>
                <a:gd name="T0" fmla="*/ 0 w 14"/>
                <a:gd name="T1" fmla="*/ 0 h 5"/>
                <a:gd name="T2" fmla="*/ 0 w 14"/>
                <a:gd name="T3" fmla="*/ 0 h 5"/>
                <a:gd name="T4" fmla="*/ 0 w 14"/>
                <a:gd name="T5" fmla="*/ 0 h 5"/>
                <a:gd name="T6" fmla="*/ 0 w 14"/>
                <a:gd name="T7" fmla="*/ 0 h 5"/>
                <a:gd name="T8" fmla="*/ 0 w 14"/>
                <a:gd name="T9" fmla="*/ 0 h 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 h="5">
                  <a:moveTo>
                    <a:pt x="5" y="5"/>
                  </a:moveTo>
                  <a:lnTo>
                    <a:pt x="14" y="5"/>
                  </a:lnTo>
                  <a:lnTo>
                    <a:pt x="14" y="0"/>
                  </a:lnTo>
                  <a:lnTo>
                    <a:pt x="0" y="2"/>
                  </a:lnTo>
                  <a:lnTo>
                    <a:pt x="5" y="5"/>
                  </a:lnTo>
                  <a:close/>
                </a:path>
              </a:pathLst>
            </a:custGeom>
            <a:solidFill>
              <a:srgbClr val="DAB0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7" name="Freeform 250"/>
            <p:cNvSpPr>
              <a:spLocks/>
            </p:cNvSpPr>
            <p:nvPr/>
          </p:nvSpPr>
          <p:spPr bwMode="auto">
            <a:xfrm>
              <a:off x="2993" y="2972"/>
              <a:ext cx="4" cy="1"/>
            </a:xfrm>
            <a:custGeom>
              <a:avLst/>
              <a:gdLst>
                <a:gd name="T0" fmla="*/ 0 w 18"/>
                <a:gd name="T1" fmla="*/ 0 h 6"/>
                <a:gd name="T2" fmla="*/ 0 w 18"/>
                <a:gd name="T3" fmla="*/ 0 h 6"/>
                <a:gd name="T4" fmla="*/ 0 w 18"/>
                <a:gd name="T5" fmla="*/ 0 h 6"/>
                <a:gd name="T6" fmla="*/ 0 w 18"/>
                <a:gd name="T7" fmla="*/ 0 h 6"/>
                <a:gd name="T8" fmla="*/ 0 w 18"/>
                <a:gd name="T9" fmla="*/ 0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 h="6">
                  <a:moveTo>
                    <a:pt x="3" y="6"/>
                  </a:moveTo>
                  <a:lnTo>
                    <a:pt x="17" y="4"/>
                  </a:lnTo>
                  <a:lnTo>
                    <a:pt x="18" y="0"/>
                  </a:lnTo>
                  <a:lnTo>
                    <a:pt x="0" y="4"/>
                  </a:lnTo>
                  <a:lnTo>
                    <a:pt x="3" y="6"/>
                  </a:lnTo>
                  <a:close/>
                </a:path>
              </a:pathLst>
            </a:custGeom>
            <a:solidFill>
              <a:srgbClr val="DAB0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8" name="Freeform 251"/>
            <p:cNvSpPr>
              <a:spLocks/>
            </p:cNvSpPr>
            <p:nvPr/>
          </p:nvSpPr>
          <p:spPr bwMode="auto">
            <a:xfrm>
              <a:off x="2992" y="2971"/>
              <a:ext cx="5" cy="2"/>
            </a:xfrm>
            <a:custGeom>
              <a:avLst/>
              <a:gdLst>
                <a:gd name="T0" fmla="*/ 0 w 24"/>
                <a:gd name="T1" fmla="*/ 0 h 9"/>
                <a:gd name="T2" fmla="*/ 0 w 24"/>
                <a:gd name="T3" fmla="*/ 0 h 9"/>
                <a:gd name="T4" fmla="*/ 0 w 24"/>
                <a:gd name="T5" fmla="*/ 0 h 9"/>
                <a:gd name="T6" fmla="*/ 0 w 24"/>
                <a:gd name="T7" fmla="*/ 0 h 9"/>
                <a:gd name="T8" fmla="*/ 0 w 24"/>
                <a:gd name="T9" fmla="*/ 0 h 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 h="9">
                  <a:moveTo>
                    <a:pt x="4" y="9"/>
                  </a:moveTo>
                  <a:lnTo>
                    <a:pt x="22" y="5"/>
                  </a:lnTo>
                  <a:lnTo>
                    <a:pt x="24" y="0"/>
                  </a:lnTo>
                  <a:lnTo>
                    <a:pt x="0" y="8"/>
                  </a:lnTo>
                  <a:lnTo>
                    <a:pt x="4" y="9"/>
                  </a:lnTo>
                  <a:close/>
                </a:path>
              </a:pathLst>
            </a:custGeom>
            <a:solidFill>
              <a:srgbClr val="DAAD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19" name="Freeform 252"/>
            <p:cNvSpPr>
              <a:spLocks/>
            </p:cNvSpPr>
            <p:nvPr/>
          </p:nvSpPr>
          <p:spPr bwMode="auto">
            <a:xfrm>
              <a:off x="2992" y="2970"/>
              <a:ext cx="5" cy="2"/>
            </a:xfrm>
            <a:custGeom>
              <a:avLst/>
              <a:gdLst>
                <a:gd name="T0" fmla="*/ 0 w 26"/>
                <a:gd name="T1" fmla="*/ 0 h 12"/>
                <a:gd name="T2" fmla="*/ 0 w 26"/>
                <a:gd name="T3" fmla="*/ 0 h 12"/>
                <a:gd name="T4" fmla="*/ 0 w 26"/>
                <a:gd name="T5" fmla="*/ 0 h 12"/>
                <a:gd name="T6" fmla="*/ 0 w 26"/>
                <a:gd name="T7" fmla="*/ 0 h 12"/>
                <a:gd name="T8" fmla="*/ 0 w 26"/>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 h="12">
                  <a:moveTo>
                    <a:pt x="2" y="12"/>
                  </a:moveTo>
                  <a:lnTo>
                    <a:pt x="26" y="4"/>
                  </a:lnTo>
                  <a:lnTo>
                    <a:pt x="26" y="0"/>
                  </a:lnTo>
                  <a:lnTo>
                    <a:pt x="0" y="9"/>
                  </a:lnTo>
                  <a:lnTo>
                    <a:pt x="2" y="12"/>
                  </a:lnTo>
                  <a:close/>
                </a:path>
              </a:pathLst>
            </a:custGeom>
            <a:solidFill>
              <a:srgbClr val="DAAD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0" name="Freeform 253"/>
            <p:cNvSpPr>
              <a:spLocks/>
            </p:cNvSpPr>
            <p:nvPr/>
          </p:nvSpPr>
          <p:spPr bwMode="auto">
            <a:xfrm>
              <a:off x="2991" y="2969"/>
              <a:ext cx="6" cy="3"/>
            </a:xfrm>
            <a:custGeom>
              <a:avLst/>
              <a:gdLst>
                <a:gd name="T0" fmla="*/ 0 w 31"/>
                <a:gd name="T1" fmla="*/ 0 h 14"/>
                <a:gd name="T2" fmla="*/ 0 w 31"/>
                <a:gd name="T3" fmla="*/ 0 h 14"/>
                <a:gd name="T4" fmla="*/ 0 w 31"/>
                <a:gd name="T5" fmla="*/ 0 h 14"/>
                <a:gd name="T6" fmla="*/ 0 w 31"/>
                <a:gd name="T7" fmla="*/ 0 h 14"/>
                <a:gd name="T8" fmla="*/ 0 w 31"/>
                <a:gd name="T9" fmla="*/ 0 h 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 h="14">
                  <a:moveTo>
                    <a:pt x="4" y="14"/>
                  </a:moveTo>
                  <a:lnTo>
                    <a:pt x="30" y="5"/>
                  </a:lnTo>
                  <a:lnTo>
                    <a:pt x="31" y="0"/>
                  </a:lnTo>
                  <a:lnTo>
                    <a:pt x="0" y="13"/>
                  </a:lnTo>
                  <a:lnTo>
                    <a:pt x="4" y="14"/>
                  </a:lnTo>
                  <a:close/>
                </a:path>
              </a:pathLst>
            </a:custGeom>
            <a:solidFill>
              <a:srgbClr val="D9AB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1" name="Freeform 254"/>
            <p:cNvSpPr>
              <a:spLocks/>
            </p:cNvSpPr>
            <p:nvPr/>
          </p:nvSpPr>
          <p:spPr bwMode="auto">
            <a:xfrm>
              <a:off x="2991" y="2968"/>
              <a:ext cx="7" cy="4"/>
            </a:xfrm>
            <a:custGeom>
              <a:avLst/>
              <a:gdLst>
                <a:gd name="T0" fmla="*/ 0 w 34"/>
                <a:gd name="T1" fmla="*/ 0 h 19"/>
                <a:gd name="T2" fmla="*/ 0 w 34"/>
                <a:gd name="T3" fmla="*/ 0 h 19"/>
                <a:gd name="T4" fmla="*/ 0 w 34"/>
                <a:gd name="T5" fmla="*/ 0 h 19"/>
                <a:gd name="T6" fmla="*/ 0 w 34"/>
                <a:gd name="T7" fmla="*/ 0 h 19"/>
                <a:gd name="T8" fmla="*/ 0 w 34"/>
                <a:gd name="T9" fmla="*/ 0 h 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9">
                  <a:moveTo>
                    <a:pt x="2" y="19"/>
                  </a:moveTo>
                  <a:lnTo>
                    <a:pt x="33" y="6"/>
                  </a:lnTo>
                  <a:lnTo>
                    <a:pt x="34" y="0"/>
                  </a:lnTo>
                  <a:lnTo>
                    <a:pt x="0" y="18"/>
                  </a:lnTo>
                  <a:lnTo>
                    <a:pt x="2" y="19"/>
                  </a:lnTo>
                  <a:close/>
                </a:path>
              </a:pathLst>
            </a:custGeom>
            <a:solidFill>
              <a:srgbClr val="D9AB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2" name="Freeform 255"/>
            <p:cNvSpPr>
              <a:spLocks/>
            </p:cNvSpPr>
            <p:nvPr/>
          </p:nvSpPr>
          <p:spPr bwMode="auto">
            <a:xfrm>
              <a:off x="2991" y="2966"/>
              <a:ext cx="7" cy="5"/>
            </a:xfrm>
            <a:custGeom>
              <a:avLst/>
              <a:gdLst>
                <a:gd name="T0" fmla="*/ 0 w 36"/>
                <a:gd name="T1" fmla="*/ 0 h 25"/>
                <a:gd name="T2" fmla="*/ 0 w 36"/>
                <a:gd name="T3" fmla="*/ 0 h 25"/>
                <a:gd name="T4" fmla="*/ 0 w 36"/>
                <a:gd name="T5" fmla="*/ 0 h 25"/>
                <a:gd name="T6" fmla="*/ 0 w 36"/>
                <a:gd name="T7" fmla="*/ 0 h 25"/>
                <a:gd name="T8" fmla="*/ 0 w 36"/>
                <a:gd name="T9" fmla="*/ 0 h 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25">
                  <a:moveTo>
                    <a:pt x="1" y="25"/>
                  </a:moveTo>
                  <a:lnTo>
                    <a:pt x="35" y="7"/>
                  </a:lnTo>
                  <a:lnTo>
                    <a:pt x="36" y="0"/>
                  </a:lnTo>
                  <a:lnTo>
                    <a:pt x="0" y="24"/>
                  </a:lnTo>
                  <a:lnTo>
                    <a:pt x="1" y="25"/>
                  </a:lnTo>
                  <a:close/>
                </a:path>
              </a:pathLst>
            </a:custGeom>
            <a:solidFill>
              <a:srgbClr val="D9A9C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3" name="Freeform 256"/>
            <p:cNvSpPr>
              <a:spLocks/>
            </p:cNvSpPr>
            <p:nvPr/>
          </p:nvSpPr>
          <p:spPr bwMode="auto">
            <a:xfrm>
              <a:off x="2990" y="2965"/>
              <a:ext cx="8" cy="6"/>
            </a:xfrm>
            <a:custGeom>
              <a:avLst/>
              <a:gdLst>
                <a:gd name="T0" fmla="*/ 0 w 40"/>
                <a:gd name="T1" fmla="*/ 0 h 31"/>
                <a:gd name="T2" fmla="*/ 0 w 40"/>
                <a:gd name="T3" fmla="*/ 0 h 31"/>
                <a:gd name="T4" fmla="*/ 0 w 40"/>
                <a:gd name="T5" fmla="*/ 0 h 31"/>
                <a:gd name="T6" fmla="*/ 0 w 40"/>
                <a:gd name="T7" fmla="*/ 0 h 31"/>
                <a:gd name="T8" fmla="*/ 0 w 40"/>
                <a:gd name="T9" fmla="*/ 0 h 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0" h="31">
                  <a:moveTo>
                    <a:pt x="3" y="31"/>
                  </a:moveTo>
                  <a:lnTo>
                    <a:pt x="39" y="7"/>
                  </a:lnTo>
                  <a:lnTo>
                    <a:pt x="40" y="0"/>
                  </a:lnTo>
                  <a:lnTo>
                    <a:pt x="0" y="29"/>
                  </a:lnTo>
                  <a:lnTo>
                    <a:pt x="3" y="31"/>
                  </a:lnTo>
                  <a:close/>
                </a:path>
              </a:pathLst>
            </a:custGeom>
            <a:solidFill>
              <a:srgbClr val="D9A7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4" name="Freeform 257"/>
            <p:cNvSpPr>
              <a:spLocks/>
            </p:cNvSpPr>
            <p:nvPr/>
          </p:nvSpPr>
          <p:spPr bwMode="auto">
            <a:xfrm>
              <a:off x="2990" y="2964"/>
              <a:ext cx="8" cy="7"/>
            </a:xfrm>
            <a:custGeom>
              <a:avLst/>
              <a:gdLst>
                <a:gd name="T0" fmla="*/ 0 w 44"/>
                <a:gd name="T1" fmla="*/ 0 h 36"/>
                <a:gd name="T2" fmla="*/ 0 w 44"/>
                <a:gd name="T3" fmla="*/ 0 h 36"/>
                <a:gd name="T4" fmla="*/ 0 w 44"/>
                <a:gd name="T5" fmla="*/ 0 h 36"/>
                <a:gd name="T6" fmla="*/ 0 w 44"/>
                <a:gd name="T7" fmla="*/ 0 h 36"/>
                <a:gd name="T8" fmla="*/ 0 w 44"/>
                <a:gd name="T9" fmla="*/ 0 h 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4" h="36">
                  <a:moveTo>
                    <a:pt x="2" y="36"/>
                  </a:moveTo>
                  <a:lnTo>
                    <a:pt x="42" y="7"/>
                  </a:lnTo>
                  <a:lnTo>
                    <a:pt x="44" y="0"/>
                  </a:lnTo>
                  <a:lnTo>
                    <a:pt x="0" y="35"/>
                  </a:lnTo>
                  <a:lnTo>
                    <a:pt x="2" y="36"/>
                  </a:lnTo>
                  <a:close/>
                </a:path>
              </a:pathLst>
            </a:custGeom>
            <a:solidFill>
              <a:srgbClr val="D9A7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5" name="Freeform 258"/>
            <p:cNvSpPr>
              <a:spLocks/>
            </p:cNvSpPr>
            <p:nvPr/>
          </p:nvSpPr>
          <p:spPr bwMode="auto">
            <a:xfrm>
              <a:off x="2989" y="2962"/>
              <a:ext cx="10" cy="9"/>
            </a:xfrm>
            <a:custGeom>
              <a:avLst/>
              <a:gdLst>
                <a:gd name="T0" fmla="*/ 0 w 46"/>
                <a:gd name="T1" fmla="*/ 0 h 45"/>
                <a:gd name="T2" fmla="*/ 0 w 46"/>
                <a:gd name="T3" fmla="*/ 0 h 45"/>
                <a:gd name="T4" fmla="*/ 0 w 46"/>
                <a:gd name="T5" fmla="*/ 0 h 45"/>
                <a:gd name="T6" fmla="*/ 0 w 46"/>
                <a:gd name="T7" fmla="*/ 0 h 45"/>
                <a:gd name="T8" fmla="*/ 0 w 46"/>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 h="45">
                  <a:moveTo>
                    <a:pt x="1" y="45"/>
                  </a:moveTo>
                  <a:lnTo>
                    <a:pt x="45" y="10"/>
                  </a:lnTo>
                  <a:lnTo>
                    <a:pt x="46" y="0"/>
                  </a:lnTo>
                  <a:lnTo>
                    <a:pt x="0" y="44"/>
                  </a:lnTo>
                  <a:lnTo>
                    <a:pt x="1" y="45"/>
                  </a:lnTo>
                  <a:close/>
                </a:path>
              </a:pathLst>
            </a:custGeom>
            <a:solidFill>
              <a:srgbClr val="D5A5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6" name="Freeform 259"/>
            <p:cNvSpPr>
              <a:spLocks/>
            </p:cNvSpPr>
            <p:nvPr/>
          </p:nvSpPr>
          <p:spPr bwMode="auto">
            <a:xfrm>
              <a:off x="2989" y="2959"/>
              <a:ext cx="10" cy="11"/>
            </a:xfrm>
            <a:custGeom>
              <a:avLst/>
              <a:gdLst>
                <a:gd name="T0" fmla="*/ 0 w 51"/>
                <a:gd name="T1" fmla="*/ 0 h 55"/>
                <a:gd name="T2" fmla="*/ 0 w 51"/>
                <a:gd name="T3" fmla="*/ 0 h 55"/>
                <a:gd name="T4" fmla="*/ 0 w 51"/>
                <a:gd name="T5" fmla="*/ 0 h 55"/>
                <a:gd name="T6" fmla="*/ 0 w 51"/>
                <a:gd name="T7" fmla="*/ 0 h 55"/>
                <a:gd name="T8" fmla="*/ 0 w 51"/>
                <a:gd name="T9" fmla="*/ 0 h 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55">
                  <a:moveTo>
                    <a:pt x="3" y="55"/>
                  </a:moveTo>
                  <a:lnTo>
                    <a:pt x="49" y="11"/>
                  </a:lnTo>
                  <a:lnTo>
                    <a:pt x="51" y="0"/>
                  </a:lnTo>
                  <a:lnTo>
                    <a:pt x="0" y="54"/>
                  </a:lnTo>
                  <a:lnTo>
                    <a:pt x="3" y="55"/>
                  </a:lnTo>
                  <a:close/>
                </a:path>
              </a:pathLst>
            </a:custGeom>
            <a:solidFill>
              <a:srgbClr val="D5A5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7" name="Freeform 260"/>
            <p:cNvSpPr>
              <a:spLocks/>
            </p:cNvSpPr>
            <p:nvPr/>
          </p:nvSpPr>
          <p:spPr bwMode="auto">
            <a:xfrm>
              <a:off x="2989" y="2957"/>
              <a:ext cx="10" cy="13"/>
            </a:xfrm>
            <a:custGeom>
              <a:avLst/>
              <a:gdLst>
                <a:gd name="T0" fmla="*/ 0 w 54"/>
                <a:gd name="T1" fmla="*/ 0 h 67"/>
                <a:gd name="T2" fmla="*/ 0 w 54"/>
                <a:gd name="T3" fmla="*/ 0 h 67"/>
                <a:gd name="T4" fmla="*/ 0 w 54"/>
                <a:gd name="T5" fmla="*/ 0 h 67"/>
                <a:gd name="T6" fmla="*/ 0 w 54"/>
                <a:gd name="T7" fmla="*/ 0 h 67"/>
                <a:gd name="T8" fmla="*/ 0 w 54"/>
                <a:gd name="T9" fmla="*/ 0 h 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 h="67">
                  <a:moveTo>
                    <a:pt x="1" y="67"/>
                  </a:moveTo>
                  <a:lnTo>
                    <a:pt x="52" y="13"/>
                  </a:lnTo>
                  <a:lnTo>
                    <a:pt x="54" y="0"/>
                  </a:lnTo>
                  <a:lnTo>
                    <a:pt x="0" y="66"/>
                  </a:lnTo>
                  <a:lnTo>
                    <a:pt x="1" y="67"/>
                  </a:lnTo>
                  <a:close/>
                </a:path>
              </a:pathLst>
            </a:custGeom>
            <a:solidFill>
              <a:srgbClr val="D5A3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8" name="Freeform 261"/>
            <p:cNvSpPr>
              <a:spLocks/>
            </p:cNvSpPr>
            <p:nvPr/>
          </p:nvSpPr>
          <p:spPr bwMode="auto">
            <a:xfrm>
              <a:off x="2988" y="2954"/>
              <a:ext cx="12" cy="16"/>
            </a:xfrm>
            <a:custGeom>
              <a:avLst/>
              <a:gdLst>
                <a:gd name="T0" fmla="*/ 0 w 59"/>
                <a:gd name="T1" fmla="*/ 0 h 82"/>
                <a:gd name="T2" fmla="*/ 0 w 59"/>
                <a:gd name="T3" fmla="*/ 0 h 82"/>
                <a:gd name="T4" fmla="*/ 0 w 59"/>
                <a:gd name="T5" fmla="*/ 0 h 82"/>
                <a:gd name="T6" fmla="*/ 0 w 59"/>
                <a:gd name="T7" fmla="*/ 0 h 82"/>
                <a:gd name="T8" fmla="*/ 0 w 59"/>
                <a:gd name="T9" fmla="*/ 0 h 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9" h="82">
                  <a:moveTo>
                    <a:pt x="2" y="82"/>
                  </a:moveTo>
                  <a:lnTo>
                    <a:pt x="56" y="16"/>
                  </a:lnTo>
                  <a:lnTo>
                    <a:pt x="59" y="0"/>
                  </a:lnTo>
                  <a:lnTo>
                    <a:pt x="0" y="82"/>
                  </a:lnTo>
                  <a:lnTo>
                    <a:pt x="2" y="82"/>
                  </a:lnTo>
                  <a:close/>
                </a:path>
              </a:pathLst>
            </a:custGeom>
            <a:solidFill>
              <a:srgbClr val="D5A3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29" name="Freeform 262"/>
            <p:cNvSpPr>
              <a:spLocks/>
            </p:cNvSpPr>
            <p:nvPr/>
          </p:nvSpPr>
          <p:spPr bwMode="auto">
            <a:xfrm>
              <a:off x="2988" y="2949"/>
              <a:ext cx="13" cy="21"/>
            </a:xfrm>
            <a:custGeom>
              <a:avLst/>
              <a:gdLst>
                <a:gd name="T0" fmla="*/ 0 w 63"/>
                <a:gd name="T1" fmla="*/ 0 h 103"/>
                <a:gd name="T2" fmla="*/ 0 w 63"/>
                <a:gd name="T3" fmla="*/ 0 h 103"/>
                <a:gd name="T4" fmla="*/ 0 w 63"/>
                <a:gd name="T5" fmla="*/ 0 h 103"/>
                <a:gd name="T6" fmla="*/ 0 w 63"/>
                <a:gd name="T7" fmla="*/ 0 h 103"/>
                <a:gd name="T8" fmla="*/ 0 w 63"/>
                <a:gd name="T9" fmla="*/ 0 h 1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103">
                  <a:moveTo>
                    <a:pt x="1" y="103"/>
                  </a:moveTo>
                  <a:lnTo>
                    <a:pt x="60" y="21"/>
                  </a:lnTo>
                  <a:lnTo>
                    <a:pt x="63" y="0"/>
                  </a:lnTo>
                  <a:lnTo>
                    <a:pt x="0" y="101"/>
                  </a:lnTo>
                  <a:lnTo>
                    <a:pt x="1" y="103"/>
                  </a:lnTo>
                  <a:close/>
                </a:path>
              </a:pathLst>
            </a:custGeom>
            <a:solidFill>
              <a:srgbClr val="D5A1B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0" name="Freeform 263"/>
            <p:cNvSpPr>
              <a:spLocks/>
            </p:cNvSpPr>
            <p:nvPr/>
          </p:nvSpPr>
          <p:spPr bwMode="auto">
            <a:xfrm>
              <a:off x="2988" y="2944"/>
              <a:ext cx="14" cy="26"/>
            </a:xfrm>
            <a:custGeom>
              <a:avLst/>
              <a:gdLst>
                <a:gd name="T0" fmla="*/ 0 w 70"/>
                <a:gd name="T1" fmla="*/ 0 h 130"/>
                <a:gd name="T2" fmla="*/ 0 w 70"/>
                <a:gd name="T3" fmla="*/ 0 h 130"/>
                <a:gd name="T4" fmla="*/ 0 w 70"/>
                <a:gd name="T5" fmla="*/ 0 h 130"/>
                <a:gd name="T6" fmla="*/ 0 w 70"/>
                <a:gd name="T7" fmla="*/ 0 h 130"/>
                <a:gd name="T8" fmla="*/ 0 w 70"/>
                <a:gd name="T9" fmla="*/ 0 h 1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 h="130">
                  <a:moveTo>
                    <a:pt x="1" y="130"/>
                  </a:moveTo>
                  <a:lnTo>
                    <a:pt x="64" y="29"/>
                  </a:lnTo>
                  <a:lnTo>
                    <a:pt x="70" y="0"/>
                  </a:lnTo>
                  <a:lnTo>
                    <a:pt x="0" y="129"/>
                  </a:lnTo>
                  <a:lnTo>
                    <a:pt x="1" y="130"/>
                  </a:lnTo>
                  <a:close/>
                </a:path>
              </a:pathLst>
            </a:custGeom>
            <a:solidFill>
              <a:srgbClr val="D59F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1" name="Freeform 264"/>
            <p:cNvSpPr>
              <a:spLocks/>
            </p:cNvSpPr>
            <p:nvPr/>
          </p:nvSpPr>
          <p:spPr bwMode="auto">
            <a:xfrm>
              <a:off x="2987" y="2935"/>
              <a:ext cx="16" cy="34"/>
            </a:xfrm>
            <a:custGeom>
              <a:avLst/>
              <a:gdLst>
                <a:gd name="T0" fmla="*/ 0 w 80"/>
                <a:gd name="T1" fmla="*/ 0 h 171"/>
                <a:gd name="T2" fmla="*/ 0 w 80"/>
                <a:gd name="T3" fmla="*/ 0 h 171"/>
                <a:gd name="T4" fmla="*/ 0 w 80"/>
                <a:gd name="T5" fmla="*/ 0 h 171"/>
                <a:gd name="T6" fmla="*/ 0 w 80"/>
                <a:gd name="T7" fmla="*/ 0 h 171"/>
                <a:gd name="T8" fmla="*/ 0 w 80"/>
                <a:gd name="T9" fmla="*/ 0 h 17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0" h="171">
                  <a:moveTo>
                    <a:pt x="3" y="171"/>
                  </a:moveTo>
                  <a:lnTo>
                    <a:pt x="73" y="42"/>
                  </a:lnTo>
                  <a:lnTo>
                    <a:pt x="80" y="0"/>
                  </a:lnTo>
                  <a:lnTo>
                    <a:pt x="0" y="170"/>
                  </a:lnTo>
                  <a:lnTo>
                    <a:pt x="3" y="171"/>
                  </a:lnTo>
                  <a:close/>
                </a:path>
              </a:pathLst>
            </a:custGeom>
            <a:solidFill>
              <a:srgbClr val="D59F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2" name="Freeform 265"/>
            <p:cNvSpPr>
              <a:spLocks/>
            </p:cNvSpPr>
            <p:nvPr/>
          </p:nvSpPr>
          <p:spPr bwMode="auto">
            <a:xfrm>
              <a:off x="2987" y="2922"/>
              <a:ext cx="18" cy="47"/>
            </a:xfrm>
            <a:custGeom>
              <a:avLst/>
              <a:gdLst>
                <a:gd name="T0" fmla="*/ 0 w 92"/>
                <a:gd name="T1" fmla="*/ 0 h 235"/>
                <a:gd name="T2" fmla="*/ 0 w 92"/>
                <a:gd name="T3" fmla="*/ 0 h 235"/>
                <a:gd name="T4" fmla="*/ 0 w 92"/>
                <a:gd name="T5" fmla="*/ 0 h 235"/>
                <a:gd name="T6" fmla="*/ 0 w 92"/>
                <a:gd name="T7" fmla="*/ 0 h 235"/>
                <a:gd name="T8" fmla="*/ 0 w 92"/>
                <a:gd name="T9" fmla="*/ 0 h 2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2" h="235">
                  <a:moveTo>
                    <a:pt x="1" y="235"/>
                  </a:moveTo>
                  <a:lnTo>
                    <a:pt x="81" y="65"/>
                  </a:lnTo>
                  <a:lnTo>
                    <a:pt x="92" y="0"/>
                  </a:lnTo>
                  <a:lnTo>
                    <a:pt x="0" y="235"/>
                  </a:lnTo>
                  <a:lnTo>
                    <a:pt x="1" y="235"/>
                  </a:lnTo>
                  <a:close/>
                </a:path>
              </a:pathLst>
            </a:custGeom>
            <a:solidFill>
              <a:srgbClr val="D59E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3" name="Freeform 266"/>
            <p:cNvSpPr>
              <a:spLocks/>
            </p:cNvSpPr>
            <p:nvPr/>
          </p:nvSpPr>
          <p:spPr bwMode="auto">
            <a:xfrm>
              <a:off x="2987" y="2898"/>
              <a:ext cx="23" cy="71"/>
            </a:xfrm>
            <a:custGeom>
              <a:avLst/>
              <a:gdLst>
                <a:gd name="T0" fmla="*/ 0 w 115"/>
                <a:gd name="T1" fmla="*/ 0 h 357"/>
                <a:gd name="T2" fmla="*/ 0 w 115"/>
                <a:gd name="T3" fmla="*/ 0 h 357"/>
                <a:gd name="T4" fmla="*/ 0 w 115"/>
                <a:gd name="T5" fmla="*/ 0 h 357"/>
                <a:gd name="T6" fmla="*/ 0 w 115"/>
                <a:gd name="T7" fmla="*/ 0 h 357"/>
                <a:gd name="T8" fmla="*/ 0 w 115"/>
                <a:gd name="T9" fmla="*/ 0 h 35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5" h="357">
                  <a:moveTo>
                    <a:pt x="2" y="357"/>
                  </a:moveTo>
                  <a:lnTo>
                    <a:pt x="94" y="122"/>
                  </a:lnTo>
                  <a:lnTo>
                    <a:pt x="115" y="0"/>
                  </a:lnTo>
                  <a:lnTo>
                    <a:pt x="0" y="356"/>
                  </a:lnTo>
                  <a:lnTo>
                    <a:pt x="2" y="357"/>
                  </a:lnTo>
                  <a:close/>
                </a:path>
              </a:pathLst>
            </a:custGeom>
            <a:solidFill>
              <a:srgbClr val="D59E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4" name="Freeform 267"/>
            <p:cNvSpPr>
              <a:spLocks/>
            </p:cNvSpPr>
            <p:nvPr/>
          </p:nvSpPr>
          <p:spPr bwMode="auto">
            <a:xfrm>
              <a:off x="2986" y="2836"/>
              <a:ext cx="34" cy="133"/>
            </a:xfrm>
            <a:custGeom>
              <a:avLst/>
              <a:gdLst>
                <a:gd name="T0" fmla="*/ 0 w 170"/>
                <a:gd name="T1" fmla="*/ 0 h 666"/>
                <a:gd name="T2" fmla="*/ 0 w 170"/>
                <a:gd name="T3" fmla="*/ 0 h 666"/>
                <a:gd name="T4" fmla="*/ 0 w 170"/>
                <a:gd name="T5" fmla="*/ 0 h 666"/>
                <a:gd name="T6" fmla="*/ 0 w 170"/>
                <a:gd name="T7" fmla="*/ 0 h 666"/>
                <a:gd name="T8" fmla="*/ 0 w 170"/>
                <a:gd name="T9" fmla="*/ 0 h 66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 h="666">
                  <a:moveTo>
                    <a:pt x="1" y="666"/>
                  </a:moveTo>
                  <a:lnTo>
                    <a:pt x="116" y="310"/>
                  </a:lnTo>
                  <a:lnTo>
                    <a:pt x="170" y="0"/>
                  </a:lnTo>
                  <a:lnTo>
                    <a:pt x="0" y="664"/>
                  </a:lnTo>
                  <a:lnTo>
                    <a:pt x="1" y="666"/>
                  </a:lnTo>
                  <a:close/>
                </a:path>
              </a:pathLst>
            </a:custGeom>
            <a:solidFill>
              <a:srgbClr val="D59C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5" name="Freeform 268"/>
            <p:cNvSpPr>
              <a:spLocks/>
            </p:cNvSpPr>
            <p:nvPr/>
          </p:nvSpPr>
          <p:spPr bwMode="auto">
            <a:xfrm>
              <a:off x="2986" y="2682"/>
              <a:ext cx="61" cy="287"/>
            </a:xfrm>
            <a:custGeom>
              <a:avLst/>
              <a:gdLst>
                <a:gd name="T0" fmla="*/ 0 w 306"/>
                <a:gd name="T1" fmla="*/ 0 h 1435"/>
                <a:gd name="T2" fmla="*/ 0 w 306"/>
                <a:gd name="T3" fmla="*/ 0 h 1435"/>
                <a:gd name="T4" fmla="*/ 0 w 306"/>
                <a:gd name="T5" fmla="*/ 0 h 1435"/>
                <a:gd name="T6" fmla="*/ 0 w 306"/>
                <a:gd name="T7" fmla="*/ 0 h 1435"/>
                <a:gd name="T8" fmla="*/ 0 w 306"/>
                <a:gd name="T9" fmla="*/ 0 h 1435"/>
                <a:gd name="T10" fmla="*/ 0 w 306"/>
                <a:gd name="T11" fmla="*/ 0 h 14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06" h="1435">
                  <a:moveTo>
                    <a:pt x="2" y="1435"/>
                  </a:moveTo>
                  <a:lnTo>
                    <a:pt x="172" y="771"/>
                  </a:lnTo>
                  <a:lnTo>
                    <a:pt x="306" y="0"/>
                  </a:lnTo>
                  <a:lnTo>
                    <a:pt x="274" y="1"/>
                  </a:lnTo>
                  <a:lnTo>
                    <a:pt x="0" y="1434"/>
                  </a:lnTo>
                  <a:lnTo>
                    <a:pt x="2" y="1435"/>
                  </a:lnTo>
                  <a:close/>
                </a:path>
              </a:pathLst>
            </a:custGeom>
            <a:solidFill>
              <a:srgbClr val="D39BB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6" name="Freeform 269"/>
            <p:cNvSpPr>
              <a:spLocks/>
            </p:cNvSpPr>
            <p:nvPr/>
          </p:nvSpPr>
          <p:spPr bwMode="auto">
            <a:xfrm>
              <a:off x="2986" y="2682"/>
              <a:ext cx="55" cy="286"/>
            </a:xfrm>
            <a:custGeom>
              <a:avLst/>
              <a:gdLst>
                <a:gd name="T0" fmla="*/ 0 w 276"/>
                <a:gd name="T1" fmla="*/ 0 h 1433"/>
                <a:gd name="T2" fmla="*/ 0 w 276"/>
                <a:gd name="T3" fmla="*/ 0 h 1433"/>
                <a:gd name="T4" fmla="*/ 0 w 276"/>
                <a:gd name="T5" fmla="*/ 0 h 1433"/>
                <a:gd name="T6" fmla="*/ 0 w 276"/>
                <a:gd name="T7" fmla="*/ 0 h 1433"/>
                <a:gd name="T8" fmla="*/ 0 w 276"/>
                <a:gd name="T9" fmla="*/ 0 h 14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6" h="1433">
                  <a:moveTo>
                    <a:pt x="2" y="1433"/>
                  </a:moveTo>
                  <a:lnTo>
                    <a:pt x="276" y="0"/>
                  </a:lnTo>
                  <a:lnTo>
                    <a:pt x="182" y="4"/>
                  </a:lnTo>
                  <a:lnTo>
                    <a:pt x="0" y="1432"/>
                  </a:lnTo>
                  <a:lnTo>
                    <a:pt x="2" y="1433"/>
                  </a:lnTo>
                  <a:close/>
                </a:path>
              </a:pathLst>
            </a:custGeom>
            <a:solidFill>
              <a:srgbClr val="D29A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7" name="Freeform 270"/>
            <p:cNvSpPr>
              <a:spLocks/>
            </p:cNvSpPr>
            <p:nvPr/>
          </p:nvSpPr>
          <p:spPr bwMode="auto">
            <a:xfrm>
              <a:off x="2985" y="2683"/>
              <a:ext cx="37" cy="285"/>
            </a:xfrm>
            <a:custGeom>
              <a:avLst/>
              <a:gdLst>
                <a:gd name="T0" fmla="*/ 0 w 184"/>
                <a:gd name="T1" fmla="*/ 0 h 1428"/>
                <a:gd name="T2" fmla="*/ 0 w 184"/>
                <a:gd name="T3" fmla="*/ 0 h 1428"/>
                <a:gd name="T4" fmla="*/ 0 w 184"/>
                <a:gd name="T5" fmla="*/ 0 h 1428"/>
                <a:gd name="T6" fmla="*/ 0 w 184"/>
                <a:gd name="T7" fmla="*/ 0 h 1428"/>
                <a:gd name="T8" fmla="*/ 0 w 184"/>
                <a:gd name="T9" fmla="*/ 0 h 142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4" h="1428">
                  <a:moveTo>
                    <a:pt x="2" y="1428"/>
                  </a:moveTo>
                  <a:lnTo>
                    <a:pt x="184" y="0"/>
                  </a:lnTo>
                  <a:lnTo>
                    <a:pt x="94" y="4"/>
                  </a:lnTo>
                  <a:lnTo>
                    <a:pt x="0" y="1427"/>
                  </a:lnTo>
                  <a:lnTo>
                    <a:pt x="2" y="1428"/>
                  </a:lnTo>
                  <a:close/>
                </a:path>
              </a:pathLst>
            </a:custGeom>
            <a:solidFill>
              <a:srgbClr val="D298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8" name="Freeform 271"/>
            <p:cNvSpPr>
              <a:spLocks/>
            </p:cNvSpPr>
            <p:nvPr/>
          </p:nvSpPr>
          <p:spPr bwMode="auto">
            <a:xfrm>
              <a:off x="2985" y="2683"/>
              <a:ext cx="19" cy="285"/>
            </a:xfrm>
            <a:custGeom>
              <a:avLst/>
              <a:gdLst>
                <a:gd name="T0" fmla="*/ 0 w 96"/>
                <a:gd name="T1" fmla="*/ 0 h 1423"/>
                <a:gd name="T2" fmla="*/ 0 w 96"/>
                <a:gd name="T3" fmla="*/ 0 h 1423"/>
                <a:gd name="T4" fmla="*/ 0 w 96"/>
                <a:gd name="T5" fmla="*/ 0 h 1423"/>
                <a:gd name="T6" fmla="*/ 0 w 96"/>
                <a:gd name="T7" fmla="*/ 0 h 1423"/>
                <a:gd name="T8" fmla="*/ 0 w 96"/>
                <a:gd name="T9" fmla="*/ 0 h 1423"/>
                <a:gd name="T10" fmla="*/ 0 w 96"/>
                <a:gd name="T11" fmla="*/ 0 h 142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6" h="1423">
                  <a:moveTo>
                    <a:pt x="2" y="1423"/>
                  </a:moveTo>
                  <a:lnTo>
                    <a:pt x="96" y="0"/>
                  </a:lnTo>
                  <a:lnTo>
                    <a:pt x="10" y="3"/>
                  </a:lnTo>
                  <a:lnTo>
                    <a:pt x="5" y="11"/>
                  </a:lnTo>
                  <a:lnTo>
                    <a:pt x="0" y="1422"/>
                  </a:lnTo>
                  <a:lnTo>
                    <a:pt x="2" y="1423"/>
                  </a:lnTo>
                  <a:close/>
                </a:path>
              </a:pathLst>
            </a:custGeom>
            <a:solidFill>
              <a:srgbClr val="D298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39" name="Freeform 272"/>
            <p:cNvSpPr>
              <a:spLocks/>
            </p:cNvSpPr>
            <p:nvPr/>
          </p:nvSpPr>
          <p:spPr bwMode="auto">
            <a:xfrm>
              <a:off x="2969" y="2686"/>
              <a:ext cx="17" cy="282"/>
            </a:xfrm>
            <a:custGeom>
              <a:avLst/>
              <a:gdLst>
                <a:gd name="T0" fmla="*/ 0 w 82"/>
                <a:gd name="T1" fmla="*/ 0 h 1411"/>
                <a:gd name="T2" fmla="*/ 0 w 82"/>
                <a:gd name="T3" fmla="*/ 0 h 1411"/>
                <a:gd name="T4" fmla="*/ 0 w 82"/>
                <a:gd name="T5" fmla="*/ 0 h 1411"/>
                <a:gd name="T6" fmla="*/ 0 w 82"/>
                <a:gd name="T7" fmla="*/ 0 h 1411"/>
                <a:gd name="T8" fmla="*/ 0 w 82"/>
                <a:gd name="T9" fmla="*/ 0 h 141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1411">
                  <a:moveTo>
                    <a:pt x="77" y="1411"/>
                  </a:moveTo>
                  <a:lnTo>
                    <a:pt x="82" y="0"/>
                  </a:lnTo>
                  <a:lnTo>
                    <a:pt x="0" y="119"/>
                  </a:lnTo>
                  <a:lnTo>
                    <a:pt x="75" y="1409"/>
                  </a:lnTo>
                  <a:lnTo>
                    <a:pt x="77" y="1411"/>
                  </a:lnTo>
                  <a:close/>
                </a:path>
              </a:pathLst>
            </a:custGeom>
            <a:solidFill>
              <a:srgbClr val="D297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0" name="Freeform 273"/>
            <p:cNvSpPr>
              <a:spLocks/>
            </p:cNvSpPr>
            <p:nvPr/>
          </p:nvSpPr>
          <p:spPr bwMode="auto">
            <a:xfrm>
              <a:off x="2955" y="2709"/>
              <a:ext cx="29" cy="258"/>
            </a:xfrm>
            <a:custGeom>
              <a:avLst/>
              <a:gdLst>
                <a:gd name="T0" fmla="*/ 0 w 148"/>
                <a:gd name="T1" fmla="*/ 0 h 1290"/>
                <a:gd name="T2" fmla="*/ 0 w 148"/>
                <a:gd name="T3" fmla="*/ 0 h 1290"/>
                <a:gd name="T4" fmla="*/ 0 w 148"/>
                <a:gd name="T5" fmla="*/ 0 h 1290"/>
                <a:gd name="T6" fmla="*/ 0 w 148"/>
                <a:gd name="T7" fmla="*/ 0 h 1290"/>
                <a:gd name="T8" fmla="*/ 0 w 148"/>
                <a:gd name="T9" fmla="*/ 0 h 1290"/>
                <a:gd name="T10" fmla="*/ 0 w 148"/>
                <a:gd name="T11" fmla="*/ 0 h 129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8" h="1290">
                  <a:moveTo>
                    <a:pt x="148" y="1290"/>
                  </a:moveTo>
                  <a:lnTo>
                    <a:pt x="73" y="0"/>
                  </a:lnTo>
                  <a:lnTo>
                    <a:pt x="39" y="49"/>
                  </a:lnTo>
                  <a:lnTo>
                    <a:pt x="0" y="84"/>
                  </a:lnTo>
                  <a:lnTo>
                    <a:pt x="146" y="1289"/>
                  </a:lnTo>
                  <a:lnTo>
                    <a:pt x="148" y="1290"/>
                  </a:lnTo>
                  <a:close/>
                </a:path>
              </a:pathLst>
            </a:custGeom>
            <a:solidFill>
              <a:srgbClr val="D297B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1" name="Freeform 274"/>
            <p:cNvSpPr>
              <a:spLocks/>
            </p:cNvSpPr>
            <p:nvPr/>
          </p:nvSpPr>
          <p:spPr bwMode="auto">
            <a:xfrm>
              <a:off x="2941" y="2726"/>
              <a:ext cx="43" cy="241"/>
            </a:xfrm>
            <a:custGeom>
              <a:avLst/>
              <a:gdLst>
                <a:gd name="T0" fmla="*/ 0 w 213"/>
                <a:gd name="T1" fmla="*/ 0 h 1205"/>
                <a:gd name="T2" fmla="*/ 0 w 213"/>
                <a:gd name="T3" fmla="*/ 0 h 1205"/>
                <a:gd name="T4" fmla="*/ 0 w 213"/>
                <a:gd name="T5" fmla="*/ 0 h 1205"/>
                <a:gd name="T6" fmla="*/ 0 w 213"/>
                <a:gd name="T7" fmla="*/ 0 h 1205"/>
                <a:gd name="T8" fmla="*/ 0 w 213"/>
                <a:gd name="T9" fmla="*/ 0 h 12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3" h="1205">
                  <a:moveTo>
                    <a:pt x="213" y="1205"/>
                  </a:moveTo>
                  <a:lnTo>
                    <a:pt x="67" y="0"/>
                  </a:lnTo>
                  <a:lnTo>
                    <a:pt x="0" y="62"/>
                  </a:lnTo>
                  <a:lnTo>
                    <a:pt x="210" y="1204"/>
                  </a:lnTo>
                  <a:lnTo>
                    <a:pt x="213" y="1205"/>
                  </a:lnTo>
                  <a:close/>
                </a:path>
              </a:pathLst>
            </a:custGeom>
            <a:solidFill>
              <a:srgbClr val="D294B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2" name="Freeform 275"/>
            <p:cNvSpPr>
              <a:spLocks/>
            </p:cNvSpPr>
            <p:nvPr/>
          </p:nvSpPr>
          <p:spPr bwMode="auto">
            <a:xfrm>
              <a:off x="2929" y="2739"/>
              <a:ext cx="54" cy="228"/>
            </a:xfrm>
            <a:custGeom>
              <a:avLst/>
              <a:gdLst>
                <a:gd name="T0" fmla="*/ 0 w 273"/>
                <a:gd name="T1" fmla="*/ 0 h 1142"/>
                <a:gd name="T2" fmla="*/ 0 w 273"/>
                <a:gd name="T3" fmla="*/ 0 h 1142"/>
                <a:gd name="T4" fmla="*/ 0 w 273"/>
                <a:gd name="T5" fmla="*/ 0 h 1142"/>
                <a:gd name="T6" fmla="*/ 0 w 273"/>
                <a:gd name="T7" fmla="*/ 0 h 1142"/>
                <a:gd name="T8" fmla="*/ 0 w 273"/>
                <a:gd name="T9" fmla="*/ 0 h 11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3" h="1142">
                  <a:moveTo>
                    <a:pt x="273" y="1142"/>
                  </a:moveTo>
                  <a:lnTo>
                    <a:pt x="63" y="0"/>
                  </a:lnTo>
                  <a:lnTo>
                    <a:pt x="0" y="58"/>
                  </a:lnTo>
                  <a:lnTo>
                    <a:pt x="270" y="1141"/>
                  </a:lnTo>
                  <a:lnTo>
                    <a:pt x="273" y="1142"/>
                  </a:lnTo>
                  <a:close/>
                </a:path>
              </a:pathLst>
            </a:custGeom>
            <a:solidFill>
              <a:srgbClr val="D294B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3" name="Freeform 276"/>
            <p:cNvSpPr>
              <a:spLocks/>
            </p:cNvSpPr>
            <p:nvPr/>
          </p:nvSpPr>
          <p:spPr bwMode="auto">
            <a:xfrm>
              <a:off x="2917" y="2750"/>
              <a:ext cx="66" cy="217"/>
            </a:xfrm>
            <a:custGeom>
              <a:avLst/>
              <a:gdLst>
                <a:gd name="T0" fmla="*/ 0 w 330"/>
                <a:gd name="T1" fmla="*/ 0 h 1083"/>
                <a:gd name="T2" fmla="*/ 0 w 330"/>
                <a:gd name="T3" fmla="*/ 0 h 1083"/>
                <a:gd name="T4" fmla="*/ 0 w 330"/>
                <a:gd name="T5" fmla="*/ 0 h 1083"/>
                <a:gd name="T6" fmla="*/ 0 w 330"/>
                <a:gd name="T7" fmla="*/ 0 h 1083"/>
                <a:gd name="T8" fmla="*/ 0 w 330"/>
                <a:gd name="T9" fmla="*/ 0 h 1083"/>
                <a:gd name="T10" fmla="*/ 0 w 330"/>
                <a:gd name="T11" fmla="*/ 0 h 108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0" h="1083">
                  <a:moveTo>
                    <a:pt x="330" y="1083"/>
                  </a:moveTo>
                  <a:lnTo>
                    <a:pt x="60" y="0"/>
                  </a:lnTo>
                  <a:lnTo>
                    <a:pt x="11" y="45"/>
                  </a:lnTo>
                  <a:lnTo>
                    <a:pt x="0" y="50"/>
                  </a:lnTo>
                  <a:lnTo>
                    <a:pt x="326" y="1080"/>
                  </a:lnTo>
                  <a:lnTo>
                    <a:pt x="330" y="1083"/>
                  </a:lnTo>
                  <a:close/>
                </a:path>
              </a:pathLst>
            </a:custGeom>
            <a:solidFill>
              <a:srgbClr val="D292B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4" name="Freeform 277"/>
            <p:cNvSpPr>
              <a:spLocks/>
            </p:cNvSpPr>
            <p:nvPr/>
          </p:nvSpPr>
          <p:spPr bwMode="auto">
            <a:xfrm>
              <a:off x="3358" y="2747"/>
              <a:ext cx="115" cy="127"/>
            </a:xfrm>
            <a:custGeom>
              <a:avLst/>
              <a:gdLst>
                <a:gd name="T0" fmla="*/ 0 w 571"/>
                <a:gd name="T1" fmla="*/ 0 h 635"/>
                <a:gd name="T2" fmla="*/ 0 w 571"/>
                <a:gd name="T3" fmla="*/ 0 h 635"/>
                <a:gd name="T4" fmla="*/ 0 w 571"/>
                <a:gd name="T5" fmla="*/ 0 h 635"/>
                <a:gd name="T6" fmla="*/ 0 w 571"/>
                <a:gd name="T7" fmla="*/ 0 h 635"/>
                <a:gd name="T8" fmla="*/ 0 w 571"/>
                <a:gd name="T9" fmla="*/ 0 h 635"/>
                <a:gd name="T10" fmla="*/ 0 w 571"/>
                <a:gd name="T11" fmla="*/ 0 h 6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1" h="635">
                  <a:moveTo>
                    <a:pt x="0" y="279"/>
                  </a:moveTo>
                  <a:lnTo>
                    <a:pt x="114" y="635"/>
                  </a:lnTo>
                  <a:lnTo>
                    <a:pt x="349" y="308"/>
                  </a:lnTo>
                  <a:lnTo>
                    <a:pt x="571" y="0"/>
                  </a:lnTo>
                  <a:lnTo>
                    <a:pt x="199" y="4"/>
                  </a:lnTo>
                  <a:lnTo>
                    <a:pt x="0" y="279"/>
                  </a:lnTo>
                  <a:close/>
                </a:path>
              </a:pathLst>
            </a:custGeom>
            <a:solidFill>
              <a:srgbClr val="EF9D4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5" name="Freeform 278"/>
            <p:cNvSpPr>
              <a:spLocks/>
            </p:cNvSpPr>
            <p:nvPr/>
          </p:nvSpPr>
          <p:spPr bwMode="auto">
            <a:xfrm>
              <a:off x="3358" y="2747"/>
              <a:ext cx="115" cy="127"/>
            </a:xfrm>
            <a:custGeom>
              <a:avLst/>
              <a:gdLst>
                <a:gd name="T0" fmla="*/ 0 w 571"/>
                <a:gd name="T1" fmla="*/ 0 h 635"/>
                <a:gd name="T2" fmla="*/ 0 w 571"/>
                <a:gd name="T3" fmla="*/ 0 h 635"/>
                <a:gd name="T4" fmla="*/ 0 w 571"/>
                <a:gd name="T5" fmla="*/ 0 h 635"/>
                <a:gd name="T6" fmla="*/ 0 w 571"/>
                <a:gd name="T7" fmla="*/ 0 h 635"/>
                <a:gd name="T8" fmla="*/ 0 w 571"/>
                <a:gd name="T9" fmla="*/ 0 h 635"/>
                <a:gd name="T10" fmla="*/ 0 w 571"/>
                <a:gd name="T11" fmla="*/ 0 h 6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1" h="635">
                  <a:moveTo>
                    <a:pt x="0" y="279"/>
                  </a:moveTo>
                  <a:lnTo>
                    <a:pt x="114" y="635"/>
                  </a:lnTo>
                  <a:lnTo>
                    <a:pt x="349" y="308"/>
                  </a:lnTo>
                  <a:lnTo>
                    <a:pt x="571" y="0"/>
                  </a:lnTo>
                  <a:lnTo>
                    <a:pt x="199" y="4"/>
                  </a:lnTo>
                  <a:lnTo>
                    <a:pt x="0" y="279"/>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46" name="Freeform 279"/>
            <p:cNvSpPr>
              <a:spLocks/>
            </p:cNvSpPr>
            <p:nvPr/>
          </p:nvSpPr>
          <p:spPr bwMode="auto">
            <a:xfrm>
              <a:off x="3355" y="2862"/>
              <a:ext cx="76" cy="87"/>
            </a:xfrm>
            <a:custGeom>
              <a:avLst/>
              <a:gdLst>
                <a:gd name="T0" fmla="*/ 0 w 381"/>
                <a:gd name="T1" fmla="*/ 0 h 438"/>
                <a:gd name="T2" fmla="*/ 0 w 381"/>
                <a:gd name="T3" fmla="*/ 0 h 438"/>
                <a:gd name="T4" fmla="*/ 0 w 381"/>
                <a:gd name="T5" fmla="*/ 0 h 438"/>
                <a:gd name="T6" fmla="*/ 0 w 381"/>
                <a:gd name="T7" fmla="*/ 0 h 438"/>
                <a:gd name="T8" fmla="*/ 0 w 381"/>
                <a:gd name="T9" fmla="*/ 0 h 4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38">
                  <a:moveTo>
                    <a:pt x="0" y="322"/>
                  </a:moveTo>
                  <a:lnTo>
                    <a:pt x="232" y="0"/>
                  </a:lnTo>
                  <a:lnTo>
                    <a:pt x="381" y="115"/>
                  </a:lnTo>
                  <a:lnTo>
                    <a:pt x="148" y="438"/>
                  </a:lnTo>
                  <a:lnTo>
                    <a:pt x="0" y="322"/>
                  </a:lnTo>
                  <a:close/>
                </a:path>
              </a:pathLst>
            </a:custGeom>
            <a:solidFill>
              <a:srgbClr val="FEFE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7" name="Freeform 280"/>
            <p:cNvSpPr>
              <a:spLocks/>
            </p:cNvSpPr>
            <p:nvPr/>
          </p:nvSpPr>
          <p:spPr bwMode="auto">
            <a:xfrm>
              <a:off x="3355" y="2862"/>
              <a:ext cx="76" cy="87"/>
            </a:xfrm>
            <a:custGeom>
              <a:avLst/>
              <a:gdLst>
                <a:gd name="T0" fmla="*/ 0 w 381"/>
                <a:gd name="T1" fmla="*/ 0 h 438"/>
                <a:gd name="T2" fmla="*/ 0 w 381"/>
                <a:gd name="T3" fmla="*/ 0 h 438"/>
                <a:gd name="T4" fmla="*/ 0 w 381"/>
                <a:gd name="T5" fmla="*/ 0 h 438"/>
                <a:gd name="T6" fmla="*/ 0 w 381"/>
                <a:gd name="T7" fmla="*/ 0 h 438"/>
                <a:gd name="T8" fmla="*/ 0 w 381"/>
                <a:gd name="T9" fmla="*/ 0 h 4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38">
                  <a:moveTo>
                    <a:pt x="0" y="322"/>
                  </a:moveTo>
                  <a:lnTo>
                    <a:pt x="232" y="0"/>
                  </a:lnTo>
                  <a:lnTo>
                    <a:pt x="381" y="115"/>
                  </a:lnTo>
                  <a:lnTo>
                    <a:pt x="148" y="438"/>
                  </a:lnTo>
                  <a:lnTo>
                    <a:pt x="0" y="322"/>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48" name="Freeform 281"/>
            <p:cNvSpPr>
              <a:spLocks/>
            </p:cNvSpPr>
            <p:nvPr/>
          </p:nvSpPr>
          <p:spPr bwMode="auto">
            <a:xfrm>
              <a:off x="3464" y="2709"/>
              <a:ext cx="76" cy="88"/>
            </a:xfrm>
            <a:custGeom>
              <a:avLst/>
              <a:gdLst>
                <a:gd name="T0" fmla="*/ 0 w 381"/>
                <a:gd name="T1" fmla="*/ 0 h 438"/>
                <a:gd name="T2" fmla="*/ 0 w 381"/>
                <a:gd name="T3" fmla="*/ 0 h 438"/>
                <a:gd name="T4" fmla="*/ 0 w 381"/>
                <a:gd name="T5" fmla="*/ 0 h 438"/>
                <a:gd name="T6" fmla="*/ 0 w 381"/>
                <a:gd name="T7" fmla="*/ 0 h 438"/>
                <a:gd name="T8" fmla="*/ 0 w 381"/>
                <a:gd name="T9" fmla="*/ 0 h 4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38">
                  <a:moveTo>
                    <a:pt x="0" y="322"/>
                  </a:moveTo>
                  <a:lnTo>
                    <a:pt x="233" y="0"/>
                  </a:lnTo>
                  <a:lnTo>
                    <a:pt x="381" y="116"/>
                  </a:lnTo>
                  <a:lnTo>
                    <a:pt x="150" y="438"/>
                  </a:lnTo>
                  <a:lnTo>
                    <a:pt x="0" y="322"/>
                  </a:lnTo>
                  <a:close/>
                </a:path>
              </a:pathLst>
            </a:custGeom>
            <a:solidFill>
              <a:srgbClr val="FEFEC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49" name="Freeform 282"/>
            <p:cNvSpPr>
              <a:spLocks/>
            </p:cNvSpPr>
            <p:nvPr/>
          </p:nvSpPr>
          <p:spPr bwMode="auto">
            <a:xfrm>
              <a:off x="3464" y="2709"/>
              <a:ext cx="76" cy="88"/>
            </a:xfrm>
            <a:custGeom>
              <a:avLst/>
              <a:gdLst>
                <a:gd name="T0" fmla="*/ 0 w 381"/>
                <a:gd name="T1" fmla="*/ 0 h 438"/>
                <a:gd name="T2" fmla="*/ 0 w 381"/>
                <a:gd name="T3" fmla="*/ 0 h 438"/>
                <a:gd name="T4" fmla="*/ 0 w 381"/>
                <a:gd name="T5" fmla="*/ 0 h 438"/>
                <a:gd name="T6" fmla="*/ 0 w 381"/>
                <a:gd name="T7" fmla="*/ 0 h 438"/>
                <a:gd name="T8" fmla="*/ 0 w 381"/>
                <a:gd name="T9" fmla="*/ 0 h 4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38">
                  <a:moveTo>
                    <a:pt x="0" y="322"/>
                  </a:moveTo>
                  <a:lnTo>
                    <a:pt x="233" y="0"/>
                  </a:lnTo>
                  <a:lnTo>
                    <a:pt x="381" y="116"/>
                  </a:lnTo>
                  <a:lnTo>
                    <a:pt x="150" y="438"/>
                  </a:lnTo>
                  <a:lnTo>
                    <a:pt x="0" y="322"/>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50" name="Freeform 283"/>
            <p:cNvSpPr>
              <a:spLocks/>
            </p:cNvSpPr>
            <p:nvPr/>
          </p:nvSpPr>
          <p:spPr bwMode="auto">
            <a:xfrm>
              <a:off x="3243" y="2589"/>
              <a:ext cx="405" cy="478"/>
            </a:xfrm>
            <a:custGeom>
              <a:avLst/>
              <a:gdLst>
                <a:gd name="T0" fmla="*/ 0 w 2024"/>
                <a:gd name="T1" fmla="*/ 0 h 2392"/>
                <a:gd name="T2" fmla="*/ 0 w 2024"/>
                <a:gd name="T3" fmla="*/ 0 h 2392"/>
                <a:gd name="T4" fmla="*/ 0 w 2024"/>
                <a:gd name="T5" fmla="*/ 0 h 2392"/>
                <a:gd name="T6" fmla="*/ 0 w 2024"/>
                <a:gd name="T7" fmla="*/ 0 h 2392"/>
                <a:gd name="T8" fmla="*/ 0 w 2024"/>
                <a:gd name="T9" fmla="*/ 0 h 2392"/>
                <a:gd name="T10" fmla="*/ 0 w 2024"/>
                <a:gd name="T11" fmla="*/ 0 h 2392"/>
                <a:gd name="T12" fmla="*/ 0 w 2024"/>
                <a:gd name="T13" fmla="*/ 0 h 2392"/>
                <a:gd name="T14" fmla="*/ 0 w 2024"/>
                <a:gd name="T15" fmla="*/ 0 h 2392"/>
                <a:gd name="T16" fmla="*/ 0 w 2024"/>
                <a:gd name="T17" fmla="*/ 0 h 2392"/>
                <a:gd name="T18" fmla="*/ 0 w 2024"/>
                <a:gd name="T19" fmla="*/ 0 h 2392"/>
                <a:gd name="T20" fmla="*/ 0 w 2024"/>
                <a:gd name="T21" fmla="*/ 0 h 2392"/>
                <a:gd name="T22" fmla="*/ 0 w 2024"/>
                <a:gd name="T23" fmla="*/ 0 h 2392"/>
                <a:gd name="T24" fmla="*/ 0 w 2024"/>
                <a:gd name="T25" fmla="*/ 0 h 23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24" h="2392">
                  <a:moveTo>
                    <a:pt x="0" y="1869"/>
                  </a:moveTo>
                  <a:lnTo>
                    <a:pt x="220" y="1564"/>
                  </a:lnTo>
                  <a:lnTo>
                    <a:pt x="594" y="1553"/>
                  </a:lnTo>
                  <a:lnTo>
                    <a:pt x="371" y="1862"/>
                  </a:lnTo>
                  <a:lnTo>
                    <a:pt x="670" y="2094"/>
                  </a:lnTo>
                  <a:lnTo>
                    <a:pt x="1745" y="602"/>
                  </a:lnTo>
                  <a:lnTo>
                    <a:pt x="1447" y="372"/>
                  </a:lnTo>
                  <a:lnTo>
                    <a:pt x="1227" y="677"/>
                  </a:lnTo>
                  <a:lnTo>
                    <a:pt x="1128" y="306"/>
                  </a:lnTo>
                  <a:lnTo>
                    <a:pt x="1350" y="0"/>
                  </a:lnTo>
                  <a:lnTo>
                    <a:pt x="2024" y="523"/>
                  </a:lnTo>
                  <a:lnTo>
                    <a:pt x="674" y="2392"/>
                  </a:lnTo>
                  <a:lnTo>
                    <a:pt x="0" y="1869"/>
                  </a:lnTo>
                  <a:close/>
                </a:path>
              </a:pathLst>
            </a:custGeom>
            <a:solidFill>
              <a:srgbClr val="EF9D4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51" name="Freeform 284"/>
            <p:cNvSpPr>
              <a:spLocks/>
            </p:cNvSpPr>
            <p:nvPr/>
          </p:nvSpPr>
          <p:spPr bwMode="auto">
            <a:xfrm>
              <a:off x="3243" y="2589"/>
              <a:ext cx="405" cy="478"/>
            </a:xfrm>
            <a:custGeom>
              <a:avLst/>
              <a:gdLst>
                <a:gd name="T0" fmla="*/ 0 w 2024"/>
                <a:gd name="T1" fmla="*/ 0 h 2392"/>
                <a:gd name="T2" fmla="*/ 0 w 2024"/>
                <a:gd name="T3" fmla="*/ 0 h 2392"/>
                <a:gd name="T4" fmla="*/ 0 w 2024"/>
                <a:gd name="T5" fmla="*/ 0 h 2392"/>
                <a:gd name="T6" fmla="*/ 0 w 2024"/>
                <a:gd name="T7" fmla="*/ 0 h 2392"/>
                <a:gd name="T8" fmla="*/ 0 w 2024"/>
                <a:gd name="T9" fmla="*/ 0 h 2392"/>
                <a:gd name="T10" fmla="*/ 0 w 2024"/>
                <a:gd name="T11" fmla="*/ 0 h 2392"/>
                <a:gd name="T12" fmla="*/ 0 w 2024"/>
                <a:gd name="T13" fmla="*/ 0 h 2392"/>
                <a:gd name="T14" fmla="*/ 0 w 2024"/>
                <a:gd name="T15" fmla="*/ 0 h 2392"/>
                <a:gd name="T16" fmla="*/ 0 w 2024"/>
                <a:gd name="T17" fmla="*/ 0 h 2392"/>
                <a:gd name="T18" fmla="*/ 0 w 2024"/>
                <a:gd name="T19" fmla="*/ 0 h 2392"/>
                <a:gd name="T20" fmla="*/ 0 w 2024"/>
                <a:gd name="T21" fmla="*/ 0 h 2392"/>
                <a:gd name="T22" fmla="*/ 0 w 2024"/>
                <a:gd name="T23" fmla="*/ 0 h 2392"/>
                <a:gd name="T24" fmla="*/ 0 w 2024"/>
                <a:gd name="T25" fmla="*/ 0 h 23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24" h="2392">
                  <a:moveTo>
                    <a:pt x="0" y="1869"/>
                  </a:moveTo>
                  <a:lnTo>
                    <a:pt x="220" y="1564"/>
                  </a:lnTo>
                  <a:lnTo>
                    <a:pt x="594" y="1553"/>
                  </a:lnTo>
                  <a:lnTo>
                    <a:pt x="371" y="1862"/>
                  </a:lnTo>
                  <a:lnTo>
                    <a:pt x="670" y="2094"/>
                  </a:lnTo>
                  <a:lnTo>
                    <a:pt x="1745" y="602"/>
                  </a:lnTo>
                  <a:lnTo>
                    <a:pt x="1447" y="372"/>
                  </a:lnTo>
                  <a:lnTo>
                    <a:pt x="1227" y="677"/>
                  </a:lnTo>
                  <a:lnTo>
                    <a:pt x="1128" y="306"/>
                  </a:lnTo>
                  <a:lnTo>
                    <a:pt x="1350" y="0"/>
                  </a:lnTo>
                  <a:lnTo>
                    <a:pt x="2024" y="523"/>
                  </a:lnTo>
                  <a:lnTo>
                    <a:pt x="674" y="2392"/>
                  </a:lnTo>
                  <a:lnTo>
                    <a:pt x="0" y="1869"/>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52" name="Freeform 285"/>
            <p:cNvSpPr>
              <a:spLocks/>
            </p:cNvSpPr>
            <p:nvPr/>
          </p:nvSpPr>
          <p:spPr bwMode="auto">
            <a:xfrm>
              <a:off x="1099" y="2942"/>
              <a:ext cx="1889" cy="59"/>
            </a:xfrm>
            <a:custGeom>
              <a:avLst/>
              <a:gdLst>
                <a:gd name="T0" fmla="*/ 0 w 9446"/>
                <a:gd name="T1" fmla="*/ 0 h 298"/>
                <a:gd name="T2" fmla="*/ 0 w 9446"/>
                <a:gd name="T3" fmla="*/ 0 h 298"/>
                <a:gd name="T4" fmla="*/ 0 w 9446"/>
                <a:gd name="T5" fmla="*/ 0 h 298"/>
                <a:gd name="T6" fmla="*/ 0 w 9446"/>
                <a:gd name="T7" fmla="*/ 0 h 298"/>
                <a:gd name="T8" fmla="*/ 0 w 9446"/>
                <a:gd name="T9" fmla="*/ 0 h 2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46" h="298">
                  <a:moveTo>
                    <a:pt x="0" y="0"/>
                  </a:moveTo>
                  <a:lnTo>
                    <a:pt x="9446" y="128"/>
                  </a:lnTo>
                  <a:lnTo>
                    <a:pt x="9446" y="168"/>
                  </a:lnTo>
                  <a:lnTo>
                    <a:pt x="0" y="298"/>
                  </a:lnTo>
                  <a:lnTo>
                    <a:pt x="0" y="0"/>
                  </a:lnTo>
                  <a:close/>
                </a:path>
              </a:pathLst>
            </a:custGeom>
            <a:solidFill>
              <a:srgbClr val="67B76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53" name="Freeform 286"/>
            <p:cNvSpPr>
              <a:spLocks/>
            </p:cNvSpPr>
            <p:nvPr/>
          </p:nvSpPr>
          <p:spPr bwMode="auto">
            <a:xfrm>
              <a:off x="2264" y="3083"/>
              <a:ext cx="561" cy="212"/>
            </a:xfrm>
            <a:custGeom>
              <a:avLst/>
              <a:gdLst>
                <a:gd name="T0" fmla="*/ 0 w 2803"/>
                <a:gd name="T1" fmla="*/ 0 h 1062"/>
                <a:gd name="T2" fmla="*/ 0 w 2803"/>
                <a:gd name="T3" fmla="*/ 0 h 1062"/>
                <a:gd name="T4" fmla="*/ 0 w 2803"/>
                <a:gd name="T5" fmla="*/ 0 h 1062"/>
                <a:gd name="T6" fmla="*/ 0 w 2803"/>
                <a:gd name="T7" fmla="*/ 0 h 1062"/>
                <a:gd name="T8" fmla="*/ 0 w 2803"/>
                <a:gd name="T9" fmla="*/ 0 h 1062"/>
                <a:gd name="T10" fmla="*/ 0 w 2803"/>
                <a:gd name="T11" fmla="*/ 0 h 1062"/>
                <a:gd name="T12" fmla="*/ 0 w 2803"/>
                <a:gd name="T13" fmla="*/ 0 h 1062"/>
                <a:gd name="T14" fmla="*/ 0 w 2803"/>
                <a:gd name="T15" fmla="*/ 0 h 1062"/>
                <a:gd name="T16" fmla="*/ 0 w 2803"/>
                <a:gd name="T17" fmla="*/ 0 h 10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03" h="1062">
                  <a:moveTo>
                    <a:pt x="2294" y="638"/>
                  </a:moveTo>
                  <a:lnTo>
                    <a:pt x="557" y="483"/>
                  </a:lnTo>
                  <a:lnTo>
                    <a:pt x="541" y="43"/>
                  </a:lnTo>
                  <a:lnTo>
                    <a:pt x="68" y="0"/>
                  </a:lnTo>
                  <a:lnTo>
                    <a:pt x="0" y="819"/>
                  </a:lnTo>
                  <a:lnTo>
                    <a:pt x="2735" y="1062"/>
                  </a:lnTo>
                  <a:lnTo>
                    <a:pt x="2803" y="244"/>
                  </a:lnTo>
                  <a:lnTo>
                    <a:pt x="2382" y="206"/>
                  </a:lnTo>
                  <a:lnTo>
                    <a:pt x="2294" y="638"/>
                  </a:lnTo>
                  <a:close/>
                </a:path>
              </a:pathLst>
            </a:custGeom>
            <a:solidFill>
              <a:srgbClr val="29479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54" name="Freeform 287"/>
            <p:cNvSpPr>
              <a:spLocks/>
            </p:cNvSpPr>
            <p:nvPr/>
          </p:nvSpPr>
          <p:spPr bwMode="auto">
            <a:xfrm>
              <a:off x="2264" y="3083"/>
              <a:ext cx="561" cy="212"/>
            </a:xfrm>
            <a:custGeom>
              <a:avLst/>
              <a:gdLst>
                <a:gd name="T0" fmla="*/ 0 w 2803"/>
                <a:gd name="T1" fmla="*/ 0 h 1062"/>
                <a:gd name="T2" fmla="*/ 0 w 2803"/>
                <a:gd name="T3" fmla="*/ 0 h 1062"/>
                <a:gd name="T4" fmla="*/ 0 w 2803"/>
                <a:gd name="T5" fmla="*/ 0 h 1062"/>
                <a:gd name="T6" fmla="*/ 0 w 2803"/>
                <a:gd name="T7" fmla="*/ 0 h 1062"/>
                <a:gd name="T8" fmla="*/ 0 w 2803"/>
                <a:gd name="T9" fmla="*/ 0 h 1062"/>
                <a:gd name="T10" fmla="*/ 0 w 2803"/>
                <a:gd name="T11" fmla="*/ 0 h 1062"/>
                <a:gd name="T12" fmla="*/ 0 w 2803"/>
                <a:gd name="T13" fmla="*/ 0 h 1062"/>
                <a:gd name="T14" fmla="*/ 0 w 2803"/>
                <a:gd name="T15" fmla="*/ 0 h 1062"/>
                <a:gd name="T16" fmla="*/ 0 w 2803"/>
                <a:gd name="T17" fmla="*/ 0 h 10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03" h="1062">
                  <a:moveTo>
                    <a:pt x="2294" y="638"/>
                  </a:moveTo>
                  <a:lnTo>
                    <a:pt x="557" y="483"/>
                  </a:lnTo>
                  <a:lnTo>
                    <a:pt x="541" y="43"/>
                  </a:lnTo>
                  <a:lnTo>
                    <a:pt x="68" y="0"/>
                  </a:lnTo>
                  <a:lnTo>
                    <a:pt x="0" y="819"/>
                  </a:lnTo>
                  <a:lnTo>
                    <a:pt x="2735" y="1062"/>
                  </a:lnTo>
                  <a:lnTo>
                    <a:pt x="2803" y="244"/>
                  </a:lnTo>
                  <a:lnTo>
                    <a:pt x="2382" y="206"/>
                  </a:lnTo>
                  <a:lnTo>
                    <a:pt x="2294" y="638"/>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55" name="Freeform 288"/>
            <p:cNvSpPr>
              <a:spLocks/>
            </p:cNvSpPr>
            <p:nvPr/>
          </p:nvSpPr>
          <p:spPr bwMode="auto">
            <a:xfrm>
              <a:off x="2409" y="3095"/>
              <a:ext cx="290" cy="91"/>
            </a:xfrm>
            <a:custGeom>
              <a:avLst/>
              <a:gdLst>
                <a:gd name="T0" fmla="*/ 0 w 1448"/>
                <a:gd name="T1" fmla="*/ 0 h 454"/>
                <a:gd name="T2" fmla="*/ 0 w 1448"/>
                <a:gd name="T3" fmla="*/ 0 h 454"/>
                <a:gd name="T4" fmla="*/ 0 w 1448"/>
                <a:gd name="T5" fmla="*/ 0 h 454"/>
                <a:gd name="T6" fmla="*/ 0 w 1448"/>
                <a:gd name="T7" fmla="*/ 0 h 454"/>
                <a:gd name="T8" fmla="*/ 0 w 1448"/>
                <a:gd name="T9" fmla="*/ 0 h 4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48" h="454">
                  <a:moveTo>
                    <a:pt x="1421" y="454"/>
                  </a:moveTo>
                  <a:lnTo>
                    <a:pt x="0" y="328"/>
                  </a:lnTo>
                  <a:lnTo>
                    <a:pt x="27" y="0"/>
                  </a:lnTo>
                  <a:lnTo>
                    <a:pt x="1448" y="127"/>
                  </a:lnTo>
                  <a:lnTo>
                    <a:pt x="1421" y="454"/>
                  </a:lnTo>
                  <a:close/>
                </a:path>
              </a:pathLst>
            </a:custGeom>
            <a:solidFill>
              <a:srgbClr val="7A9FC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56" name="Freeform 289"/>
            <p:cNvSpPr>
              <a:spLocks/>
            </p:cNvSpPr>
            <p:nvPr/>
          </p:nvSpPr>
          <p:spPr bwMode="auto">
            <a:xfrm>
              <a:off x="2409" y="3095"/>
              <a:ext cx="290" cy="91"/>
            </a:xfrm>
            <a:custGeom>
              <a:avLst/>
              <a:gdLst>
                <a:gd name="T0" fmla="*/ 0 w 1448"/>
                <a:gd name="T1" fmla="*/ 0 h 454"/>
                <a:gd name="T2" fmla="*/ 0 w 1448"/>
                <a:gd name="T3" fmla="*/ 0 h 454"/>
                <a:gd name="T4" fmla="*/ 0 w 1448"/>
                <a:gd name="T5" fmla="*/ 0 h 454"/>
                <a:gd name="T6" fmla="*/ 0 w 1448"/>
                <a:gd name="T7" fmla="*/ 0 h 454"/>
                <a:gd name="T8" fmla="*/ 0 w 1448"/>
                <a:gd name="T9" fmla="*/ 0 h 4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48" h="454">
                  <a:moveTo>
                    <a:pt x="1421" y="454"/>
                  </a:moveTo>
                  <a:lnTo>
                    <a:pt x="0" y="328"/>
                  </a:lnTo>
                  <a:lnTo>
                    <a:pt x="27" y="0"/>
                  </a:lnTo>
                  <a:lnTo>
                    <a:pt x="1448" y="127"/>
                  </a:lnTo>
                  <a:lnTo>
                    <a:pt x="1421" y="454"/>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57" name="Freeform 290"/>
            <p:cNvSpPr>
              <a:spLocks/>
            </p:cNvSpPr>
            <p:nvPr/>
          </p:nvSpPr>
          <p:spPr bwMode="auto">
            <a:xfrm>
              <a:off x="2678" y="2450"/>
              <a:ext cx="320" cy="332"/>
            </a:xfrm>
            <a:custGeom>
              <a:avLst/>
              <a:gdLst>
                <a:gd name="T0" fmla="*/ 0 w 1599"/>
                <a:gd name="T1" fmla="*/ 0 h 1656"/>
                <a:gd name="T2" fmla="*/ 0 w 1599"/>
                <a:gd name="T3" fmla="*/ 0 h 1656"/>
                <a:gd name="T4" fmla="*/ 0 w 1599"/>
                <a:gd name="T5" fmla="*/ 0 h 1656"/>
                <a:gd name="T6" fmla="*/ 0 w 1599"/>
                <a:gd name="T7" fmla="*/ 0 h 1656"/>
                <a:gd name="T8" fmla="*/ 0 w 1599"/>
                <a:gd name="T9" fmla="*/ 0 h 1656"/>
                <a:gd name="T10" fmla="*/ 0 w 1599"/>
                <a:gd name="T11" fmla="*/ 0 h 1656"/>
                <a:gd name="T12" fmla="*/ 0 w 1599"/>
                <a:gd name="T13" fmla="*/ 0 h 1656"/>
                <a:gd name="T14" fmla="*/ 0 w 1599"/>
                <a:gd name="T15" fmla="*/ 0 h 1656"/>
                <a:gd name="T16" fmla="*/ 0 w 1599"/>
                <a:gd name="T17" fmla="*/ 0 h 1656"/>
                <a:gd name="T18" fmla="*/ 0 w 1599"/>
                <a:gd name="T19" fmla="*/ 0 h 1656"/>
                <a:gd name="T20" fmla="*/ 0 w 1599"/>
                <a:gd name="T21" fmla="*/ 0 h 1656"/>
                <a:gd name="T22" fmla="*/ 0 w 1599"/>
                <a:gd name="T23" fmla="*/ 0 h 1656"/>
                <a:gd name="T24" fmla="*/ 0 w 1599"/>
                <a:gd name="T25" fmla="*/ 0 h 1656"/>
                <a:gd name="T26" fmla="*/ 0 w 1599"/>
                <a:gd name="T27" fmla="*/ 0 h 1656"/>
                <a:gd name="T28" fmla="*/ 0 w 1599"/>
                <a:gd name="T29" fmla="*/ 0 h 1656"/>
                <a:gd name="T30" fmla="*/ 0 w 1599"/>
                <a:gd name="T31" fmla="*/ 0 h 1656"/>
                <a:gd name="T32" fmla="*/ 0 w 1599"/>
                <a:gd name="T33" fmla="*/ 0 h 1656"/>
                <a:gd name="T34" fmla="*/ 0 w 1599"/>
                <a:gd name="T35" fmla="*/ 0 h 1656"/>
                <a:gd name="T36" fmla="*/ 0 w 1599"/>
                <a:gd name="T37" fmla="*/ 0 h 1656"/>
                <a:gd name="T38" fmla="*/ 0 w 1599"/>
                <a:gd name="T39" fmla="*/ 0 h 1656"/>
                <a:gd name="T40" fmla="*/ 0 w 1599"/>
                <a:gd name="T41" fmla="*/ 0 h 1656"/>
                <a:gd name="T42" fmla="*/ 0 w 1599"/>
                <a:gd name="T43" fmla="*/ 0 h 1656"/>
                <a:gd name="T44" fmla="*/ 0 w 1599"/>
                <a:gd name="T45" fmla="*/ 0 h 1656"/>
                <a:gd name="T46" fmla="*/ 0 w 1599"/>
                <a:gd name="T47" fmla="*/ 0 h 1656"/>
                <a:gd name="T48" fmla="*/ 0 w 1599"/>
                <a:gd name="T49" fmla="*/ 0 h 1656"/>
                <a:gd name="T50" fmla="*/ 0 w 1599"/>
                <a:gd name="T51" fmla="*/ 0 h 1656"/>
                <a:gd name="T52" fmla="*/ 0 w 1599"/>
                <a:gd name="T53" fmla="*/ 0 h 1656"/>
                <a:gd name="T54" fmla="*/ 0 w 1599"/>
                <a:gd name="T55" fmla="*/ 0 h 1656"/>
                <a:gd name="T56" fmla="*/ 0 w 1599"/>
                <a:gd name="T57" fmla="*/ 0 h 1656"/>
                <a:gd name="T58" fmla="*/ 0 w 1599"/>
                <a:gd name="T59" fmla="*/ 0 h 1656"/>
                <a:gd name="T60" fmla="*/ 0 w 1599"/>
                <a:gd name="T61" fmla="*/ 0 h 1656"/>
                <a:gd name="T62" fmla="*/ 0 w 1599"/>
                <a:gd name="T63" fmla="*/ 0 h 1656"/>
                <a:gd name="T64" fmla="*/ 0 w 1599"/>
                <a:gd name="T65" fmla="*/ 0 h 1656"/>
                <a:gd name="T66" fmla="*/ 0 w 1599"/>
                <a:gd name="T67" fmla="*/ 0 h 1656"/>
                <a:gd name="T68" fmla="*/ 0 w 1599"/>
                <a:gd name="T69" fmla="*/ 0 h 1656"/>
                <a:gd name="T70" fmla="*/ 0 w 1599"/>
                <a:gd name="T71" fmla="*/ 0 h 1656"/>
                <a:gd name="T72" fmla="*/ 0 w 1599"/>
                <a:gd name="T73" fmla="*/ 0 h 1656"/>
                <a:gd name="T74" fmla="*/ 0 w 1599"/>
                <a:gd name="T75" fmla="*/ 0 h 1656"/>
                <a:gd name="T76" fmla="*/ 0 w 1599"/>
                <a:gd name="T77" fmla="*/ 0 h 1656"/>
                <a:gd name="T78" fmla="*/ 0 w 1599"/>
                <a:gd name="T79" fmla="*/ 0 h 1656"/>
                <a:gd name="T80" fmla="*/ 0 w 1599"/>
                <a:gd name="T81" fmla="*/ 0 h 1656"/>
                <a:gd name="T82" fmla="*/ 0 w 1599"/>
                <a:gd name="T83" fmla="*/ 0 h 1656"/>
                <a:gd name="T84" fmla="*/ 0 w 1599"/>
                <a:gd name="T85" fmla="*/ 0 h 165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599" h="1656">
                  <a:moveTo>
                    <a:pt x="799" y="0"/>
                  </a:moveTo>
                  <a:lnTo>
                    <a:pt x="840" y="1"/>
                  </a:lnTo>
                  <a:lnTo>
                    <a:pt x="882" y="4"/>
                  </a:lnTo>
                  <a:lnTo>
                    <a:pt x="922" y="9"/>
                  </a:lnTo>
                  <a:lnTo>
                    <a:pt x="960" y="16"/>
                  </a:lnTo>
                  <a:lnTo>
                    <a:pt x="999" y="26"/>
                  </a:lnTo>
                  <a:lnTo>
                    <a:pt x="1037" y="37"/>
                  </a:lnTo>
                  <a:lnTo>
                    <a:pt x="1075" y="50"/>
                  </a:lnTo>
                  <a:lnTo>
                    <a:pt x="1110" y="65"/>
                  </a:lnTo>
                  <a:lnTo>
                    <a:pt x="1145" y="82"/>
                  </a:lnTo>
                  <a:lnTo>
                    <a:pt x="1180" y="100"/>
                  </a:lnTo>
                  <a:lnTo>
                    <a:pt x="1213" y="120"/>
                  </a:lnTo>
                  <a:lnTo>
                    <a:pt x="1246" y="142"/>
                  </a:lnTo>
                  <a:lnTo>
                    <a:pt x="1277" y="165"/>
                  </a:lnTo>
                  <a:lnTo>
                    <a:pt x="1308" y="189"/>
                  </a:lnTo>
                  <a:lnTo>
                    <a:pt x="1337" y="215"/>
                  </a:lnTo>
                  <a:lnTo>
                    <a:pt x="1364" y="243"/>
                  </a:lnTo>
                  <a:lnTo>
                    <a:pt x="1391" y="272"/>
                  </a:lnTo>
                  <a:lnTo>
                    <a:pt x="1416" y="301"/>
                  </a:lnTo>
                  <a:lnTo>
                    <a:pt x="1439" y="333"/>
                  </a:lnTo>
                  <a:lnTo>
                    <a:pt x="1462" y="366"/>
                  </a:lnTo>
                  <a:lnTo>
                    <a:pt x="1483" y="399"/>
                  </a:lnTo>
                  <a:lnTo>
                    <a:pt x="1503" y="434"/>
                  </a:lnTo>
                  <a:lnTo>
                    <a:pt x="1521" y="470"/>
                  </a:lnTo>
                  <a:lnTo>
                    <a:pt x="1536" y="506"/>
                  </a:lnTo>
                  <a:lnTo>
                    <a:pt x="1550" y="544"/>
                  </a:lnTo>
                  <a:lnTo>
                    <a:pt x="1563" y="582"/>
                  </a:lnTo>
                  <a:lnTo>
                    <a:pt x="1573" y="622"/>
                  </a:lnTo>
                  <a:lnTo>
                    <a:pt x="1583" y="661"/>
                  </a:lnTo>
                  <a:lnTo>
                    <a:pt x="1590" y="703"/>
                  </a:lnTo>
                  <a:lnTo>
                    <a:pt x="1595" y="744"/>
                  </a:lnTo>
                  <a:lnTo>
                    <a:pt x="1598" y="785"/>
                  </a:lnTo>
                  <a:lnTo>
                    <a:pt x="1599" y="828"/>
                  </a:lnTo>
                  <a:lnTo>
                    <a:pt x="1598" y="871"/>
                  </a:lnTo>
                  <a:lnTo>
                    <a:pt x="1595" y="912"/>
                  </a:lnTo>
                  <a:lnTo>
                    <a:pt x="1590" y="954"/>
                  </a:lnTo>
                  <a:lnTo>
                    <a:pt x="1583" y="995"/>
                  </a:lnTo>
                  <a:lnTo>
                    <a:pt x="1573" y="1034"/>
                  </a:lnTo>
                  <a:lnTo>
                    <a:pt x="1563" y="1074"/>
                  </a:lnTo>
                  <a:lnTo>
                    <a:pt x="1550" y="1112"/>
                  </a:lnTo>
                  <a:lnTo>
                    <a:pt x="1536" y="1150"/>
                  </a:lnTo>
                  <a:lnTo>
                    <a:pt x="1521" y="1187"/>
                  </a:lnTo>
                  <a:lnTo>
                    <a:pt x="1503" y="1222"/>
                  </a:lnTo>
                  <a:lnTo>
                    <a:pt x="1483" y="1257"/>
                  </a:lnTo>
                  <a:lnTo>
                    <a:pt x="1462" y="1290"/>
                  </a:lnTo>
                  <a:lnTo>
                    <a:pt x="1439" y="1323"/>
                  </a:lnTo>
                  <a:lnTo>
                    <a:pt x="1416" y="1355"/>
                  </a:lnTo>
                  <a:lnTo>
                    <a:pt x="1391" y="1384"/>
                  </a:lnTo>
                  <a:lnTo>
                    <a:pt x="1364" y="1413"/>
                  </a:lnTo>
                  <a:lnTo>
                    <a:pt x="1337" y="1440"/>
                  </a:lnTo>
                  <a:lnTo>
                    <a:pt x="1308" y="1467"/>
                  </a:lnTo>
                  <a:lnTo>
                    <a:pt x="1277" y="1491"/>
                  </a:lnTo>
                  <a:lnTo>
                    <a:pt x="1246" y="1515"/>
                  </a:lnTo>
                  <a:lnTo>
                    <a:pt x="1213" y="1537"/>
                  </a:lnTo>
                  <a:lnTo>
                    <a:pt x="1180" y="1556"/>
                  </a:lnTo>
                  <a:lnTo>
                    <a:pt x="1145" y="1574"/>
                  </a:lnTo>
                  <a:lnTo>
                    <a:pt x="1110" y="1591"/>
                  </a:lnTo>
                  <a:lnTo>
                    <a:pt x="1075" y="1606"/>
                  </a:lnTo>
                  <a:lnTo>
                    <a:pt x="1037" y="1620"/>
                  </a:lnTo>
                  <a:lnTo>
                    <a:pt x="999" y="1631"/>
                  </a:lnTo>
                  <a:lnTo>
                    <a:pt x="960" y="1639"/>
                  </a:lnTo>
                  <a:lnTo>
                    <a:pt x="922" y="1646"/>
                  </a:lnTo>
                  <a:lnTo>
                    <a:pt x="882" y="1652"/>
                  </a:lnTo>
                  <a:lnTo>
                    <a:pt x="840" y="1655"/>
                  </a:lnTo>
                  <a:lnTo>
                    <a:pt x="799" y="1656"/>
                  </a:lnTo>
                  <a:lnTo>
                    <a:pt x="759" y="1655"/>
                  </a:lnTo>
                  <a:lnTo>
                    <a:pt x="718" y="1652"/>
                  </a:lnTo>
                  <a:lnTo>
                    <a:pt x="678" y="1646"/>
                  </a:lnTo>
                  <a:lnTo>
                    <a:pt x="639" y="1639"/>
                  </a:lnTo>
                  <a:lnTo>
                    <a:pt x="600" y="1631"/>
                  </a:lnTo>
                  <a:lnTo>
                    <a:pt x="563" y="1620"/>
                  </a:lnTo>
                  <a:lnTo>
                    <a:pt x="525" y="1606"/>
                  </a:lnTo>
                  <a:lnTo>
                    <a:pt x="489" y="1591"/>
                  </a:lnTo>
                  <a:lnTo>
                    <a:pt x="453" y="1574"/>
                  </a:lnTo>
                  <a:lnTo>
                    <a:pt x="419" y="1556"/>
                  </a:lnTo>
                  <a:lnTo>
                    <a:pt x="386" y="1537"/>
                  </a:lnTo>
                  <a:lnTo>
                    <a:pt x="353" y="1515"/>
                  </a:lnTo>
                  <a:lnTo>
                    <a:pt x="322" y="1491"/>
                  </a:lnTo>
                  <a:lnTo>
                    <a:pt x="292" y="1467"/>
                  </a:lnTo>
                  <a:lnTo>
                    <a:pt x="263" y="1440"/>
                  </a:lnTo>
                  <a:lnTo>
                    <a:pt x="235" y="1413"/>
                  </a:lnTo>
                  <a:lnTo>
                    <a:pt x="209" y="1384"/>
                  </a:lnTo>
                  <a:lnTo>
                    <a:pt x="184" y="1355"/>
                  </a:lnTo>
                  <a:lnTo>
                    <a:pt x="159" y="1323"/>
                  </a:lnTo>
                  <a:lnTo>
                    <a:pt x="137" y="1290"/>
                  </a:lnTo>
                  <a:lnTo>
                    <a:pt x="117" y="1257"/>
                  </a:lnTo>
                  <a:lnTo>
                    <a:pt x="97" y="1222"/>
                  </a:lnTo>
                  <a:lnTo>
                    <a:pt x="79" y="1187"/>
                  </a:lnTo>
                  <a:lnTo>
                    <a:pt x="64" y="1150"/>
                  </a:lnTo>
                  <a:lnTo>
                    <a:pt x="49" y="1112"/>
                  </a:lnTo>
                  <a:lnTo>
                    <a:pt x="37" y="1074"/>
                  </a:lnTo>
                  <a:lnTo>
                    <a:pt x="25" y="1034"/>
                  </a:lnTo>
                  <a:lnTo>
                    <a:pt x="17" y="995"/>
                  </a:lnTo>
                  <a:lnTo>
                    <a:pt x="10" y="954"/>
                  </a:lnTo>
                  <a:lnTo>
                    <a:pt x="5" y="912"/>
                  </a:lnTo>
                  <a:lnTo>
                    <a:pt x="2" y="871"/>
                  </a:lnTo>
                  <a:lnTo>
                    <a:pt x="0" y="828"/>
                  </a:lnTo>
                  <a:lnTo>
                    <a:pt x="2" y="785"/>
                  </a:lnTo>
                  <a:lnTo>
                    <a:pt x="5" y="744"/>
                  </a:lnTo>
                  <a:lnTo>
                    <a:pt x="10" y="703"/>
                  </a:lnTo>
                  <a:lnTo>
                    <a:pt x="17" y="661"/>
                  </a:lnTo>
                  <a:lnTo>
                    <a:pt x="25" y="622"/>
                  </a:lnTo>
                  <a:lnTo>
                    <a:pt x="37" y="582"/>
                  </a:lnTo>
                  <a:lnTo>
                    <a:pt x="49" y="544"/>
                  </a:lnTo>
                  <a:lnTo>
                    <a:pt x="64" y="506"/>
                  </a:lnTo>
                  <a:lnTo>
                    <a:pt x="79" y="470"/>
                  </a:lnTo>
                  <a:lnTo>
                    <a:pt x="97" y="434"/>
                  </a:lnTo>
                  <a:lnTo>
                    <a:pt x="117" y="399"/>
                  </a:lnTo>
                  <a:lnTo>
                    <a:pt x="137" y="366"/>
                  </a:lnTo>
                  <a:lnTo>
                    <a:pt x="159" y="333"/>
                  </a:lnTo>
                  <a:lnTo>
                    <a:pt x="184" y="301"/>
                  </a:lnTo>
                  <a:lnTo>
                    <a:pt x="209" y="272"/>
                  </a:lnTo>
                  <a:lnTo>
                    <a:pt x="235" y="243"/>
                  </a:lnTo>
                  <a:lnTo>
                    <a:pt x="263" y="215"/>
                  </a:lnTo>
                  <a:lnTo>
                    <a:pt x="292" y="189"/>
                  </a:lnTo>
                  <a:lnTo>
                    <a:pt x="322" y="165"/>
                  </a:lnTo>
                  <a:lnTo>
                    <a:pt x="353" y="142"/>
                  </a:lnTo>
                  <a:lnTo>
                    <a:pt x="386" y="120"/>
                  </a:lnTo>
                  <a:lnTo>
                    <a:pt x="419" y="100"/>
                  </a:lnTo>
                  <a:lnTo>
                    <a:pt x="453" y="82"/>
                  </a:lnTo>
                  <a:lnTo>
                    <a:pt x="489" y="65"/>
                  </a:lnTo>
                  <a:lnTo>
                    <a:pt x="525" y="50"/>
                  </a:lnTo>
                  <a:lnTo>
                    <a:pt x="563" y="37"/>
                  </a:lnTo>
                  <a:lnTo>
                    <a:pt x="600" y="26"/>
                  </a:lnTo>
                  <a:lnTo>
                    <a:pt x="639" y="16"/>
                  </a:lnTo>
                  <a:lnTo>
                    <a:pt x="678" y="9"/>
                  </a:lnTo>
                  <a:lnTo>
                    <a:pt x="718" y="4"/>
                  </a:lnTo>
                  <a:lnTo>
                    <a:pt x="759" y="1"/>
                  </a:lnTo>
                  <a:lnTo>
                    <a:pt x="799" y="0"/>
                  </a:lnTo>
                  <a:close/>
                </a:path>
              </a:pathLst>
            </a:custGeom>
            <a:solidFill>
              <a:srgbClr val="FDFB7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58" name="Freeform 291"/>
            <p:cNvSpPr>
              <a:spLocks/>
            </p:cNvSpPr>
            <p:nvPr/>
          </p:nvSpPr>
          <p:spPr bwMode="auto">
            <a:xfrm>
              <a:off x="2678" y="2450"/>
              <a:ext cx="320" cy="332"/>
            </a:xfrm>
            <a:custGeom>
              <a:avLst/>
              <a:gdLst>
                <a:gd name="T0" fmla="*/ 0 w 1599"/>
                <a:gd name="T1" fmla="*/ 0 h 1656"/>
                <a:gd name="T2" fmla="*/ 0 w 1599"/>
                <a:gd name="T3" fmla="*/ 0 h 1656"/>
                <a:gd name="T4" fmla="*/ 0 w 1599"/>
                <a:gd name="T5" fmla="*/ 0 h 1656"/>
                <a:gd name="T6" fmla="*/ 0 w 1599"/>
                <a:gd name="T7" fmla="*/ 0 h 1656"/>
                <a:gd name="T8" fmla="*/ 0 w 1599"/>
                <a:gd name="T9" fmla="*/ 0 h 1656"/>
                <a:gd name="T10" fmla="*/ 0 w 1599"/>
                <a:gd name="T11" fmla="*/ 0 h 1656"/>
                <a:gd name="T12" fmla="*/ 0 w 1599"/>
                <a:gd name="T13" fmla="*/ 0 h 1656"/>
                <a:gd name="T14" fmla="*/ 0 w 1599"/>
                <a:gd name="T15" fmla="*/ 0 h 1656"/>
                <a:gd name="T16" fmla="*/ 0 w 1599"/>
                <a:gd name="T17" fmla="*/ 0 h 1656"/>
                <a:gd name="T18" fmla="*/ 0 w 1599"/>
                <a:gd name="T19" fmla="*/ 0 h 1656"/>
                <a:gd name="T20" fmla="*/ 0 w 1599"/>
                <a:gd name="T21" fmla="*/ 0 h 1656"/>
                <a:gd name="T22" fmla="*/ 0 w 1599"/>
                <a:gd name="T23" fmla="*/ 0 h 1656"/>
                <a:gd name="T24" fmla="*/ 0 w 1599"/>
                <a:gd name="T25" fmla="*/ 0 h 1656"/>
                <a:gd name="T26" fmla="*/ 0 w 1599"/>
                <a:gd name="T27" fmla="*/ 0 h 1656"/>
                <a:gd name="T28" fmla="*/ 0 w 1599"/>
                <a:gd name="T29" fmla="*/ 0 h 1656"/>
                <a:gd name="T30" fmla="*/ 0 w 1599"/>
                <a:gd name="T31" fmla="*/ 0 h 1656"/>
                <a:gd name="T32" fmla="*/ 0 w 1599"/>
                <a:gd name="T33" fmla="*/ 0 h 1656"/>
                <a:gd name="T34" fmla="*/ 0 w 1599"/>
                <a:gd name="T35" fmla="*/ 0 h 1656"/>
                <a:gd name="T36" fmla="*/ 0 w 1599"/>
                <a:gd name="T37" fmla="*/ 0 h 1656"/>
                <a:gd name="T38" fmla="*/ 0 w 1599"/>
                <a:gd name="T39" fmla="*/ 0 h 1656"/>
                <a:gd name="T40" fmla="*/ 0 w 1599"/>
                <a:gd name="T41" fmla="*/ 0 h 1656"/>
                <a:gd name="T42" fmla="*/ 0 w 1599"/>
                <a:gd name="T43" fmla="*/ 0 h 1656"/>
                <a:gd name="T44" fmla="*/ 0 w 1599"/>
                <a:gd name="T45" fmla="*/ 0 h 1656"/>
                <a:gd name="T46" fmla="*/ 0 w 1599"/>
                <a:gd name="T47" fmla="*/ 0 h 1656"/>
                <a:gd name="T48" fmla="*/ 0 w 1599"/>
                <a:gd name="T49" fmla="*/ 0 h 1656"/>
                <a:gd name="T50" fmla="*/ 0 w 1599"/>
                <a:gd name="T51" fmla="*/ 0 h 1656"/>
                <a:gd name="T52" fmla="*/ 0 w 1599"/>
                <a:gd name="T53" fmla="*/ 0 h 1656"/>
                <a:gd name="T54" fmla="*/ 0 w 1599"/>
                <a:gd name="T55" fmla="*/ 0 h 1656"/>
                <a:gd name="T56" fmla="*/ 0 w 1599"/>
                <a:gd name="T57" fmla="*/ 0 h 1656"/>
                <a:gd name="T58" fmla="*/ 0 w 1599"/>
                <a:gd name="T59" fmla="*/ 0 h 1656"/>
                <a:gd name="T60" fmla="*/ 0 w 1599"/>
                <a:gd name="T61" fmla="*/ 0 h 1656"/>
                <a:gd name="T62" fmla="*/ 0 w 1599"/>
                <a:gd name="T63" fmla="*/ 0 h 1656"/>
                <a:gd name="T64" fmla="*/ 0 w 1599"/>
                <a:gd name="T65" fmla="*/ 0 h 1656"/>
                <a:gd name="T66" fmla="*/ 0 w 1599"/>
                <a:gd name="T67" fmla="*/ 0 h 1656"/>
                <a:gd name="T68" fmla="*/ 0 w 1599"/>
                <a:gd name="T69" fmla="*/ 0 h 1656"/>
                <a:gd name="T70" fmla="*/ 0 w 1599"/>
                <a:gd name="T71" fmla="*/ 0 h 1656"/>
                <a:gd name="T72" fmla="*/ 0 w 1599"/>
                <a:gd name="T73" fmla="*/ 0 h 1656"/>
                <a:gd name="T74" fmla="*/ 0 w 1599"/>
                <a:gd name="T75" fmla="*/ 0 h 1656"/>
                <a:gd name="T76" fmla="*/ 0 w 1599"/>
                <a:gd name="T77" fmla="*/ 0 h 1656"/>
                <a:gd name="T78" fmla="*/ 0 w 1599"/>
                <a:gd name="T79" fmla="*/ 0 h 1656"/>
                <a:gd name="T80" fmla="*/ 0 w 1599"/>
                <a:gd name="T81" fmla="*/ 0 h 1656"/>
                <a:gd name="T82" fmla="*/ 0 w 1599"/>
                <a:gd name="T83" fmla="*/ 0 h 1656"/>
                <a:gd name="T84" fmla="*/ 0 w 1599"/>
                <a:gd name="T85" fmla="*/ 0 h 165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599" h="1656">
                  <a:moveTo>
                    <a:pt x="799" y="0"/>
                  </a:moveTo>
                  <a:lnTo>
                    <a:pt x="840" y="1"/>
                  </a:lnTo>
                  <a:lnTo>
                    <a:pt x="882" y="4"/>
                  </a:lnTo>
                  <a:lnTo>
                    <a:pt x="922" y="9"/>
                  </a:lnTo>
                  <a:lnTo>
                    <a:pt x="960" y="16"/>
                  </a:lnTo>
                  <a:lnTo>
                    <a:pt x="999" y="26"/>
                  </a:lnTo>
                  <a:lnTo>
                    <a:pt x="1037" y="37"/>
                  </a:lnTo>
                  <a:lnTo>
                    <a:pt x="1075" y="50"/>
                  </a:lnTo>
                  <a:lnTo>
                    <a:pt x="1110" y="65"/>
                  </a:lnTo>
                  <a:lnTo>
                    <a:pt x="1145" y="82"/>
                  </a:lnTo>
                  <a:lnTo>
                    <a:pt x="1180" y="100"/>
                  </a:lnTo>
                  <a:lnTo>
                    <a:pt x="1213" y="120"/>
                  </a:lnTo>
                  <a:lnTo>
                    <a:pt x="1246" y="142"/>
                  </a:lnTo>
                  <a:lnTo>
                    <a:pt x="1277" y="165"/>
                  </a:lnTo>
                  <a:lnTo>
                    <a:pt x="1308" y="189"/>
                  </a:lnTo>
                  <a:lnTo>
                    <a:pt x="1337" y="215"/>
                  </a:lnTo>
                  <a:lnTo>
                    <a:pt x="1364" y="243"/>
                  </a:lnTo>
                  <a:lnTo>
                    <a:pt x="1391" y="272"/>
                  </a:lnTo>
                  <a:lnTo>
                    <a:pt x="1416" y="301"/>
                  </a:lnTo>
                  <a:lnTo>
                    <a:pt x="1439" y="333"/>
                  </a:lnTo>
                  <a:lnTo>
                    <a:pt x="1462" y="366"/>
                  </a:lnTo>
                  <a:lnTo>
                    <a:pt x="1483" y="399"/>
                  </a:lnTo>
                  <a:lnTo>
                    <a:pt x="1503" y="434"/>
                  </a:lnTo>
                  <a:lnTo>
                    <a:pt x="1521" y="470"/>
                  </a:lnTo>
                  <a:lnTo>
                    <a:pt x="1536" y="506"/>
                  </a:lnTo>
                  <a:lnTo>
                    <a:pt x="1550" y="544"/>
                  </a:lnTo>
                  <a:lnTo>
                    <a:pt x="1563" y="582"/>
                  </a:lnTo>
                  <a:lnTo>
                    <a:pt x="1573" y="622"/>
                  </a:lnTo>
                  <a:lnTo>
                    <a:pt x="1583" y="661"/>
                  </a:lnTo>
                  <a:lnTo>
                    <a:pt x="1590" y="703"/>
                  </a:lnTo>
                  <a:lnTo>
                    <a:pt x="1595" y="744"/>
                  </a:lnTo>
                  <a:lnTo>
                    <a:pt x="1598" y="785"/>
                  </a:lnTo>
                  <a:lnTo>
                    <a:pt x="1599" y="828"/>
                  </a:lnTo>
                  <a:lnTo>
                    <a:pt x="1598" y="871"/>
                  </a:lnTo>
                  <a:lnTo>
                    <a:pt x="1595" y="912"/>
                  </a:lnTo>
                  <a:lnTo>
                    <a:pt x="1590" y="954"/>
                  </a:lnTo>
                  <a:lnTo>
                    <a:pt x="1583" y="995"/>
                  </a:lnTo>
                  <a:lnTo>
                    <a:pt x="1573" y="1034"/>
                  </a:lnTo>
                  <a:lnTo>
                    <a:pt x="1563" y="1074"/>
                  </a:lnTo>
                  <a:lnTo>
                    <a:pt x="1550" y="1112"/>
                  </a:lnTo>
                  <a:lnTo>
                    <a:pt x="1536" y="1150"/>
                  </a:lnTo>
                  <a:lnTo>
                    <a:pt x="1521" y="1187"/>
                  </a:lnTo>
                  <a:lnTo>
                    <a:pt x="1503" y="1222"/>
                  </a:lnTo>
                  <a:lnTo>
                    <a:pt x="1483" y="1257"/>
                  </a:lnTo>
                  <a:lnTo>
                    <a:pt x="1462" y="1290"/>
                  </a:lnTo>
                  <a:lnTo>
                    <a:pt x="1439" y="1323"/>
                  </a:lnTo>
                  <a:lnTo>
                    <a:pt x="1416" y="1355"/>
                  </a:lnTo>
                  <a:lnTo>
                    <a:pt x="1391" y="1384"/>
                  </a:lnTo>
                  <a:lnTo>
                    <a:pt x="1364" y="1413"/>
                  </a:lnTo>
                  <a:lnTo>
                    <a:pt x="1337" y="1440"/>
                  </a:lnTo>
                  <a:lnTo>
                    <a:pt x="1308" y="1467"/>
                  </a:lnTo>
                  <a:lnTo>
                    <a:pt x="1277" y="1491"/>
                  </a:lnTo>
                  <a:lnTo>
                    <a:pt x="1246" y="1515"/>
                  </a:lnTo>
                  <a:lnTo>
                    <a:pt x="1213" y="1537"/>
                  </a:lnTo>
                  <a:lnTo>
                    <a:pt x="1180" y="1556"/>
                  </a:lnTo>
                  <a:lnTo>
                    <a:pt x="1145" y="1574"/>
                  </a:lnTo>
                  <a:lnTo>
                    <a:pt x="1110" y="1591"/>
                  </a:lnTo>
                  <a:lnTo>
                    <a:pt x="1075" y="1606"/>
                  </a:lnTo>
                  <a:lnTo>
                    <a:pt x="1037" y="1620"/>
                  </a:lnTo>
                  <a:lnTo>
                    <a:pt x="999" y="1631"/>
                  </a:lnTo>
                  <a:lnTo>
                    <a:pt x="960" y="1639"/>
                  </a:lnTo>
                  <a:lnTo>
                    <a:pt x="922" y="1646"/>
                  </a:lnTo>
                  <a:lnTo>
                    <a:pt x="882" y="1652"/>
                  </a:lnTo>
                  <a:lnTo>
                    <a:pt x="840" y="1655"/>
                  </a:lnTo>
                  <a:lnTo>
                    <a:pt x="799" y="1656"/>
                  </a:lnTo>
                  <a:lnTo>
                    <a:pt x="759" y="1655"/>
                  </a:lnTo>
                  <a:lnTo>
                    <a:pt x="718" y="1652"/>
                  </a:lnTo>
                  <a:lnTo>
                    <a:pt x="678" y="1646"/>
                  </a:lnTo>
                  <a:lnTo>
                    <a:pt x="639" y="1639"/>
                  </a:lnTo>
                  <a:lnTo>
                    <a:pt x="600" y="1631"/>
                  </a:lnTo>
                  <a:lnTo>
                    <a:pt x="563" y="1620"/>
                  </a:lnTo>
                  <a:lnTo>
                    <a:pt x="525" y="1606"/>
                  </a:lnTo>
                  <a:lnTo>
                    <a:pt x="489" y="1591"/>
                  </a:lnTo>
                  <a:lnTo>
                    <a:pt x="453" y="1574"/>
                  </a:lnTo>
                  <a:lnTo>
                    <a:pt x="419" y="1556"/>
                  </a:lnTo>
                  <a:lnTo>
                    <a:pt x="386" y="1537"/>
                  </a:lnTo>
                  <a:lnTo>
                    <a:pt x="353" y="1515"/>
                  </a:lnTo>
                  <a:lnTo>
                    <a:pt x="322" y="1491"/>
                  </a:lnTo>
                  <a:lnTo>
                    <a:pt x="292" y="1467"/>
                  </a:lnTo>
                  <a:lnTo>
                    <a:pt x="263" y="1440"/>
                  </a:lnTo>
                  <a:lnTo>
                    <a:pt x="235" y="1413"/>
                  </a:lnTo>
                  <a:lnTo>
                    <a:pt x="209" y="1384"/>
                  </a:lnTo>
                  <a:lnTo>
                    <a:pt x="184" y="1355"/>
                  </a:lnTo>
                  <a:lnTo>
                    <a:pt x="159" y="1323"/>
                  </a:lnTo>
                  <a:lnTo>
                    <a:pt x="137" y="1290"/>
                  </a:lnTo>
                  <a:lnTo>
                    <a:pt x="117" y="1257"/>
                  </a:lnTo>
                  <a:lnTo>
                    <a:pt x="97" y="1222"/>
                  </a:lnTo>
                  <a:lnTo>
                    <a:pt x="79" y="1187"/>
                  </a:lnTo>
                  <a:lnTo>
                    <a:pt x="64" y="1150"/>
                  </a:lnTo>
                  <a:lnTo>
                    <a:pt x="49" y="1112"/>
                  </a:lnTo>
                  <a:lnTo>
                    <a:pt x="37" y="1074"/>
                  </a:lnTo>
                  <a:lnTo>
                    <a:pt x="25" y="1034"/>
                  </a:lnTo>
                  <a:lnTo>
                    <a:pt x="17" y="995"/>
                  </a:lnTo>
                  <a:lnTo>
                    <a:pt x="10" y="954"/>
                  </a:lnTo>
                  <a:lnTo>
                    <a:pt x="5" y="912"/>
                  </a:lnTo>
                  <a:lnTo>
                    <a:pt x="2" y="871"/>
                  </a:lnTo>
                  <a:lnTo>
                    <a:pt x="0" y="828"/>
                  </a:lnTo>
                  <a:lnTo>
                    <a:pt x="2" y="785"/>
                  </a:lnTo>
                  <a:lnTo>
                    <a:pt x="5" y="744"/>
                  </a:lnTo>
                  <a:lnTo>
                    <a:pt x="10" y="703"/>
                  </a:lnTo>
                  <a:lnTo>
                    <a:pt x="17" y="661"/>
                  </a:lnTo>
                  <a:lnTo>
                    <a:pt x="25" y="622"/>
                  </a:lnTo>
                  <a:lnTo>
                    <a:pt x="37" y="582"/>
                  </a:lnTo>
                  <a:lnTo>
                    <a:pt x="49" y="544"/>
                  </a:lnTo>
                  <a:lnTo>
                    <a:pt x="64" y="506"/>
                  </a:lnTo>
                  <a:lnTo>
                    <a:pt x="79" y="470"/>
                  </a:lnTo>
                  <a:lnTo>
                    <a:pt x="97" y="434"/>
                  </a:lnTo>
                  <a:lnTo>
                    <a:pt x="117" y="399"/>
                  </a:lnTo>
                  <a:lnTo>
                    <a:pt x="137" y="366"/>
                  </a:lnTo>
                  <a:lnTo>
                    <a:pt x="159" y="333"/>
                  </a:lnTo>
                  <a:lnTo>
                    <a:pt x="184" y="301"/>
                  </a:lnTo>
                  <a:lnTo>
                    <a:pt x="209" y="272"/>
                  </a:lnTo>
                  <a:lnTo>
                    <a:pt x="235" y="243"/>
                  </a:lnTo>
                  <a:lnTo>
                    <a:pt x="263" y="215"/>
                  </a:lnTo>
                  <a:lnTo>
                    <a:pt x="292" y="189"/>
                  </a:lnTo>
                  <a:lnTo>
                    <a:pt x="322" y="165"/>
                  </a:lnTo>
                  <a:lnTo>
                    <a:pt x="353" y="142"/>
                  </a:lnTo>
                  <a:lnTo>
                    <a:pt x="386" y="120"/>
                  </a:lnTo>
                  <a:lnTo>
                    <a:pt x="419" y="100"/>
                  </a:lnTo>
                  <a:lnTo>
                    <a:pt x="453" y="82"/>
                  </a:lnTo>
                  <a:lnTo>
                    <a:pt x="489" y="65"/>
                  </a:lnTo>
                  <a:lnTo>
                    <a:pt x="525" y="50"/>
                  </a:lnTo>
                  <a:lnTo>
                    <a:pt x="563" y="37"/>
                  </a:lnTo>
                  <a:lnTo>
                    <a:pt x="600" y="26"/>
                  </a:lnTo>
                  <a:lnTo>
                    <a:pt x="639" y="16"/>
                  </a:lnTo>
                  <a:lnTo>
                    <a:pt x="678" y="9"/>
                  </a:lnTo>
                  <a:lnTo>
                    <a:pt x="718" y="4"/>
                  </a:lnTo>
                  <a:lnTo>
                    <a:pt x="759" y="1"/>
                  </a:lnTo>
                  <a:lnTo>
                    <a:pt x="799" y="0"/>
                  </a:lnTo>
                </a:path>
              </a:pathLst>
            </a:custGeom>
            <a:noFill/>
            <a:ln w="17463">
              <a:solidFill>
                <a:srgbClr val="1F1A1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59" name="Freeform 292"/>
            <p:cNvSpPr>
              <a:spLocks/>
            </p:cNvSpPr>
            <p:nvPr/>
          </p:nvSpPr>
          <p:spPr bwMode="auto">
            <a:xfrm>
              <a:off x="2858" y="2613"/>
              <a:ext cx="9" cy="10"/>
            </a:xfrm>
            <a:custGeom>
              <a:avLst/>
              <a:gdLst>
                <a:gd name="T0" fmla="*/ 0 w 48"/>
                <a:gd name="T1" fmla="*/ 0 h 49"/>
                <a:gd name="T2" fmla="*/ 0 w 48"/>
                <a:gd name="T3" fmla="*/ 0 h 49"/>
                <a:gd name="T4" fmla="*/ 0 w 48"/>
                <a:gd name="T5" fmla="*/ 0 h 49"/>
                <a:gd name="T6" fmla="*/ 0 w 48"/>
                <a:gd name="T7" fmla="*/ 0 h 49"/>
                <a:gd name="T8" fmla="*/ 0 w 48"/>
                <a:gd name="T9" fmla="*/ 0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9">
                  <a:moveTo>
                    <a:pt x="0" y="49"/>
                  </a:moveTo>
                  <a:lnTo>
                    <a:pt x="0" y="0"/>
                  </a:lnTo>
                  <a:lnTo>
                    <a:pt x="47" y="0"/>
                  </a:lnTo>
                  <a:lnTo>
                    <a:pt x="48" y="49"/>
                  </a:lnTo>
                  <a:lnTo>
                    <a:pt x="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0" name="Freeform 293"/>
            <p:cNvSpPr>
              <a:spLocks/>
            </p:cNvSpPr>
            <p:nvPr/>
          </p:nvSpPr>
          <p:spPr bwMode="auto">
            <a:xfrm>
              <a:off x="2839" y="2613"/>
              <a:ext cx="9" cy="10"/>
            </a:xfrm>
            <a:custGeom>
              <a:avLst/>
              <a:gdLst>
                <a:gd name="T0" fmla="*/ 0 w 48"/>
                <a:gd name="T1" fmla="*/ 0 h 50"/>
                <a:gd name="T2" fmla="*/ 0 w 48"/>
                <a:gd name="T3" fmla="*/ 0 h 50"/>
                <a:gd name="T4" fmla="*/ 0 w 48"/>
                <a:gd name="T5" fmla="*/ 0 h 50"/>
                <a:gd name="T6" fmla="*/ 0 w 48"/>
                <a:gd name="T7" fmla="*/ 0 h 50"/>
                <a:gd name="T8" fmla="*/ 0 w 48"/>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50">
                  <a:moveTo>
                    <a:pt x="0" y="50"/>
                  </a:moveTo>
                  <a:lnTo>
                    <a:pt x="0" y="0"/>
                  </a:lnTo>
                  <a:lnTo>
                    <a:pt x="47" y="0"/>
                  </a:lnTo>
                  <a:lnTo>
                    <a:pt x="48" y="50"/>
                  </a:lnTo>
                  <a:lnTo>
                    <a:pt x="0"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1" name="Freeform 294"/>
            <p:cNvSpPr>
              <a:spLocks/>
            </p:cNvSpPr>
            <p:nvPr/>
          </p:nvSpPr>
          <p:spPr bwMode="auto">
            <a:xfrm>
              <a:off x="2820" y="2613"/>
              <a:ext cx="9" cy="10"/>
            </a:xfrm>
            <a:custGeom>
              <a:avLst/>
              <a:gdLst>
                <a:gd name="T0" fmla="*/ 0 w 47"/>
                <a:gd name="T1" fmla="*/ 0 h 49"/>
                <a:gd name="T2" fmla="*/ 0 w 47"/>
                <a:gd name="T3" fmla="*/ 0 h 49"/>
                <a:gd name="T4" fmla="*/ 0 w 47"/>
                <a:gd name="T5" fmla="*/ 0 h 49"/>
                <a:gd name="T6" fmla="*/ 0 w 47"/>
                <a:gd name="T7" fmla="*/ 0 h 49"/>
                <a:gd name="T8" fmla="*/ 0 w 47"/>
                <a:gd name="T9" fmla="*/ 0 h 49"/>
                <a:gd name="T10" fmla="*/ 0 w 47"/>
                <a:gd name="T11" fmla="*/ 0 h 4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 h="49">
                  <a:moveTo>
                    <a:pt x="0" y="25"/>
                  </a:moveTo>
                  <a:lnTo>
                    <a:pt x="0" y="49"/>
                  </a:lnTo>
                  <a:lnTo>
                    <a:pt x="47" y="49"/>
                  </a:lnTo>
                  <a:lnTo>
                    <a:pt x="46" y="0"/>
                  </a:lnTo>
                  <a:lnTo>
                    <a:pt x="0"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2" name="Freeform 295"/>
            <p:cNvSpPr>
              <a:spLocks/>
            </p:cNvSpPr>
            <p:nvPr/>
          </p:nvSpPr>
          <p:spPr bwMode="auto">
            <a:xfrm>
              <a:off x="2839" y="2634"/>
              <a:ext cx="10" cy="10"/>
            </a:xfrm>
            <a:custGeom>
              <a:avLst/>
              <a:gdLst>
                <a:gd name="T0" fmla="*/ 0 w 48"/>
                <a:gd name="T1" fmla="*/ 0 h 50"/>
                <a:gd name="T2" fmla="*/ 0 w 48"/>
                <a:gd name="T3" fmla="*/ 0 h 50"/>
                <a:gd name="T4" fmla="*/ 0 w 48"/>
                <a:gd name="T5" fmla="*/ 0 h 50"/>
                <a:gd name="T6" fmla="*/ 0 w 48"/>
                <a:gd name="T7" fmla="*/ 0 h 50"/>
                <a:gd name="T8" fmla="*/ 0 w 48"/>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50">
                  <a:moveTo>
                    <a:pt x="0" y="0"/>
                  </a:moveTo>
                  <a:lnTo>
                    <a:pt x="47" y="0"/>
                  </a:lnTo>
                  <a:lnTo>
                    <a:pt x="48" y="50"/>
                  </a:lnTo>
                  <a:lnTo>
                    <a:pt x="0" y="5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3" name="Freeform 296"/>
            <p:cNvSpPr>
              <a:spLocks/>
            </p:cNvSpPr>
            <p:nvPr/>
          </p:nvSpPr>
          <p:spPr bwMode="auto">
            <a:xfrm>
              <a:off x="2839" y="2615"/>
              <a:ext cx="9" cy="10"/>
            </a:xfrm>
            <a:custGeom>
              <a:avLst/>
              <a:gdLst>
                <a:gd name="T0" fmla="*/ 0 w 48"/>
                <a:gd name="T1" fmla="*/ 0 h 50"/>
                <a:gd name="T2" fmla="*/ 0 w 48"/>
                <a:gd name="T3" fmla="*/ 0 h 50"/>
                <a:gd name="T4" fmla="*/ 0 w 48"/>
                <a:gd name="T5" fmla="*/ 0 h 50"/>
                <a:gd name="T6" fmla="*/ 0 w 48"/>
                <a:gd name="T7" fmla="*/ 0 h 50"/>
                <a:gd name="T8" fmla="*/ 0 w 48"/>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50">
                  <a:moveTo>
                    <a:pt x="0" y="0"/>
                  </a:moveTo>
                  <a:lnTo>
                    <a:pt x="48" y="0"/>
                  </a:lnTo>
                  <a:lnTo>
                    <a:pt x="48" y="50"/>
                  </a:lnTo>
                  <a:lnTo>
                    <a:pt x="1" y="5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4" name="Freeform 297"/>
            <p:cNvSpPr>
              <a:spLocks/>
            </p:cNvSpPr>
            <p:nvPr/>
          </p:nvSpPr>
          <p:spPr bwMode="auto">
            <a:xfrm>
              <a:off x="2839" y="2595"/>
              <a:ext cx="9" cy="10"/>
            </a:xfrm>
            <a:custGeom>
              <a:avLst/>
              <a:gdLst>
                <a:gd name="T0" fmla="*/ 0 w 48"/>
                <a:gd name="T1" fmla="*/ 0 h 50"/>
                <a:gd name="T2" fmla="*/ 0 w 48"/>
                <a:gd name="T3" fmla="*/ 0 h 50"/>
                <a:gd name="T4" fmla="*/ 0 w 48"/>
                <a:gd name="T5" fmla="*/ 0 h 50"/>
                <a:gd name="T6" fmla="*/ 0 w 48"/>
                <a:gd name="T7" fmla="*/ 0 h 50"/>
                <a:gd name="T8" fmla="*/ 0 w 48"/>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50">
                  <a:moveTo>
                    <a:pt x="0" y="0"/>
                  </a:moveTo>
                  <a:lnTo>
                    <a:pt x="47" y="0"/>
                  </a:lnTo>
                  <a:lnTo>
                    <a:pt x="48" y="49"/>
                  </a:lnTo>
                  <a:lnTo>
                    <a:pt x="0" y="5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5" name="Freeform 298"/>
            <p:cNvSpPr>
              <a:spLocks/>
            </p:cNvSpPr>
            <p:nvPr/>
          </p:nvSpPr>
          <p:spPr bwMode="auto">
            <a:xfrm>
              <a:off x="2880" y="2520"/>
              <a:ext cx="13" cy="13"/>
            </a:xfrm>
            <a:custGeom>
              <a:avLst/>
              <a:gdLst>
                <a:gd name="T0" fmla="*/ 0 w 64"/>
                <a:gd name="T1" fmla="*/ 0 h 68"/>
                <a:gd name="T2" fmla="*/ 0 w 64"/>
                <a:gd name="T3" fmla="*/ 0 h 68"/>
                <a:gd name="T4" fmla="*/ 0 w 64"/>
                <a:gd name="T5" fmla="*/ 0 h 68"/>
                <a:gd name="T6" fmla="*/ 0 w 64"/>
                <a:gd name="T7" fmla="*/ 0 h 68"/>
                <a:gd name="T8" fmla="*/ 0 w 64"/>
                <a:gd name="T9" fmla="*/ 0 h 68"/>
                <a:gd name="T10" fmla="*/ 0 w 64"/>
                <a:gd name="T11" fmla="*/ 0 h 68"/>
                <a:gd name="T12" fmla="*/ 0 w 64"/>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4" h="68">
                  <a:moveTo>
                    <a:pt x="64" y="22"/>
                  </a:moveTo>
                  <a:lnTo>
                    <a:pt x="44" y="13"/>
                  </a:lnTo>
                  <a:lnTo>
                    <a:pt x="19" y="0"/>
                  </a:lnTo>
                  <a:lnTo>
                    <a:pt x="0" y="47"/>
                  </a:lnTo>
                  <a:lnTo>
                    <a:pt x="22" y="57"/>
                  </a:lnTo>
                  <a:lnTo>
                    <a:pt x="42" y="68"/>
                  </a:lnTo>
                  <a:lnTo>
                    <a:pt x="64"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6" name="Freeform 299"/>
            <p:cNvSpPr>
              <a:spLocks/>
            </p:cNvSpPr>
            <p:nvPr/>
          </p:nvSpPr>
          <p:spPr bwMode="auto">
            <a:xfrm>
              <a:off x="2897" y="2529"/>
              <a:ext cx="13" cy="15"/>
            </a:xfrm>
            <a:custGeom>
              <a:avLst/>
              <a:gdLst>
                <a:gd name="T0" fmla="*/ 0 w 65"/>
                <a:gd name="T1" fmla="*/ 0 h 71"/>
                <a:gd name="T2" fmla="*/ 0 w 65"/>
                <a:gd name="T3" fmla="*/ 0 h 71"/>
                <a:gd name="T4" fmla="*/ 0 w 65"/>
                <a:gd name="T5" fmla="*/ 0 h 71"/>
                <a:gd name="T6" fmla="*/ 0 w 65"/>
                <a:gd name="T7" fmla="*/ 0 h 71"/>
                <a:gd name="T8" fmla="*/ 0 w 65"/>
                <a:gd name="T9" fmla="*/ 0 h 71"/>
                <a:gd name="T10" fmla="*/ 0 w 65"/>
                <a:gd name="T11" fmla="*/ 0 h 71"/>
                <a:gd name="T12" fmla="*/ 0 w 65"/>
                <a:gd name="T13" fmla="*/ 0 h 71"/>
                <a:gd name="T14" fmla="*/ 0 w 65"/>
                <a:gd name="T15" fmla="*/ 0 h 71"/>
                <a:gd name="T16" fmla="*/ 0 w 6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 h="71">
                  <a:moveTo>
                    <a:pt x="65" y="31"/>
                  </a:moveTo>
                  <a:lnTo>
                    <a:pt x="52" y="21"/>
                  </a:lnTo>
                  <a:lnTo>
                    <a:pt x="31" y="5"/>
                  </a:lnTo>
                  <a:lnTo>
                    <a:pt x="25" y="0"/>
                  </a:lnTo>
                  <a:lnTo>
                    <a:pt x="0" y="43"/>
                  </a:lnTo>
                  <a:lnTo>
                    <a:pt x="5" y="45"/>
                  </a:lnTo>
                  <a:lnTo>
                    <a:pt x="24" y="60"/>
                  </a:lnTo>
                  <a:lnTo>
                    <a:pt x="37" y="71"/>
                  </a:lnTo>
                  <a:lnTo>
                    <a:pt x="65"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7" name="Freeform 300"/>
            <p:cNvSpPr>
              <a:spLocks/>
            </p:cNvSpPr>
            <p:nvPr/>
          </p:nvSpPr>
          <p:spPr bwMode="auto">
            <a:xfrm>
              <a:off x="2911" y="2543"/>
              <a:ext cx="13" cy="14"/>
            </a:xfrm>
            <a:custGeom>
              <a:avLst/>
              <a:gdLst>
                <a:gd name="T0" fmla="*/ 0 w 66"/>
                <a:gd name="T1" fmla="*/ 0 h 71"/>
                <a:gd name="T2" fmla="*/ 0 w 66"/>
                <a:gd name="T3" fmla="*/ 0 h 71"/>
                <a:gd name="T4" fmla="*/ 0 w 66"/>
                <a:gd name="T5" fmla="*/ 0 h 71"/>
                <a:gd name="T6" fmla="*/ 0 w 66"/>
                <a:gd name="T7" fmla="*/ 0 h 71"/>
                <a:gd name="T8" fmla="*/ 0 w 66"/>
                <a:gd name="T9" fmla="*/ 0 h 71"/>
                <a:gd name="T10" fmla="*/ 0 w 66"/>
                <a:gd name="T11" fmla="*/ 0 h 71"/>
                <a:gd name="T12" fmla="*/ 0 w 66"/>
                <a:gd name="T13" fmla="*/ 0 h 71"/>
                <a:gd name="T14" fmla="*/ 0 w 66"/>
                <a:gd name="T15" fmla="*/ 0 h 71"/>
                <a:gd name="T16" fmla="*/ 0 w 66"/>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6" h="71">
                  <a:moveTo>
                    <a:pt x="66" y="38"/>
                  </a:moveTo>
                  <a:lnTo>
                    <a:pt x="56" y="27"/>
                  </a:lnTo>
                  <a:lnTo>
                    <a:pt x="40" y="7"/>
                  </a:lnTo>
                  <a:lnTo>
                    <a:pt x="32" y="0"/>
                  </a:lnTo>
                  <a:lnTo>
                    <a:pt x="0" y="35"/>
                  </a:lnTo>
                  <a:lnTo>
                    <a:pt x="6" y="42"/>
                  </a:lnTo>
                  <a:lnTo>
                    <a:pt x="21" y="60"/>
                  </a:lnTo>
                  <a:lnTo>
                    <a:pt x="30" y="71"/>
                  </a:lnTo>
                  <a:lnTo>
                    <a:pt x="66"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8" name="Freeform 301"/>
            <p:cNvSpPr>
              <a:spLocks/>
            </p:cNvSpPr>
            <p:nvPr/>
          </p:nvSpPr>
          <p:spPr bwMode="auto">
            <a:xfrm>
              <a:off x="2922" y="2558"/>
              <a:ext cx="13" cy="14"/>
            </a:xfrm>
            <a:custGeom>
              <a:avLst/>
              <a:gdLst>
                <a:gd name="T0" fmla="*/ 0 w 65"/>
                <a:gd name="T1" fmla="*/ 0 h 69"/>
                <a:gd name="T2" fmla="*/ 0 w 65"/>
                <a:gd name="T3" fmla="*/ 0 h 69"/>
                <a:gd name="T4" fmla="*/ 0 w 65"/>
                <a:gd name="T5" fmla="*/ 0 h 69"/>
                <a:gd name="T6" fmla="*/ 0 w 65"/>
                <a:gd name="T7" fmla="*/ 0 h 69"/>
                <a:gd name="T8" fmla="*/ 0 w 65"/>
                <a:gd name="T9" fmla="*/ 0 h 69"/>
                <a:gd name="T10" fmla="*/ 0 w 65"/>
                <a:gd name="T11" fmla="*/ 0 h 69"/>
                <a:gd name="T12" fmla="*/ 0 w 65"/>
                <a:gd name="T13" fmla="*/ 0 h 69"/>
                <a:gd name="T14" fmla="*/ 0 w 65"/>
                <a:gd name="T15" fmla="*/ 0 h 69"/>
                <a:gd name="T16" fmla="*/ 0 w 65"/>
                <a:gd name="T17" fmla="*/ 0 h 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 h="69">
                  <a:moveTo>
                    <a:pt x="65" y="44"/>
                  </a:moveTo>
                  <a:lnTo>
                    <a:pt x="59" y="33"/>
                  </a:lnTo>
                  <a:lnTo>
                    <a:pt x="46" y="10"/>
                  </a:lnTo>
                  <a:lnTo>
                    <a:pt x="39" y="0"/>
                  </a:lnTo>
                  <a:lnTo>
                    <a:pt x="0" y="28"/>
                  </a:lnTo>
                  <a:lnTo>
                    <a:pt x="6" y="38"/>
                  </a:lnTo>
                  <a:lnTo>
                    <a:pt x="18" y="58"/>
                  </a:lnTo>
                  <a:lnTo>
                    <a:pt x="24" y="69"/>
                  </a:lnTo>
                  <a:lnTo>
                    <a:pt x="65"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69" name="Freeform 302"/>
            <p:cNvSpPr>
              <a:spLocks/>
            </p:cNvSpPr>
            <p:nvPr/>
          </p:nvSpPr>
          <p:spPr bwMode="auto">
            <a:xfrm>
              <a:off x="2931" y="2577"/>
              <a:ext cx="12" cy="12"/>
            </a:xfrm>
            <a:custGeom>
              <a:avLst/>
              <a:gdLst>
                <a:gd name="T0" fmla="*/ 0 w 61"/>
                <a:gd name="T1" fmla="*/ 0 h 64"/>
                <a:gd name="T2" fmla="*/ 0 w 61"/>
                <a:gd name="T3" fmla="*/ 0 h 64"/>
                <a:gd name="T4" fmla="*/ 0 w 61"/>
                <a:gd name="T5" fmla="*/ 0 h 64"/>
                <a:gd name="T6" fmla="*/ 0 w 61"/>
                <a:gd name="T7" fmla="*/ 0 h 64"/>
                <a:gd name="T8" fmla="*/ 0 w 61"/>
                <a:gd name="T9" fmla="*/ 0 h 64"/>
                <a:gd name="T10" fmla="*/ 0 w 61"/>
                <a:gd name="T11" fmla="*/ 0 h 64"/>
                <a:gd name="T12" fmla="*/ 0 w 61"/>
                <a:gd name="T13" fmla="*/ 0 h 64"/>
                <a:gd name="T14" fmla="*/ 0 w 61"/>
                <a:gd name="T15" fmla="*/ 0 h 64"/>
                <a:gd name="T16" fmla="*/ 0 w 61"/>
                <a:gd name="T17" fmla="*/ 0 h 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1" h="64">
                  <a:moveTo>
                    <a:pt x="61" y="47"/>
                  </a:moveTo>
                  <a:lnTo>
                    <a:pt x="58" y="36"/>
                  </a:lnTo>
                  <a:lnTo>
                    <a:pt x="49" y="12"/>
                  </a:lnTo>
                  <a:lnTo>
                    <a:pt x="44" y="0"/>
                  </a:lnTo>
                  <a:lnTo>
                    <a:pt x="0" y="20"/>
                  </a:lnTo>
                  <a:lnTo>
                    <a:pt x="5" y="31"/>
                  </a:lnTo>
                  <a:lnTo>
                    <a:pt x="13" y="53"/>
                  </a:lnTo>
                  <a:lnTo>
                    <a:pt x="16" y="64"/>
                  </a:lnTo>
                  <a:lnTo>
                    <a:pt x="61"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0" name="Freeform 303"/>
            <p:cNvSpPr>
              <a:spLocks/>
            </p:cNvSpPr>
            <p:nvPr/>
          </p:nvSpPr>
          <p:spPr bwMode="auto">
            <a:xfrm>
              <a:off x="2937" y="2596"/>
              <a:ext cx="11" cy="12"/>
            </a:xfrm>
            <a:custGeom>
              <a:avLst/>
              <a:gdLst>
                <a:gd name="T0" fmla="*/ 0 w 55"/>
                <a:gd name="T1" fmla="*/ 0 h 59"/>
                <a:gd name="T2" fmla="*/ 0 w 55"/>
                <a:gd name="T3" fmla="*/ 0 h 59"/>
                <a:gd name="T4" fmla="*/ 0 w 55"/>
                <a:gd name="T5" fmla="*/ 0 h 59"/>
                <a:gd name="T6" fmla="*/ 0 w 55"/>
                <a:gd name="T7" fmla="*/ 0 h 59"/>
                <a:gd name="T8" fmla="*/ 0 w 55"/>
                <a:gd name="T9" fmla="*/ 0 h 59"/>
                <a:gd name="T10" fmla="*/ 0 w 55"/>
                <a:gd name="T11" fmla="*/ 0 h 59"/>
                <a:gd name="T12" fmla="*/ 0 w 55"/>
                <a:gd name="T13" fmla="*/ 0 h 59"/>
                <a:gd name="T14" fmla="*/ 0 w 55"/>
                <a:gd name="T15" fmla="*/ 0 h 59"/>
                <a:gd name="T16" fmla="*/ 0 w 55"/>
                <a:gd name="T17" fmla="*/ 0 h 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 h="59">
                  <a:moveTo>
                    <a:pt x="55" y="51"/>
                  </a:moveTo>
                  <a:lnTo>
                    <a:pt x="53" y="42"/>
                  </a:lnTo>
                  <a:lnTo>
                    <a:pt x="50" y="15"/>
                  </a:lnTo>
                  <a:lnTo>
                    <a:pt x="46" y="0"/>
                  </a:lnTo>
                  <a:lnTo>
                    <a:pt x="0" y="12"/>
                  </a:lnTo>
                  <a:lnTo>
                    <a:pt x="3" y="25"/>
                  </a:lnTo>
                  <a:lnTo>
                    <a:pt x="6" y="49"/>
                  </a:lnTo>
                  <a:lnTo>
                    <a:pt x="7" y="59"/>
                  </a:lnTo>
                  <a:lnTo>
                    <a:pt x="55"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1" name="Freeform 304"/>
            <p:cNvSpPr>
              <a:spLocks/>
            </p:cNvSpPr>
            <p:nvPr/>
          </p:nvSpPr>
          <p:spPr bwMode="auto">
            <a:xfrm>
              <a:off x="2939" y="2617"/>
              <a:ext cx="10" cy="10"/>
            </a:xfrm>
            <a:custGeom>
              <a:avLst/>
              <a:gdLst>
                <a:gd name="T0" fmla="*/ 0 w 48"/>
                <a:gd name="T1" fmla="*/ 0 h 52"/>
                <a:gd name="T2" fmla="*/ 0 w 48"/>
                <a:gd name="T3" fmla="*/ 0 h 52"/>
                <a:gd name="T4" fmla="*/ 0 w 48"/>
                <a:gd name="T5" fmla="*/ 0 h 52"/>
                <a:gd name="T6" fmla="*/ 0 w 48"/>
                <a:gd name="T7" fmla="*/ 0 h 52"/>
                <a:gd name="T8" fmla="*/ 0 w 48"/>
                <a:gd name="T9" fmla="*/ 0 h 52"/>
                <a:gd name="T10" fmla="*/ 0 w 48"/>
                <a:gd name="T11" fmla="*/ 0 h 52"/>
                <a:gd name="T12" fmla="*/ 0 w 48"/>
                <a:gd name="T13" fmla="*/ 0 h 52"/>
                <a:gd name="T14" fmla="*/ 0 w 48"/>
                <a:gd name="T15" fmla="*/ 0 h 52"/>
                <a:gd name="T16" fmla="*/ 0 w 48"/>
                <a:gd name="T17" fmla="*/ 0 h 5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 h="52">
                  <a:moveTo>
                    <a:pt x="47" y="52"/>
                  </a:moveTo>
                  <a:lnTo>
                    <a:pt x="48" y="43"/>
                  </a:lnTo>
                  <a:lnTo>
                    <a:pt x="48" y="17"/>
                  </a:lnTo>
                  <a:lnTo>
                    <a:pt x="48" y="0"/>
                  </a:lnTo>
                  <a:lnTo>
                    <a:pt x="1" y="2"/>
                  </a:lnTo>
                  <a:lnTo>
                    <a:pt x="1" y="18"/>
                  </a:lnTo>
                  <a:lnTo>
                    <a:pt x="1" y="41"/>
                  </a:lnTo>
                  <a:lnTo>
                    <a:pt x="0" y="50"/>
                  </a:lnTo>
                  <a:lnTo>
                    <a:pt x="47"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2" name="Freeform 305"/>
            <p:cNvSpPr>
              <a:spLocks/>
            </p:cNvSpPr>
            <p:nvPr/>
          </p:nvSpPr>
          <p:spPr bwMode="auto">
            <a:xfrm>
              <a:off x="2936" y="2636"/>
              <a:ext cx="11" cy="11"/>
            </a:xfrm>
            <a:custGeom>
              <a:avLst/>
              <a:gdLst>
                <a:gd name="T0" fmla="*/ 0 w 56"/>
                <a:gd name="T1" fmla="*/ 0 h 58"/>
                <a:gd name="T2" fmla="*/ 0 w 56"/>
                <a:gd name="T3" fmla="*/ 0 h 58"/>
                <a:gd name="T4" fmla="*/ 0 w 56"/>
                <a:gd name="T5" fmla="*/ 0 h 58"/>
                <a:gd name="T6" fmla="*/ 0 w 56"/>
                <a:gd name="T7" fmla="*/ 0 h 58"/>
                <a:gd name="T8" fmla="*/ 0 w 56"/>
                <a:gd name="T9" fmla="*/ 0 h 58"/>
                <a:gd name="T10" fmla="*/ 0 w 56"/>
                <a:gd name="T11" fmla="*/ 0 h 58"/>
                <a:gd name="T12" fmla="*/ 0 w 56"/>
                <a:gd name="T13" fmla="*/ 0 h 58"/>
                <a:gd name="T14" fmla="*/ 0 w 56"/>
                <a:gd name="T15" fmla="*/ 0 h 58"/>
                <a:gd name="T16" fmla="*/ 0 w 56"/>
                <a:gd name="T17" fmla="*/ 0 h 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6" h="58">
                  <a:moveTo>
                    <a:pt x="46" y="58"/>
                  </a:moveTo>
                  <a:lnTo>
                    <a:pt x="47" y="55"/>
                  </a:lnTo>
                  <a:lnTo>
                    <a:pt x="53" y="28"/>
                  </a:lnTo>
                  <a:lnTo>
                    <a:pt x="56" y="7"/>
                  </a:lnTo>
                  <a:lnTo>
                    <a:pt x="9" y="0"/>
                  </a:lnTo>
                  <a:lnTo>
                    <a:pt x="6" y="18"/>
                  </a:lnTo>
                  <a:lnTo>
                    <a:pt x="1" y="43"/>
                  </a:lnTo>
                  <a:lnTo>
                    <a:pt x="0" y="46"/>
                  </a:lnTo>
                  <a:lnTo>
                    <a:pt x="46"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3" name="Freeform 306"/>
            <p:cNvSpPr>
              <a:spLocks/>
            </p:cNvSpPr>
            <p:nvPr/>
          </p:nvSpPr>
          <p:spPr bwMode="auto">
            <a:xfrm>
              <a:off x="2932" y="2654"/>
              <a:ext cx="11" cy="8"/>
            </a:xfrm>
            <a:custGeom>
              <a:avLst/>
              <a:gdLst>
                <a:gd name="T0" fmla="*/ 0 w 54"/>
                <a:gd name="T1" fmla="*/ 0 h 42"/>
                <a:gd name="T2" fmla="*/ 0 w 54"/>
                <a:gd name="T3" fmla="*/ 0 h 42"/>
                <a:gd name="T4" fmla="*/ 0 w 54"/>
                <a:gd name="T5" fmla="*/ 0 h 42"/>
                <a:gd name="T6" fmla="*/ 0 w 54"/>
                <a:gd name="T7" fmla="*/ 0 h 42"/>
                <a:gd name="T8" fmla="*/ 0 w 54"/>
                <a:gd name="T9" fmla="*/ 0 h 42"/>
                <a:gd name="T10" fmla="*/ 0 w 54"/>
                <a:gd name="T11" fmla="*/ 0 h 42"/>
                <a:gd name="T12" fmla="*/ 0 w 54"/>
                <a:gd name="T13" fmla="*/ 0 h 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4" h="42">
                  <a:moveTo>
                    <a:pt x="44" y="42"/>
                  </a:moveTo>
                  <a:lnTo>
                    <a:pt x="44" y="42"/>
                  </a:lnTo>
                  <a:lnTo>
                    <a:pt x="54" y="17"/>
                  </a:lnTo>
                  <a:lnTo>
                    <a:pt x="9" y="0"/>
                  </a:lnTo>
                  <a:lnTo>
                    <a:pt x="0" y="24"/>
                  </a:lnTo>
                  <a:lnTo>
                    <a:pt x="44"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4" name="Freeform 307"/>
            <p:cNvSpPr>
              <a:spLocks/>
            </p:cNvSpPr>
            <p:nvPr/>
          </p:nvSpPr>
          <p:spPr bwMode="auto">
            <a:xfrm>
              <a:off x="2930" y="2659"/>
              <a:ext cx="11" cy="8"/>
            </a:xfrm>
            <a:custGeom>
              <a:avLst/>
              <a:gdLst>
                <a:gd name="T0" fmla="*/ 0 w 53"/>
                <a:gd name="T1" fmla="*/ 0 h 40"/>
                <a:gd name="T2" fmla="*/ 0 w 53"/>
                <a:gd name="T3" fmla="*/ 0 h 40"/>
                <a:gd name="T4" fmla="*/ 0 w 53"/>
                <a:gd name="T5" fmla="*/ 0 h 40"/>
                <a:gd name="T6" fmla="*/ 0 w 53"/>
                <a:gd name="T7" fmla="*/ 0 h 40"/>
                <a:gd name="T8" fmla="*/ 0 w 53"/>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 h="40">
                  <a:moveTo>
                    <a:pt x="44" y="40"/>
                  </a:moveTo>
                  <a:lnTo>
                    <a:pt x="0" y="20"/>
                  </a:lnTo>
                  <a:lnTo>
                    <a:pt x="9" y="0"/>
                  </a:lnTo>
                  <a:lnTo>
                    <a:pt x="53" y="18"/>
                  </a:lnTo>
                  <a:lnTo>
                    <a:pt x="44"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5" name="Freeform 308"/>
            <p:cNvSpPr>
              <a:spLocks/>
            </p:cNvSpPr>
            <p:nvPr/>
          </p:nvSpPr>
          <p:spPr bwMode="auto">
            <a:xfrm>
              <a:off x="2921" y="2671"/>
              <a:ext cx="13" cy="14"/>
            </a:xfrm>
            <a:custGeom>
              <a:avLst/>
              <a:gdLst>
                <a:gd name="T0" fmla="*/ 0 w 67"/>
                <a:gd name="T1" fmla="*/ 0 h 67"/>
                <a:gd name="T2" fmla="*/ 0 w 67"/>
                <a:gd name="T3" fmla="*/ 0 h 67"/>
                <a:gd name="T4" fmla="*/ 0 w 67"/>
                <a:gd name="T5" fmla="*/ 0 h 67"/>
                <a:gd name="T6" fmla="*/ 0 w 67"/>
                <a:gd name="T7" fmla="*/ 0 h 67"/>
                <a:gd name="T8" fmla="*/ 0 w 67"/>
                <a:gd name="T9" fmla="*/ 0 h 67"/>
                <a:gd name="T10" fmla="*/ 0 w 67"/>
                <a:gd name="T11" fmla="*/ 0 h 67"/>
                <a:gd name="T12" fmla="*/ 0 w 67"/>
                <a:gd name="T13" fmla="*/ 0 h 67"/>
                <a:gd name="T14" fmla="*/ 0 w 67"/>
                <a:gd name="T15" fmla="*/ 0 h 67"/>
                <a:gd name="T16" fmla="*/ 0 w 67"/>
                <a:gd name="T17" fmla="*/ 0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67">
                  <a:moveTo>
                    <a:pt x="40" y="67"/>
                  </a:moveTo>
                  <a:lnTo>
                    <a:pt x="50" y="53"/>
                  </a:lnTo>
                  <a:lnTo>
                    <a:pt x="64" y="30"/>
                  </a:lnTo>
                  <a:lnTo>
                    <a:pt x="67" y="24"/>
                  </a:lnTo>
                  <a:lnTo>
                    <a:pt x="25" y="0"/>
                  </a:lnTo>
                  <a:lnTo>
                    <a:pt x="23" y="5"/>
                  </a:lnTo>
                  <a:lnTo>
                    <a:pt x="10" y="25"/>
                  </a:lnTo>
                  <a:lnTo>
                    <a:pt x="0" y="39"/>
                  </a:lnTo>
                  <a:lnTo>
                    <a:pt x="40"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6" name="Freeform 309"/>
            <p:cNvSpPr>
              <a:spLocks/>
            </p:cNvSpPr>
            <p:nvPr/>
          </p:nvSpPr>
          <p:spPr bwMode="auto">
            <a:xfrm>
              <a:off x="2909" y="2686"/>
              <a:ext cx="13" cy="14"/>
            </a:xfrm>
            <a:custGeom>
              <a:avLst/>
              <a:gdLst>
                <a:gd name="T0" fmla="*/ 0 w 68"/>
                <a:gd name="T1" fmla="*/ 0 h 70"/>
                <a:gd name="T2" fmla="*/ 0 w 68"/>
                <a:gd name="T3" fmla="*/ 0 h 70"/>
                <a:gd name="T4" fmla="*/ 0 w 68"/>
                <a:gd name="T5" fmla="*/ 0 h 70"/>
                <a:gd name="T6" fmla="*/ 0 w 68"/>
                <a:gd name="T7" fmla="*/ 0 h 70"/>
                <a:gd name="T8" fmla="*/ 0 w 68"/>
                <a:gd name="T9" fmla="*/ 0 h 70"/>
                <a:gd name="T10" fmla="*/ 0 w 68"/>
                <a:gd name="T11" fmla="*/ 0 h 70"/>
                <a:gd name="T12" fmla="*/ 0 w 68"/>
                <a:gd name="T13" fmla="*/ 0 h 70"/>
                <a:gd name="T14" fmla="*/ 0 w 68"/>
                <a:gd name="T15" fmla="*/ 0 h 70"/>
                <a:gd name="T16" fmla="*/ 0 w 68"/>
                <a:gd name="T17" fmla="*/ 0 h 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8" h="70">
                  <a:moveTo>
                    <a:pt x="33" y="70"/>
                  </a:moveTo>
                  <a:lnTo>
                    <a:pt x="43" y="60"/>
                  </a:lnTo>
                  <a:lnTo>
                    <a:pt x="60" y="41"/>
                  </a:lnTo>
                  <a:lnTo>
                    <a:pt x="68" y="32"/>
                  </a:lnTo>
                  <a:lnTo>
                    <a:pt x="32" y="0"/>
                  </a:lnTo>
                  <a:lnTo>
                    <a:pt x="26" y="8"/>
                  </a:lnTo>
                  <a:lnTo>
                    <a:pt x="10" y="25"/>
                  </a:lnTo>
                  <a:lnTo>
                    <a:pt x="0" y="34"/>
                  </a:lnTo>
                  <a:lnTo>
                    <a:pt x="33"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7" name="Freeform 310"/>
            <p:cNvSpPr>
              <a:spLocks/>
            </p:cNvSpPr>
            <p:nvPr/>
          </p:nvSpPr>
          <p:spPr bwMode="auto">
            <a:xfrm>
              <a:off x="2894" y="2699"/>
              <a:ext cx="14" cy="14"/>
            </a:xfrm>
            <a:custGeom>
              <a:avLst/>
              <a:gdLst>
                <a:gd name="T0" fmla="*/ 0 w 69"/>
                <a:gd name="T1" fmla="*/ 0 h 68"/>
                <a:gd name="T2" fmla="*/ 0 w 69"/>
                <a:gd name="T3" fmla="*/ 0 h 68"/>
                <a:gd name="T4" fmla="*/ 0 w 69"/>
                <a:gd name="T5" fmla="*/ 0 h 68"/>
                <a:gd name="T6" fmla="*/ 0 w 69"/>
                <a:gd name="T7" fmla="*/ 0 h 68"/>
                <a:gd name="T8" fmla="*/ 0 w 69"/>
                <a:gd name="T9" fmla="*/ 0 h 68"/>
                <a:gd name="T10" fmla="*/ 0 w 69"/>
                <a:gd name="T11" fmla="*/ 0 h 68"/>
                <a:gd name="T12" fmla="*/ 0 w 69"/>
                <a:gd name="T13" fmla="*/ 0 h 68"/>
                <a:gd name="T14" fmla="*/ 0 w 69"/>
                <a:gd name="T15" fmla="*/ 0 h 68"/>
                <a:gd name="T16" fmla="*/ 0 w 69"/>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 h="68">
                  <a:moveTo>
                    <a:pt x="27" y="68"/>
                  </a:moveTo>
                  <a:lnTo>
                    <a:pt x="37" y="62"/>
                  </a:lnTo>
                  <a:lnTo>
                    <a:pt x="58" y="47"/>
                  </a:lnTo>
                  <a:lnTo>
                    <a:pt x="69" y="39"/>
                  </a:lnTo>
                  <a:lnTo>
                    <a:pt x="38" y="0"/>
                  </a:lnTo>
                  <a:lnTo>
                    <a:pt x="30" y="7"/>
                  </a:lnTo>
                  <a:lnTo>
                    <a:pt x="11" y="20"/>
                  </a:lnTo>
                  <a:lnTo>
                    <a:pt x="0" y="27"/>
                  </a:lnTo>
                  <a:lnTo>
                    <a:pt x="27"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8" name="Freeform 311"/>
            <p:cNvSpPr>
              <a:spLocks/>
            </p:cNvSpPr>
            <p:nvPr/>
          </p:nvSpPr>
          <p:spPr bwMode="auto">
            <a:xfrm>
              <a:off x="2878" y="2709"/>
              <a:ext cx="13" cy="13"/>
            </a:xfrm>
            <a:custGeom>
              <a:avLst/>
              <a:gdLst>
                <a:gd name="T0" fmla="*/ 0 w 65"/>
                <a:gd name="T1" fmla="*/ 0 h 64"/>
                <a:gd name="T2" fmla="*/ 0 w 65"/>
                <a:gd name="T3" fmla="*/ 0 h 64"/>
                <a:gd name="T4" fmla="*/ 0 w 65"/>
                <a:gd name="T5" fmla="*/ 0 h 64"/>
                <a:gd name="T6" fmla="*/ 0 w 65"/>
                <a:gd name="T7" fmla="*/ 0 h 64"/>
                <a:gd name="T8" fmla="*/ 0 w 65"/>
                <a:gd name="T9" fmla="*/ 0 h 64"/>
                <a:gd name="T10" fmla="*/ 0 w 65"/>
                <a:gd name="T11" fmla="*/ 0 h 64"/>
                <a:gd name="T12" fmla="*/ 0 w 65"/>
                <a:gd name="T13" fmla="*/ 0 h 64"/>
                <a:gd name="T14" fmla="*/ 0 w 65"/>
                <a:gd name="T15" fmla="*/ 0 h 64"/>
                <a:gd name="T16" fmla="*/ 0 w 65"/>
                <a:gd name="T17" fmla="*/ 0 h 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 h="64">
                  <a:moveTo>
                    <a:pt x="19" y="64"/>
                  </a:moveTo>
                  <a:lnTo>
                    <a:pt x="28" y="61"/>
                  </a:lnTo>
                  <a:lnTo>
                    <a:pt x="52" y="50"/>
                  </a:lnTo>
                  <a:lnTo>
                    <a:pt x="65" y="44"/>
                  </a:lnTo>
                  <a:lnTo>
                    <a:pt x="42" y="0"/>
                  </a:lnTo>
                  <a:lnTo>
                    <a:pt x="32" y="6"/>
                  </a:lnTo>
                  <a:lnTo>
                    <a:pt x="11" y="16"/>
                  </a:lnTo>
                  <a:lnTo>
                    <a:pt x="0" y="19"/>
                  </a:lnTo>
                  <a:lnTo>
                    <a:pt x="19" y="6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79" name="Freeform 312"/>
            <p:cNvSpPr>
              <a:spLocks/>
            </p:cNvSpPr>
            <p:nvPr/>
          </p:nvSpPr>
          <p:spPr bwMode="auto">
            <a:xfrm>
              <a:off x="2860" y="2716"/>
              <a:ext cx="12" cy="11"/>
            </a:xfrm>
            <a:custGeom>
              <a:avLst/>
              <a:gdLst>
                <a:gd name="T0" fmla="*/ 0 w 59"/>
                <a:gd name="T1" fmla="*/ 0 h 58"/>
                <a:gd name="T2" fmla="*/ 0 w 59"/>
                <a:gd name="T3" fmla="*/ 0 h 58"/>
                <a:gd name="T4" fmla="*/ 0 w 59"/>
                <a:gd name="T5" fmla="*/ 0 h 58"/>
                <a:gd name="T6" fmla="*/ 0 w 59"/>
                <a:gd name="T7" fmla="*/ 0 h 58"/>
                <a:gd name="T8" fmla="*/ 0 w 59"/>
                <a:gd name="T9" fmla="*/ 0 h 58"/>
                <a:gd name="T10" fmla="*/ 0 w 59"/>
                <a:gd name="T11" fmla="*/ 0 h 58"/>
                <a:gd name="T12" fmla="*/ 0 w 59"/>
                <a:gd name="T13" fmla="*/ 0 h 58"/>
                <a:gd name="T14" fmla="*/ 0 w 59"/>
                <a:gd name="T15" fmla="*/ 0 h 58"/>
                <a:gd name="T16" fmla="*/ 0 w 59"/>
                <a:gd name="T17" fmla="*/ 0 h 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9" h="58">
                  <a:moveTo>
                    <a:pt x="9" y="58"/>
                  </a:moveTo>
                  <a:lnTo>
                    <a:pt x="19" y="57"/>
                  </a:lnTo>
                  <a:lnTo>
                    <a:pt x="44" y="51"/>
                  </a:lnTo>
                  <a:lnTo>
                    <a:pt x="59" y="47"/>
                  </a:lnTo>
                  <a:lnTo>
                    <a:pt x="45" y="0"/>
                  </a:lnTo>
                  <a:lnTo>
                    <a:pt x="32" y="4"/>
                  </a:lnTo>
                  <a:lnTo>
                    <a:pt x="9" y="8"/>
                  </a:lnTo>
                  <a:lnTo>
                    <a:pt x="0" y="10"/>
                  </a:lnTo>
                  <a:lnTo>
                    <a:pt x="9"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0" name="Freeform 313"/>
            <p:cNvSpPr>
              <a:spLocks/>
            </p:cNvSpPr>
            <p:nvPr/>
          </p:nvSpPr>
          <p:spPr bwMode="auto">
            <a:xfrm>
              <a:off x="2842" y="2719"/>
              <a:ext cx="10" cy="10"/>
            </a:xfrm>
            <a:custGeom>
              <a:avLst/>
              <a:gdLst>
                <a:gd name="T0" fmla="*/ 0 w 51"/>
                <a:gd name="T1" fmla="*/ 0 h 51"/>
                <a:gd name="T2" fmla="*/ 0 w 51"/>
                <a:gd name="T3" fmla="*/ 0 h 51"/>
                <a:gd name="T4" fmla="*/ 0 w 51"/>
                <a:gd name="T5" fmla="*/ 0 h 51"/>
                <a:gd name="T6" fmla="*/ 0 w 51"/>
                <a:gd name="T7" fmla="*/ 0 h 51"/>
                <a:gd name="T8" fmla="*/ 0 w 51"/>
                <a:gd name="T9" fmla="*/ 0 h 51"/>
                <a:gd name="T10" fmla="*/ 0 w 51"/>
                <a:gd name="T11" fmla="*/ 0 h 51"/>
                <a:gd name="T12" fmla="*/ 0 w 51"/>
                <a:gd name="T13" fmla="*/ 0 h 51"/>
                <a:gd name="T14" fmla="*/ 0 w 51"/>
                <a:gd name="T15" fmla="*/ 0 h 51"/>
                <a:gd name="T16" fmla="*/ 0 w 51"/>
                <a:gd name="T17" fmla="*/ 0 h 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51">
                  <a:moveTo>
                    <a:pt x="2" y="50"/>
                  </a:moveTo>
                  <a:lnTo>
                    <a:pt x="9" y="51"/>
                  </a:lnTo>
                  <a:lnTo>
                    <a:pt x="35" y="50"/>
                  </a:lnTo>
                  <a:lnTo>
                    <a:pt x="51" y="49"/>
                  </a:lnTo>
                  <a:lnTo>
                    <a:pt x="46" y="0"/>
                  </a:lnTo>
                  <a:lnTo>
                    <a:pt x="32" y="1"/>
                  </a:lnTo>
                  <a:lnTo>
                    <a:pt x="9" y="1"/>
                  </a:lnTo>
                  <a:lnTo>
                    <a:pt x="0" y="1"/>
                  </a:lnTo>
                  <a:lnTo>
                    <a:pt x="2"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1" name="Freeform 314"/>
            <p:cNvSpPr>
              <a:spLocks/>
            </p:cNvSpPr>
            <p:nvPr/>
          </p:nvSpPr>
          <p:spPr bwMode="auto">
            <a:xfrm>
              <a:off x="2823" y="2717"/>
              <a:ext cx="10" cy="12"/>
            </a:xfrm>
            <a:custGeom>
              <a:avLst/>
              <a:gdLst>
                <a:gd name="T0" fmla="*/ 0 w 54"/>
                <a:gd name="T1" fmla="*/ 0 h 57"/>
                <a:gd name="T2" fmla="*/ 0 w 54"/>
                <a:gd name="T3" fmla="*/ 0 h 57"/>
                <a:gd name="T4" fmla="*/ 0 w 54"/>
                <a:gd name="T5" fmla="*/ 0 h 57"/>
                <a:gd name="T6" fmla="*/ 0 w 54"/>
                <a:gd name="T7" fmla="*/ 0 h 57"/>
                <a:gd name="T8" fmla="*/ 0 w 54"/>
                <a:gd name="T9" fmla="*/ 0 h 57"/>
                <a:gd name="T10" fmla="*/ 0 w 54"/>
                <a:gd name="T11" fmla="*/ 0 h 57"/>
                <a:gd name="T12" fmla="*/ 0 w 54"/>
                <a:gd name="T13" fmla="*/ 0 h 57"/>
                <a:gd name="T14" fmla="*/ 0 w 54"/>
                <a:gd name="T15" fmla="*/ 0 h 57"/>
                <a:gd name="T16" fmla="*/ 0 w 54"/>
                <a:gd name="T17" fmla="*/ 0 h 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4" h="57">
                  <a:moveTo>
                    <a:pt x="0" y="49"/>
                  </a:moveTo>
                  <a:lnTo>
                    <a:pt x="4" y="49"/>
                  </a:lnTo>
                  <a:lnTo>
                    <a:pt x="29" y="54"/>
                  </a:lnTo>
                  <a:lnTo>
                    <a:pt x="49" y="57"/>
                  </a:lnTo>
                  <a:lnTo>
                    <a:pt x="54" y="8"/>
                  </a:lnTo>
                  <a:lnTo>
                    <a:pt x="36" y="5"/>
                  </a:lnTo>
                  <a:lnTo>
                    <a:pt x="13" y="2"/>
                  </a:lnTo>
                  <a:lnTo>
                    <a:pt x="9" y="0"/>
                  </a:lnTo>
                  <a:lnTo>
                    <a:pt x="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2" name="Freeform 315"/>
            <p:cNvSpPr>
              <a:spLocks/>
            </p:cNvSpPr>
            <p:nvPr/>
          </p:nvSpPr>
          <p:spPr bwMode="auto">
            <a:xfrm>
              <a:off x="2804" y="2712"/>
              <a:ext cx="12" cy="13"/>
            </a:xfrm>
            <a:custGeom>
              <a:avLst/>
              <a:gdLst>
                <a:gd name="T0" fmla="*/ 0 w 60"/>
                <a:gd name="T1" fmla="*/ 0 h 64"/>
                <a:gd name="T2" fmla="*/ 0 w 60"/>
                <a:gd name="T3" fmla="*/ 0 h 64"/>
                <a:gd name="T4" fmla="*/ 0 w 60"/>
                <a:gd name="T5" fmla="*/ 0 h 64"/>
                <a:gd name="T6" fmla="*/ 0 w 60"/>
                <a:gd name="T7" fmla="*/ 0 h 64"/>
                <a:gd name="T8" fmla="*/ 0 w 60"/>
                <a:gd name="T9" fmla="*/ 0 h 64"/>
                <a:gd name="T10" fmla="*/ 0 w 60"/>
                <a:gd name="T11" fmla="*/ 0 h 64"/>
                <a:gd name="T12" fmla="*/ 0 w 60"/>
                <a:gd name="T13" fmla="*/ 0 h 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0" h="64">
                  <a:moveTo>
                    <a:pt x="0" y="47"/>
                  </a:moveTo>
                  <a:lnTo>
                    <a:pt x="22" y="55"/>
                  </a:lnTo>
                  <a:lnTo>
                    <a:pt x="45" y="64"/>
                  </a:lnTo>
                  <a:lnTo>
                    <a:pt x="60" y="16"/>
                  </a:lnTo>
                  <a:lnTo>
                    <a:pt x="37" y="9"/>
                  </a:lnTo>
                  <a:lnTo>
                    <a:pt x="15" y="0"/>
                  </a:lnTo>
                  <a:lnTo>
                    <a:pt x="0"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3" name="Freeform 316"/>
            <p:cNvSpPr>
              <a:spLocks/>
            </p:cNvSpPr>
            <p:nvPr/>
          </p:nvSpPr>
          <p:spPr bwMode="auto">
            <a:xfrm>
              <a:off x="2786" y="2703"/>
              <a:ext cx="13" cy="14"/>
            </a:xfrm>
            <a:custGeom>
              <a:avLst/>
              <a:gdLst>
                <a:gd name="T0" fmla="*/ 0 w 64"/>
                <a:gd name="T1" fmla="*/ 0 h 69"/>
                <a:gd name="T2" fmla="*/ 0 w 64"/>
                <a:gd name="T3" fmla="*/ 0 h 69"/>
                <a:gd name="T4" fmla="*/ 0 w 64"/>
                <a:gd name="T5" fmla="*/ 0 h 69"/>
                <a:gd name="T6" fmla="*/ 0 w 64"/>
                <a:gd name="T7" fmla="*/ 0 h 69"/>
                <a:gd name="T8" fmla="*/ 0 w 64"/>
                <a:gd name="T9" fmla="*/ 0 h 69"/>
                <a:gd name="T10" fmla="*/ 0 w 64"/>
                <a:gd name="T11" fmla="*/ 0 h 69"/>
                <a:gd name="T12" fmla="*/ 0 w 64"/>
                <a:gd name="T13" fmla="*/ 0 h 69"/>
                <a:gd name="T14" fmla="*/ 0 w 64"/>
                <a:gd name="T15" fmla="*/ 0 h 69"/>
                <a:gd name="T16" fmla="*/ 0 w 64"/>
                <a:gd name="T17" fmla="*/ 0 h 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4" h="69">
                  <a:moveTo>
                    <a:pt x="0" y="42"/>
                  </a:moveTo>
                  <a:lnTo>
                    <a:pt x="13" y="52"/>
                  </a:lnTo>
                  <a:lnTo>
                    <a:pt x="37" y="65"/>
                  </a:lnTo>
                  <a:lnTo>
                    <a:pt x="43" y="69"/>
                  </a:lnTo>
                  <a:lnTo>
                    <a:pt x="64" y="25"/>
                  </a:lnTo>
                  <a:lnTo>
                    <a:pt x="59" y="22"/>
                  </a:lnTo>
                  <a:lnTo>
                    <a:pt x="39" y="10"/>
                  </a:lnTo>
                  <a:lnTo>
                    <a:pt x="25" y="0"/>
                  </a:lnTo>
                  <a:lnTo>
                    <a:pt x="0"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4" name="Freeform 317"/>
            <p:cNvSpPr>
              <a:spLocks/>
            </p:cNvSpPr>
            <p:nvPr/>
          </p:nvSpPr>
          <p:spPr bwMode="auto">
            <a:xfrm>
              <a:off x="2770" y="2691"/>
              <a:ext cx="14" cy="14"/>
            </a:xfrm>
            <a:custGeom>
              <a:avLst/>
              <a:gdLst>
                <a:gd name="T0" fmla="*/ 0 w 67"/>
                <a:gd name="T1" fmla="*/ 0 h 69"/>
                <a:gd name="T2" fmla="*/ 0 w 67"/>
                <a:gd name="T3" fmla="*/ 0 h 69"/>
                <a:gd name="T4" fmla="*/ 0 w 67"/>
                <a:gd name="T5" fmla="*/ 0 h 69"/>
                <a:gd name="T6" fmla="*/ 0 w 67"/>
                <a:gd name="T7" fmla="*/ 0 h 69"/>
                <a:gd name="T8" fmla="*/ 0 w 67"/>
                <a:gd name="T9" fmla="*/ 0 h 69"/>
                <a:gd name="T10" fmla="*/ 0 w 67"/>
                <a:gd name="T11" fmla="*/ 0 h 69"/>
                <a:gd name="T12" fmla="*/ 0 w 67"/>
                <a:gd name="T13" fmla="*/ 0 h 69"/>
                <a:gd name="T14" fmla="*/ 0 w 67"/>
                <a:gd name="T15" fmla="*/ 0 h 69"/>
                <a:gd name="T16" fmla="*/ 0 w 67"/>
                <a:gd name="T17" fmla="*/ 0 h 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69">
                  <a:moveTo>
                    <a:pt x="0" y="35"/>
                  </a:moveTo>
                  <a:lnTo>
                    <a:pt x="10" y="45"/>
                  </a:lnTo>
                  <a:lnTo>
                    <a:pt x="30" y="62"/>
                  </a:lnTo>
                  <a:lnTo>
                    <a:pt x="38" y="69"/>
                  </a:lnTo>
                  <a:lnTo>
                    <a:pt x="67" y="30"/>
                  </a:lnTo>
                  <a:lnTo>
                    <a:pt x="60" y="24"/>
                  </a:lnTo>
                  <a:lnTo>
                    <a:pt x="43" y="8"/>
                  </a:lnTo>
                  <a:lnTo>
                    <a:pt x="33" y="0"/>
                  </a:lnTo>
                  <a:lnTo>
                    <a:pt x="0"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5" name="Freeform 318"/>
            <p:cNvSpPr>
              <a:spLocks/>
            </p:cNvSpPr>
            <p:nvPr/>
          </p:nvSpPr>
          <p:spPr bwMode="auto">
            <a:xfrm>
              <a:off x="2757" y="2677"/>
              <a:ext cx="14" cy="14"/>
            </a:xfrm>
            <a:custGeom>
              <a:avLst/>
              <a:gdLst>
                <a:gd name="T0" fmla="*/ 0 w 67"/>
                <a:gd name="T1" fmla="*/ 0 h 69"/>
                <a:gd name="T2" fmla="*/ 0 w 67"/>
                <a:gd name="T3" fmla="*/ 0 h 69"/>
                <a:gd name="T4" fmla="*/ 0 w 67"/>
                <a:gd name="T5" fmla="*/ 0 h 69"/>
                <a:gd name="T6" fmla="*/ 0 w 67"/>
                <a:gd name="T7" fmla="*/ 0 h 69"/>
                <a:gd name="T8" fmla="*/ 0 w 67"/>
                <a:gd name="T9" fmla="*/ 0 h 69"/>
                <a:gd name="T10" fmla="*/ 0 w 67"/>
                <a:gd name="T11" fmla="*/ 0 h 69"/>
                <a:gd name="T12" fmla="*/ 0 w 67"/>
                <a:gd name="T13" fmla="*/ 0 h 69"/>
                <a:gd name="T14" fmla="*/ 0 w 67"/>
                <a:gd name="T15" fmla="*/ 0 h 69"/>
                <a:gd name="T16" fmla="*/ 0 w 67"/>
                <a:gd name="T17" fmla="*/ 0 h 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69">
                  <a:moveTo>
                    <a:pt x="0" y="28"/>
                  </a:moveTo>
                  <a:lnTo>
                    <a:pt x="7" y="38"/>
                  </a:lnTo>
                  <a:lnTo>
                    <a:pt x="22" y="59"/>
                  </a:lnTo>
                  <a:lnTo>
                    <a:pt x="30" y="69"/>
                  </a:lnTo>
                  <a:lnTo>
                    <a:pt x="67" y="37"/>
                  </a:lnTo>
                  <a:lnTo>
                    <a:pt x="59" y="28"/>
                  </a:lnTo>
                  <a:lnTo>
                    <a:pt x="44" y="9"/>
                  </a:lnTo>
                  <a:lnTo>
                    <a:pt x="39" y="0"/>
                  </a:lnTo>
                  <a:lnTo>
                    <a:pt x="0"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6" name="Freeform 319"/>
            <p:cNvSpPr>
              <a:spLocks/>
            </p:cNvSpPr>
            <p:nvPr/>
          </p:nvSpPr>
          <p:spPr bwMode="auto">
            <a:xfrm>
              <a:off x="2748" y="2660"/>
              <a:ext cx="12" cy="14"/>
            </a:xfrm>
            <a:custGeom>
              <a:avLst/>
              <a:gdLst>
                <a:gd name="T0" fmla="*/ 0 w 64"/>
                <a:gd name="T1" fmla="*/ 0 h 67"/>
                <a:gd name="T2" fmla="*/ 0 w 64"/>
                <a:gd name="T3" fmla="*/ 0 h 67"/>
                <a:gd name="T4" fmla="*/ 0 w 64"/>
                <a:gd name="T5" fmla="*/ 0 h 67"/>
                <a:gd name="T6" fmla="*/ 0 w 64"/>
                <a:gd name="T7" fmla="*/ 0 h 67"/>
                <a:gd name="T8" fmla="*/ 0 w 64"/>
                <a:gd name="T9" fmla="*/ 0 h 67"/>
                <a:gd name="T10" fmla="*/ 0 w 64"/>
                <a:gd name="T11" fmla="*/ 0 h 67"/>
                <a:gd name="T12" fmla="*/ 0 w 64"/>
                <a:gd name="T13" fmla="*/ 0 h 67"/>
                <a:gd name="T14" fmla="*/ 0 w 64"/>
                <a:gd name="T15" fmla="*/ 0 h 67"/>
                <a:gd name="T16" fmla="*/ 0 w 64"/>
                <a:gd name="T17" fmla="*/ 0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4" h="67">
                  <a:moveTo>
                    <a:pt x="0" y="21"/>
                  </a:moveTo>
                  <a:lnTo>
                    <a:pt x="4" y="31"/>
                  </a:lnTo>
                  <a:lnTo>
                    <a:pt x="16" y="54"/>
                  </a:lnTo>
                  <a:lnTo>
                    <a:pt x="23" y="67"/>
                  </a:lnTo>
                  <a:lnTo>
                    <a:pt x="64" y="43"/>
                  </a:lnTo>
                  <a:lnTo>
                    <a:pt x="57" y="31"/>
                  </a:lnTo>
                  <a:lnTo>
                    <a:pt x="48" y="10"/>
                  </a:lnTo>
                  <a:lnTo>
                    <a:pt x="44"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7" name="Freeform 320"/>
            <p:cNvSpPr>
              <a:spLocks/>
            </p:cNvSpPr>
            <p:nvPr/>
          </p:nvSpPr>
          <p:spPr bwMode="auto">
            <a:xfrm>
              <a:off x="2741" y="2643"/>
              <a:ext cx="12" cy="12"/>
            </a:xfrm>
            <a:custGeom>
              <a:avLst/>
              <a:gdLst>
                <a:gd name="T0" fmla="*/ 0 w 59"/>
                <a:gd name="T1" fmla="*/ 0 h 62"/>
                <a:gd name="T2" fmla="*/ 0 w 59"/>
                <a:gd name="T3" fmla="*/ 0 h 62"/>
                <a:gd name="T4" fmla="*/ 0 w 59"/>
                <a:gd name="T5" fmla="*/ 0 h 62"/>
                <a:gd name="T6" fmla="*/ 0 w 59"/>
                <a:gd name="T7" fmla="*/ 0 h 62"/>
                <a:gd name="T8" fmla="*/ 0 w 59"/>
                <a:gd name="T9" fmla="*/ 0 h 62"/>
                <a:gd name="T10" fmla="*/ 0 w 59"/>
                <a:gd name="T11" fmla="*/ 0 h 62"/>
                <a:gd name="T12" fmla="*/ 0 w 59"/>
                <a:gd name="T13" fmla="*/ 0 h 62"/>
                <a:gd name="T14" fmla="*/ 0 w 59"/>
                <a:gd name="T15" fmla="*/ 0 h 62"/>
                <a:gd name="T16" fmla="*/ 0 w 59"/>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9" h="62">
                  <a:moveTo>
                    <a:pt x="0" y="12"/>
                  </a:moveTo>
                  <a:lnTo>
                    <a:pt x="1" y="21"/>
                  </a:lnTo>
                  <a:lnTo>
                    <a:pt x="8" y="46"/>
                  </a:lnTo>
                  <a:lnTo>
                    <a:pt x="13" y="62"/>
                  </a:lnTo>
                  <a:lnTo>
                    <a:pt x="59" y="45"/>
                  </a:lnTo>
                  <a:lnTo>
                    <a:pt x="54" y="32"/>
                  </a:lnTo>
                  <a:lnTo>
                    <a:pt x="48" y="9"/>
                  </a:lnTo>
                  <a:lnTo>
                    <a:pt x="46"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8" name="Freeform 321"/>
            <p:cNvSpPr>
              <a:spLocks/>
            </p:cNvSpPr>
            <p:nvPr/>
          </p:nvSpPr>
          <p:spPr bwMode="auto">
            <a:xfrm>
              <a:off x="2739" y="2624"/>
              <a:ext cx="10" cy="11"/>
            </a:xfrm>
            <a:custGeom>
              <a:avLst/>
              <a:gdLst>
                <a:gd name="T0" fmla="*/ 0 w 51"/>
                <a:gd name="T1" fmla="*/ 0 h 54"/>
                <a:gd name="T2" fmla="*/ 0 w 51"/>
                <a:gd name="T3" fmla="*/ 0 h 54"/>
                <a:gd name="T4" fmla="*/ 0 w 51"/>
                <a:gd name="T5" fmla="*/ 0 h 54"/>
                <a:gd name="T6" fmla="*/ 0 w 51"/>
                <a:gd name="T7" fmla="*/ 0 h 54"/>
                <a:gd name="T8" fmla="*/ 0 w 51"/>
                <a:gd name="T9" fmla="*/ 0 h 54"/>
                <a:gd name="T10" fmla="*/ 0 w 51"/>
                <a:gd name="T11" fmla="*/ 0 h 54"/>
                <a:gd name="T12" fmla="*/ 0 w 51"/>
                <a:gd name="T13" fmla="*/ 0 h 54"/>
                <a:gd name="T14" fmla="*/ 0 w 51"/>
                <a:gd name="T15" fmla="*/ 0 h 54"/>
                <a:gd name="T16" fmla="*/ 0 w 51"/>
                <a:gd name="T17" fmla="*/ 0 h 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54">
                  <a:moveTo>
                    <a:pt x="0" y="3"/>
                  </a:moveTo>
                  <a:lnTo>
                    <a:pt x="0" y="10"/>
                  </a:lnTo>
                  <a:lnTo>
                    <a:pt x="2" y="36"/>
                  </a:lnTo>
                  <a:lnTo>
                    <a:pt x="4" y="54"/>
                  </a:lnTo>
                  <a:lnTo>
                    <a:pt x="51" y="47"/>
                  </a:lnTo>
                  <a:lnTo>
                    <a:pt x="49" y="31"/>
                  </a:lnTo>
                  <a:lnTo>
                    <a:pt x="48" y="8"/>
                  </a:lnTo>
                  <a:lnTo>
                    <a:pt x="48"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89" name="Freeform 322"/>
            <p:cNvSpPr>
              <a:spLocks/>
            </p:cNvSpPr>
            <p:nvPr/>
          </p:nvSpPr>
          <p:spPr bwMode="auto">
            <a:xfrm>
              <a:off x="2739" y="2604"/>
              <a:ext cx="10" cy="11"/>
            </a:xfrm>
            <a:custGeom>
              <a:avLst/>
              <a:gdLst>
                <a:gd name="T0" fmla="*/ 0 w 52"/>
                <a:gd name="T1" fmla="*/ 0 h 54"/>
                <a:gd name="T2" fmla="*/ 0 w 52"/>
                <a:gd name="T3" fmla="*/ 0 h 54"/>
                <a:gd name="T4" fmla="*/ 0 w 52"/>
                <a:gd name="T5" fmla="*/ 0 h 54"/>
                <a:gd name="T6" fmla="*/ 0 w 52"/>
                <a:gd name="T7" fmla="*/ 0 h 54"/>
                <a:gd name="T8" fmla="*/ 0 w 52"/>
                <a:gd name="T9" fmla="*/ 0 h 54"/>
                <a:gd name="T10" fmla="*/ 0 w 52"/>
                <a:gd name="T11" fmla="*/ 0 h 54"/>
                <a:gd name="T12" fmla="*/ 0 w 52"/>
                <a:gd name="T13" fmla="*/ 0 h 54"/>
                <a:gd name="T14" fmla="*/ 0 w 52"/>
                <a:gd name="T15" fmla="*/ 0 h 54"/>
                <a:gd name="T16" fmla="*/ 0 w 52"/>
                <a:gd name="T17" fmla="*/ 0 h 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2" h="54">
                  <a:moveTo>
                    <a:pt x="4" y="0"/>
                  </a:moveTo>
                  <a:lnTo>
                    <a:pt x="3" y="5"/>
                  </a:lnTo>
                  <a:lnTo>
                    <a:pt x="1" y="32"/>
                  </a:lnTo>
                  <a:lnTo>
                    <a:pt x="0" y="53"/>
                  </a:lnTo>
                  <a:lnTo>
                    <a:pt x="47" y="54"/>
                  </a:lnTo>
                  <a:lnTo>
                    <a:pt x="48" y="36"/>
                  </a:lnTo>
                  <a:lnTo>
                    <a:pt x="50" y="11"/>
                  </a:lnTo>
                  <a:lnTo>
                    <a:pt x="52" y="7"/>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90" name="Freeform 323"/>
            <p:cNvSpPr>
              <a:spLocks/>
            </p:cNvSpPr>
            <p:nvPr/>
          </p:nvSpPr>
          <p:spPr bwMode="auto">
            <a:xfrm>
              <a:off x="2742" y="2584"/>
              <a:ext cx="12" cy="12"/>
            </a:xfrm>
            <a:custGeom>
              <a:avLst/>
              <a:gdLst>
                <a:gd name="T0" fmla="*/ 0 w 60"/>
                <a:gd name="T1" fmla="*/ 0 h 60"/>
                <a:gd name="T2" fmla="*/ 0 w 60"/>
                <a:gd name="T3" fmla="*/ 0 h 60"/>
                <a:gd name="T4" fmla="*/ 0 w 60"/>
                <a:gd name="T5" fmla="*/ 0 h 60"/>
                <a:gd name="T6" fmla="*/ 0 w 60"/>
                <a:gd name="T7" fmla="*/ 0 h 60"/>
                <a:gd name="T8" fmla="*/ 0 w 60"/>
                <a:gd name="T9" fmla="*/ 0 h 60"/>
                <a:gd name="T10" fmla="*/ 0 w 60"/>
                <a:gd name="T11" fmla="*/ 0 h 60"/>
                <a:gd name="T12" fmla="*/ 0 w 60"/>
                <a:gd name="T13" fmla="*/ 0 h 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0" h="60">
                  <a:moveTo>
                    <a:pt x="14" y="0"/>
                  </a:moveTo>
                  <a:lnTo>
                    <a:pt x="7" y="24"/>
                  </a:lnTo>
                  <a:lnTo>
                    <a:pt x="0" y="49"/>
                  </a:lnTo>
                  <a:lnTo>
                    <a:pt x="47" y="60"/>
                  </a:lnTo>
                  <a:lnTo>
                    <a:pt x="53" y="38"/>
                  </a:lnTo>
                  <a:lnTo>
                    <a:pt x="60" y="14"/>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91" name="Freeform 324"/>
            <p:cNvSpPr>
              <a:spLocks/>
            </p:cNvSpPr>
            <p:nvPr/>
          </p:nvSpPr>
          <p:spPr bwMode="auto">
            <a:xfrm>
              <a:off x="2857" y="2514"/>
              <a:ext cx="50" cy="35"/>
            </a:xfrm>
            <a:custGeom>
              <a:avLst/>
              <a:gdLst>
                <a:gd name="T0" fmla="*/ 0 w 250"/>
                <a:gd name="T1" fmla="*/ 0 h 173"/>
                <a:gd name="T2" fmla="*/ 0 w 250"/>
                <a:gd name="T3" fmla="*/ 0 h 173"/>
                <a:gd name="T4" fmla="*/ 0 w 250"/>
                <a:gd name="T5" fmla="*/ 0 h 173"/>
                <a:gd name="T6" fmla="*/ 0 w 250"/>
                <a:gd name="T7" fmla="*/ 0 h 173"/>
                <a:gd name="T8" fmla="*/ 0 w 250"/>
                <a:gd name="T9" fmla="*/ 0 h 1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0" h="173">
                  <a:moveTo>
                    <a:pt x="250" y="19"/>
                  </a:moveTo>
                  <a:lnTo>
                    <a:pt x="0" y="0"/>
                  </a:lnTo>
                  <a:lnTo>
                    <a:pt x="184" y="173"/>
                  </a:lnTo>
                  <a:lnTo>
                    <a:pt x="149" y="65"/>
                  </a:lnTo>
                  <a:lnTo>
                    <a:pt x="25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92" name="Freeform 325"/>
            <p:cNvSpPr>
              <a:spLocks/>
            </p:cNvSpPr>
            <p:nvPr/>
          </p:nvSpPr>
          <p:spPr bwMode="auto">
            <a:xfrm>
              <a:off x="2732" y="2547"/>
              <a:ext cx="33" cy="52"/>
            </a:xfrm>
            <a:custGeom>
              <a:avLst/>
              <a:gdLst>
                <a:gd name="T0" fmla="*/ 0 w 168"/>
                <a:gd name="T1" fmla="*/ 0 h 260"/>
                <a:gd name="T2" fmla="*/ 0 w 168"/>
                <a:gd name="T3" fmla="*/ 0 h 260"/>
                <a:gd name="T4" fmla="*/ 0 w 168"/>
                <a:gd name="T5" fmla="*/ 0 h 260"/>
                <a:gd name="T6" fmla="*/ 0 w 168"/>
                <a:gd name="T7" fmla="*/ 0 h 260"/>
                <a:gd name="T8" fmla="*/ 0 w 168"/>
                <a:gd name="T9" fmla="*/ 0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8" h="260">
                  <a:moveTo>
                    <a:pt x="149" y="260"/>
                  </a:moveTo>
                  <a:lnTo>
                    <a:pt x="168" y="0"/>
                  </a:lnTo>
                  <a:lnTo>
                    <a:pt x="0" y="192"/>
                  </a:lnTo>
                  <a:lnTo>
                    <a:pt x="104" y="155"/>
                  </a:lnTo>
                  <a:lnTo>
                    <a:pt x="149" y="26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93" name="Freeform 326"/>
            <p:cNvSpPr>
              <a:spLocks/>
            </p:cNvSpPr>
            <p:nvPr/>
          </p:nvSpPr>
          <p:spPr bwMode="auto">
            <a:xfrm>
              <a:off x="1117" y="2870"/>
              <a:ext cx="31" cy="196"/>
            </a:xfrm>
            <a:custGeom>
              <a:avLst/>
              <a:gdLst>
                <a:gd name="T0" fmla="*/ 0 w 155"/>
                <a:gd name="T1" fmla="*/ 0 h 981"/>
                <a:gd name="T2" fmla="*/ 0 w 155"/>
                <a:gd name="T3" fmla="*/ 0 h 981"/>
                <a:gd name="T4" fmla="*/ 0 w 155"/>
                <a:gd name="T5" fmla="*/ 0 h 981"/>
                <a:gd name="T6" fmla="*/ 0 w 155"/>
                <a:gd name="T7" fmla="*/ 0 h 981"/>
                <a:gd name="T8" fmla="*/ 0 w 155"/>
                <a:gd name="T9" fmla="*/ 0 h 981"/>
                <a:gd name="T10" fmla="*/ 0 w 155"/>
                <a:gd name="T11" fmla="*/ 0 h 981"/>
                <a:gd name="T12" fmla="*/ 0 w 155"/>
                <a:gd name="T13" fmla="*/ 0 h 981"/>
                <a:gd name="T14" fmla="*/ 0 w 155"/>
                <a:gd name="T15" fmla="*/ 0 h 981"/>
                <a:gd name="T16" fmla="*/ 0 w 155"/>
                <a:gd name="T17" fmla="*/ 0 h 981"/>
                <a:gd name="T18" fmla="*/ 0 w 155"/>
                <a:gd name="T19" fmla="*/ 0 h 981"/>
                <a:gd name="T20" fmla="*/ 0 w 155"/>
                <a:gd name="T21" fmla="*/ 0 h 981"/>
                <a:gd name="T22" fmla="*/ 0 w 155"/>
                <a:gd name="T23" fmla="*/ 0 h 981"/>
                <a:gd name="T24" fmla="*/ 0 w 155"/>
                <a:gd name="T25" fmla="*/ 0 h 981"/>
                <a:gd name="T26" fmla="*/ 0 w 155"/>
                <a:gd name="T27" fmla="*/ 0 h 981"/>
                <a:gd name="T28" fmla="*/ 0 w 155"/>
                <a:gd name="T29" fmla="*/ 0 h 981"/>
                <a:gd name="T30" fmla="*/ 0 w 155"/>
                <a:gd name="T31" fmla="*/ 0 h 981"/>
                <a:gd name="T32" fmla="*/ 0 w 155"/>
                <a:gd name="T33" fmla="*/ 0 h 981"/>
                <a:gd name="T34" fmla="*/ 0 w 155"/>
                <a:gd name="T35" fmla="*/ 0 h 981"/>
                <a:gd name="T36" fmla="*/ 0 w 155"/>
                <a:gd name="T37" fmla="*/ 0 h 981"/>
                <a:gd name="T38" fmla="*/ 0 w 155"/>
                <a:gd name="T39" fmla="*/ 0 h 981"/>
                <a:gd name="T40" fmla="*/ 0 w 155"/>
                <a:gd name="T41" fmla="*/ 0 h 981"/>
                <a:gd name="T42" fmla="*/ 0 w 155"/>
                <a:gd name="T43" fmla="*/ 0 h 981"/>
                <a:gd name="T44" fmla="*/ 0 w 155"/>
                <a:gd name="T45" fmla="*/ 0 h 981"/>
                <a:gd name="T46" fmla="*/ 0 w 155"/>
                <a:gd name="T47" fmla="*/ 0 h 981"/>
                <a:gd name="T48" fmla="*/ 0 w 155"/>
                <a:gd name="T49" fmla="*/ 0 h 981"/>
                <a:gd name="T50" fmla="*/ 0 w 155"/>
                <a:gd name="T51" fmla="*/ 0 h 981"/>
                <a:gd name="T52" fmla="*/ 0 w 155"/>
                <a:gd name="T53" fmla="*/ 0 h 981"/>
                <a:gd name="T54" fmla="*/ 0 w 155"/>
                <a:gd name="T55" fmla="*/ 0 h 981"/>
                <a:gd name="T56" fmla="*/ 0 w 155"/>
                <a:gd name="T57" fmla="*/ 0 h 981"/>
                <a:gd name="T58" fmla="*/ 0 w 155"/>
                <a:gd name="T59" fmla="*/ 0 h 981"/>
                <a:gd name="T60" fmla="*/ 0 w 155"/>
                <a:gd name="T61" fmla="*/ 0 h 981"/>
                <a:gd name="T62" fmla="*/ 0 w 155"/>
                <a:gd name="T63" fmla="*/ 0 h 981"/>
                <a:gd name="T64" fmla="*/ 0 w 155"/>
                <a:gd name="T65" fmla="*/ 0 h 981"/>
                <a:gd name="T66" fmla="*/ 0 w 155"/>
                <a:gd name="T67" fmla="*/ 0 h 981"/>
                <a:gd name="T68" fmla="*/ 0 w 155"/>
                <a:gd name="T69" fmla="*/ 0 h 981"/>
                <a:gd name="T70" fmla="*/ 0 w 155"/>
                <a:gd name="T71" fmla="*/ 0 h 981"/>
                <a:gd name="T72" fmla="*/ 0 w 155"/>
                <a:gd name="T73" fmla="*/ 0 h 981"/>
                <a:gd name="T74" fmla="*/ 0 w 155"/>
                <a:gd name="T75" fmla="*/ 0 h 981"/>
                <a:gd name="T76" fmla="*/ 0 w 155"/>
                <a:gd name="T77" fmla="*/ 0 h 981"/>
                <a:gd name="T78" fmla="*/ 0 w 155"/>
                <a:gd name="T79" fmla="*/ 0 h 981"/>
                <a:gd name="T80" fmla="*/ 0 w 155"/>
                <a:gd name="T81" fmla="*/ 0 h 981"/>
                <a:gd name="T82" fmla="*/ 0 w 155"/>
                <a:gd name="T83" fmla="*/ 0 h 981"/>
                <a:gd name="T84" fmla="*/ 0 w 155"/>
                <a:gd name="T85" fmla="*/ 0 h 981"/>
                <a:gd name="T86" fmla="*/ 0 w 155"/>
                <a:gd name="T87" fmla="*/ 0 h 981"/>
                <a:gd name="T88" fmla="*/ 0 w 155"/>
                <a:gd name="T89" fmla="*/ 0 h 981"/>
                <a:gd name="T90" fmla="*/ 0 w 155"/>
                <a:gd name="T91" fmla="*/ 0 h 981"/>
                <a:gd name="T92" fmla="*/ 0 w 155"/>
                <a:gd name="T93" fmla="*/ 0 h 981"/>
                <a:gd name="T94" fmla="*/ 0 w 155"/>
                <a:gd name="T95" fmla="*/ 0 h 981"/>
                <a:gd name="T96" fmla="*/ 0 w 155"/>
                <a:gd name="T97" fmla="*/ 0 h 981"/>
                <a:gd name="T98" fmla="*/ 0 w 155"/>
                <a:gd name="T99" fmla="*/ 0 h 981"/>
                <a:gd name="T100" fmla="*/ 0 w 155"/>
                <a:gd name="T101" fmla="*/ 0 h 981"/>
                <a:gd name="T102" fmla="*/ 0 w 155"/>
                <a:gd name="T103" fmla="*/ 0 h 981"/>
                <a:gd name="T104" fmla="*/ 0 w 155"/>
                <a:gd name="T105" fmla="*/ 0 h 981"/>
                <a:gd name="T106" fmla="*/ 0 w 155"/>
                <a:gd name="T107" fmla="*/ 0 h 981"/>
                <a:gd name="T108" fmla="*/ 0 w 155"/>
                <a:gd name="T109" fmla="*/ 0 h 981"/>
                <a:gd name="T110" fmla="*/ 0 w 155"/>
                <a:gd name="T111" fmla="*/ 0 h 981"/>
                <a:gd name="T112" fmla="*/ 0 w 155"/>
                <a:gd name="T113" fmla="*/ 0 h 98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55" h="981">
                  <a:moveTo>
                    <a:pt x="155" y="493"/>
                  </a:moveTo>
                  <a:lnTo>
                    <a:pt x="154" y="591"/>
                  </a:lnTo>
                  <a:lnTo>
                    <a:pt x="148" y="681"/>
                  </a:lnTo>
                  <a:lnTo>
                    <a:pt x="140" y="765"/>
                  </a:lnTo>
                  <a:lnTo>
                    <a:pt x="130" y="837"/>
                  </a:lnTo>
                  <a:lnTo>
                    <a:pt x="127" y="869"/>
                  </a:lnTo>
                  <a:lnTo>
                    <a:pt x="121" y="897"/>
                  </a:lnTo>
                  <a:lnTo>
                    <a:pt x="113" y="923"/>
                  </a:lnTo>
                  <a:lnTo>
                    <a:pt x="107" y="943"/>
                  </a:lnTo>
                  <a:lnTo>
                    <a:pt x="100" y="959"/>
                  </a:lnTo>
                  <a:lnTo>
                    <a:pt x="94" y="971"/>
                  </a:lnTo>
                  <a:lnTo>
                    <a:pt x="90" y="978"/>
                  </a:lnTo>
                  <a:lnTo>
                    <a:pt x="85" y="979"/>
                  </a:lnTo>
                  <a:lnTo>
                    <a:pt x="82" y="981"/>
                  </a:lnTo>
                  <a:lnTo>
                    <a:pt x="80" y="981"/>
                  </a:lnTo>
                  <a:lnTo>
                    <a:pt x="76" y="981"/>
                  </a:lnTo>
                  <a:lnTo>
                    <a:pt x="72" y="979"/>
                  </a:lnTo>
                  <a:lnTo>
                    <a:pt x="67" y="978"/>
                  </a:lnTo>
                  <a:lnTo>
                    <a:pt x="63" y="971"/>
                  </a:lnTo>
                  <a:lnTo>
                    <a:pt x="57" y="959"/>
                  </a:lnTo>
                  <a:lnTo>
                    <a:pt x="49" y="943"/>
                  </a:lnTo>
                  <a:lnTo>
                    <a:pt x="42" y="923"/>
                  </a:lnTo>
                  <a:lnTo>
                    <a:pt x="36" y="897"/>
                  </a:lnTo>
                  <a:lnTo>
                    <a:pt x="28" y="869"/>
                  </a:lnTo>
                  <a:lnTo>
                    <a:pt x="22" y="837"/>
                  </a:lnTo>
                  <a:lnTo>
                    <a:pt x="12" y="765"/>
                  </a:lnTo>
                  <a:lnTo>
                    <a:pt x="4" y="681"/>
                  </a:lnTo>
                  <a:lnTo>
                    <a:pt x="1" y="591"/>
                  </a:lnTo>
                  <a:lnTo>
                    <a:pt x="0" y="493"/>
                  </a:lnTo>
                  <a:lnTo>
                    <a:pt x="1" y="393"/>
                  </a:lnTo>
                  <a:lnTo>
                    <a:pt x="4" y="302"/>
                  </a:lnTo>
                  <a:lnTo>
                    <a:pt x="12" y="218"/>
                  </a:lnTo>
                  <a:lnTo>
                    <a:pt x="22" y="143"/>
                  </a:lnTo>
                  <a:lnTo>
                    <a:pt x="28" y="112"/>
                  </a:lnTo>
                  <a:lnTo>
                    <a:pt x="36" y="84"/>
                  </a:lnTo>
                  <a:lnTo>
                    <a:pt x="42" y="59"/>
                  </a:lnTo>
                  <a:lnTo>
                    <a:pt x="49" y="37"/>
                  </a:lnTo>
                  <a:lnTo>
                    <a:pt x="57" y="22"/>
                  </a:lnTo>
                  <a:lnTo>
                    <a:pt x="63" y="9"/>
                  </a:lnTo>
                  <a:lnTo>
                    <a:pt x="67" y="6"/>
                  </a:lnTo>
                  <a:lnTo>
                    <a:pt x="72" y="2"/>
                  </a:lnTo>
                  <a:lnTo>
                    <a:pt x="76" y="0"/>
                  </a:lnTo>
                  <a:lnTo>
                    <a:pt x="80" y="0"/>
                  </a:lnTo>
                  <a:lnTo>
                    <a:pt x="82" y="0"/>
                  </a:lnTo>
                  <a:lnTo>
                    <a:pt x="85" y="2"/>
                  </a:lnTo>
                  <a:lnTo>
                    <a:pt x="90" y="6"/>
                  </a:lnTo>
                  <a:lnTo>
                    <a:pt x="94" y="9"/>
                  </a:lnTo>
                  <a:lnTo>
                    <a:pt x="100" y="22"/>
                  </a:lnTo>
                  <a:lnTo>
                    <a:pt x="107" y="37"/>
                  </a:lnTo>
                  <a:lnTo>
                    <a:pt x="113" y="59"/>
                  </a:lnTo>
                  <a:lnTo>
                    <a:pt x="121" y="84"/>
                  </a:lnTo>
                  <a:lnTo>
                    <a:pt x="127" y="112"/>
                  </a:lnTo>
                  <a:lnTo>
                    <a:pt x="130" y="143"/>
                  </a:lnTo>
                  <a:lnTo>
                    <a:pt x="140" y="218"/>
                  </a:lnTo>
                  <a:lnTo>
                    <a:pt x="148" y="302"/>
                  </a:lnTo>
                  <a:lnTo>
                    <a:pt x="154" y="393"/>
                  </a:lnTo>
                  <a:lnTo>
                    <a:pt x="155" y="493"/>
                  </a:lnTo>
                  <a:close/>
                </a:path>
              </a:pathLst>
            </a:custGeom>
            <a:solidFill>
              <a:srgbClr val="7BC0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394" name="Freeform 327"/>
            <p:cNvSpPr>
              <a:spLocks/>
            </p:cNvSpPr>
            <p:nvPr/>
          </p:nvSpPr>
          <p:spPr bwMode="auto">
            <a:xfrm>
              <a:off x="1119" y="2870"/>
              <a:ext cx="31" cy="196"/>
            </a:xfrm>
            <a:custGeom>
              <a:avLst/>
              <a:gdLst>
                <a:gd name="T0" fmla="*/ 0 w 157"/>
                <a:gd name="T1" fmla="*/ 0 h 981"/>
                <a:gd name="T2" fmla="*/ 0 w 157"/>
                <a:gd name="T3" fmla="*/ 0 h 981"/>
                <a:gd name="T4" fmla="*/ 0 w 157"/>
                <a:gd name="T5" fmla="*/ 0 h 981"/>
                <a:gd name="T6" fmla="*/ 0 w 157"/>
                <a:gd name="T7" fmla="*/ 0 h 981"/>
                <a:gd name="T8" fmla="*/ 0 w 157"/>
                <a:gd name="T9" fmla="*/ 0 h 981"/>
                <a:gd name="T10" fmla="*/ 0 w 157"/>
                <a:gd name="T11" fmla="*/ 0 h 981"/>
                <a:gd name="T12" fmla="*/ 0 w 157"/>
                <a:gd name="T13" fmla="*/ 0 h 981"/>
                <a:gd name="T14" fmla="*/ 0 w 157"/>
                <a:gd name="T15" fmla="*/ 0 h 981"/>
                <a:gd name="T16" fmla="*/ 0 w 157"/>
                <a:gd name="T17" fmla="*/ 0 h 981"/>
                <a:gd name="T18" fmla="*/ 0 w 157"/>
                <a:gd name="T19" fmla="*/ 0 h 981"/>
                <a:gd name="T20" fmla="*/ 0 w 157"/>
                <a:gd name="T21" fmla="*/ 0 h 981"/>
                <a:gd name="T22" fmla="*/ 0 w 157"/>
                <a:gd name="T23" fmla="*/ 0 h 981"/>
                <a:gd name="T24" fmla="*/ 0 w 157"/>
                <a:gd name="T25" fmla="*/ 0 h 981"/>
                <a:gd name="T26" fmla="*/ 0 w 157"/>
                <a:gd name="T27" fmla="*/ 0 h 981"/>
                <a:gd name="T28" fmla="*/ 0 w 157"/>
                <a:gd name="T29" fmla="*/ 0 h 981"/>
                <a:gd name="T30" fmla="*/ 0 w 157"/>
                <a:gd name="T31" fmla="*/ 0 h 981"/>
                <a:gd name="T32" fmla="*/ 0 w 157"/>
                <a:gd name="T33" fmla="*/ 0 h 981"/>
                <a:gd name="T34" fmla="*/ 0 w 157"/>
                <a:gd name="T35" fmla="*/ 0 h 981"/>
                <a:gd name="T36" fmla="*/ 0 w 157"/>
                <a:gd name="T37" fmla="*/ 0 h 981"/>
                <a:gd name="T38" fmla="*/ 0 w 157"/>
                <a:gd name="T39" fmla="*/ 0 h 981"/>
                <a:gd name="T40" fmla="*/ 0 w 157"/>
                <a:gd name="T41" fmla="*/ 0 h 981"/>
                <a:gd name="T42" fmla="*/ 0 w 157"/>
                <a:gd name="T43" fmla="*/ 0 h 981"/>
                <a:gd name="T44" fmla="*/ 0 w 157"/>
                <a:gd name="T45" fmla="*/ 0 h 981"/>
                <a:gd name="T46" fmla="*/ 0 w 157"/>
                <a:gd name="T47" fmla="*/ 0 h 981"/>
                <a:gd name="T48" fmla="*/ 0 w 157"/>
                <a:gd name="T49" fmla="*/ 0 h 981"/>
                <a:gd name="T50" fmla="*/ 0 w 157"/>
                <a:gd name="T51" fmla="*/ 0 h 981"/>
                <a:gd name="T52" fmla="*/ 0 w 157"/>
                <a:gd name="T53" fmla="*/ 0 h 981"/>
                <a:gd name="T54" fmla="*/ 0 w 157"/>
                <a:gd name="T55" fmla="*/ 0 h 981"/>
                <a:gd name="T56" fmla="*/ 0 w 157"/>
                <a:gd name="T57" fmla="*/ 0 h 981"/>
                <a:gd name="T58" fmla="*/ 0 w 157"/>
                <a:gd name="T59" fmla="*/ 0 h 981"/>
                <a:gd name="T60" fmla="*/ 0 w 157"/>
                <a:gd name="T61" fmla="*/ 0 h 981"/>
                <a:gd name="T62" fmla="*/ 0 w 157"/>
                <a:gd name="T63" fmla="*/ 0 h 981"/>
                <a:gd name="T64" fmla="*/ 0 w 157"/>
                <a:gd name="T65" fmla="*/ 0 h 981"/>
                <a:gd name="T66" fmla="*/ 0 w 157"/>
                <a:gd name="T67" fmla="*/ 0 h 981"/>
                <a:gd name="T68" fmla="*/ 0 w 157"/>
                <a:gd name="T69" fmla="*/ 0 h 981"/>
                <a:gd name="T70" fmla="*/ 0 w 157"/>
                <a:gd name="T71" fmla="*/ 0 h 981"/>
                <a:gd name="T72" fmla="*/ 0 w 157"/>
                <a:gd name="T73" fmla="*/ 0 h 981"/>
                <a:gd name="T74" fmla="*/ 0 w 157"/>
                <a:gd name="T75" fmla="*/ 0 h 981"/>
                <a:gd name="T76" fmla="*/ 0 w 157"/>
                <a:gd name="T77" fmla="*/ 0 h 981"/>
                <a:gd name="T78" fmla="*/ 0 w 157"/>
                <a:gd name="T79" fmla="*/ 0 h 981"/>
                <a:gd name="T80" fmla="*/ 0 w 157"/>
                <a:gd name="T81" fmla="*/ 0 h 981"/>
                <a:gd name="T82" fmla="*/ 0 w 157"/>
                <a:gd name="T83" fmla="*/ 0 h 981"/>
                <a:gd name="T84" fmla="*/ 0 w 157"/>
                <a:gd name="T85" fmla="*/ 0 h 981"/>
                <a:gd name="T86" fmla="*/ 0 w 157"/>
                <a:gd name="T87" fmla="*/ 0 h 981"/>
                <a:gd name="T88" fmla="*/ 0 w 157"/>
                <a:gd name="T89" fmla="*/ 0 h 981"/>
                <a:gd name="T90" fmla="*/ 0 w 157"/>
                <a:gd name="T91" fmla="*/ 0 h 981"/>
                <a:gd name="T92" fmla="*/ 0 w 157"/>
                <a:gd name="T93" fmla="*/ 0 h 981"/>
                <a:gd name="T94" fmla="*/ 0 w 157"/>
                <a:gd name="T95" fmla="*/ 0 h 981"/>
                <a:gd name="T96" fmla="*/ 0 w 157"/>
                <a:gd name="T97" fmla="*/ 0 h 981"/>
                <a:gd name="T98" fmla="*/ 0 w 157"/>
                <a:gd name="T99" fmla="*/ 0 h 981"/>
                <a:gd name="T100" fmla="*/ 0 w 157"/>
                <a:gd name="T101" fmla="*/ 0 h 981"/>
                <a:gd name="T102" fmla="*/ 0 w 157"/>
                <a:gd name="T103" fmla="*/ 0 h 981"/>
                <a:gd name="T104" fmla="*/ 0 w 157"/>
                <a:gd name="T105" fmla="*/ 0 h 981"/>
                <a:gd name="T106" fmla="*/ 0 w 157"/>
                <a:gd name="T107" fmla="*/ 0 h 981"/>
                <a:gd name="T108" fmla="*/ 0 w 157"/>
                <a:gd name="T109" fmla="*/ 0 h 981"/>
                <a:gd name="T110" fmla="*/ 0 w 157"/>
                <a:gd name="T111" fmla="*/ 0 h 981"/>
                <a:gd name="T112" fmla="*/ 0 w 157"/>
                <a:gd name="T113" fmla="*/ 0 h 98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57" h="981">
                  <a:moveTo>
                    <a:pt x="157" y="493"/>
                  </a:moveTo>
                  <a:lnTo>
                    <a:pt x="154" y="591"/>
                  </a:lnTo>
                  <a:lnTo>
                    <a:pt x="149" y="681"/>
                  </a:lnTo>
                  <a:lnTo>
                    <a:pt x="140" y="765"/>
                  </a:lnTo>
                  <a:lnTo>
                    <a:pt x="131" y="837"/>
                  </a:lnTo>
                  <a:lnTo>
                    <a:pt x="127" y="869"/>
                  </a:lnTo>
                  <a:lnTo>
                    <a:pt x="122" y="897"/>
                  </a:lnTo>
                  <a:lnTo>
                    <a:pt x="114" y="923"/>
                  </a:lnTo>
                  <a:lnTo>
                    <a:pt x="109" y="943"/>
                  </a:lnTo>
                  <a:lnTo>
                    <a:pt x="100" y="959"/>
                  </a:lnTo>
                  <a:lnTo>
                    <a:pt x="94" y="971"/>
                  </a:lnTo>
                  <a:lnTo>
                    <a:pt x="91" y="978"/>
                  </a:lnTo>
                  <a:lnTo>
                    <a:pt x="87" y="979"/>
                  </a:lnTo>
                  <a:lnTo>
                    <a:pt x="83" y="981"/>
                  </a:lnTo>
                  <a:lnTo>
                    <a:pt x="81" y="981"/>
                  </a:lnTo>
                  <a:lnTo>
                    <a:pt x="77" y="981"/>
                  </a:lnTo>
                  <a:lnTo>
                    <a:pt x="73" y="979"/>
                  </a:lnTo>
                  <a:lnTo>
                    <a:pt x="67" y="978"/>
                  </a:lnTo>
                  <a:lnTo>
                    <a:pt x="64" y="971"/>
                  </a:lnTo>
                  <a:lnTo>
                    <a:pt x="58" y="959"/>
                  </a:lnTo>
                  <a:lnTo>
                    <a:pt x="50" y="943"/>
                  </a:lnTo>
                  <a:lnTo>
                    <a:pt x="43" y="923"/>
                  </a:lnTo>
                  <a:lnTo>
                    <a:pt x="37" y="897"/>
                  </a:lnTo>
                  <a:lnTo>
                    <a:pt x="29" y="869"/>
                  </a:lnTo>
                  <a:lnTo>
                    <a:pt x="23" y="837"/>
                  </a:lnTo>
                  <a:lnTo>
                    <a:pt x="13" y="765"/>
                  </a:lnTo>
                  <a:lnTo>
                    <a:pt x="6" y="681"/>
                  </a:lnTo>
                  <a:lnTo>
                    <a:pt x="1" y="591"/>
                  </a:lnTo>
                  <a:lnTo>
                    <a:pt x="0" y="493"/>
                  </a:lnTo>
                  <a:lnTo>
                    <a:pt x="1" y="393"/>
                  </a:lnTo>
                  <a:lnTo>
                    <a:pt x="6" y="302"/>
                  </a:lnTo>
                  <a:lnTo>
                    <a:pt x="13" y="218"/>
                  </a:lnTo>
                  <a:lnTo>
                    <a:pt x="23" y="143"/>
                  </a:lnTo>
                  <a:lnTo>
                    <a:pt x="29" y="112"/>
                  </a:lnTo>
                  <a:lnTo>
                    <a:pt x="37" y="84"/>
                  </a:lnTo>
                  <a:lnTo>
                    <a:pt x="43" y="59"/>
                  </a:lnTo>
                  <a:lnTo>
                    <a:pt x="50" y="37"/>
                  </a:lnTo>
                  <a:lnTo>
                    <a:pt x="58" y="22"/>
                  </a:lnTo>
                  <a:lnTo>
                    <a:pt x="64" y="9"/>
                  </a:lnTo>
                  <a:lnTo>
                    <a:pt x="67" y="6"/>
                  </a:lnTo>
                  <a:lnTo>
                    <a:pt x="73" y="2"/>
                  </a:lnTo>
                  <a:lnTo>
                    <a:pt x="77" y="0"/>
                  </a:lnTo>
                  <a:lnTo>
                    <a:pt x="81" y="0"/>
                  </a:lnTo>
                  <a:lnTo>
                    <a:pt x="83" y="0"/>
                  </a:lnTo>
                  <a:lnTo>
                    <a:pt x="87" y="2"/>
                  </a:lnTo>
                  <a:lnTo>
                    <a:pt x="91" y="6"/>
                  </a:lnTo>
                  <a:lnTo>
                    <a:pt x="94" y="9"/>
                  </a:lnTo>
                  <a:lnTo>
                    <a:pt x="100" y="22"/>
                  </a:lnTo>
                  <a:lnTo>
                    <a:pt x="109" y="37"/>
                  </a:lnTo>
                  <a:lnTo>
                    <a:pt x="114" y="59"/>
                  </a:lnTo>
                  <a:lnTo>
                    <a:pt x="122" y="84"/>
                  </a:lnTo>
                  <a:lnTo>
                    <a:pt x="127" y="112"/>
                  </a:lnTo>
                  <a:lnTo>
                    <a:pt x="131" y="143"/>
                  </a:lnTo>
                  <a:lnTo>
                    <a:pt x="140" y="218"/>
                  </a:lnTo>
                  <a:lnTo>
                    <a:pt x="149" y="302"/>
                  </a:lnTo>
                  <a:lnTo>
                    <a:pt x="154" y="393"/>
                  </a:lnTo>
                  <a:lnTo>
                    <a:pt x="157" y="493"/>
                  </a:lnTo>
                </a:path>
              </a:pathLst>
            </a:custGeom>
            <a:noFill/>
            <a:ln w="17463">
              <a:solidFill>
                <a:srgbClr val="1C2022"/>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267395" name="Rectangle 328"/>
            <p:cNvSpPr>
              <a:spLocks noChangeArrowheads="1"/>
            </p:cNvSpPr>
            <p:nvPr/>
          </p:nvSpPr>
          <p:spPr bwMode="auto">
            <a:xfrm>
              <a:off x="1076" y="3298"/>
              <a:ext cx="828"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accent1"/>
                  </a:solidFill>
                  <a:latin typeface="Arial" panose="020B0604020202020204" pitchFamily="34" charset="0"/>
                </a:rPr>
                <a:t>Process control</a:t>
              </a:r>
              <a:endParaRPr lang="en-US" altLang="pl-PL" sz="2200">
                <a:solidFill>
                  <a:schemeClr val="accent1"/>
                </a:solidFill>
                <a:latin typeface="Arial" panose="020B0604020202020204" pitchFamily="34" charset="0"/>
              </a:endParaRPr>
            </a:p>
          </p:txBody>
        </p:sp>
        <p:sp>
          <p:nvSpPr>
            <p:cNvPr id="267396" name="Rectangle 329"/>
            <p:cNvSpPr>
              <a:spLocks noChangeArrowheads="1"/>
            </p:cNvSpPr>
            <p:nvPr/>
          </p:nvSpPr>
          <p:spPr bwMode="auto">
            <a:xfrm>
              <a:off x="945" y="3428"/>
              <a:ext cx="969"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accent1"/>
                  </a:solidFill>
                  <a:latin typeface="Arial" panose="020B0604020202020204" pitchFamily="34" charset="0"/>
                </a:rPr>
                <a:t>(plasma emission,</a:t>
              </a:r>
              <a:endParaRPr lang="en-US" altLang="pl-PL" sz="2200">
                <a:solidFill>
                  <a:schemeClr val="accent1"/>
                </a:solidFill>
                <a:latin typeface="Arial" panose="020B0604020202020204" pitchFamily="34" charset="0"/>
              </a:endParaRPr>
            </a:p>
          </p:txBody>
        </p:sp>
        <p:sp>
          <p:nvSpPr>
            <p:cNvPr id="267397" name="Rectangle 330"/>
            <p:cNvSpPr>
              <a:spLocks noChangeArrowheads="1"/>
            </p:cNvSpPr>
            <p:nvPr/>
          </p:nvSpPr>
          <p:spPr bwMode="auto">
            <a:xfrm>
              <a:off x="348" y="3557"/>
              <a:ext cx="1543"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en-US" altLang="pl-PL" sz="1500">
                  <a:solidFill>
                    <a:schemeClr val="accent1"/>
                  </a:solidFill>
                  <a:latin typeface="Arial" panose="020B0604020202020204" pitchFamily="34" charset="0"/>
                </a:rPr>
                <a:t>gas analytics,</a:t>
              </a:r>
            </a:p>
            <a:p>
              <a:pPr algn="r" eaLnBrk="1" hangingPunct="1">
                <a:spcBef>
                  <a:spcPct val="0"/>
                </a:spcBef>
                <a:buFontTx/>
                <a:buNone/>
              </a:pPr>
              <a:r>
                <a:rPr lang="en-US" altLang="pl-PL" sz="1500">
                  <a:solidFill>
                    <a:schemeClr val="accent1"/>
                  </a:solidFill>
                  <a:latin typeface="Arial" panose="020B0604020202020204" pitchFamily="34" charset="0"/>
                </a:rPr>
                <a:t>optical plasma spectroscopy,</a:t>
              </a:r>
              <a:br>
                <a:rPr lang="en-US" altLang="pl-PL" sz="1500">
                  <a:solidFill>
                    <a:schemeClr val="accent1"/>
                  </a:solidFill>
                  <a:latin typeface="Arial" panose="020B0604020202020204" pitchFamily="34" charset="0"/>
                </a:rPr>
              </a:br>
              <a:r>
                <a:rPr lang="en-US" altLang="pl-PL" sz="1500">
                  <a:solidFill>
                    <a:schemeClr val="accent1"/>
                  </a:solidFill>
                  <a:latin typeface="Arial" panose="020B0604020202020204" pitchFamily="34" charset="0"/>
                </a:rPr>
                <a:t>Raman spectroscopy,</a:t>
              </a:r>
            </a:p>
            <a:p>
              <a:pPr algn="r" eaLnBrk="1" hangingPunct="1">
                <a:spcBef>
                  <a:spcPct val="0"/>
                </a:spcBef>
                <a:buFontTx/>
                <a:buNone/>
              </a:pPr>
              <a:r>
                <a:rPr lang="en-US" altLang="pl-PL" sz="1500">
                  <a:solidFill>
                    <a:schemeClr val="accent1"/>
                  </a:solidFill>
                  <a:latin typeface="Arial" panose="020B0604020202020204" pitchFamily="34" charset="0"/>
                </a:rPr>
                <a:t>Quartz oscillator,</a:t>
              </a:r>
            </a:p>
            <a:p>
              <a:pPr algn="r" eaLnBrk="1" hangingPunct="1">
                <a:spcBef>
                  <a:spcPct val="0"/>
                </a:spcBef>
                <a:buFontTx/>
                <a:buNone/>
              </a:pPr>
              <a:r>
                <a:rPr lang="en-US" altLang="pl-PL" sz="1500">
                  <a:solidFill>
                    <a:schemeClr val="accent1"/>
                  </a:solidFill>
                  <a:latin typeface="Arial" panose="020B0604020202020204" pitchFamily="34" charset="0"/>
                </a:rPr>
                <a:t>Temperature, etc.)</a:t>
              </a:r>
              <a:endParaRPr lang="en-US" altLang="pl-PL" sz="2200">
                <a:solidFill>
                  <a:schemeClr val="accent1"/>
                </a:solidFill>
                <a:latin typeface="Arial" panose="020B0604020202020204" pitchFamily="34" charset="0"/>
              </a:endParaRPr>
            </a:p>
          </p:txBody>
        </p:sp>
        <p:sp>
          <p:nvSpPr>
            <p:cNvPr id="267398" name="Rectangle 331"/>
            <p:cNvSpPr>
              <a:spLocks noChangeArrowheads="1"/>
            </p:cNvSpPr>
            <p:nvPr/>
          </p:nvSpPr>
          <p:spPr bwMode="auto">
            <a:xfrm rot="-5400000">
              <a:off x="685" y="2376"/>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4</a:t>
              </a:r>
              <a:endParaRPr lang="en-US" altLang="pl-PL" sz="2200">
                <a:latin typeface="Arial" panose="020B0604020202020204" pitchFamily="34" charset="0"/>
              </a:endParaRPr>
            </a:p>
          </p:txBody>
        </p:sp>
        <p:sp>
          <p:nvSpPr>
            <p:cNvPr id="267399" name="Rectangle 332"/>
            <p:cNvSpPr>
              <a:spLocks noChangeArrowheads="1"/>
            </p:cNvSpPr>
            <p:nvPr/>
          </p:nvSpPr>
          <p:spPr bwMode="auto">
            <a:xfrm rot="-5400000">
              <a:off x="702" y="2327"/>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 </a:t>
              </a:r>
              <a:endParaRPr lang="en-US" altLang="pl-PL" sz="2200">
                <a:latin typeface="Arial" panose="020B0604020202020204" pitchFamily="34" charset="0"/>
              </a:endParaRPr>
            </a:p>
          </p:txBody>
        </p:sp>
        <p:sp>
          <p:nvSpPr>
            <p:cNvPr id="267400" name="Rectangle 333"/>
            <p:cNvSpPr>
              <a:spLocks noChangeArrowheads="1"/>
            </p:cNvSpPr>
            <p:nvPr/>
          </p:nvSpPr>
          <p:spPr bwMode="auto">
            <a:xfrm rot="-5400000">
              <a:off x="685" y="2279"/>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p</a:t>
              </a:r>
              <a:endParaRPr lang="en-US" altLang="pl-PL" sz="2200">
                <a:latin typeface="Arial" panose="020B0604020202020204" pitchFamily="34" charset="0"/>
              </a:endParaRPr>
            </a:p>
          </p:txBody>
        </p:sp>
        <p:sp>
          <p:nvSpPr>
            <p:cNvPr id="267401" name="Rectangle 334"/>
            <p:cNvSpPr>
              <a:spLocks noChangeArrowheads="1"/>
            </p:cNvSpPr>
            <p:nvPr/>
          </p:nvSpPr>
          <p:spPr bwMode="auto">
            <a:xfrm rot="-5400000">
              <a:off x="685" y="2214"/>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u</a:t>
              </a:r>
              <a:endParaRPr lang="en-US" altLang="pl-PL" sz="2200">
                <a:latin typeface="Arial" panose="020B0604020202020204" pitchFamily="34" charset="0"/>
              </a:endParaRPr>
            </a:p>
          </p:txBody>
        </p:sp>
        <p:sp>
          <p:nvSpPr>
            <p:cNvPr id="267402" name="Rectangle 335"/>
            <p:cNvSpPr>
              <a:spLocks noChangeArrowheads="1"/>
            </p:cNvSpPr>
            <p:nvPr/>
          </p:nvSpPr>
          <p:spPr bwMode="auto">
            <a:xfrm rot="-5400000">
              <a:off x="705" y="2169"/>
              <a:ext cx="2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l</a:t>
              </a:r>
              <a:endParaRPr lang="en-US" altLang="pl-PL" sz="2200">
                <a:latin typeface="Arial" panose="020B0604020202020204" pitchFamily="34" charset="0"/>
              </a:endParaRPr>
            </a:p>
          </p:txBody>
        </p:sp>
        <p:sp>
          <p:nvSpPr>
            <p:cNvPr id="267403" name="Rectangle 336"/>
            <p:cNvSpPr>
              <a:spLocks noChangeArrowheads="1"/>
            </p:cNvSpPr>
            <p:nvPr/>
          </p:nvSpPr>
          <p:spPr bwMode="auto">
            <a:xfrm rot="-5400000">
              <a:off x="689" y="2127"/>
              <a:ext cx="6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s</a:t>
              </a:r>
              <a:endParaRPr lang="en-US" altLang="pl-PL" sz="2200">
                <a:latin typeface="Arial" panose="020B0604020202020204" pitchFamily="34" charset="0"/>
              </a:endParaRPr>
            </a:p>
          </p:txBody>
        </p:sp>
        <p:sp>
          <p:nvSpPr>
            <p:cNvPr id="267404" name="Rectangle 337"/>
            <p:cNvSpPr>
              <a:spLocks noChangeArrowheads="1"/>
            </p:cNvSpPr>
            <p:nvPr/>
          </p:nvSpPr>
          <p:spPr bwMode="auto">
            <a:xfrm rot="-5400000">
              <a:off x="651" y="2032"/>
              <a:ext cx="134"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500">
                  <a:solidFill>
                    <a:srgbClr val="000000"/>
                  </a:solidFill>
                  <a:latin typeface="Arial" panose="020B0604020202020204" pitchFamily="34" charset="0"/>
                </a:rPr>
                <a:t>e</a:t>
              </a:r>
              <a:r>
                <a:rPr lang="en-US" altLang="pl-PL" sz="1500">
                  <a:solidFill>
                    <a:srgbClr val="000000"/>
                  </a:solidFill>
                  <a:latin typeface="Arial" panose="020B0604020202020204" pitchFamily="34" charset="0"/>
                </a:rPr>
                <a:t>d</a:t>
              </a:r>
              <a:endParaRPr lang="en-US" altLang="pl-PL" sz="2200">
                <a:latin typeface="Arial" panose="020B0604020202020204" pitchFamily="34" charset="0"/>
              </a:endParaRPr>
            </a:p>
          </p:txBody>
        </p:sp>
        <p:sp>
          <p:nvSpPr>
            <p:cNvPr id="267405" name="Rectangle 338"/>
            <p:cNvSpPr>
              <a:spLocks noChangeArrowheads="1"/>
            </p:cNvSpPr>
            <p:nvPr/>
          </p:nvSpPr>
          <p:spPr bwMode="auto">
            <a:xfrm rot="-5400000">
              <a:off x="702" y="2017"/>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 </a:t>
              </a:r>
              <a:endParaRPr lang="en-US" altLang="pl-PL" sz="2200">
                <a:latin typeface="Arial" panose="020B0604020202020204" pitchFamily="34" charset="0"/>
              </a:endParaRPr>
            </a:p>
          </p:txBody>
        </p:sp>
        <p:sp>
          <p:nvSpPr>
            <p:cNvPr id="267406" name="Rectangle 339"/>
            <p:cNvSpPr>
              <a:spLocks noChangeArrowheads="1"/>
            </p:cNvSpPr>
            <p:nvPr/>
          </p:nvSpPr>
          <p:spPr bwMode="auto">
            <a:xfrm rot="-5400000">
              <a:off x="705" y="1988"/>
              <a:ext cx="2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l</a:t>
              </a:r>
              <a:endParaRPr lang="en-US" altLang="pl-PL" sz="2200">
                <a:latin typeface="Arial" panose="020B0604020202020204" pitchFamily="34" charset="0"/>
              </a:endParaRPr>
            </a:p>
          </p:txBody>
        </p:sp>
        <p:sp>
          <p:nvSpPr>
            <p:cNvPr id="267407" name="Rectangle 340"/>
            <p:cNvSpPr>
              <a:spLocks noChangeArrowheads="1"/>
            </p:cNvSpPr>
            <p:nvPr/>
          </p:nvSpPr>
          <p:spPr bwMode="auto">
            <a:xfrm rot="-5400000">
              <a:off x="687" y="1943"/>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a</a:t>
              </a:r>
              <a:endParaRPr lang="en-US" altLang="pl-PL" sz="2200">
                <a:latin typeface="Arial" panose="020B0604020202020204" pitchFamily="34" charset="0"/>
              </a:endParaRPr>
            </a:p>
          </p:txBody>
        </p:sp>
        <p:sp>
          <p:nvSpPr>
            <p:cNvPr id="267408" name="Rectangle 341"/>
            <p:cNvSpPr>
              <a:spLocks noChangeArrowheads="1"/>
            </p:cNvSpPr>
            <p:nvPr/>
          </p:nvSpPr>
          <p:spPr bwMode="auto">
            <a:xfrm rot="-5400000">
              <a:off x="691" y="1881"/>
              <a:ext cx="6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s</a:t>
              </a:r>
              <a:endParaRPr lang="en-US" altLang="pl-PL" sz="2200">
                <a:latin typeface="Arial" panose="020B0604020202020204" pitchFamily="34" charset="0"/>
              </a:endParaRPr>
            </a:p>
          </p:txBody>
        </p:sp>
        <p:sp>
          <p:nvSpPr>
            <p:cNvPr id="267409" name="Rectangle 342"/>
            <p:cNvSpPr>
              <a:spLocks noChangeArrowheads="1"/>
            </p:cNvSpPr>
            <p:nvPr/>
          </p:nvSpPr>
          <p:spPr bwMode="auto">
            <a:xfrm rot="-5400000">
              <a:off x="687" y="1820"/>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e</a:t>
              </a:r>
              <a:endParaRPr lang="en-US" altLang="pl-PL" sz="2200">
                <a:latin typeface="Arial" panose="020B0604020202020204" pitchFamily="34" charset="0"/>
              </a:endParaRPr>
            </a:p>
          </p:txBody>
        </p:sp>
        <p:sp>
          <p:nvSpPr>
            <p:cNvPr id="267410" name="Rectangle 343"/>
            <p:cNvSpPr>
              <a:spLocks noChangeArrowheads="1"/>
            </p:cNvSpPr>
            <p:nvPr/>
          </p:nvSpPr>
          <p:spPr bwMode="auto">
            <a:xfrm rot="-5400000">
              <a:off x="701" y="1768"/>
              <a:ext cx="4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r</a:t>
              </a:r>
              <a:endParaRPr lang="en-US" altLang="pl-PL" sz="2200">
                <a:latin typeface="Arial" panose="020B0604020202020204" pitchFamily="34" charset="0"/>
              </a:endParaRPr>
            </a:p>
          </p:txBody>
        </p:sp>
        <p:sp>
          <p:nvSpPr>
            <p:cNvPr id="267411" name="Rectangle 344"/>
            <p:cNvSpPr>
              <a:spLocks noChangeArrowheads="1"/>
            </p:cNvSpPr>
            <p:nvPr/>
          </p:nvSpPr>
          <p:spPr bwMode="auto">
            <a:xfrm rot="-5400000">
              <a:off x="691" y="1720"/>
              <a:ext cx="6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s</a:t>
              </a:r>
              <a:endParaRPr lang="en-US" altLang="pl-PL" sz="2200">
                <a:latin typeface="Arial" panose="020B0604020202020204" pitchFamily="34" charset="0"/>
              </a:endParaRPr>
            </a:p>
          </p:txBody>
        </p:sp>
        <p:sp>
          <p:nvSpPr>
            <p:cNvPr id="267412" name="Rectangle 345"/>
            <p:cNvSpPr>
              <a:spLocks noChangeArrowheads="1"/>
            </p:cNvSpPr>
            <p:nvPr/>
          </p:nvSpPr>
          <p:spPr bwMode="auto">
            <a:xfrm rot="-5400000">
              <a:off x="824" y="2277"/>
              <a:ext cx="4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a:t>
              </a:r>
              <a:endParaRPr lang="en-US" altLang="pl-PL" sz="2200">
                <a:latin typeface="Arial" panose="020B0604020202020204" pitchFamily="34" charset="0"/>
              </a:endParaRPr>
            </a:p>
          </p:txBody>
        </p:sp>
        <p:sp>
          <p:nvSpPr>
            <p:cNvPr id="267413" name="Rectangle 346"/>
            <p:cNvSpPr>
              <a:spLocks noChangeArrowheads="1"/>
            </p:cNvSpPr>
            <p:nvPr/>
          </p:nvSpPr>
          <p:spPr bwMode="auto">
            <a:xfrm rot="-5400000">
              <a:off x="800" y="2215"/>
              <a:ext cx="8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N</a:t>
              </a:r>
              <a:endParaRPr lang="en-US" altLang="pl-PL" sz="2200">
                <a:latin typeface="Arial" panose="020B0604020202020204" pitchFamily="34" charset="0"/>
              </a:endParaRPr>
            </a:p>
          </p:txBody>
        </p:sp>
        <p:sp>
          <p:nvSpPr>
            <p:cNvPr id="267414" name="Rectangle 347"/>
            <p:cNvSpPr>
              <a:spLocks noChangeArrowheads="1"/>
            </p:cNvSpPr>
            <p:nvPr/>
          </p:nvSpPr>
          <p:spPr bwMode="auto">
            <a:xfrm rot="-5400000">
              <a:off x="810" y="2142"/>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d</a:t>
              </a:r>
              <a:endParaRPr lang="en-US" altLang="pl-PL" sz="2200">
                <a:latin typeface="Arial" panose="020B0604020202020204" pitchFamily="34" charset="0"/>
              </a:endParaRPr>
            </a:p>
          </p:txBody>
        </p:sp>
        <p:sp>
          <p:nvSpPr>
            <p:cNvPr id="267415" name="Rectangle 348"/>
            <p:cNvSpPr>
              <a:spLocks noChangeArrowheads="1"/>
            </p:cNvSpPr>
            <p:nvPr/>
          </p:nvSpPr>
          <p:spPr bwMode="auto">
            <a:xfrm rot="-5400000">
              <a:off x="827" y="2094"/>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a:t>
              </a:r>
              <a:endParaRPr lang="en-US" altLang="pl-PL" sz="2200">
                <a:latin typeface="Arial" panose="020B0604020202020204" pitchFamily="34" charset="0"/>
              </a:endParaRPr>
            </a:p>
          </p:txBody>
        </p:sp>
        <p:sp>
          <p:nvSpPr>
            <p:cNvPr id="267416" name="Rectangle 349"/>
            <p:cNvSpPr>
              <a:spLocks noChangeArrowheads="1"/>
            </p:cNvSpPr>
            <p:nvPr/>
          </p:nvSpPr>
          <p:spPr bwMode="auto">
            <a:xfrm rot="-5400000">
              <a:off x="804" y="2037"/>
              <a:ext cx="8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Y</a:t>
              </a:r>
              <a:endParaRPr lang="en-US" altLang="pl-PL" sz="2200">
                <a:latin typeface="Arial" panose="020B0604020202020204" pitchFamily="34" charset="0"/>
              </a:endParaRPr>
            </a:p>
          </p:txBody>
        </p:sp>
        <p:sp>
          <p:nvSpPr>
            <p:cNvPr id="267417" name="Rectangle 350"/>
            <p:cNvSpPr>
              <a:spLocks noChangeArrowheads="1"/>
            </p:cNvSpPr>
            <p:nvPr/>
          </p:nvSpPr>
          <p:spPr bwMode="auto">
            <a:xfrm rot="-5400000">
              <a:off x="805" y="1968"/>
              <a:ext cx="8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A</a:t>
              </a:r>
              <a:endParaRPr lang="en-US" altLang="pl-PL" sz="2200">
                <a:latin typeface="Arial" panose="020B0604020202020204" pitchFamily="34" charset="0"/>
              </a:endParaRPr>
            </a:p>
          </p:txBody>
        </p:sp>
        <p:sp>
          <p:nvSpPr>
            <p:cNvPr id="267418" name="Rectangle 351"/>
            <p:cNvSpPr>
              <a:spLocks noChangeArrowheads="1"/>
            </p:cNvSpPr>
            <p:nvPr/>
          </p:nvSpPr>
          <p:spPr bwMode="auto">
            <a:xfrm rot="-5400000">
              <a:off x="799" y="1885"/>
              <a:ext cx="9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G</a:t>
              </a:r>
              <a:endParaRPr lang="en-US" altLang="pl-PL" sz="2200">
                <a:latin typeface="Arial" panose="020B0604020202020204" pitchFamily="34" charset="0"/>
              </a:endParaRPr>
            </a:p>
          </p:txBody>
        </p:sp>
        <p:sp>
          <p:nvSpPr>
            <p:cNvPr id="267419" name="Rectangle 352"/>
            <p:cNvSpPr>
              <a:spLocks noChangeArrowheads="1"/>
            </p:cNvSpPr>
            <p:nvPr/>
          </p:nvSpPr>
          <p:spPr bwMode="auto">
            <a:xfrm rot="-5400000">
              <a:off x="826" y="1820"/>
              <a:ext cx="4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a:t>
              </a:r>
              <a:endParaRPr lang="en-US" altLang="pl-PL" sz="2200">
                <a:latin typeface="Arial" panose="020B0604020202020204" pitchFamily="34" charset="0"/>
              </a:endParaRPr>
            </a:p>
          </p:txBody>
        </p:sp>
        <p:sp>
          <p:nvSpPr>
            <p:cNvPr id="267420" name="Rectangle 353"/>
            <p:cNvSpPr>
              <a:spLocks noChangeArrowheads="1"/>
            </p:cNvSpPr>
            <p:nvPr/>
          </p:nvSpPr>
          <p:spPr bwMode="auto">
            <a:xfrm>
              <a:off x="3456" y="1079"/>
              <a:ext cx="942"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Vacuum chamber</a:t>
              </a:r>
              <a:endParaRPr lang="en-US" altLang="pl-PL" sz="2200">
                <a:latin typeface="Arial" panose="020B0604020202020204" pitchFamily="34" charset="0"/>
              </a:endParaRPr>
            </a:p>
          </p:txBody>
        </p:sp>
        <p:sp>
          <p:nvSpPr>
            <p:cNvPr id="267421" name="Rectangle 354"/>
            <p:cNvSpPr>
              <a:spLocks noChangeArrowheads="1"/>
            </p:cNvSpPr>
            <p:nvPr/>
          </p:nvSpPr>
          <p:spPr bwMode="auto">
            <a:xfrm>
              <a:off x="3510" y="1209"/>
              <a:ext cx="875"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000000"/>
                  </a:solidFill>
                  <a:latin typeface="Arial" panose="020B0604020202020204" pitchFamily="34" charset="0"/>
                </a:rPr>
                <a:t>(height 650 mm)</a:t>
              </a:r>
              <a:endParaRPr lang="en-US" altLang="pl-PL" sz="2200">
                <a:latin typeface="Arial" panose="020B0604020202020204" pitchFamily="34" charset="0"/>
              </a:endParaRPr>
            </a:p>
          </p:txBody>
        </p:sp>
        <p:sp>
          <p:nvSpPr>
            <p:cNvPr id="267422" name="Rectangle 355"/>
            <p:cNvSpPr>
              <a:spLocks noChangeArrowheads="1"/>
            </p:cNvSpPr>
            <p:nvPr/>
          </p:nvSpPr>
          <p:spPr bwMode="auto">
            <a:xfrm>
              <a:off x="3926" y="1551"/>
              <a:ext cx="44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tx2"/>
                  </a:solidFill>
                  <a:latin typeface="Arial" panose="020B0604020202020204" pitchFamily="34" charset="0"/>
                </a:rPr>
                <a:t>Vacuum</a:t>
              </a:r>
              <a:endParaRPr lang="en-US" altLang="pl-PL" sz="2200">
                <a:solidFill>
                  <a:schemeClr val="tx2"/>
                </a:solidFill>
                <a:latin typeface="Arial" panose="020B0604020202020204" pitchFamily="34" charset="0"/>
              </a:endParaRPr>
            </a:p>
          </p:txBody>
        </p:sp>
        <p:sp>
          <p:nvSpPr>
            <p:cNvPr id="267423" name="Rectangle 356"/>
            <p:cNvSpPr>
              <a:spLocks noChangeArrowheads="1"/>
            </p:cNvSpPr>
            <p:nvPr/>
          </p:nvSpPr>
          <p:spPr bwMode="auto">
            <a:xfrm>
              <a:off x="4048" y="1680"/>
              <a:ext cx="30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tx2"/>
                  </a:solidFill>
                  <a:latin typeface="Arial" panose="020B0604020202020204" pitchFamily="34" charset="0"/>
                </a:rPr>
                <a:t>pump</a:t>
              </a:r>
              <a:endParaRPr lang="en-US" altLang="pl-PL" sz="2200">
                <a:solidFill>
                  <a:schemeClr val="tx2"/>
                </a:solidFill>
                <a:latin typeface="Arial" panose="020B0604020202020204" pitchFamily="34" charset="0"/>
              </a:endParaRPr>
            </a:p>
          </p:txBody>
        </p:sp>
        <p:sp>
          <p:nvSpPr>
            <p:cNvPr id="267424" name="Rectangle 357"/>
            <p:cNvSpPr>
              <a:spLocks noChangeArrowheads="1"/>
            </p:cNvSpPr>
            <p:nvPr/>
          </p:nvSpPr>
          <p:spPr bwMode="auto">
            <a:xfrm>
              <a:off x="1171" y="1614"/>
              <a:ext cx="4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tx2"/>
                  </a:solidFill>
                  <a:latin typeface="Arial" panose="020B0604020202020204" pitchFamily="34" charset="0"/>
                </a:rPr>
                <a:t>Gas flow</a:t>
              </a:r>
              <a:endParaRPr lang="en-US" altLang="pl-PL" sz="2200">
                <a:solidFill>
                  <a:schemeClr val="tx2"/>
                </a:solidFill>
                <a:latin typeface="Arial" panose="020B0604020202020204" pitchFamily="34" charset="0"/>
              </a:endParaRPr>
            </a:p>
          </p:txBody>
        </p:sp>
        <p:sp>
          <p:nvSpPr>
            <p:cNvPr id="267425" name="Rectangle 358"/>
            <p:cNvSpPr>
              <a:spLocks noChangeArrowheads="1"/>
            </p:cNvSpPr>
            <p:nvPr/>
          </p:nvSpPr>
          <p:spPr bwMode="auto">
            <a:xfrm>
              <a:off x="1221" y="1744"/>
              <a:ext cx="36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tx2"/>
                  </a:solidFill>
                  <a:latin typeface="Arial" panose="020B0604020202020204" pitchFamily="34" charset="0"/>
                </a:rPr>
                <a:t>control</a:t>
              </a:r>
              <a:endParaRPr lang="en-US" altLang="pl-PL" sz="2200">
                <a:solidFill>
                  <a:schemeClr val="tx2"/>
                </a:solidFill>
                <a:latin typeface="Arial" panose="020B0604020202020204" pitchFamily="34" charset="0"/>
              </a:endParaRPr>
            </a:p>
          </p:txBody>
        </p:sp>
        <p:sp>
          <p:nvSpPr>
            <p:cNvPr id="267426" name="Rectangle 359"/>
            <p:cNvSpPr>
              <a:spLocks noChangeArrowheads="1"/>
            </p:cNvSpPr>
            <p:nvPr/>
          </p:nvSpPr>
          <p:spPr bwMode="auto">
            <a:xfrm>
              <a:off x="1047" y="1873"/>
              <a:ext cx="644"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chemeClr val="tx2"/>
                  </a:solidFill>
                  <a:latin typeface="Arial" panose="020B0604020202020204" pitchFamily="34" charset="0"/>
                </a:rPr>
                <a:t>(Ar, O, N,...)</a:t>
              </a:r>
              <a:endParaRPr lang="en-US" altLang="pl-PL" sz="2200">
                <a:solidFill>
                  <a:schemeClr val="tx2"/>
                </a:solidFill>
                <a:latin typeface="Arial" panose="020B0604020202020204" pitchFamily="34" charset="0"/>
              </a:endParaRPr>
            </a:p>
          </p:txBody>
        </p:sp>
        <p:sp>
          <p:nvSpPr>
            <p:cNvPr id="267427" name="Rectangle 360"/>
            <p:cNvSpPr>
              <a:spLocks noChangeArrowheads="1"/>
            </p:cNvSpPr>
            <p:nvPr/>
          </p:nvSpPr>
          <p:spPr bwMode="auto">
            <a:xfrm>
              <a:off x="1339" y="1904"/>
              <a:ext cx="1"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pl-PL" sz="2200">
                <a:solidFill>
                  <a:schemeClr val="tx2"/>
                </a:solidFill>
                <a:latin typeface="Arial" panose="020B0604020202020204" pitchFamily="34" charset="0"/>
              </a:endParaRPr>
            </a:p>
          </p:txBody>
        </p:sp>
        <p:sp>
          <p:nvSpPr>
            <p:cNvPr id="267428" name="Rectangle 361"/>
            <p:cNvSpPr>
              <a:spLocks noChangeArrowheads="1"/>
            </p:cNvSpPr>
            <p:nvPr/>
          </p:nvSpPr>
          <p:spPr bwMode="auto">
            <a:xfrm>
              <a:off x="3845" y="2751"/>
              <a:ext cx="555"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en-US" altLang="pl-PL" sz="1500">
                  <a:solidFill>
                    <a:srgbClr val="CC33FF"/>
                  </a:solidFill>
                  <a:latin typeface="Arial" panose="020B0604020202020204" pitchFamily="34" charset="0"/>
                </a:rPr>
                <a:t>ALS linear</a:t>
              </a:r>
              <a:endParaRPr lang="en-US" altLang="pl-PL" sz="2200">
                <a:latin typeface="Arial" panose="020B0604020202020204" pitchFamily="34" charset="0"/>
              </a:endParaRPr>
            </a:p>
          </p:txBody>
        </p:sp>
        <p:sp>
          <p:nvSpPr>
            <p:cNvPr id="267429" name="Rectangle 362"/>
            <p:cNvSpPr>
              <a:spLocks noChangeArrowheads="1"/>
            </p:cNvSpPr>
            <p:nvPr/>
          </p:nvSpPr>
          <p:spPr bwMode="auto">
            <a:xfrm>
              <a:off x="3847" y="2881"/>
              <a:ext cx="555"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33FF"/>
                  </a:solidFill>
                  <a:latin typeface="Arial" panose="020B0604020202020204" pitchFamily="34" charset="0"/>
                </a:rPr>
                <a:t>ion source</a:t>
              </a:r>
              <a:endParaRPr lang="en-US" altLang="pl-PL" sz="2200">
                <a:latin typeface="Arial" panose="020B0604020202020204" pitchFamily="34" charset="0"/>
              </a:endParaRPr>
            </a:p>
          </p:txBody>
        </p:sp>
        <p:sp>
          <p:nvSpPr>
            <p:cNvPr id="267430" name="Rectangle 363"/>
            <p:cNvSpPr>
              <a:spLocks noChangeArrowheads="1"/>
            </p:cNvSpPr>
            <p:nvPr/>
          </p:nvSpPr>
          <p:spPr bwMode="auto">
            <a:xfrm>
              <a:off x="3590" y="3233"/>
              <a:ext cx="842"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33FF"/>
                  </a:solidFill>
                  <a:latin typeface="Arial" panose="020B0604020202020204" pitchFamily="34" charset="0"/>
                </a:rPr>
                <a:t>PLD evaporator</a:t>
              </a:r>
              <a:endParaRPr lang="en-US" altLang="pl-PL" sz="2200">
                <a:latin typeface="Arial" panose="020B0604020202020204" pitchFamily="34" charset="0"/>
              </a:endParaRPr>
            </a:p>
          </p:txBody>
        </p:sp>
        <p:sp>
          <p:nvSpPr>
            <p:cNvPr id="267431" name="Rectangle 364"/>
            <p:cNvSpPr>
              <a:spLocks noChangeArrowheads="1"/>
            </p:cNvSpPr>
            <p:nvPr/>
          </p:nvSpPr>
          <p:spPr bwMode="auto">
            <a:xfrm>
              <a:off x="3612" y="3362"/>
              <a:ext cx="82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33FF"/>
                  </a:solidFill>
                  <a:latin typeface="Arial" panose="020B0604020202020204" pitchFamily="34" charset="0"/>
                </a:rPr>
                <a:t>(rotating target)</a:t>
              </a:r>
              <a:endParaRPr lang="en-US" altLang="pl-PL" sz="2200">
                <a:latin typeface="Arial" panose="020B0604020202020204" pitchFamily="34" charset="0"/>
              </a:endParaRPr>
            </a:p>
          </p:txBody>
        </p:sp>
        <p:sp>
          <p:nvSpPr>
            <p:cNvPr id="267432" name="Rectangle 365"/>
            <p:cNvSpPr>
              <a:spLocks noChangeArrowheads="1"/>
            </p:cNvSpPr>
            <p:nvPr/>
          </p:nvSpPr>
          <p:spPr bwMode="auto">
            <a:xfrm>
              <a:off x="2181" y="3575"/>
              <a:ext cx="1429"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33FF"/>
                  </a:solidFill>
                  <a:latin typeface="Arial" panose="020B0604020202020204" pitchFamily="34" charset="0"/>
                </a:rPr>
                <a:t>Magnetron sputter sources</a:t>
              </a:r>
              <a:endParaRPr lang="en-US" altLang="pl-PL" sz="2200">
                <a:latin typeface="Arial" panose="020B0604020202020204" pitchFamily="34" charset="0"/>
              </a:endParaRPr>
            </a:p>
          </p:txBody>
        </p:sp>
        <p:sp>
          <p:nvSpPr>
            <p:cNvPr id="267433" name="Rectangle 366"/>
            <p:cNvSpPr>
              <a:spLocks noChangeArrowheads="1"/>
            </p:cNvSpPr>
            <p:nvPr/>
          </p:nvSpPr>
          <p:spPr bwMode="auto">
            <a:xfrm>
              <a:off x="2073" y="3705"/>
              <a:ext cx="133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33FF"/>
                  </a:solidFill>
                  <a:latin typeface="Arial" panose="020B0604020202020204" pitchFamily="34" charset="0"/>
                </a:rPr>
                <a:t>       (RF, MF pulsed DC)</a:t>
              </a:r>
            </a:p>
            <a:p>
              <a:pPr eaLnBrk="1" hangingPunct="1">
                <a:spcBef>
                  <a:spcPct val="0"/>
                </a:spcBef>
                <a:buFontTx/>
                <a:buNone/>
              </a:pPr>
              <a:r>
                <a:rPr lang="en-US" altLang="pl-PL" sz="1500">
                  <a:solidFill>
                    <a:srgbClr val="CC33FF"/>
                  </a:solidFill>
                  <a:latin typeface="Arial" panose="020B0604020202020204" pitchFamily="34" charset="0"/>
                </a:rPr>
                <a:t>      &amp; bias voltage supply</a:t>
              </a:r>
              <a:endParaRPr lang="en-US" altLang="pl-PL" sz="2200">
                <a:latin typeface="Arial" panose="020B0604020202020204" pitchFamily="34" charset="0"/>
              </a:endParaRPr>
            </a:p>
          </p:txBody>
        </p:sp>
        <p:sp>
          <p:nvSpPr>
            <p:cNvPr id="267434" name="Rectangle 367"/>
            <p:cNvSpPr>
              <a:spLocks noChangeArrowheads="1"/>
            </p:cNvSpPr>
            <p:nvPr/>
          </p:nvSpPr>
          <p:spPr bwMode="auto">
            <a:xfrm>
              <a:off x="2163" y="2411"/>
              <a:ext cx="574"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6600"/>
                  </a:solidFill>
                  <a:latin typeface="Arial" panose="020B0604020202020204" pitchFamily="34" charset="0"/>
                </a:rPr>
                <a:t>Substrates</a:t>
              </a:r>
              <a:endParaRPr lang="en-US" altLang="pl-PL" sz="2200">
                <a:latin typeface="Arial" panose="020B0604020202020204" pitchFamily="34" charset="0"/>
              </a:endParaRPr>
            </a:p>
          </p:txBody>
        </p:sp>
        <p:sp>
          <p:nvSpPr>
            <p:cNvPr id="267435" name="Rectangle 368"/>
            <p:cNvSpPr>
              <a:spLocks noChangeArrowheads="1"/>
            </p:cNvSpPr>
            <p:nvPr/>
          </p:nvSpPr>
          <p:spPr bwMode="auto">
            <a:xfrm>
              <a:off x="853" y="1228"/>
              <a:ext cx="1042"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Substrate mounting</a:t>
              </a:r>
              <a:endParaRPr lang="en-US" altLang="pl-PL" sz="2200">
                <a:solidFill>
                  <a:srgbClr val="CCFF33"/>
                </a:solidFill>
                <a:latin typeface="Arial" panose="020B0604020202020204" pitchFamily="34" charset="0"/>
              </a:endParaRPr>
            </a:p>
          </p:txBody>
        </p:sp>
        <p:sp>
          <p:nvSpPr>
            <p:cNvPr id="267436" name="Rectangle 369"/>
            <p:cNvSpPr>
              <a:spLocks noChangeArrowheads="1"/>
            </p:cNvSpPr>
            <p:nvPr/>
          </p:nvSpPr>
          <p:spPr bwMode="auto">
            <a:xfrm>
              <a:off x="966" y="1357"/>
              <a:ext cx="92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(heating, cooling</a:t>
              </a:r>
              <a:r>
                <a:rPr lang="en-US" altLang="pl-PL" sz="1500">
                  <a:solidFill>
                    <a:srgbClr val="FF6600"/>
                  </a:solidFill>
                  <a:latin typeface="Arial" panose="020B0604020202020204" pitchFamily="34" charset="0"/>
                </a:rPr>
                <a:t>)</a:t>
              </a:r>
              <a:endParaRPr lang="en-US" altLang="pl-PL" sz="2200">
                <a:latin typeface="Arial" panose="020B0604020202020204" pitchFamily="34" charset="0"/>
              </a:endParaRPr>
            </a:p>
          </p:txBody>
        </p:sp>
        <p:sp>
          <p:nvSpPr>
            <p:cNvPr id="267437" name="Rectangle 370"/>
            <p:cNvSpPr>
              <a:spLocks noChangeArrowheads="1"/>
            </p:cNvSpPr>
            <p:nvPr/>
          </p:nvSpPr>
          <p:spPr bwMode="auto">
            <a:xfrm>
              <a:off x="2043" y="962"/>
              <a:ext cx="132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Rotary table (Ø 560 mm</a:t>
              </a:r>
              <a:r>
                <a:rPr lang="en-US" altLang="pl-PL" sz="1500">
                  <a:solidFill>
                    <a:srgbClr val="FF6600"/>
                  </a:solidFill>
                  <a:latin typeface="Arial" panose="020B0604020202020204" pitchFamily="34" charset="0"/>
                </a:rPr>
                <a:t>)</a:t>
              </a:r>
              <a:endParaRPr lang="en-US" altLang="pl-PL" sz="2200">
                <a:latin typeface="Arial" panose="020B0604020202020204" pitchFamily="34" charset="0"/>
              </a:endParaRPr>
            </a:p>
          </p:txBody>
        </p:sp>
        <p:sp>
          <p:nvSpPr>
            <p:cNvPr id="267438" name="Rectangle 371"/>
            <p:cNvSpPr>
              <a:spLocks noChangeArrowheads="1"/>
            </p:cNvSpPr>
            <p:nvPr/>
          </p:nvSpPr>
          <p:spPr bwMode="auto">
            <a:xfrm>
              <a:off x="2070" y="1092"/>
              <a:ext cx="126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for substrate movement</a:t>
              </a:r>
              <a:endParaRPr lang="en-US" altLang="pl-PL" sz="2200">
                <a:solidFill>
                  <a:srgbClr val="CCFF33"/>
                </a:solidFill>
                <a:latin typeface="Arial" panose="020B0604020202020204" pitchFamily="34" charset="0"/>
              </a:endParaRPr>
            </a:p>
          </p:txBody>
        </p:sp>
        <p:sp>
          <p:nvSpPr>
            <p:cNvPr id="267439" name="Rectangle 372"/>
            <p:cNvSpPr>
              <a:spLocks noChangeArrowheads="1"/>
            </p:cNvSpPr>
            <p:nvPr/>
          </p:nvSpPr>
          <p:spPr bwMode="auto">
            <a:xfrm>
              <a:off x="3882" y="2185"/>
              <a:ext cx="514"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Substrate</a:t>
              </a:r>
              <a:endParaRPr lang="en-US" altLang="pl-PL" sz="2200">
                <a:solidFill>
                  <a:srgbClr val="CCFF33"/>
                </a:solidFill>
                <a:latin typeface="Arial" panose="020B0604020202020204" pitchFamily="34" charset="0"/>
              </a:endParaRPr>
            </a:p>
          </p:txBody>
        </p:sp>
        <p:sp>
          <p:nvSpPr>
            <p:cNvPr id="267440" name="Rectangle 373"/>
            <p:cNvSpPr>
              <a:spLocks noChangeArrowheads="1"/>
            </p:cNvSpPr>
            <p:nvPr/>
          </p:nvSpPr>
          <p:spPr bwMode="auto">
            <a:xfrm>
              <a:off x="3989" y="2315"/>
              <a:ext cx="401"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CCFF33"/>
                  </a:solidFill>
                  <a:latin typeface="Arial" panose="020B0604020202020204" pitchFamily="34" charset="0"/>
                </a:rPr>
                <a:t>rotation</a:t>
              </a:r>
              <a:endParaRPr lang="en-US" altLang="pl-PL" sz="2200">
                <a:solidFill>
                  <a:srgbClr val="CCFF33"/>
                </a:solidFill>
                <a:latin typeface="Arial" panose="020B0604020202020204" pitchFamily="34" charset="0"/>
              </a:endParaRPr>
            </a:p>
          </p:txBody>
        </p:sp>
        <p:sp>
          <p:nvSpPr>
            <p:cNvPr id="267441" name="Rectangle 374"/>
            <p:cNvSpPr>
              <a:spLocks noChangeArrowheads="1"/>
            </p:cNvSpPr>
            <p:nvPr/>
          </p:nvSpPr>
          <p:spPr bwMode="auto">
            <a:xfrm rot="-1320000">
              <a:off x="2676" y="2868"/>
              <a:ext cx="8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P</a:t>
              </a:r>
              <a:endParaRPr lang="en-US" altLang="pl-PL" sz="2200">
                <a:latin typeface="Arial" panose="020B0604020202020204" pitchFamily="34" charset="0"/>
              </a:endParaRPr>
            </a:p>
          </p:txBody>
        </p:sp>
        <p:sp>
          <p:nvSpPr>
            <p:cNvPr id="267442" name="Rectangle 375"/>
            <p:cNvSpPr>
              <a:spLocks noChangeArrowheads="1"/>
            </p:cNvSpPr>
            <p:nvPr/>
          </p:nvSpPr>
          <p:spPr bwMode="auto">
            <a:xfrm rot="-1320000">
              <a:off x="2747" y="2850"/>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 </a:t>
              </a:r>
              <a:endParaRPr lang="en-US" altLang="pl-PL" sz="2200">
                <a:latin typeface="Arial" panose="020B0604020202020204" pitchFamily="34" charset="0"/>
              </a:endParaRPr>
            </a:p>
          </p:txBody>
        </p:sp>
        <p:sp>
          <p:nvSpPr>
            <p:cNvPr id="267443" name="Rectangle 376"/>
            <p:cNvSpPr>
              <a:spLocks noChangeArrowheads="1"/>
            </p:cNvSpPr>
            <p:nvPr/>
          </p:nvSpPr>
          <p:spPr bwMode="auto">
            <a:xfrm rot="-1320000">
              <a:off x="2776" y="2839"/>
              <a:ext cx="2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l</a:t>
              </a:r>
              <a:endParaRPr lang="en-US" altLang="pl-PL" sz="2200">
                <a:latin typeface="Arial" panose="020B0604020202020204" pitchFamily="34" charset="0"/>
              </a:endParaRPr>
            </a:p>
          </p:txBody>
        </p:sp>
        <p:sp>
          <p:nvSpPr>
            <p:cNvPr id="267444" name="Rectangle 377"/>
            <p:cNvSpPr>
              <a:spLocks noChangeArrowheads="1"/>
            </p:cNvSpPr>
            <p:nvPr/>
          </p:nvSpPr>
          <p:spPr bwMode="auto">
            <a:xfrm rot="-1320000">
              <a:off x="2799" y="2829"/>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 </a:t>
              </a:r>
              <a:endParaRPr lang="en-US" altLang="pl-PL" sz="2200">
                <a:latin typeface="Arial" panose="020B0604020202020204" pitchFamily="34" charset="0"/>
              </a:endParaRPr>
            </a:p>
          </p:txBody>
        </p:sp>
        <p:sp>
          <p:nvSpPr>
            <p:cNvPr id="267445" name="Rectangle 378"/>
            <p:cNvSpPr>
              <a:spLocks noChangeArrowheads="1"/>
            </p:cNvSpPr>
            <p:nvPr/>
          </p:nvSpPr>
          <p:spPr bwMode="auto">
            <a:xfrm rot="-1320000">
              <a:off x="2827" y="2811"/>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a</a:t>
              </a:r>
              <a:endParaRPr lang="en-US" altLang="pl-PL" sz="2200">
                <a:latin typeface="Arial" panose="020B0604020202020204" pitchFamily="34" charset="0"/>
              </a:endParaRPr>
            </a:p>
          </p:txBody>
        </p:sp>
        <p:sp>
          <p:nvSpPr>
            <p:cNvPr id="267446" name="Rectangle 379"/>
            <p:cNvSpPr>
              <a:spLocks noChangeArrowheads="1"/>
            </p:cNvSpPr>
            <p:nvPr/>
          </p:nvSpPr>
          <p:spPr bwMode="auto">
            <a:xfrm rot="-1320000">
              <a:off x="2886" y="2794"/>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 </a:t>
              </a:r>
              <a:endParaRPr lang="en-US" altLang="pl-PL" sz="2200">
                <a:latin typeface="Arial" panose="020B0604020202020204" pitchFamily="34" charset="0"/>
              </a:endParaRPr>
            </a:p>
          </p:txBody>
        </p:sp>
        <p:sp>
          <p:nvSpPr>
            <p:cNvPr id="267447" name="Rectangle 380"/>
            <p:cNvSpPr>
              <a:spLocks noChangeArrowheads="1"/>
            </p:cNvSpPr>
            <p:nvPr/>
          </p:nvSpPr>
          <p:spPr bwMode="auto">
            <a:xfrm rot="-1320000">
              <a:off x="2913" y="2776"/>
              <a:ext cx="6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s</a:t>
              </a:r>
              <a:endParaRPr lang="en-US" altLang="pl-PL" sz="2200">
                <a:latin typeface="Arial" panose="020B0604020202020204" pitchFamily="34" charset="0"/>
              </a:endParaRPr>
            </a:p>
          </p:txBody>
        </p:sp>
        <p:sp>
          <p:nvSpPr>
            <p:cNvPr id="267448" name="Rectangle 381"/>
            <p:cNvSpPr>
              <a:spLocks noChangeArrowheads="1"/>
            </p:cNvSpPr>
            <p:nvPr/>
          </p:nvSpPr>
          <p:spPr bwMode="auto">
            <a:xfrm rot="-1320000">
              <a:off x="2967" y="2761"/>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 </a:t>
              </a:r>
              <a:endParaRPr lang="en-US" altLang="pl-PL" sz="2200">
                <a:latin typeface="Arial" panose="020B0604020202020204" pitchFamily="34" charset="0"/>
              </a:endParaRPr>
            </a:p>
          </p:txBody>
        </p:sp>
        <p:sp>
          <p:nvSpPr>
            <p:cNvPr id="267449" name="Rectangle 382"/>
            <p:cNvSpPr>
              <a:spLocks noChangeArrowheads="1"/>
            </p:cNvSpPr>
            <p:nvPr/>
          </p:nvSpPr>
          <p:spPr bwMode="auto">
            <a:xfrm rot="-1320000">
              <a:off x="2993" y="2736"/>
              <a:ext cx="100"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m</a:t>
              </a:r>
              <a:endParaRPr lang="en-US" altLang="pl-PL" sz="2200">
                <a:latin typeface="Arial" panose="020B0604020202020204" pitchFamily="34" charset="0"/>
              </a:endParaRPr>
            </a:p>
          </p:txBody>
        </p:sp>
        <p:sp>
          <p:nvSpPr>
            <p:cNvPr id="267450" name="Rectangle 383"/>
            <p:cNvSpPr>
              <a:spLocks noChangeArrowheads="1"/>
            </p:cNvSpPr>
            <p:nvPr/>
          </p:nvSpPr>
          <p:spPr bwMode="auto">
            <a:xfrm rot="-1320000">
              <a:off x="3083" y="2714"/>
              <a:ext cx="33"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 </a:t>
              </a:r>
              <a:endParaRPr lang="en-US" altLang="pl-PL" sz="2200">
                <a:latin typeface="Arial" panose="020B0604020202020204" pitchFamily="34" charset="0"/>
              </a:endParaRPr>
            </a:p>
          </p:txBody>
        </p:sp>
        <p:sp>
          <p:nvSpPr>
            <p:cNvPr id="267451" name="Rectangle 384"/>
            <p:cNvSpPr>
              <a:spLocks noChangeArrowheads="1"/>
            </p:cNvSpPr>
            <p:nvPr/>
          </p:nvSpPr>
          <p:spPr bwMode="auto">
            <a:xfrm rot="-1320000">
              <a:off x="3111" y="2696"/>
              <a:ext cx="67" cy="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500">
                  <a:solidFill>
                    <a:srgbClr val="FFFFFF"/>
                  </a:solidFill>
                  <a:latin typeface="Arial" panose="020B0604020202020204" pitchFamily="34" charset="0"/>
                </a:rPr>
                <a:t>a</a:t>
              </a:r>
              <a:endParaRPr lang="en-US" altLang="pl-PL" sz="2200">
                <a:latin typeface="Arial" panose="020B0604020202020204" pitchFamily="34" charset="0"/>
              </a:endParaRPr>
            </a:p>
          </p:txBody>
        </p:sp>
        <p:sp>
          <p:nvSpPr>
            <p:cNvPr id="267452" name="Freeform 385"/>
            <p:cNvSpPr>
              <a:spLocks/>
            </p:cNvSpPr>
            <p:nvPr/>
          </p:nvSpPr>
          <p:spPr bwMode="auto">
            <a:xfrm>
              <a:off x="2925" y="2542"/>
              <a:ext cx="85" cy="68"/>
            </a:xfrm>
            <a:custGeom>
              <a:avLst/>
              <a:gdLst>
                <a:gd name="T0" fmla="*/ 0 w 426"/>
                <a:gd name="T1" fmla="*/ 0 h 342"/>
                <a:gd name="T2" fmla="*/ 0 w 426"/>
                <a:gd name="T3" fmla="*/ 0 h 342"/>
                <a:gd name="T4" fmla="*/ 0 w 426"/>
                <a:gd name="T5" fmla="*/ 0 h 342"/>
                <a:gd name="T6" fmla="*/ 0 w 426"/>
                <a:gd name="T7" fmla="*/ 0 h 342"/>
                <a:gd name="T8" fmla="*/ 0 w 426"/>
                <a:gd name="T9" fmla="*/ 0 h 342"/>
                <a:gd name="T10" fmla="*/ 0 w 426"/>
                <a:gd name="T11" fmla="*/ 0 h 342"/>
                <a:gd name="T12" fmla="*/ 0 w 426"/>
                <a:gd name="T13" fmla="*/ 0 h 342"/>
                <a:gd name="T14" fmla="*/ 0 w 426"/>
                <a:gd name="T15" fmla="*/ 0 h 342"/>
                <a:gd name="T16" fmla="*/ 0 w 426"/>
                <a:gd name="T17" fmla="*/ 0 h 342"/>
                <a:gd name="T18" fmla="*/ 0 w 426"/>
                <a:gd name="T19" fmla="*/ 0 h 342"/>
                <a:gd name="T20" fmla="*/ 0 w 426"/>
                <a:gd name="T21" fmla="*/ 0 h 342"/>
                <a:gd name="T22" fmla="*/ 0 w 426"/>
                <a:gd name="T23" fmla="*/ 0 h 342"/>
                <a:gd name="T24" fmla="*/ 0 w 426"/>
                <a:gd name="T25" fmla="*/ 0 h 342"/>
                <a:gd name="T26" fmla="*/ 0 w 426"/>
                <a:gd name="T27" fmla="*/ 0 h 342"/>
                <a:gd name="T28" fmla="*/ 0 w 426"/>
                <a:gd name="T29" fmla="*/ 0 h 342"/>
                <a:gd name="T30" fmla="*/ 0 w 426"/>
                <a:gd name="T31" fmla="*/ 0 h 342"/>
                <a:gd name="T32" fmla="*/ 0 w 426"/>
                <a:gd name="T33" fmla="*/ 0 h 342"/>
                <a:gd name="T34" fmla="*/ 0 w 426"/>
                <a:gd name="T35" fmla="*/ 0 h 342"/>
                <a:gd name="T36" fmla="*/ 0 w 426"/>
                <a:gd name="T37" fmla="*/ 0 h 342"/>
                <a:gd name="T38" fmla="*/ 0 w 426"/>
                <a:gd name="T39" fmla="*/ 0 h 342"/>
                <a:gd name="T40" fmla="*/ 0 w 426"/>
                <a:gd name="T41" fmla="*/ 0 h 342"/>
                <a:gd name="T42" fmla="*/ 0 w 426"/>
                <a:gd name="T43" fmla="*/ 0 h 342"/>
                <a:gd name="T44" fmla="*/ 0 w 426"/>
                <a:gd name="T45" fmla="*/ 0 h 342"/>
                <a:gd name="T46" fmla="*/ 0 w 426"/>
                <a:gd name="T47" fmla="*/ 0 h 342"/>
                <a:gd name="T48" fmla="*/ 0 w 426"/>
                <a:gd name="T49" fmla="*/ 0 h 342"/>
                <a:gd name="T50" fmla="*/ 0 w 426"/>
                <a:gd name="T51" fmla="*/ 0 h 342"/>
                <a:gd name="T52" fmla="*/ 0 w 426"/>
                <a:gd name="T53" fmla="*/ 0 h 342"/>
                <a:gd name="T54" fmla="*/ 0 w 426"/>
                <a:gd name="T55" fmla="*/ 0 h 342"/>
                <a:gd name="T56" fmla="*/ 0 w 426"/>
                <a:gd name="T57" fmla="*/ 0 h 342"/>
                <a:gd name="T58" fmla="*/ 0 w 426"/>
                <a:gd name="T59" fmla="*/ 0 h 342"/>
                <a:gd name="T60" fmla="*/ 0 w 426"/>
                <a:gd name="T61" fmla="*/ 0 h 342"/>
                <a:gd name="T62" fmla="*/ 0 w 426"/>
                <a:gd name="T63" fmla="*/ 0 h 342"/>
                <a:gd name="T64" fmla="*/ 0 w 426"/>
                <a:gd name="T65" fmla="*/ 0 h 342"/>
                <a:gd name="T66" fmla="*/ 0 w 426"/>
                <a:gd name="T67" fmla="*/ 0 h 342"/>
                <a:gd name="T68" fmla="*/ 0 w 426"/>
                <a:gd name="T69" fmla="*/ 0 h 342"/>
                <a:gd name="T70" fmla="*/ 0 w 426"/>
                <a:gd name="T71" fmla="*/ 0 h 342"/>
                <a:gd name="T72" fmla="*/ 0 w 426"/>
                <a:gd name="T73" fmla="*/ 0 h 342"/>
                <a:gd name="T74" fmla="*/ 0 w 426"/>
                <a:gd name="T75" fmla="*/ 0 h 342"/>
                <a:gd name="T76" fmla="*/ 0 w 426"/>
                <a:gd name="T77" fmla="*/ 0 h 342"/>
                <a:gd name="T78" fmla="*/ 0 w 426"/>
                <a:gd name="T79" fmla="*/ 0 h 342"/>
                <a:gd name="T80" fmla="*/ 0 w 426"/>
                <a:gd name="T81" fmla="*/ 0 h 342"/>
                <a:gd name="T82" fmla="*/ 0 w 426"/>
                <a:gd name="T83" fmla="*/ 0 h 342"/>
                <a:gd name="T84" fmla="*/ 0 w 426"/>
                <a:gd name="T85" fmla="*/ 0 h 342"/>
                <a:gd name="T86" fmla="*/ 0 w 426"/>
                <a:gd name="T87" fmla="*/ 0 h 34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26" h="342">
                  <a:moveTo>
                    <a:pt x="0" y="272"/>
                  </a:moveTo>
                  <a:lnTo>
                    <a:pt x="343" y="0"/>
                  </a:lnTo>
                  <a:lnTo>
                    <a:pt x="342" y="4"/>
                  </a:lnTo>
                  <a:lnTo>
                    <a:pt x="342" y="7"/>
                  </a:lnTo>
                  <a:lnTo>
                    <a:pt x="340" y="10"/>
                  </a:lnTo>
                  <a:lnTo>
                    <a:pt x="340" y="13"/>
                  </a:lnTo>
                  <a:lnTo>
                    <a:pt x="339" y="16"/>
                  </a:lnTo>
                  <a:lnTo>
                    <a:pt x="339" y="19"/>
                  </a:lnTo>
                  <a:lnTo>
                    <a:pt x="338" y="22"/>
                  </a:lnTo>
                  <a:lnTo>
                    <a:pt x="338" y="25"/>
                  </a:lnTo>
                  <a:lnTo>
                    <a:pt x="338" y="27"/>
                  </a:lnTo>
                  <a:lnTo>
                    <a:pt x="337" y="31"/>
                  </a:lnTo>
                  <a:lnTo>
                    <a:pt x="337" y="33"/>
                  </a:lnTo>
                  <a:lnTo>
                    <a:pt x="336" y="37"/>
                  </a:lnTo>
                  <a:lnTo>
                    <a:pt x="336" y="39"/>
                  </a:lnTo>
                  <a:lnTo>
                    <a:pt x="336" y="43"/>
                  </a:lnTo>
                  <a:lnTo>
                    <a:pt x="336" y="46"/>
                  </a:lnTo>
                  <a:lnTo>
                    <a:pt x="335" y="48"/>
                  </a:lnTo>
                  <a:lnTo>
                    <a:pt x="335" y="52"/>
                  </a:lnTo>
                  <a:lnTo>
                    <a:pt x="335" y="54"/>
                  </a:lnTo>
                  <a:lnTo>
                    <a:pt x="335" y="57"/>
                  </a:lnTo>
                  <a:lnTo>
                    <a:pt x="333" y="60"/>
                  </a:lnTo>
                  <a:lnTo>
                    <a:pt x="333" y="63"/>
                  </a:lnTo>
                  <a:lnTo>
                    <a:pt x="333" y="66"/>
                  </a:lnTo>
                  <a:lnTo>
                    <a:pt x="333" y="69"/>
                  </a:lnTo>
                  <a:lnTo>
                    <a:pt x="333" y="71"/>
                  </a:lnTo>
                  <a:lnTo>
                    <a:pt x="333" y="75"/>
                  </a:lnTo>
                  <a:lnTo>
                    <a:pt x="332" y="77"/>
                  </a:lnTo>
                  <a:lnTo>
                    <a:pt x="332" y="80"/>
                  </a:lnTo>
                  <a:lnTo>
                    <a:pt x="332" y="83"/>
                  </a:lnTo>
                  <a:lnTo>
                    <a:pt x="332" y="86"/>
                  </a:lnTo>
                  <a:lnTo>
                    <a:pt x="332" y="88"/>
                  </a:lnTo>
                  <a:lnTo>
                    <a:pt x="332" y="92"/>
                  </a:lnTo>
                  <a:lnTo>
                    <a:pt x="332" y="94"/>
                  </a:lnTo>
                  <a:lnTo>
                    <a:pt x="332" y="97"/>
                  </a:lnTo>
                  <a:lnTo>
                    <a:pt x="332" y="100"/>
                  </a:lnTo>
                  <a:lnTo>
                    <a:pt x="332" y="103"/>
                  </a:lnTo>
                  <a:lnTo>
                    <a:pt x="332" y="105"/>
                  </a:lnTo>
                  <a:lnTo>
                    <a:pt x="333" y="109"/>
                  </a:lnTo>
                  <a:lnTo>
                    <a:pt x="333" y="111"/>
                  </a:lnTo>
                  <a:lnTo>
                    <a:pt x="333" y="114"/>
                  </a:lnTo>
                  <a:lnTo>
                    <a:pt x="333" y="116"/>
                  </a:lnTo>
                  <a:lnTo>
                    <a:pt x="333" y="120"/>
                  </a:lnTo>
                  <a:lnTo>
                    <a:pt x="333" y="122"/>
                  </a:lnTo>
                  <a:lnTo>
                    <a:pt x="333" y="125"/>
                  </a:lnTo>
                  <a:lnTo>
                    <a:pt x="335" y="128"/>
                  </a:lnTo>
                  <a:lnTo>
                    <a:pt x="335" y="131"/>
                  </a:lnTo>
                  <a:lnTo>
                    <a:pt x="335" y="133"/>
                  </a:lnTo>
                  <a:lnTo>
                    <a:pt x="335" y="136"/>
                  </a:lnTo>
                  <a:lnTo>
                    <a:pt x="336" y="139"/>
                  </a:lnTo>
                  <a:lnTo>
                    <a:pt x="336" y="142"/>
                  </a:lnTo>
                  <a:lnTo>
                    <a:pt x="336" y="144"/>
                  </a:lnTo>
                  <a:lnTo>
                    <a:pt x="337" y="147"/>
                  </a:lnTo>
                  <a:lnTo>
                    <a:pt x="337" y="150"/>
                  </a:lnTo>
                  <a:lnTo>
                    <a:pt x="337" y="153"/>
                  </a:lnTo>
                  <a:lnTo>
                    <a:pt x="338" y="155"/>
                  </a:lnTo>
                  <a:lnTo>
                    <a:pt x="338" y="158"/>
                  </a:lnTo>
                  <a:lnTo>
                    <a:pt x="338" y="160"/>
                  </a:lnTo>
                  <a:lnTo>
                    <a:pt x="339" y="164"/>
                  </a:lnTo>
                  <a:lnTo>
                    <a:pt x="339" y="166"/>
                  </a:lnTo>
                  <a:lnTo>
                    <a:pt x="340" y="169"/>
                  </a:lnTo>
                  <a:lnTo>
                    <a:pt x="340" y="171"/>
                  </a:lnTo>
                  <a:lnTo>
                    <a:pt x="342" y="174"/>
                  </a:lnTo>
                  <a:lnTo>
                    <a:pt x="342" y="177"/>
                  </a:lnTo>
                  <a:lnTo>
                    <a:pt x="343" y="180"/>
                  </a:lnTo>
                  <a:lnTo>
                    <a:pt x="343" y="182"/>
                  </a:lnTo>
                  <a:lnTo>
                    <a:pt x="344" y="185"/>
                  </a:lnTo>
                  <a:lnTo>
                    <a:pt x="344" y="187"/>
                  </a:lnTo>
                  <a:lnTo>
                    <a:pt x="345" y="191"/>
                  </a:lnTo>
                  <a:lnTo>
                    <a:pt x="346" y="193"/>
                  </a:lnTo>
                  <a:lnTo>
                    <a:pt x="346" y="196"/>
                  </a:lnTo>
                  <a:lnTo>
                    <a:pt x="348" y="198"/>
                  </a:lnTo>
                  <a:lnTo>
                    <a:pt x="349" y="200"/>
                  </a:lnTo>
                  <a:lnTo>
                    <a:pt x="349" y="203"/>
                  </a:lnTo>
                  <a:lnTo>
                    <a:pt x="350" y="206"/>
                  </a:lnTo>
                  <a:lnTo>
                    <a:pt x="351" y="209"/>
                  </a:lnTo>
                  <a:lnTo>
                    <a:pt x="351" y="211"/>
                  </a:lnTo>
                  <a:lnTo>
                    <a:pt x="352" y="214"/>
                  </a:lnTo>
                  <a:lnTo>
                    <a:pt x="353" y="216"/>
                  </a:lnTo>
                  <a:lnTo>
                    <a:pt x="355" y="219"/>
                  </a:lnTo>
                  <a:lnTo>
                    <a:pt x="356" y="221"/>
                  </a:lnTo>
                  <a:lnTo>
                    <a:pt x="356" y="224"/>
                  </a:lnTo>
                  <a:lnTo>
                    <a:pt x="357" y="227"/>
                  </a:lnTo>
                  <a:lnTo>
                    <a:pt x="358" y="230"/>
                  </a:lnTo>
                  <a:lnTo>
                    <a:pt x="359" y="232"/>
                  </a:lnTo>
                  <a:lnTo>
                    <a:pt x="360" y="235"/>
                  </a:lnTo>
                  <a:lnTo>
                    <a:pt x="362" y="237"/>
                  </a:lnTo>
                  <a:lnTo>
                    <a:pt x="363" y="239"/>
                  </a:lnTo>
                  <a:lnTo>
                    <a:pt x="364" y="242"/>
                  </a:lnTo>
                  <a:lnTo>
                    <a:pt x="365" y="244"/>
                  </a:lnTo>
                  <a:lnTo>
                    <a:pt x="366" y="247"/>
                  </a:lnTo>
                  <a:lnTo>
                    <a:pt x="368" y="249"/>
                  </a:lnTo>
                  <a:lnTo>
                    <a:pt x="369" y="252"/>
                  </a:lnTo>
                  <a:lnTo>
                    <a:pt x="370" y="254"/>
                  </a:lnTo>
                  <a:lnTo>
                    <a:pt x="371" y="258"/>
                  </a:lnTo>
                  <a:lnTo>
                    <a:pt x="372" y="260"/>
                  </a:lnTo>
                  <a:lnTo>
                    <a:pt x="373" y="263"/>
                  </a:lnTo>
                  <a:lnTo>
                    <a:pt x="375" y="265"/>
                  </a:lnTo>
                  <a:lnTo>
                    <a:pt x="376" y="267"/>
                  </a:lnTo>
                  <a:lnTo>
                    <a:pt x="377" y="270"/>
                  </a:lnTo>
                  <a:lnTo>
                    <a:pt x="378" y="272"/>
                  </a:lnTo>
                  <a:lnTo>
                    <a:pt x="379" y="275"/>
                  </a:lnTo>
                  <a:lnTo>
                    <a:pt x="382" y="277"/>
                  </a:lnTo>
                  <a:lnTo>
                    <a:pt x="383" y="280"/>
                  </a:lnTo>
                  <a:lnTo>
                    <a:pt x="384" y="282"/>
                  </a:lnTo>
                  <a:lnTo>
                    <a:pt x="385" y="285"/>
                  </a:lnTo>
                  <a:lnTo>
                    <a:pt x="386" y="287"/>
                  </a:lnTo>
                  <a:lnTo>
                    <a:pt x="389" y="289"/>
                  </a:lnTo>
                  <a:lnTo>
                    <a:pt x="390" y="292"/>
                  </a:lnTo>
                  <a:lnTo>
                    <a:pt x="391" y="294"/>
                  </a:lnTo>
                  <a:lnTo>
                    <a:pt x="393" y="297"/>
                  </a:lnTo>
                  <a:lnTo>
                    <a:pt x="395" y="299"/>
                  </a:lnTo>
                  <a:lnTo>
                    <a:pt x="396" y="302"/>
                  </a:lnTo>
                  <a:lnTo>
                    <a:pt x="398" y="304"/>
                  </a:lnTo>
                  <a:lnTo>
                    <a:pt x="399" y="306"/>
                  </a:lnTo>
                  <a:lnTo>
                    <a:pt x="400" y="309"/>
                  </a:lnTo>
                  <a:lnTo>
                    <a:pt x="403" y="311"/>
                  </a:lnTo>
                  <a:lnTo>
                    <a:pt x="404" y="314"/>
                  </a:lnTo>
                  <a:lnTo>
                    <a:pt x="406" y="316"/>
                  </a:lnTo>
                  <a:lnTo>
                    <a:pt x="408" y="319"/>
                  </a:lnTo>
                  <a:lnTo>
                    <a:pt x="410" y="321"/>
                  </a:lnTo>
                  <a:lnTo>
                    <a:pt x="411" y="322"/>
                  </a:lnTo>
                  <a:lnTo>
                    <a:pt x="413" y="325"/>
                  </a:lnTo>
                  <a:lnTo>
                    <a:pt x="415" y="327"/>
                  </a:lnTo>
                  <a:lnTo>
                    <a:pt x="417" y="330"/>
                  </a:lnTo>
                  <a:lnTo>
                    <a:pt x="418" y="332"/>
                  </a:lnTo>
                  <a:lnTo>
                    <a:pt x="420" y="335"/>
                  </a:lnTo>
                  <a:lnTo>
                    <a:pt x="423" y="337"/>
                  </a:lnTo>
                  <a:lnTo>
                    <a:pt x="424" y="339"/>
                  </a:lnTo>
                  <a:lnTo>
                    <a:pt x="426" y="342"/>
                  </a:lnTo>
                  <a:lnTo>
                    <a:pt x="0" y="272"/>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3" name="Freeform 386"/>
            <p:cNvSpPr>
              <a:spLocks/>
            </p:cNvSpPr>
            <p:nvPr/>
          </p:nvSpPr>
          <p:spPr bwMode="auto">
            <a:xfrm>
              <a:off x="2963" y="2341"/>
              <a:ext cx="913" cy="249"/>
            </a:xfrm>
            <a:custGeom>
              <a:avLst/>
              <a:gdLst>
                <a:gd name="T0" fmla="*/ 0 w 4566"/>
                <a:gd name="T1" fmla="*/ 0 h 1244"/>
                <a:gd name="T2" fmla="*/ 0 w 4566"/>
                <a:gd name="T3" fmla="*/ 0 h 1244"/>
                <a:gd name="T4" fmla="*/ 0 w 4566"/>
                <a:gd name="T5" fmla="*/ 0 h 1244"/>
                <a:gd name="T6" fmla="*/ 0 w 4566"/>
                <a:gd name="T7" fmla="*/ 0 h 1244"/>
                <a:gd name="T8" fmla="*/ 0 w 4566"/>
                <a:gd name="T9" fmla="*/ 0 h 1244"/>
                <a:gd name="T10" fmla="*/ 0 w 4566"/>
                <a:gd name="T11" fmla="*/ 0 h 1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6" h="1244">
                  <a:moveTo>
                    <a:pt x="4561" y="20"/>
                  </a:moveTo>
                  <a:lnTo>
                    <a:pt x="4557" y="0"/>
                  </a:lnTo>
                  <a:lnTo>
                    <a:pt x="0" y="1204"/>
                  </a:lnTo>
                  <a:lnTo>
                    <a:pt x="9" y="1244"/>
                  </a:lnTo>
                  <a:lnTo>
                    <a:pt x="4566" y="39"/>
                  </a:lnTo>
                  <a:lnTo>
                    <a:pt x="4561" y="20"/>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4" name="Freeform 387"/>
            <p:cNvSpPr>
              <a:spLocks/>
            </p:cNvSpPr>
            <p:nvPr/>
          </p:nvSpPr>
          <p:spPr bwMode="auto">
            <a:xfrm>
              <a:off x="2638" y="1659"/>
              <a:ext cx="68" cy="85"/>
            </a:xfrm>
            <a:custGeom>
              <a:avLst/>
              <a:gdLst>
                <a:gd name="T0" fmla="*/ 0 w 338"/>
                <a:gd name="T1" fmla="*/ 0 h 425"/>
                <a:gd name="T2" fmla="*/ 0 w 338"/>
                <a:gd name="T3" fmla="*/ 0 h 425"/>
                <a:gd name="T4" fmla="*/ 0 w 338"/>
                <a:gd name="T5" fmla="*/ 0 h 425"/>
                <a:gd name="T6" fmla="*/ 0 w 338"/>
                <a:gd name="T7" fmla="*/ 0 h 425"/>
                <a:gd name="T8" fmla="*/ 0 w 338"/>
                <a:gd name="T9" fmla="*/ 0 h 425"/>
                <a:gd name="T10" fmla="*/ 0 w 338"/>
                <a:gd name="T11" fmla="*/ 0 h 425"/>
                <a:gd name="T12" fmla="*/ 0 w 338"/>
                <a:gd name="T13" fmla="*/ 0 h 425"/>
                <a:gd name="T14" fmla="*/ 0 w 338"/>
                <a:gd name="T15" fmla="*/ 0 h 425"/>
                <a:gd name="T16" fmla="*/ 0 w 338"/>
                <a:gd name="T17" fmla="*/ 0 h 425"/>
                <a:gd name="T18" fmla="*/ 0 w 338"/>
                <a:gd name="T19" fmla="*/ 0 h 425"/>
                <a:gd name="T20" fmla="*/ 0 w 338"/>
                <a:gd name="T21" fmla="*/ 0 h 425"/>
                <a:gd name="T22" fmla="*/ 0 w 338"/>
                <a:gd name="T23" fmla="*/ 0 h 425"/>
                <a:gd name="T24" fmla="*/ 0 w 338"/>
                <a:gd name="T25" fmla="*/ 0 h 425"/>
                <a:gd name="T26" fmla="*/ 0 w 338"/>
                <a:gd name="T27" fmla="*/ 0 h 425"/>
                <a:gd name="T28" fmla="*/ 0 w 338"/>
                <a:gd name="T29" fmla="*/ 0 h 425"/>
                <a:gd name="T30" fmla="*/ 0 w 338"/>
                <a:gd name="T31" fmla="*/ 0 h 425"/>
                <a:gd name="T32" fmla="*/ 0 w 338"/>
                <a:gd name="T33" fmla="*/ 0 h 425"/>
                <a:gd name="T34" fmla="*/ 0 w 338"/>
                <a:gd name="T35" fmla="*/ 0 h 425"/>
                <a:gd name="T36" fmla="*/ 0 w 338"/>
                <a:gd name="T37" fmla="*/ 0 h 425"/>
                <a:gd name="T38" fmla="*/ 0 w 338"/>
                <a:gd name="T39" fmla="*/ 0 h 425"/>
                <a:gd name="T40" fmla="*/ 0 w 338"/>
                <a:gd name="T41" fmla="*/ 0 h 425"/>
                <a:gd name="T42" fmla="*/ 0 w 338"/>
                <a:gd name="T43" fmla="*/ 0 h 425"/>
                <a:gd name="T44" fmla="*/ 0 w 338"/>
                <a:gd name="T45" fmla="*/ 0 h 425"/>
                <a:gd name="T46" fmla="*/ 0 w 338"/>
                <a:gd name="T47" fmla="*/ 0 h 425"/>
                <a:gd name="T48" fmla="*/ 0 w 338"/>
                <a:gd name="T49" fmla="*/ 0 h 425"/>
                <a:gd name="T50" fmla="*/ 0 w 338"/>
                <a:gd name="T51" fmla="*/ 0 h 425"/>
                <a:gd name="T52" fmla="*/ 0 w 338"/>
                <a:gd name="T53" fmla="*/ 0 h 425"/>
                <a:gd name="T54" fmla="*/ 0 w 338"/>
                <a:gd name="T55" fmla="*/ 0 h 425"/>
                <a:gd name="T56" fmla="*/ 0 w 338"/>
                <a:gd name="T57" fmla="*/ 0 h 425"/>
                <a:gd name="T58" fmla="*/ 0 w 338"/>
                <a:gd name="T59" fmla="*/ 0 h 425"/>
                <a:gd name="T60" fmla="*/ 0 w 338"/>
                <a:gd name="T61" fmla="*/ 0 h 425"/>
                <a:gd name="T62" fmla="*/ 0 w 338"/>
                <a:gd name="T63" fmla="*/ 0 h 425"/>
                <a:gd name="T64" fmla="*/ 0 w 338"/>
                <a:gd name="T65" fmla="*/ 0 h 425"/>
                <a:gd name="T66" fmla="*/ 0 w 338"/>
                <a:gd name="T67" fmla="*/ 0 h 425"/>
                <a:gd name="T68" fmla="*/ 0 w 338"/>
                <a:gd name="T69" fmla="*/ 0 h 425"/>
                <a:gd name="T70" fmla="*/ 0 w 338"/>
                <a:gd name="T71" fmla="*/ 0 h 425"/>
                <a:gd name="T72" fmla="*/ 0 w 338"/>
                <a:gd name="T73" fmla="*/ 0 h 425"/>
                <a:gd name="T74" fmla="*/ 0 w 338"/>
                <a:gd name="T75" fmla="*/ 0 h 425"/>
                <a:gd name="T76" fmla="*/ 0 w 338"/>
                <a:gd name="T77" fmla="*/ 0 h 425"/>
                <a:gd name="T78" fmla="*/ 0 w 338"/>
                <a:gd name="T79" fmla="*/ 0 h 425"/>
                <a:gd name="T80" fmla="*/ 0 w 338"/>
                <a:gd name="T81" fmla="*/ 0 h 425"/>
                <a:gd name="T82" fmla="*/ 0 w 338"/>
                <a:gd name="T83" fmla="*/ 0 h 425"/>
                <a:gd name="T84" fmla="*/ 0 w 338"/>
                <a:gd name="T85" fmla="*/ 0 h 425"/>
                <a:gd name="T86" fmla="*/ 0 w 338"/>
                <a:gd name="T87" fmla="*/ 0 h 42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38" h="425">
                  <a:moveTo>
                    <a:pt x="207" y="425"/>
                  </a:moveTo>
                  <a:lnTo>
                    <a:pt x="0" y="34"/>
                  </a:lnTo>
                  <a:lnTo>
                    <a:pt x="3" y="35"/>
                  </a:lnTo>
                  <a:lnTo>
                    <a:pt x="6" y="36"/>
                  </a:lnTo>
                  <a:lnTo>
                    <a:pt x="8" y="37"/>
                  </a:lnTo>
                  <a:lnTo>
                    <a:pt x="11" y="39"/>
                  </a:lnTo>
                  <a:lnTo>
                    <a:pt x="14" y="39"/>
                  </a:lnTo>
                  <a:lnTo>
                    <a:pt x="17" y="40"/>
                  </a:lnTo>
                  <a:lnTo>
                    <a:pt x="19" y="41"/>
                  </a:lnTo>
                  <a:lnTo>
                    <a:pt x="23" y="42"/>
                  </a:lnTo>
                  <a:lnTo>
                    <a:pt x="25" y="44"/>
                  </a:lnTo>
                  <a:lnTo>
                    <a:pt x="27" y="44"/>
                  </a:lnTo>
                  <a:lnTo>
                    <a:pt x="31" y="45"/>
                  </a:lnTo>
                  <a:lnTo>
                    <a:pt x="33" y="46"/>
                  </a:lnTo>
                  <a:lnTo>
                    <a:pt x="36" y="46"/>
                  </a:lnTo>
                  <a:lnTo>
                    <a:pt x="39" y="47"/>
                  </a:lnTo>
                  <a:lnTo>
                    <a:pt x="41" y="48"/>
                  </a:lnTo>
                  <a:lnTo>
                    <a:pt x="44" y="48"/>
                  </a:lnTo>
                  <a:lnTo>
                    <a:pt x="47" y="50"/>
                  </a:lnTo>
                  <a:lnTo>
                    <a:pt x="50" y="51"/>
                  </a:lnTo>
                  <a:lnTo>
                    <a:pt x="52" y="51"/>
                  </a:lnTo>
                  <a:lnTo>
                    <a:pt x="56" y="52"/>
                  </a:lnTo>
                  <a:lnTo>
                    <a:pt x="58" y="52"/>
                  </a:lnTo>
                  <a:lnTo>
                    <a:pt x="60" y="53"/>
                  </a:lnTo>
                  <a:lnTo>
                    <a:pt x="64" y="53"/>
                  </a:lnTo>
                  <a:lnTo>
                    <a:pt x="66" y="54"/>
                  </a:lnTo>
                  <a:lnTo>
                    <a:pt x="68" y="54"/>
                  </a:lnTo>
                  <a:lnTo>
                    <a:pt x="72" y="56"/>
                  </a:lnTo>
                  <a:lnTo>
                    <a:pt x="74" y="56"/>
                  </a:lnTo>
                  <a:lnTo>
                    <a:pt x="77" y="57"/>
                  </a:lnTo>
                  <a:lnTo>
                    <a:pt x="79" y="57"/>
                  </a:lnTo>
                  <a:lnTo>
                    <a:pt x="83" y="57"/>
                  </a:lnTo>
                  <a:lnTo>
                    <a:pt x="85" y="58"/>
                  </a:lnTo>
                  <a:lnTo>
                    <a:pt x="87" y="58"/>
                  </a:lnTo>
                  <a:lnTo>
                    <a:pt x="91" y="58"/>
                  </a:lnTo>
                  <a:lnTo>
                    <a:pt x="93" y="59"/>
                  </a:lnTo>
                  <a:lnTo>
                    <a:pt x="96" y="59"/>
                  </a:lnTo>
                  <a:lnTo>
                    <a:pt x="99" y="59"/>
                  </a:lnTo>
                  <a:lnTo>
                    <a:pt x="101" y="61"/>
                  </a:lnTo>
                  <a:lnTo>
                    <a:pt x="104" y="61"/>
                  </a:lnTo>
                  <a:lnTo>
                    <a:pt x="106" y="61"/>
                  </a:lnTo>
                  <a:lnTo>
                    <a:pt x="110" y="61"/>
                  </a:lnTo>
                  <a:lnTo>
                    <a:pt x="112" y="61"/>
                  </a:lnTo>
                  <a:lnTo>
                    <a:pt x="114" y="62"/>
                  </a:lnTo>
                  <a:lnTo>
                    <a:pt x="118" y="62"/>
                  </a:lnTo>
                  <a:lnTo>
                    <a:pt x="120" y="62"/>
                  </a:lnTo>
                  <a:lnTo>
                    <a:pt x="123" y="62"/>
                  </a:lnTo>
                  <a:lnTo>
                    <a:pt x="125" y="62"/>
                  </a:lnTo>
                  <a:lnTo>
                    <a:pt x="128" y="62"/>
                  </a:lnTo>
                  <a:lnTo>
                    <a:pt x="131" y="62"/>
                  </a:lnTo>
                  <a:lnTo>
                    <a:pt x="133" y="62"/>
                  </a:lnTo>
                  <a:lnTo>
                    <a:pt x="136" y="62"/>
                  </a:lnTo>
                  <a:lnTo>
                    <a:pt x="139" y="62"/>
                  </a:lnTo>
                  <a:lnTo>
                    <a:pt x="141" y="62"/>
                  </a:lnTo>
                  <a:lnTo>
                    <a:pt x="144" y="62"/>
                  </a:lnTo>
                  <a:lnTo>
                    <a:pt x="146" y="62"/>
                  </a:lnTo>
                  <a:lnTo>
                    <a:pt x="150" y="62"/>
                  </a:lnTo>
                  <a:lnTo>
                    <a:pt x="152" y="62"/>
                  </a:lnTo>
                  <a:lnTo>
                    <a:pt x="154" y="62"/>
                  </a:lnTo>
                  <a:lnTo>
                    <a:pt x="157" y="62"/>
                  </a:lnTo>
                  <a:lnTo>
                    <a:pt x="160" y="62"/>
                  </a:lnTo>
                  <a:lnTo>
                    <a:pt x="163" y="62"/>
                  </a:lnTo>
                  <a:lnTo>
                    <a:pt x="165" y="62"/>
                  </a:lnTo>
                  <a:lnTo>
                    <a:pt x="167" y="62"/>
                  </a:lnTo>
                  <a:lnTo>
                    <a:pt x="171" y="61"/>
                  </a:lnTo>
                  <a:lnTo>
                    <a:pt x="173" y="61"/>
                  </a:lnTo>
                  <a:lnTo>
                    <a:pt x="176" y="61"/>
                  </a:lnTo>
                  <a:lnTo>
                    <a:pt x="178" y="61"/>
                  </a:lnTo>
                  <a:lnTo>
                    <a:pt x="181" y="59"/>
                  </a:lnTo>
                  <a:lnTo>
                    <a:pt x="184" y="59"/>
                  </a:lnTo>
                  <a:lnTo>
                    <a:pt x="186" y="59"/>
                  </a:lnTo>
                  <a:lnTo>
                    <a:pt x="188" y="59"/>
                  </a:lnTo>
                  <a:lnTo>
                    <a:pt x="192" y="58"/>
                  </a:lnTo>
                  <a:lnTo>
                    <a:pt x="194" y="58"/>
                  </a:lnTo>
                  <a:lnTo>
                    <a:pt x="197" y="57"/>
                  </a:lnTo>
                  <a:lnTo>
                    <a:pt x="199" y="57"/>
                  </a:lnTo>
                  <a:lnTo>
                    <a:pt x="203" y="57"/>
                  </a:lnTo>
                  <a:lnTo>
                    <a:pt x="205" y="56"/>
                  </a:lnTo>
                  <a:lnTo>
                    <a:pt x="207" y="56"/>
                  </a:lnTo>
                  <a:lnTo>
                    <a:pt x="210" y="54"/>
                  </a:lnTo>
                  <a:lnTo>
                    <a:pt x="212" y="54"/>
                  </a:lnTo>
                  <a:lnTo>
                    <a:pt x="216" y="53"/>
                  </a:lnTo>
                  <a:lnTo>
                    <a:pt x="218" y="53"/>
                  </a:lnTo>
                  <a:lnTo>
                    <a:pt x="220" y="52"/>
                  </a:lnTo>
                  <a:lnTo>
                    <a:pt x="223" y="52"/>
                  </a:lnTo>
                  <a:lnTo>
                    <a:pt x="225" y="51"/>
                  </a:lnTo>
                  <a:lnTo>
                    <a:pt x="228" y="51"/>
                  </a:lnTo>
                  <a:lnTo>
                    <a:pt x="231" y="50"/>
                  </a:lnTo>
                  <a:lnTo>
                    <a:pt x="233" y="50"/>
                  </a:lnTo>
                  <a:lnTo>
                    <a:pt x="236" y="48"/>
                  </a:lnTo>
                  <a:lnTo>
                    <a:pt x="238" y="47"/>
                  </a:lnTo>
                  <a:lnTo>
                    <a:pt x="241" y="47"/>
                  </a:lnTo>
                  <a:lnTo>
                    <a:pt x="244" y="46"/>
                  </a:lnTo>
                  <a:lnTo>
                    <a:pt x="246" y="45"/>
                  </a:lnTo>
                  <a:lnTo>
                    <a:pt x="248" y="45"/>
                  </a:lnTo>
                  <a:lnTo>
                    <a:pt x="251" y="44"/>
                  </a:lnTo>
                  <a:lnTo>
                    <a:pt x="254" y="42"/>
                  </a:lnTo>
                  <a:lnTo>
                    <a:pt x="257" y="41"/>
                  </a:lnTo>
                  <a:lnTo>
                    <a:pt x="259" y="40"/>
                  </a:lnTo>
                  <a:lnTo>
                    <a:pt x="261" y="40"/>
                  </a:lnTo>
                  <a:lnTo>
                    <a:pt x="264" y="39"/>
                  </a:lnTo>
                  <a:lnTo>
                    <a:pt x="267" y="37"/>
                  </a:lnTo>
                  <a:lnTo>
                    <a:pt x="270" y="36"/>
                  </a:lnTo>
                  <a:lnTo>
                    <a:pt x="272" y="35"/>
                  </a:lnTo>
                  <a:lnTo>
                    <a:pt x="274" y="34"/>
                  </a:lnTo>
                  <a:lnTo>
                    <a:pt x="277" y="33"/>
                  </a:lnTo>
                  <a:lnTo>
                    <a:pt x="279" y="33"/>
                  </a:lnTo>
                  <a:lnTo>
                    <a:pt x="283" y="31"/>
                  </a:lnTo>
                  <a:lnTo>
                    <a:pt x="285" y="30"/>
                  </a:lnTo>
                  <a:lnTo>
                    <a:pt x="287" y="29"/>
                  </a:lnTo>
                  <a:lnTo>
                    <a:pt x="290" y="28"/>
                  </a:lnTo>
                  <a:lnTo>
                    <a:pt x="292" y="26"/>
                  </a:lnTo>
                  <a:lnTo>
                    <a:pt x="294" y="25"/>
                  </a:lnTo>
                  <a:lnTo>
                    <a:pt x="298" y="24"/>
                  </a:lnTo>
                  <a:lnTo>
                    <a:pt x="300" y="23"/>
                  </a:lnTo>
                  <a:lnTo>
                    <a:pt x="303" y="20"/>
                  </a:lnTo>
                  <a:lnTo>
                    <a:pt x="305" y="19"/>
                  </a:lnTo>
                  <a:lnTo>
                    <a:pt x="307" y="18"/>
                  </a:lnTo>
                  <a:lnTo>
                    <a:pt x="310" y="17"/>
                  </a:lnTo>
                  <a:lnTo>
                    <a:pt x="313" y="15"/>
                  </a:lnTo>
                  <a:lnTo>
                    <a:pt x="316" y="14"/>
                  </a:lnTo>
                  <a:lnTo>
                    <a:pt x="318" y="13"/>
                  </a:lnTo>
                  <a:lnTo>
                    <a:pt x="320" y="11"/>
                  </a:lnTo>
                  <a:lnTo>
                    <a:pt x="323" y="9"/>
                  </a:lnTo>
                  <a:lnTo>
                    <a:pt x="325" y="8"/>
                  </a:lnTo>
                  <a:lnTo>
                    <a:pt x="327" y="7"/>
                  </a:lnTo>
                  <a:lnTo>
                    <a:pt x="331" y="4"/>
                  </a:lnTo>
                  <a:lnTo>
                    <a:pt x="333" y="3"/>
                  </a:lnTo>
                  <a:lnTo>
                    <a:pt x="336" y="2"/>
                  </a:lnTo>
                  <a:lnTo>
                    <a:pt x="338" y="0"/>
                  </a:lnTo>
                  <a:lnTo>
                    <a:pt x="207" y="425"/>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5" name="Freeform 388"/>
            <p:cNvSpPr>
              <a:spLocks/>
            </p:cNvSpPr>
            <p:nvPr/>
          </p:nvSpPr>
          <p:spPr bwMode="auto">
            <a:xfrm>
              <a:off x="2628" y="1232"/>
              <a:ext cx="51" cy="471"/>
            </a:xfrm>
            <a:custGeom>
              <a:avLst/>
              <a:gdLst>
                <a:gd name="T0" fmla="*/ 0 w 257"/>
                <a:gd name="T1" fmla="*/ 0 h 2355"/>
                <a:gd name="T2" fmla="*/ 0 w 257"/>
                <a:gd name="T3" fmla="*/ 0 h 2355"/>
                <a:gd name="T4" fmla="*/ 0 w 257"/>
                <a:gd name="T5" fmla="*/ 0 h 2355"/>
                <a:gd name="T6" fmla="*/ 0 w 257"/>
                <a:gd name="T7" fmla="*/ 0 h 2355"/>
                <a:gd name="T8" fmla="*/ 0 w 257"/>
                <a:gd name="T9" fmla="*/ 0 h 2355"/>
                <a:gd name="T10" fmla="*/ 0 w 257"/>
                <a:gd name="T11" fmla="*/ 0 h 235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7" h="2355">
                  <a:moveTo>
                    <a:pt x="20" y="2"/>
                  </a:moveTo>
                  <a:lnTo>
                    <a:pt x="0" y="5"/>
                  </a:lnTo>
                  <a:lnTo>
                    <a:pt x="218" y="2355"/>
                  </a:lnTo>
                  <a:lnTo>
                    <a:pt x="257" y="2351"/>
                  </a:lnTo>
                  <a:lnTo>
                    <a:pt x="38" y="0"/>
                  </a:lnTo>
                  <a:lnTo>
                    <a:pt x="20" y="2"/>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6" name="Freeform 389"/>
            <p:cNvSpPr>
              <a:spLocks/>
            </p:cNvSpPr>
            <p:nvPr/>
          </p:nvSpPr>
          <p:spPr bwMode="auto">
            <a:xfrm>
              <a:off x="2049" y="1753"/>
              <a:ext cx="76" cy="86"/>
            </a:xfrm>
            <a:custGeom>
              <a:avLst/>
              <a:gdLst>
                <a:gd name="T0" fmla="*/ 0 w 379"/>
                <a:gd name="T1" fmla="*/ 0 h 431"/>
                <a:gd name="T2" fmla="*/ 0 w 379"/>
                <a:gd name="T3" fmla="*/ 0 h 431"/>
                <a:gd name="T4" fmla="*/ 0 w 379"/>
                <a:gd name="T5" fmla="*/ 0 h 431"/>
                <a:gd name="T6" fmla="*/ 0 w 379"/>
                <a:gd name="T7" fmla="*/ 0 h 431"/>
                <a:gd name="T8" fmla="*/ 0 w 379"/>
                <a:gd name="T9" fmla="*/ 0 h 431"/>
                <a:gd name="T10" fmla="*/ 0 w 379"/>
                <a:gd name="T11" fmla="*/ 0 h 431"/>
                <a:gd name="T12" fmla="*/ 0 w 379"/>
                <a:gd name="T13" fmla="*/ 0 h 431"/>
                <a:gd name="T14" fmla="*/ 0 w 379"/>
                <a:gd name="T15" fmla="*/ 0 h 431"/>
                <a:gd name="T16" fmla="*/ 0 w 379"/>
                <a:gd name="T17" fmla="*/ 0 h 431"/>
                <a:gd name="T18" fmla="*/ 0 w 379"/>
                <a:gd name="T19" fmla="*/ 0 h 431"/>
                <a:gd name="T20" fmla="*/ 0 w 379"/>
                <a:gd name="T21" fmla="*/ 0 h 431"/>
                <a:gd name="T22" fmla="*/ 0 w 379"/>
                <a:gd name="T23" fmla="*/ 0 h 431"/>
                <a:gd name="T24" fmla="*/ 0 w 379"/>
                <a:gd name="T25" fmla="*/ 0 h 431"/>
                <a:gd name="T26" fmla="*/ 0 w 379"/>
                <a:gd name="T27" fmla="*/ 0 h 431"/>
                <a:gd name="T28" fmla="*/ 0 w 379"/>
                <a:gd name="T29" fmla="*/ 0 h 431"/>
                <a:gd name="T30" fmla="*/ 0 w 379"/>
                <a:gd name="T31" fmla="*/ 0 h 431"/>
                <a:gd name="T32" fmla="*/ 0 w 379"/>
                <a:gd name="T33" fmla="*/ 0 h 431"/>
                <a:gd name="T34" fmla="*/ 0 w 379"/>
                <a:gd name="T35" fmla="*/ 0 h 431"/>
                <a:gd name="T36" fmla="*/ 0 w 379"/>
                <a:gd name="T37" fmla="*/ 0 h 431"/>
                <a:gd name="T38" fmla="*/ 0 w 379"/>
                <a:gd name="T39" fmla="*/ 0 h 431"/>
                <a:gd name="T40" fmla="*/ 0 w 379"/>
                <a:gd name="T41" fmla="*/ 0 h 431"/>
                <a:gd name="T42" fmla="*/ 0 w 379"/>
                <a:gd name="T43" fmla="*/ 0 h 431"/>
                <a:gd name="T44" fmla="*/ 0 w 379"/>
                <a:gd name="T45" fmla="*/ 0 h 431"/>
                <a:gd name="T46" fmla="*/ 0 w 379"/>
                <a:gd name="T47" fmla="*/ 0 h 431"/>
                <a:gd name="T48" fmla="*/ 0 w 379"/>
                <a:gd name="T49" fmla="*/ 0 h 431"/>
                <a:gd name="T50" fmla="*/ 0 w 379"/>
                <a:gd name="T51" fmla="*/ 0 h 431"/>
                <a:gd name="T52" fmla="*/ 0 w 379"/>
                <a:gd name="T53" fmla="*/ 0 h 431"/>
                <a:gd name="T54" fmla="*/ 0 w 379"/>
                <a:gd name="T55" fmla="*/ 0 h 431"/>
                <a:gd name="T56" fmla="*/ 0 w 379"/>
                <a:gd name="T57" fmla="*/ 0 h 431"/>
                <a:gd name="T58" fmla="*/ 0 w 379"/>
                <a:gd name="T59" fmla="*/ 0 h 431"/>
                <a:gd name="T60" fmla="*/ 0 w 379"/>
                <a:gd name="T61" fmla="*/ 0 h 431"/>
                <a:gd name="T62" fmla="*/ 0 w 379"/>
                <a:gd name="T63" fmla="*/ 0 h 431"/>
                <a:gd name="T64" fmla="*/ 0 w 379"/>
                <a:gd name="T65" fmla="*/ 0 h 431"/>
                <a:gd name="T66" fmla="*/ 0 w 379"/>
                <a:gd name="T67" fmla="*/ 0 h 431"/>
                <a:gd name="T68" fmla="*/ 0 w 379"/>
                <a:gd name="T69" fmla="*/ 0 h 431"/>
                <a:gd name="T70" fmla="*/ 0 w 379"/>
                <a:gd name="T71" fmla="*/ 0 h 431"/>
                <a:gd name="T72" fmla="*/ 0 w 379"/>
                <a:gd name="T73" fmla="*/ 0 h 431"/>
                <a:gd name="T74" fmla="*/ 0 w 379"/>
                <a:gd name="T75" fmla="*/ 0 h 431"/>
                <a:gd name="T76" fmla="*/ 0 w 379"/>
                <a:gd name="T77" fmla="*/ 0 h 431"/>
                <a:gd name="T78" fmla="*/ 0 w 379"/>
                <a:gd name="T79" fmla="*/ 0 h 431"/>
                <a:gd name="T80" fmla="*/ 0 w 379"/>
                <a:gd name="T81" fmla="*/ 0 h 431"/>
                <a:gd name="T82" fmla="*/ 0 w 379"/>
                <a:gd name="T83" fmla="*/ 0 h 431"/>
                <a:gd name="T84" fmla="*/ 0 w 379"/>
                <a:gd name="T85" fmla="*/ 0 h 431"/>
                <a:gd name="T86" fmla="*/ 0 w 379"/>
                <a:gd name="T87" fmla="*/ 0 h 43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79" h="431">
                  <a:moveTo>
                    <a:pt x="379" y="431"/>
                  </a:moveTo>
                  <a:lnTo>
                    <a:pt x="0" y="219"/>
                  </a:lnTo>
                  <a:lnTo>
                    <a:pt x="4" y="219"/>
                  </a:lnTo>
                  <a:lnTo>
                    <a:pt x="6" y="217"/>
                  </a:lnTo>
                  <a:lnTo>
                    <a:pt x="10" y="217"/>
                  </a:lnTo>
                  <a:lnTo>
                    <a:pt x="12" y="216"/>
                  </a:lnTo>
                  <a:lnTo>
                    <a:pt x="15" y="216"/>
                  </a:lnTo>
                  <a:lnTo>
                    <a:pt x="18" y="215"/>
                  </a:lnTo>
                  <a:lnTo>
                    <a:pt x="20" y="214"/>
                  </a:lnTo>
                  <a:lnTo>
                    <a:pt x="24" y="214"/>
                  </a:lnTo>
                  <a:lnTo>
                    <a:pt x="26" y="212"/>
                  </a:lnTo>
                  <a:lnTo>
                    <a:pt x="28" y="211"/>
                  </a:lnTo>
                  <a:lnTo>
                    <a:pt x="32" y="211"/>
                  </a:lnTo>
                  <a:lnTo>
                    <a:pt x="34" y="210"/>
                  </a:lnTo>
                  <a:lnTo>
                    <a:pt x="37" y="209"/>
                  </a:lnTo>
                  <a:lnTo>
                    <a:pt x="40" y="209"/>
                  </a:lnTo>
                  <a:lnTo>
                    <a:pt x="42" y="208"/>
                  </a:lnTo>
                  <a:lnTo>
                    <a:pt x="45" y="206"/>
                  </a:lnTo>
                  <a:lnTo>
                    <a:pt x="48" y="206"/>
                  </a:lnTo>
                  <a:lnTo>
                    <a:pt x="51" y="205"/>
                  </a:lnTo>
                  <a:lnTo>
                    <a:pt x="53" y="204"/>
                  </a:lnTo>
                  <a:lnTo>
                    <a:pt x="55" y="203"/>
                  </a:lnTo>
                  <a:lnTo>
                    <a:pt x="59" y="202"/>
                  </a:lnTo>
                  <a:lnTo>
                    <a:pt x="61" y="202"/>
                  </a:lnTo>
                  <a:lnTo>
                    <a:pt x="64" y="200"/>
                  </a:lnTo>
                  <a:lnTo>
                    <a:pt x="66" y="199"/>
                  </a:lnTo>
                  <a:lnTo>
                    <a:pt x="70" y="198"/>
                  </a:lnTo>
                  <a:lnTo>
                    <a:pt x="72" y="197"/>
                  </a:lnTo>
                  <a:lnTo>
                    <a:pt x="74" y="195"/>
                  </a:lnTo>
                  <a:lnTo>
                    <a:pt x="77" y="194"/>
                  </a:lnTo>
                  <a:lnTo>
                    <a:pt x="79" y="194"/>
                  </a:lnTo>
                  <a:lnTo>
                    <a:pt x="81" y="193"/>
                  </a:lnTo>
                  <a:lnTo>
                    <a:pt x="84" y="192"/>
                  </a:lnTo>
                  <a:lnTo>
                    <a:pt x="87" y="191"/>
                  </a:lnTo>
                  <a:lnTo>
                    <a:pt x="90" y="189"/>
                  </a:lnTo>
                  <a:lnTo>
                    <a:pt x="92" y="188"/>
                  </a:lnTo>
                  <a:lnTo>
                    <a:pt x="94" y="187"/>
                  </a:lnTo>
                  <a:lnTo>
                    <a:pt x="97" y="186"/>
                  </a:lnTo>
                  <a:lnTo>
                    <a:pt x="99" y="184"/>
                  </a:lnTo>
                  <a:lnTo>
                    <a:pt x="101" y="183"/>
                  </a:lnTo>
                  <a:lnTo>
                    <a:pt x="104" y="182"/>
                  </a:lnTo>
                  <a:lnTo>
                    <a:pt x="106" y="181"/>
                  </a:lnTo>
                  <a:lnTo>
                    <a:pt x="108" y="180"/>
                  </a:lnTo>
                  <a:lnTo>
                    <a:pt x="111" y="177"/>
                  </a:lnTo>
                  <a:lnTo>
                    <a:pt x="113" y="176"/>
                  </a:lnTo>
                  <a:lnTo>
                    <a:pt x="115" y="175"/>
                  </a:lnTo>
                  <a:lnTo>
                    <a:pt x="118" y="173"/>
                  </a:lnTo>
                  <a:lnTo>
                    <a:pt x="120" y="172"/>
                  </a:lnTo>
                  <a:lnTo>
                    <a:pt x="122" y="171"/>
                  </a:lnTo>
                  <a:lnTo>
                    <a:pt x="125" y="170"/>
                  </a:lnTo>
                  <a:lnTo>
                    <a:pt x="127" y="167"/>
                  </a:lnTo>
                  <a:lnTo>
                    <a:pt x="130" y="166"/>
                  </a:lnTo>
                  <a:lnTo>
                    <a:pt x="132" y="165"/>
                  </a:lnTo>
                  <a:lnTo>
                    <a:pt x="134" y="164"/>
                  </a:lnTo>
                  <a:lnTo>
                    <a:pt x="137" y="162"/>
                  </a:lnTo>
                  <a:lnTo>
                    <a:pt x="138" y="160"/>
                  </a:lnTo>
                  <a:lnTo>
                    <a:pt x="140" y="159"/>
                  </a:lnTo>
                  <a:lnTo>
                    <a:pt x="142" y="158"/>
                  </a:lnTo>
                  <a:lnTo>
                    <a:pt x="145" y="155"/>
                  </a:lnTo>
                  <a:lnTo>
                    <a:pt x="147" y="154"/>
                  </a:lnTo>
                  <a:lnTo>
                    <a:pt x="150" y="153"/>
                  </a:lnTo>
                  <a:lnTo>
                    <a:pt x="152" y="150"/>
                  </a:lnTo>
                  <a:lnTo>
                    <a:pt x="153" y="149"/>
                  </a:lnTo>
                  <a:lnTo>
                    <a:pt x="155" y="148"/>
                  </a:lnTo>
                  <a:lnTo>
                    <a:pt x="158" y="145"/>
                  </a:lnTo>
                  <a:lnTo>
                    <a:pt x="160" y="144"/>
                  </a:lnTo>
                  <a:lnTo>
                    <a:pt x="161" y="143"/>
                  </a:lnTo>
                  <a:lnTo>
                    <a:pt x="164" y="141"/>
                  </a:lnTo>
                  <a:lnTo>
                    <a:pt x="166" y="139"/>
                  </a:lnTo>
                  <a:lnTo>
                    <a:pt x="168" y="137"/>
                  </a:lnTo>
                  <a:lnTo>
                    <a:pt x="170" y="136"/>
                  </a:lnTo>
                  <a:lnTo>
                    <a:pt x="172" y="133"/>
                  </a:lnTo>
                  <a:lnTo>
                    <a:pt x="174" y="132"/>
                  </a:lnTo>
                  <a:lnTo>
                    <a:pt x="175" y="130"/>
                  </a:lnTo>
                  <a:lnTo>
                    <a:pt x="178" y="128"/>
                  </a:lnTo>
                  <a:lnTo>
                    <a:pt x="180" y="126"/>
                  </a:lnTo>
                  <a:lnTo>
                    <a:pt x="181" y="125"/>
                  </a:lnTo>
                  <a:lnTo>
                    <a:pt x="184" y="122"/>
                  </a:lnTo>
                  <a:lnTo>
                    <a:pt x="186" y="121"/>
                  </a:lnTo>
                  <a:lnTo>
                    <a:pt x="187" y="119"/>
                  </a:lnTo>
                  <a:lnTo>
                    <a:pt x="190" y="116"/>
                  </a:lnTo>
                  <a:lnTo>
                    <a:pt x="191" y="115"/>
                  </a:lnTo>
                  <a:lnTo>
                    <a:pt x="193" y="112"/>
                  </a:lnTo>
                  <a:lnTo>
                    <a:pt x="195" y="111"/>
                  </a:lnTo>
                  <a:lnTo>
                    <a:pt x="197" y="109"/>
                  </a:lnTo>
                  <a:lnTo>
                    <a:pt x="199" y="106"/>
                  </a:lnTo>
                  <a:lnTo>
                    <a:pt x="200" y="105"/>
                  </a:lnTo>
                  <a:lnTo>
                    <a:pt x="202" y="103"/>
                  </a:lnTo>
                  <a:lnTo>
                    <a:pt x="204" y="100"/>
                  </a:lnTo>
                  <a:lnTo>
                    <a:pt x="206" y="98"/>
                  </a:lnTo>
                  <a:lnTo>
                    <a:pt x="207" y="97"/>
                  </a:lnTo>
                  <a:lnTo>
                    <a:pt x="210" y="94"/>
                  </a:lnTo>
                  <a:lnTo>
                    <a:pt x="211" y="92"/>
                  </a:lnTo>
                  <a:lnTo>
                    <a:pt x="213" y="89"/>
                  </a:lnTo>
                  <a:lnTo>
                    <a:pt x="214" y="88"/>
                  </a:lnTo>
                  <a:lnTo>
                    <a:pt x="217" y="86"/>
                  </a:lnTo>
                  <a:lnTo>
                    <a:pt x="218" y="83"/>
                  </a:lnTo>
                  <a:lnTo>
                    <a:pt x="220" y="81"/>
                  </a:lnTo>
                  <a:lnTo>
                    <a:pt x="221" y="78"/>
                  </a:lnTo>
                  <a:lnTo>
                    <a:pt x="222" y="76"/>
                  </a:lnTo>
                  <a:lnTo>
                    <a:pt x="225" y="75"/>
                  </a:lnTo>
                  <a:lnTo>
                    <a:pt x="226" y="72"/>
                  </a:lnTo>
                  <a:lnTo>
                    <a:pt x="227" y="70"/>
                  </a:lnTo>
                  <a:lnTo>
                    <a:pt x="230" y="67"/>
                  </a:lnTo>
                  <a:lnTo>
                    <a:pt x="231" y="65"/>
                  </a:lnTo>
                  <a:lnTo>
                    <a:pt x="232" y="62"/>
                  </a:lnTo>
                  <a:lnTo>
                    <a:pt x="234" y="60"/>
                  </a:lnTo>
                  <a:lnTo>
                    <a:pt x="235" y="58"/>
                  </a:lnTo>
                  <a:lnTo>
                    <a:pt x="237" y="55"/>
                  </a:lnTo>
                  <a:lnTo>
                    <a:pt x="239" y="53"/>
                  </a:lnTo>
                  <a:lnTo>
                    <a:pt x="240" y="50"/>
                  </a:lnTo>
                  <a:lnTo>
                    <a:pt x="241" y="48"/>
                  </a:lnTo>
                  <a:lnTo>
                    <a:pt x="242" y="45"/>
                  </a:lnTo>
                  <a:lnTo>
                    <a:pt x="245" y="43"/>
                  </a:lnTo>
                  <a:lnTo>
                    <a:pt x="246" y="41"/>
                  </a:lnTo>
                  <a:lnTo>
                    <a:pt x="247" y="38"/>
                  </a:lnTo>
                  <a:lnTo>
                    <a:pt x="248" y="36"/>
                  </a:lnTo>
                  <a:lnTo>
                    <a:pt x="251" y="33"/>
                  </a:lnTo>
                  <a:lnTo>
                    <a:pt x="252" y="30"/>
                  </a:lnTo>
                  <a:lnTo>
                    <a:pt x="253" y="27"/>
                  </a:lnTo>
                  <a:lnTo>
                    <a:pt x="254" y="25"/>
                  </a:lnTo>
                  <a:lnTo>
                    <a:pt x="255" y="22"/>
                  </a:lnTo>
                  <a:lnTo>
                    <a:pt x="257" y="20"/>
                  </a:lnTo>
                  <a:lnTo>
                    <a:pt x="259" y="17"/>
                  </a:lnTo>
                  <a:lnTo>
                    <a:pt x="260" y="14"/>
                  </a:lnTo>
                  <a:lnTo>
                    <a:pt x="261" y="11"/>
                  </a:lnTo>
                  <a:lnTo>
                    <a:pt x="262" y="9"/>
                  </a:lnTo>
                  <a:lnTo>
                    <a:pt x="264" y="6"/>
                  </a:lnTo>
                  <a:lnTo>
                    <a:pt x="265" y="3"/>
                  </a:lnTo>
                  <a:lnTo>
                    <a:pt x="266" y="0"/>
                  </a:lnTo>
                  <a:lnTo>
                    <a:pt x="379" y="431"/>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7" name="Freeform 390"/>
            <p:cNvSpPr>
              <a:spLocks/>
            </p:cNvSpPr>
            <p:nvPr/>
          </p:nvSpPr>
          <p:spPr bwMode="auto">
            <a:xfrm>
              <a:off x="1861" y="1496"/>
              <a:ext cx="242" cy="313"/>
            </a:xfrm>
            <a:custGeom>
              <a:avLst/>
              <a:gdLst>
                <a:gd name="T0" fmla="*/ 0 w 1212"/>
                <a:gd name="T1" fmla="*/ 0 h 1567"/>
                <a:gd name="T2" fmla="*/ 0 w 1212"/>
                <a:gd name="T3" fmla="*/ 0 h 1567"/>
                <a:gd name="T4" fmla="*/ 0 w 1212"/>
                <a:gd name="T5" fmla="*/ 0 h 1567"/>
                <a:gd name="T6" fmla="*/ 0 w 1212"/>
                <a:gd name="T7" fmla="*/ 0 h 1567"/>
                <a:gd name="T8" fmla="*/ 0 w 1212"/>
                <a:gd name="T9" fmla="*/ 0 h 1567"/>
                <a:gd name="T10" fmla="*/ 0 w 1212"/>
                <a:gd name="T11" fmla="*/ 0 h 15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12" h="1567">
                  <a:moveTo>
                    <a:pt x="15" y="12"/>
                  </a:moveTo>
                  <a:lnTo>
                    <a:pt x="0" y="26"/>
                  </a:lnTo>
                  <a:lnTo>
                    <a:pt x="1181" y="1567"/>
                  </a:lnTo>
                  <a:lnTo>
                    <a:pt x="1212" y="1541"/>
                  </a:lnTo>
                  <a:lnTo>
                    <a:pt x="32" y="0"/>
                  </a:lnTo>
                  <a:lnTo>
                    <a:pt x="15" y="12"/>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8" name="Freeform 391"/>
            <p:cNvSpPr>
              <a:spLocks/>
            </p:cNvSpPr>
            <p:nvPr/>
          </p:nvSpPr>
          <p:spPr bwMode="auto">
            <a:xfrm>
              <a:off x="3277" y="1381"/>
              <a:ext cx="83" cy="80"/>
            </a:xfrm>
            <a:custGeom>
              <a:avLst/>
              <a:gdLst>
                <a:gd name="T0" fmla="*/ 0 w 415"/>
                <a:gd name="T1" fmla="*/ 0 h 397"/>
                <a:gd name="T2" fmla="*/ 0 w 415"/>
                <a:gd name="T3" fmla="*/ 0 h 397"/>
                <a:gd name="T4" fmla="*/ 0 w 415"/>
                <a:gd name="T5" fmla="*/ 0 h 397"/>
                <a:gd name="T6" fmla="*/ 0 w 415"/>
                <a:gd name="T7" fmla="*/ 0 h 397"/>
                <a:gd name="T8" fmla="*/ 0 w 415"/>
                <a:gd name="T9" fmla="*/ 0 h 397"/>
                <a:gd name="T10" fmla="*/ 0 w 415"/>
                <a:gd name="T11" fmla="*/ 0 h 397"/>
                <a:gd name="T12" fmla="*/ 0 w 415"/>
                <a:gd name="T13" fmla="*/ 0 h 397"/>
                <a:gd name="T14" fmla="*/ 0 w 415"/>
                <a:gd name="T15" fmla="*/ 0 h 397"/>
                <a:gd name="T16" fmla="*/ 0 w 415"/>
                <a:gd name="T17" fmla="*/ 0 h 397"/>
                <a:gd name="T18" fmla="*/ 0 w 415"/>
                <a:gd name="T19" fmla="*/ 0 h 397"/>
                <a:gd name="T20" fmla="*/ 0 w 415"/>
                <a:gd name="T21" fmla="*/ 0 h 397"/>
                <a:gd name="T22" fmla="*/ 0 w 415"/>
                <a:gd name="T23" fmla="*/ 0 h 397"/>
                <a:gd name="T24" fmla="*/ 0 w 415"/>
                <a:gd name="T25" fmla="*/ 0 h 397"/>
                <a:gd name="T26" fmla="*/ 0 w 415"/>
                <a:gd name="T27" fmla="*/ 0 h 397"/>
                <a:gd name="T28" fmla="*/ 0 w 415"/>
                <a:gd name="T29" fmla="*/ 0 h 397"/>
                <a:gd name="T30" fmla="*/ 0 w 415"/>
                <a:gd name="T31" fmla="*/ 0 h 397"/>
                <a:gd name="T32" fmla="*/ 0 w 415"/>
                <a:gd name="T33" fmla="*/ 0 h 397"/>
                <a:gd name="T34" fmla="*/ 0 w 415"/>
                <a:gd name="T35" fmla="*/ 0 h 397"/>
                <a:gd name="T36" fmla="*/ 0 w 415"/>
                <a:gd name="T37" fmla="*/ 0 h 397"/>
                <a:gd name="T38" fmla="*/ 0 w 415"/>
                <a:gd name="T39" fmla="*/ 0 h 397"/>
                <a:gd name="T40" fmla="*/ 0 w 415"/>
                <a:gd name="T41" fmla="*/ 0 h 397"/>
                <a:gd name="T42" fmla="*/ 0 w 415"/>
                <a:gd name="T43" fmla="*/ 0 h 397"/>
                <a:gd name="T44" fmla="*/ 0 w 415"/>
                <a:gd name="T45" fmla="*/ 0 h 397"/>
                <a:gd name="T46" fmla="*/ 0 w 415"/>
                <a:gd name="T47" fmla="*/ 0 h 397"/>
                <a:gd name="T48" fmla="*/ 0 w 415"/>
                <a:gd name="T49" fmla="*/ 0 h 397"/>
                <a:gd name="T50" fmla="*/ 0 w 415"/>
                <a:gd name="T51" fmla="*/ 0 h 397"/>
                <a:gd name="T52" fmla="*/ 0 w 415"/>
                <a:gd name="T53" fmla="*/ 0 h 397"/>
                <a:gd name="T54" fmla="*/ 0 w 415"/>
                <a:gd name="T55" fmla="*/ 0 h 397"/>
                <a:gd name="T56" fmla="*/ 0 w 415"/>
                <a:gd name="T57" fmla="*/ 0 h 397"/>
                <a:gd name="T58" fmla="*/ 0 w 415"/>
                <a:gd name="T59" fmla="*/ 0 h 397"/>
                <a:gd name="T60" fmla="*/ 0 w 415"/>
                <a:gd name="T61" fmla="*/ 0 h 397"/>
                <a:gd name="T62" fmla="*/ 0 w 415"/>
                <a:gd name="T63" fmla="*/ 0 h 397"/>
                <a:gd name="T64" fmla="*/ 0 w 415"/>
                <a:gd name="T65" fmla="*/ 0 h 397"/>
                <a:gd name="T66" fmla="*/ 0 w 415"/>
                <a:gd name="T67" fmla="*/ 0 h 397"/>
                <a:gd name="T68" fmla="*/ 0 w 415"/>
                <a:gd name="T69" fmla="*/ 0 h 397"/>
                <a:gd name="T70" fmla="*/ 0 w 415"/>
                <a:gd name="T71" fmla="*/ 0 h 397"/>
                <a:gd name="T72" fmla="*/ 0 w 415"/>
                <a:gd name="T73" fmla="*/ 0 h 397"/>
                <a:gd name="T74" fmla="*/ 0 w 415"/>
                <a:gd name="T75" fmla="*/ 0 h 397"/>
                <a:gd name="T76" fmla="*/ 0 w 415"/>
                <a:gd name="T77" fmla="*/ 0 h 397"/>
                <a:gd name="T78" fmla="*/ 0 w 415"/>
                <a:gd name="T79" fmla="*/ 0 h 397"/>
                <a:gd name="T80" fmla="*/ 0 w 415"/>
                <a:gd name="T81" fmla="*/ 0 h 397"/>
                <a:gd name="T82" fmla="*/ 0 w 415"/>
                <a:gd name="T83" fmla="*/ 0 h 397"/>
                <a:gd name="T84" fmla="*/ 0 w 415"/>
                <a:gd name="T85" fmla="*/ 0 h 397"/>
                <a:gd name="T86" fmla="*/ 0 w 415"/>
                <a:gd name="T87" fmla="*/ 0 h 39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15" h="397">
                  <a:moveTo>
                    <a:pt x="0" y="397"/>
                  </a:moveTo>
                  <a:lnTo>
                    <a:pt x="200" y="0"/>
                  </a:lnTo>
                  <a:lnTo>
                    <a:pt x="200" y="4"/>
                  </a:lnTo>
                  <a:lnTo>
                    <a:pt x="202" y="6"/>
                  </a:lnTo>
                  <a:lnTo>
                    <a:pt x="203" y="10"/>
                  </a:lnTo>
                  <a:lnTo>
                    <a:pt x="203" y="13"/>
                  </a:lnTo>
                  <a:lnTo>
                    <a:pt x="204" y="15"/>
                  </a:lnTo>
                  <a:lnTo>
                    <a:pt x="204" y="19"/>
                  </a:lnTo>
                  <a:lnTo>
                    <a:pt x="205" y="21"/>
                  </a:lnTo>
                  <a:lnTo>
                    <a:pt x="206" y="25"/>
                  </a:lnTo>
                  <a:lnTo>
                    <a:pt x="206" y="27"/>
                  </a:lnTo>
                  <a:lnTo>
                    <a:pt x="207" y="30"/>
                  </a:lnTo>
                  <a:lnTo>
                    <a:pt x="209" y="33"/>
                  </a:lnTo>
                  <a:lnTo>
                    <a:pt x="209" y="36"/>
                  </a:lnTo>
                  <a:lnTo>
                    <a:pt x="210" y="38"/>
                  </a:lnTo>
                  <a:lnTo>
                    <a:pt x="211" y="42"/>
                  </a:lnTo>
                  <a:lnTo>
                    <a:pt x="212" y="44"/>
                  </a:lnTo>
                  <a:lnTo>
                    <a:pt x="212" y="47"/>
                  </a:lnTo>
                  <a:lnTo>
                    <a:pt x="213" y="49"/>
                  </a:lnTo>
                  <a:lnTo>
                    <a:pt x="215" y="53"/>
                  </a:lnTo>
                  <a:lnTo>
                    <a:pt x="216" y="55"/>
                  </a:lnTo>
                  <a:lnTo>
                    <a:pt x="217" y="58"/>
                  </a:lnTo>
                  <a:lnTo>
                    <a:pt x="217" y="60"/>
                  </a:lnTo>
                  <a:lnTo>
                    <a:pt x="218" y="64"/>
                  </a:lnTo>
                  <a:lnTo>
                    <a:pt x="219" y="66"/>
                  </a:lnTo>
                  <a:lnTo>
                    <a:pt x="220" y="69"/>
                  </a:lnTo>
                  <a:lnTo>
                    <a:pt x="222" y="71"/>
                  </a:lnTo>
                  <a:lnTo>
                    <a:pt x="223" y="73"/>
                  </a:lnTo>
                  <a:lnTo>
                    <a:pt x="224" y="77"/>
                  </a:lnTo>
                  <a:lnTo>
                    <a:pt x="225" y="80"/>
                  </a:lnTo>
                  <a:lnTo>
                    <a:pt x="225" y="82"/>
                  </a:lnTo>
                  <a:lnTo>
                    <a:pt x="226" y="84"/>
                  </a:lnTo>
                  <a:lnTo>
                    <a:pt x="227" y="87"/>
                  </a:lnTo>
                  <a:lnTo>
                    <a:pt x="229" y="89"/>
                  </a:lnTo>
                  <a:lnTo>
                    <a:pt x="230" y="92"/>
                  </a:lnTo>
                  <a:lnTo>
                    <a:pt x="231" y="94"/>
                  </a:lnTo>
                  <a:lnTo>
                    <a:pt x="232" y="98"/>
                  </a:lnTo>
                  <a:lnTo>
                    <a:pt x="233" y="100"/>
                  </a:lnTo>
                  <a:lnTo>
                    <a:pt x="235" y="103"/>
                  </a:lnTo>
                  <a:lnTo>
                    <a:pt x="237" y="105"/>
                  </a:lnTo>
                  <a:lnTo>
                    <a:pt x="238" y="108"/>
                  </a:lnTo>
                  <a:lnTo>
                    <a:pt x="239" y="110"/>
                  </a:lnTo>
                  <a:lnTo>
                    <a:pt x="240" y="113"/>
                  </a:lnTo>
                  <a:lnTo>
                    <a:pt x="242" y="115"/>
                  </a:lnTo>
                  <a:lnTo>
                    <a:pt x="243" y="117"/>
                  </a:lnTo>
                  <a:lnTo>
                    <a:pt x="244" y="120"/>
                  </a:lnTo>
                  <a:lnTo>
                    <a:pt x="245" y="122"/>
                  </a:lnTo>
                  <a:lnTo>
                    <a:pt x="247" y="125"/>
                  </a:lnTo>
                  <a:lnTo>
                    <a:pt x="249" y="127"/>
                  </a:lnTo>
                  <a:lnTo>
                    <a:pt x="250" y="128"/>
                  </a:lnTo>
                  <a:lnTo>
                    <a:pt x="251" y="131"/>
                  </a:lnTo>
                  <a:lnTo>
                    <a:pt x="252" y="133"/>
                  </a:lnTo>
                  <a:lnTo>
                    <a:pt x="255" y="136"/>
                  </a:lnTo>
                  <a:lnTo>
                    <a:pt x="256" y="138"/>
                  </a:lnTo>
                  <a:lnTo>
                    <a:pt x="257" y="141"/>
                  </a:lnTo>
                  <a:lnTo>
                    <a:pt x="258" y="143"/>
                  </a:lnTo>
                  <a:lnTo>
                    <a:pt x="260" y="145"/>
                  </a:lnTo>
                  <a:lnTo>
                    <a:pt x="262" y="148"/>
                  </a:lnTo>
                  <a:lnTo>
                    <a:pt x="263" y="149"/>
                  </a:lnTo>
                  <a:lnTo>
                    <a:pt x="265" y="152"/>
                  </a:lnTo>
                  <a:lnTo>
                    <a:pt x="266" y="154"/>
                  </a:lnTo>
                  <a:lnTo>
                    <a:pt x="267" y="156"/>
                  </a:lnTo>
                  <a:lnTo>
                    <a:pt x="270" y="159"/>
                  </a:lnTo>
                  <a:lnTo>
                    <a:pt x="271" y="160"/>
                  </a:lnTo>
                  <a:lnTo>
                    <a:pt x="272" y="163"/>
                  </a:lnTo>
                  <a:lnTo>
                    <a:pt x="275" y="165"/>
                  </a:lnTo>
                  <a:lnTo>
                    <a:pt x="276" y="167"/>
                  </a:lnTo>
                  <a:lnTo>
                    <a:pt x="278" y="169"/>
                  </a:lnTo>
                  <a:lnTo>
                    <a:pt x="279" y="171"/>
                  </a:lnTo>
                  <a:lnTo>
                    <a:pt x="282" y="173"/>
                  </a:lnTo>
                  <a:lnTo>
                    <a:pt x="283" y="175"/>
                  </a:lnTo>
                  <a:lnTo>
                    <a:pt x="285" y="177"/>
                  </a:lnTo>
                  <a:lnTo>
                    <a:pt x="286" y="180"/>
                  </a:lnTo>
                  <a:lnTo>
                    <a:pt x="289" y="181"/>
                  </a:lnTo>
                  <a:lnTo>
                    <a:pt x="290" y="183"/>
                  </a:lnTo>
                  <a:lnTo>
                    <a:pt x="292" y="186"/>
                  </a:lnTo>
                  <a:lnTo>
                    <a:pt x="293" y="187"/>
                  </a:lnTo>
                  <a:lnTo>
                    <a:pt x="296" y="189"/>
                  </a:lnTo>
                  <a:lnTo>
                    <a:pt x="298" y="192"/>
                  </a:lnTo>
                  <a:lnTo>
                    <a:pt x="299" y="193"/>
                  </a:lnTo>
                  <a:lnTo>
                    <a:pt x="302" y="195"/>
                  </a:lnTo>
                  <a:lnTo>
                    <a:pt x="303" y="197"/>
                  </a:lnTo>
                  <a:lnTo>
                    <a:pt x="305" y="199"/>
                  </a:lnTo>
                  <a:lnTo>
                    <a:pt x="307" y="200"/>
                  </a:lnTo>
                  <a:lnTo>
                    <a:pt x="309" y="203"/>
                  </a:lnTo>
                  <a:lnTo>
                    <a:pt x="311" y="205"/>
                  </a:lnTo>
                  <a:lnTo>
                    <a:pt x="313" y="206"/>
                  </a:lnTo>
                  <a:lnTo>
                    <a:pt x="316" y="209"/>
                  </a:lnTo>
                  <a:lnTo>
                    <a:pt x="317" y="210"/>
                  </a:lnTo>
                  <a:lnTo>
                    <a:pt x="319" y="213"/>
                  </a:lnTo>
                  <a:lnTo>
                    <a:pt x="322" y="214"/>
                  </a:lnTo>
                  <a:lnTo>
                    <a:pt x="323" y="215"/>
                  </a:lnTo>
                  <a:lnTo>
                    <a:pt x="325" y="217"/>
                  </a:lnTo>
                  <a:lnTo>
                    <a:pt x="327" y="219"/>
                  </a:lnTo>
                  <a:lnTo>
                    <a:pt x="330" y="221"/>
                  </a:lnTo>
                  <a:lnTo>
                    <a:pt x="332" y="222"/>
                  </a:lnTo>
                  <a:lnTo>
                    <a:pt x="335" y="225"/>
                  </a:lnTo>
                  <a:lnTo>
                    <a:pt x="336" y="226"/>
                  </a:lnTo>
                  <a:lnTo>
                    <a:pt x="338" y="227"/>
                  </a:lnTo>
                  <a:lnTo>
                    <a:pt x="340" y="230"/>
                  </a:lnTo>
                  <a:lnTo>
                    <a:pt x="343" y="231"/>
                  </a:lnTo>
                  <a:lnTo>
                    <a:pt x="345" y="232"/>
                  </a:lnTo>
                  <a:lnTo>
                    <a:pt x="347" y="234"/>
                  </a:lnTo>
                  <a:lnTo>
                    <a:pt x="350" y="236"/>
                  </a:lnTo>
                  <a:lnTo>
                    <a:pt x="352" y="237"/>
                  </a:lnTo>
                  <a:lnTo>
                    <a:pt x="355" y="239"/>
                  </a:lnTo>
                  <a:lnTo>
                    <a:pt x="357" y="241"/>
                  </a:lnTo>
                  <a:lnTo>
                    <a:pt x="359" y="242"/>
                  </a:lnTo>
                  <a:lnTo>
                    <a:pt x="362" y="244"/>
                  </a:lnTo>
                  <a:lnTo>
                    <a:pt x="364" y="245"/>
                  </a:lnTo>
                  <a:lnTo>
                    <a:pt x="366" y="247"/>
                  </a:lnTo>
                  <a:lnTo>
                    <a:pt x="369" y="248"/>
                  </a:lnTo>
                  <a:lnTo>
                    <a:pt x="371" y="250"/>
                  </a:lnTo>
                  <a:lnTo>
                    <a:pt x="373" y="252"/>
                  </a:lnTo>
                  <a:lnTo>
                    <a:pt x="376" y="253"/>
                  </a:lnTo>
                  <a:lnTo>
                    <a:pt x="378" y="254"/>
                  </a:lnTo>
                  <a:lnTo>
                    <a:pt x="380" y="255"/>
                  </a:lnTo>
                  <a:lnTo>
                    <a:pt x="383" y="258"/>
                  </a:lnTo>
                  <a:lnTo>
                    <a:pt x="385" y="259"/>
                  </a:lnTo>
                  <a:lnTo>
                    <a:pt x="389" y="260"/>
                  </a:lnTo>
                  <a:lnTo>
                    <a:pt x="391" y="261"/>
                  </a:lnTo>
                  <a:lnTo>
                    <a:pt x="393" y="262"/>
                  </a:lnTo>
                  <a:lnTo>
                    <a:pt x="396" y="264"/>
                  </a:lnTo>
                  <a:lnTo>
                    <a:pt x="398" y="265"/>
                  </a:lnTo>
                  <a:lnTo>
                    <a:pt x="402" y="267"/>
                  </a:lnTo>
                  <a:lnTo>
                    <a:pt x="404" y="269"/>
                  </a:lnTo>
                  <a:lnTo>
                    <a:pt x="406" y="270"/>
                  </a:lnTo>
                  <a:lnTo>
                    <a:pt x="409" y="271"/>
                  </a:lnTo>
                  <a:lnTo>
                    <a:pt x="412" y="272"/>
                  </a:lnTo>
                  <a:lnTo>
                    <a:pt x="415" y="273"/>
                  </a:lnTo>
                  <a:lnTo>
                    <a:pt x="0" y="397"/>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59" name="Freeform 392"/>
            <p:cNvSpPr>
              <a:spLocks/>
            </p:cNvSpPr>
            <p:nvPr/>
          </p:nvSpPr>
          <p:spPr bwMode="auto">
            <a:xfrm>
              <a:off x="3305" y="1314"/>
              <a:ext cx="143" cy="124"/>
            </a:xfrm>
            <a:custGeom>
              <a:avLst/>
              <a:gdLst>
                <a:gd name="T0" fmla="*/ 0 w 716"/>
                <a:gd name="T1" fmla="*/ 0 h 617"/>
                <a:gd name="T2" fmla="*/ 0 w 716"/>
                <a:gd name="T3" fmla="*/ 0 h 617"/>
                <a:gd name="T4" fmla="*/ 0 w 716"/>
                <a:gd name="T5" fmla="*/ 0 h 617"/>
                <a:gd name="T6" fmla="*/ 0 w 716"/>
                <a:gd name="T7" fmla="*/ 0 h 617"/>
                <a:gd name="T8" fmla="*/ 0 w 716"/>
                <a:gd name="T9" fmla="*/ 0 h 617"/>
                <a:gd name="T10" fmla="*/ 0 w 716"/>
                <a:gd name="T11" fmla="*/ 0 h 6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16" h="617">
                  <a:moveTo>
                    <a:pt x="705" y="16"/>
                  </a:moveTo>
                  <a:lnTo>
                    <a:pt x="692" y="0"/>
                  </a:lnTo>
                  <a:lnTo>
                    <a:pt x="0" y="585"/>
                  </a:lnTo>
                  <a:lnTo>
                    <a:pt x="24" y="617"/>
                  </a:lnTo>
                  <a:lnTo>
                    <a:pt x="716" y="32"/>
                  </a:lnTo>
                  <a:lnTo>
                    <a:pt x="705" y="16"/>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0" name="Freeform 393"/>
            <p:cNvSpPr>
              <a:spLocks/>
            </p:cNvSpPr>
            <p:nvPr/>
          </p:nvSpPr>
          <p:spPr bwMode="auto">
            <a:xfrm>
              <a:off x="3236" y="3197"/>
              <a:ext cx="86" cy="67"/>
            </a:xfrm>
            <a:custGeom>
              <a:avLst/>
              <a:gdLst>
                <a:gd name="T0" fmla="*/ 0 w 428"/>
                <a:gd name="T1" fmla="*/ 0 h 335"/>
                <a:gd name="T2" fmla="*/ 0 w 428"/>
                <a:gd name="T3" fmla="*/ 0 h 335"/>
                <a:gd name="T4" fmla="*/ 0 w 428"/>
                <a:gd name="T5" fmla="*/ 0 h 335"/>
                <a:gd name="T6" fmla="*/ 0 w 428"/>
                <a:gd name="T7" fmla="*/ 0 h 335"/>
                <a:gd name="T8" fmla="*/ 0 w 428"/>
                <a:gd name="T9" fmla="*/ 0 h 335"/>
                <a:gd name="T10" fmla="*/ 0 w 428"/>
                <a:gd name="T11" fmla="*/ 0 h 335"/>
                <a:gd name="T12" fmla="*/ 0 w 428"/>
                <a:gd name="T13" fmla="*/ 0 h 335"/>
                <a:gd name="T14" fmla="*/ 0 w 428"/>
                <a:gd name="T15" fmla="*/ 0 h 335"/>
                <a:gd name="T16" fmla="*/ 0 w 428"/>
                <a:gd name="T17" fmla="*/ 0 h 335"/>
                <a:gd name="T18" fmla="*/ 0 w 428"/>
                <a:gd name="T19" fmla="*/ 0 h 335"/>
                <a:gd name="T20" fmla="*/ 0 w 428"/>
                <a:gd name="T21" fmla="*/ 0 h 335"/>
                <a:gd name="T22" fmla="*/ 0 w 428"/>
                <a:gd name="T23" fmla="*/ 0 h 335"/>
                <a:gd name="T24" fmla="*/ 0 w 428"/>
                <a:gd name="T25" fmla="*/ 0 h 335"/>
                <a:gd name="T26" fmla="*/ 0 w 428"/>
                <a:gd name="T27" fmla="*/ 0 h 335"/>
                <a:gd name="T28" fmla="*/ 0 w 428"/>
                <a:gd name="T29" fmla="*/ 0 h 335"/>
                <a:gd name="T30" fmla="*/ 0 w 428"/>
                <a:gd name="T31" fmla="*/ 0 h 335"/>
                <a:gd name="T32" fmla="*/ 0 w 428"/>
                <a:gd name="T33" fmla="*/ 0 h 335"/>
                <a:gd name="T34" fmla="*/ 0 w 428"/>
                <a:gd name="T35" fmla="*/ 0 h 335"/>
                <a:gd name="T36" fmla="*/ 0 w 428"/>
                <a:gd name="T37" fmla="*/ 0 h 335"/>
                <a:gd name="T38" fmla="*/ 0 w 428"/>
                <a:gd name="T39" fmla="*/ 0 h 335"/>
                <a:gd name="T40" fmla="*/ 0 w 428"/>
                <a:gd name="T41" fmla="*/ 0 h 335"/>
                <a:gd name="T42" fmla="*/ 0 w 428"/>
                <a:gd name="T43" fmla="*/ 0 h 335"/>
                <a:gd name="T44" fmla="*/ 0 w 428"/>
                <a:gd name="T45" fmla="*/ 0 h 335"/>
                <a:gd name="T46" fmla="*/ 0 w 428"/>
                <a:gd name="T47" fmla="*/ 0 h 335"/>
                <a:gd name="T48" fmla="*/ 0 w 428"/>
                <a:gd name="T49" fmla="*/ 0 h 335"/>
                <a:gd name="T50" fmla="*/ 0 w 428"/>
                <a:gd name="T51" fmla="*/ 0 h 335"/>
                <a:gd name="T52" fmla="*/ 0 w 428"/>
                <a:gd name="T53" fmla="*/ 0 h 335"/>
                <a:gd name="T54" fmla="*/ 0 w 428"/>
                <a:gd name="T55" fmla="*/ 0 h 335"/>
                <a:gd name="T56" fmla="*/ 0 w 428"/>
                <a:gd name="T57" fmla="*/ 0 h 335"/>
                <a:gd name="T58" fmla="*/ 0 w 428"/>
                <a:gd name="T59" fmla="*/ 0 h 335"/>
                <a:gd name="T60" fmla="*/ 0 w 428"/>
                <a:gd name="T61" fmla="*/ 0 h 335"/>
                <a:gd name="T62" fmla="*/ 0 w 428"/>
                <a:gd name="T63" fmla="*/ 0 h 335"/>
                <a:gd name="T64" fmla="*/ 0 w 428"/>
                <a:gd name="T65" fmla="*/ 0 h 335"/>
                <a:gd name="T66" fmla="*/ 0 w 428"/>
                <a:gd name="T67" fmla="*/ 0 h 335"/>
                <a:gd name="T68" fmla="*/ 0 w 428"/>
                <a:gd name="T69" fmla="*/ 0 h 335"/>
                <a:gd name="T70" fmla="*/ 0 w 428"/>
                <a:gd name="T71" fmla="*/ 0 h 335"/>
                <a:gd name="T72" fmla="*/ 0 w 428"/>
                <a:gd name="T73" fmla="*/ 0 h 335"/>
                <a:gd name="T74" fmla="*/ 0 w 428"/>
                <a:gd name="T75" fmla="*/ 0 h 335"/>
                <a:gd name="T76" fmla="*/ 0 w 428"/>
                <a:gd name="T77" fmla="*/ 0 h 335"/>
                <a:gd name="T78" fmla="*/ 0 w 428"/>
                <a:gd name="T79" fmla="*/ 0 h 335"/>
                <a:gd name="T80" fmla="*/ 0 w 428"/>
                <a:gd name="T81" fmla="*/ 0 h 335"/>
                <a:gd name="T82" fmla="*/ 0 w 428"/>
                <a:gd name="T83" fmla="*/ 0 h 335"/>
                <a:gd name="T84" fmla="*/ 0 w 428"/>
                <a:gd name="T85" fmla="*/ 0 h 335"/>
                <a:gd name="T86" fmla="*/ 0 w 428"/>
                <a:gd name="T87" fmla="*/ 0 h 33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28" h="335">
                  <a:moveTo>
                    <a:pt x="0" y="43"/>
                  </a:moveTo>
                  <a:lnTo>
                    <a:pt x="428" y="0"/>
                  </a:lnTo>
                  <a:lnTo>
                    <a:pt x="426" y="2"/>
                  </a:lnTo>
                  <a:lnTo>
                    <a:pt x="425" y="5"/>
                  </a:lnTo>
                  <a:lnTo>
                    <a:pt x="422" y="7"/>
                  </a:lnTo>
                  <a:lnTo>
                    <a:pt x="420" y="9"/>
                  </a:lnTo>
                  <a:lnTo>
                    <a:pt x="418" y="11"/>
                  </a:lnTo>
                  <a:lnTo>
                    <a:pt x="416" y="13"/>
                  </a:lnTo>
                  <a:lnTo>
                    <a:pt x="414" y="16"/>
                  </a:lnTo>
                  <a:lnTo>
                    <a:pt x="412" y="18"/>
                  </a:lnTo>
                  <a:lnTo>
                    <a:pt x="410" y="21"/>
                  </a:lnTo>
                  <a:lnTo>
                    <a:pt x="408" y="22"/>
                  </a:lnTo>
                  <a:lnTo>
                    <a:pt x="407" y="24"/>
                  </a:lnTo>
                  <a:lnTo>
                    <a:pt x="405" y="27"/>
                  </a:lnTo>
                  <a:lnTo>
                    <a:pt x="403" y="29"/>
                  </a:lnTo>
                  <a:lnTo>
                    <a:pt x="401" y="32"/>
                  </a:lnTo>
                  <a:lnTo>
                    <a:pt x="399" y="34"/>
                  </a:lnTo>
                  <a:lnTo>
                    <a:pt x="398" y="37"/>
                  </a:lnTo>
                  <a:lnTo>
                    <a:pt x="395" y="39"/>
                  </a:lnTo>
                  <a:lnTo>
                    <a:pt x="394" y="40"/>
                  </a:lnTo>
                  <a:lnTo>
                    <a:pt x="393" y="43"/>
                  </a:lnTo>
                  <a:lnTo>
                    <a:pt x="390" y="45"/>
                  </a:lnTo>
                  <a:lnTo>
                    <a:pt x="389" y="48"/>
                  </a:lnTo>
                  <a:lnTo>
                    <a:pt x="387" y="50"/>
                  </a:lnTo>
                  <a:lnTo>
                    <a:pt x="386" y="52"/>
                  </a:lnTo>
                  <a:lnTo>
                    <a:pt x="385" y="55"/>
                  </a:lnTo>
                  <a:lnTo>
                    <a:pt x="382" y="57"/>
                  </a:lnTo>
                  <a:lnTo>
                    <a:pt x="381" y="60"/>
                  </a:lnTo>
                  <a:lnTo>
                    <a:pt x="380" y="62"/>
                  </a:lnTo>
                  <a:lnTo>
                    <a:pt x="378" y="65"/>
                  </a:lnTo>
                  <a:lnTo>
                    <a:pt x="376" y="67"/>
                  </a:lnTo>
                  <a:lnTo>
                    <a:pt x="375" y="70"/>
                  </a:lnTo>
                  <a:lnTo>
                    <a:pt x="373" y="72"/>
                  </a:lnTo>
                  <a:lnTo>
                    <a:pt x="372" y="74"/>
                  </a:lnTo>
                  <a:lnTo>
                    <a:pt x="370" y="77"/>
                  </a:lnTo>
                  <a:lnTo>
                    <a:pt x="369" y="79"/>
                  </a:lnTo>
                  <a:lnTo>
                    <a:pt x="368" y="82"/>
                  </a:lnTo>
                  <a:lnTo>
                    <a:pt x="367" y="83"/>
                  </a:lnTo>
                  <a:lnTo>
                    <a:pt x="365" y="85"/>
                  </a:lnTo>
                  <a:lnTo>
                    <a:pt x="363" y="89"/>
                  </a:lnTo>
                  <a:lnTo>
                    <a:pt x="362" y="92"/>
                  </a:lnTo>
                  <a:lnTo>
                    <a:pt x="361" y="94"/>
                  </a:lnTo>
                  <a:lnTo>
                    <a:pt x="360" y="96"/>
                  </a:lnTo>
                  <a:lnTo>
                    <a:pt x="359" y="99"/>
                  </a:lnTo>
                  <a:lnTo>
                    <a:pt x="358" y="101"/>
                  </a:lnTo>
                  <a:lnTo>
                    <a:pt x="356" y="104"/>
                  </a:lnTo>
                  <a:lnTo>
                    <a:pt x="355" y="106"/>
                  </a:lnTo>
                  <a:lnTo>
                    <a:pt x="354" y="109"/>
                  </a:lnTo>
                  <a:lnTo>
                    <a:pt x="353" y="111"/>
                  </a:lnTo>
                  <a:lnTo>
                    <a:pt x="352" y="113"/>
                  </a:lnTo>
                  <a:lnTo>
                    <a:pt x="350" y="116"/>
                  </a:lnTo>
                  <a:lnTo>
                    <a:pt x="349" y="118"/>
                  </a:lnTo>
                  <a:lnTo>
                    <a:pt x="348" y="121"/>
                  </a:lnTo>
                  <a:lnTo>
                    <a:pt x="347" y="123"/>
                  </a:lnTo>
                  <a:lnTo>
                    <a:pt x="346" y="126"/>
                  </a:lnTo>
                  <a:lnTo>
                    <a:pt x="345" y="128"/>
                  </a:lnTo>
                  <a:lnTo>
                    <a:pt x="345" y="131"/>
                  </a:lnTo>
                  <a:lnTo>
                    <a:pt x="343" y="133"/>
                  </a:lnTo>
                  <a:lnTo>
                    <a:pt x="342" y="137"/>
                  </a:lnTo>
                  <a:lnTo>
                    <a:pt x="341" y="139"/>
                  </a:lnTo>
                  <a:lnTo>
                    <a:pt x="340" y="141"/>
                  </a:lnTo>
                  <a:lnTo>
                    <a:pt x="340" y="144"/>
                  </a:lnTo>
                  <a:lnTo>
                    <a:pt x="339" y="146"/>
                  </a:lnTo>
                  <a:lnTo>
                    <a:pt x="338" y="149"/>
                  </a:lnTo>
                  <a:lnTo>
                    <a:pt x="336" y="151"/>
                  </a:lnTo>
                  <a:lnTo>
                    <a:pt x="336" y="154"/>
                  </a:lnTo>
                  <a:lnTo>
                    <a:pt x="335" y="157"/>
                  </a:lnTo>
                  <a:lnTo>
                    <a:pt x="334" y="160"/>
                  </a:lnTo>
                  <a:lnTo>
                    <a:pt x="334" y="162"/>
                  </a:lnTo>
                  <a:lnTo>
                    <a:pt x="333" y="165"/>
                  </a:lnTo>
                  <a:lnTo>
                    <a:pt x="332" y="167"/>
                  </a:lnTo>
                  <a:lnTo>
                    <a:pt x="332" y="170"/>
                  </a:lnTo>
                  <a:lnTo>
                    <a:pt x="330" y="173"/>
                  </a:lnTo>
                  <a:lnTo>
                    <a:pt x="330" y="176"/>
                  </a:lnTo>
                  <a:lnTo>
                    <a:pt x="329" y="178"/>
                  </a:lnTo>
                  <a:lnTo>
                    <a:pt x="329" y="181"/>
                  </a:lnTo>
                  <a:lnTo>
                    <a:pt x="328" y="183"/>
                  </a:lnTo>
                  <a:lnTo>
                    <a:pt x="328" y="187"/>
                  </a:lnTo>
                  <a:lnTo>
                    <a:pt x="327" y="189"/>
                  </a:lnTo>
                  <a:lnTo>
                    <a:pt x="327" y="191"/>
                  </a:lnTo>
                  <a:lnTo>
                    <a:pt x="326" y="194"/>
                  </a:lnTo>
                  <a:lnTo>
                    <a:pt x="326" y="196"/>
                  </a:lnTo>
                  <a:lnTo>
                    <a:pt x="325" y="200"/>
                  </a:lnTo>
                  <a:lnTo>
                    <a:pt x="325" y="202"/>
                  </a:lnTo>
                  <a:lnTo>
                    <a:pt x="325" y="205"/>
                  </a:lnTo>
                  <a:lnTo>
                    <a:pt x="323" y="207"/>
                  </a:lnTo>
                  <a:lnTo>
                    <a:pt x="323" y="211"/>
                  </a:lnTo>
                  <a:lnTo>
                    <a:pt x="323" y="213"/>
                  </a:lnTo>
                  <a:lnTo>
                    <a:pt x="322" y="216"/>
                  </a:lnTo>
                  <a:lnTo>
                    <a:pt x="322" y="218"/>
                  </a:lnTo>
                  <a:lnTo>
                    <a:pt x="322" y="222"/>
                  </a:lnTo>
                  <a:lnTo>
                    <a:pt x="322" y="224"/>
                  </a:lnTo>
                  <a:lnTo>
                    <a:pt x="321" y="227"/>
                  </a:lnTo>
                  <a:lnTo>
                    <a:pt x="321" y="231"/>
                  </a:lnTo>
                  <a:lnTo>
                    <a:pt x="321" y="233"/>
                  </a:lnTo>
                  <a:lnTo>
                    <a:pt x="321" y="235"/>
                  </a:lnTo>
                  <a:lnTo>
                    <a:pt x="320" y="239"/>
                  </a:lnTo>
                  <a:lnTo>
                    <a:pt x="320" y="241"/>
                  </a:lnTo>
                  <a:lnTo>
                    <a:pt x="320" y="244"/>
                  </a:lnTo>
                  <a:lnTo>
                    <a:pt x="320" y="246"/>
                  </a:lnTo>
                  <a:lnTo>
                    <a:pt x="320" y="250"/>
                  </a:lnTo>
                  <a:lnTo>
                    <a:pt x="320" y="252"/>
                  </a:lnTo>
                  <a:lnTo>
                    <a:pt x="320" y="255"/>
                  </a:lnTo>
                  <a:lnTo>
                    <a:pt x="320" y="259"/>
                  </a:lnTo>
                  <a:lnTo>
                    <a:pt x="320" y="261"/>
                  </a:lnTo>
                  <a:lnTo>
                    <a:pt x="320" y="265"/>
                  </a:lnTo>
                  <a:lnTo>
                    <a:pt x="320" y="267"/>
                  </a:lnTo>
                  <a:lnTo>
                    <a:pt x="320" y="270"/>
                  </a:lnTo>
                  <a:lnTo>
                    <a:pt x="320" y="273"/>
                  </a:lnTo>
                  <a:lnTo>
                    <a:pt x="320" y="276"/>
                  </a:lnTo>
                  <a:lnTo>
                    <a:pt x="320" y="278"/>
                  </a:lnTo>
                  <a:lnTo>
                    <a:pt x="320" y="282"/>
                  </a:lnTo>
                  <a:lnTo>
                    <a:pt x="320" y="284"/>
                  </a:lnTo>
                  <a:lnTo>
                    <a:pt x="320" y="288"/>
                  </a:lnTo>
                  <a:lnTo>
                    <a:pt x="320" y="290"/>
                  </a:lnTo>
                  <a:lnTo>
                    <a:pt x="320" y="293"/>
                  </a:lnTo>
                  <a:lnTo>
                    <a:pt x="320" y="296"/>
                  </a:lnTo>
                  <a:lnTo>
                    <a:pt x="321" y="299"/>
                  </a:lnTo>
                  <a:lnTo>
                    <a:pt x="321" y="302"/>
                  </a:lnTo>
                  <a:lnTo>
                    <a:pt x="321" y="305"/>
                  </a:lnTo>
                  <a:lnTo>
                    <a:pt x="321" y="309"/>
                  </a:lnTo>
                  <a:lnTo>
                    <a:pt x="322" y="311"/>
                  </a:lnTo>
                  <a:lnTo>
                    <a:pt x="322" y="313"/>
                  </a:lnTo>
                  <a:lnTo>
                    <a:pt x="322" y="317"/>
                  </a:lnTo>
                  <a:lnTo>
                    <a:pt x="322" y="320"/>
                  </a:lnTo>
                  <a:lnTo>
                    <a:pt x="323" y="323"/>
                  </a:lnTo>
                  <a:lnTo>
                    <a:pt x="323" y="326"/>
                  </a:lnTo>
                  <a:lnTo>
                    <a:pt x="323" y="329"/>
                  </a:lnTo>
                  <a:lnTo>
                    <a:pt x="325" y="332"/>
                  </a:lnTo>
                  <a:lnTo>
                    <a:pt x="325" y="335"/>
                  </a:lnTo>
                  <a:lnTo>
                    <a:pt x="0" y="43"/>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1" name="Freeform 394"/>
            <p:cNvSpPr>
              <a:spLocks/>
            </p:cNvSpPr>
            <p:nvPr/>
          </p:nvSpPr>
          <p:spPr bwMode="auto">
            <a:xfrm>
              <a:off x="3273" y="3214"/>
              <a:ext cx="261" cy="94"/>
            </a:xfrm>
            <a:custGeom>
              <a:avLst/>
              <a:gdLst>
                <a:gd name="T0" fmla="*/ 0 w 1309"/>
                <a:gd name="T1" fmla="*/ 0 h 470"/>
                <a:gd name="T2" fmla="*/ 0 w 1309"/>
                <a:gd name="T3" fmla="*/ 0 h 470"/>
                <a:gd name="T4" fmla="*/ 0 w 1309"/>
                <a:gd name="T5" fmla="*/ 0 h 470"/>
                <a:gd name="T6" fmla="*/ 0 w 1309"/>
                <a:gd name="T7" fmla="*/ 0 h 470"/>
                <a:gd name="T8" fmla="*/ 0 w 1309"/>
                <a:gd name="T9" fmla="*/ 0 h 470"/>
                <a:gd name="T10" fmla="*/ 0 w 1309"/>
                <a:gd name="T11" fmla="*/ 0 h 4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09" h="470">
                  <a:moveTo>
                    <a:pt x="1303" y="450"/>
                  </a:moveTo>
                  <a:lnTo>
                    <a:pt x="1309" y="431"/>
                  </a:lnTo>
                  <a:lnTo>
                    <a:pt x="12" y="0"/>
                  </a:lnTo>
                  <a:lnTo>
                    <a:pt x="0" y="39"/>
                  </a:lnTo>
                  <a:lnTo>
                    <a:pt x="1297" y="470"/>
                  </a:lnTo>
                  <a:lnTo>
                    <a:pt x="1303" y="450"/>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2" name="Freeform 395"/>
            <p:cNvSpPr>
              <a:spLocks/>
            </p:cNvSpPr>
            <p:nvPr/>
          </p:nvSpPr>
          <p:spPr bwMode="auto">
            <a:xfrm>
              <a:off x="2537" y="3291"/>
              <a:ext cx="63" cy="90"/>
            </a:xfrm>
            <a:custGeom>
              <a:avLst/>
              <a:gdLst>
                <a:gd name="T0" fmla="*/ 0 w 315"/>
                <a:gd name="T1" fmla="*/ 0 h 446"/>
                <a:gd name="T2" fmla="*/ 0 w 315"/>
                <a:gd name="T3" fmla="*/ 0 h 446"/>
                <a:gd name="T4" fmla="*/ 0 w 315"/>
                <a:gd name="T5" fmla="*/ 0 h 446"/>
                <a:gd name="T6" fmla="*/ 0 w 315"/>
                <a:gd name="T7" fmla="*/ 0 h 446"/>
                <a:gd name="T8" fmla="*/ 0 w 315"/>
                <a:gd name="T9" fmla="*/ 0 h 446"/>
                <a:gd name="T10" fmla="*/ 0 w 315"/>
                <a:gd name="T11" fmla="*/ 0 h 446"/>
                <a:gd name="T12" fmla="*/ 0 w 315"/>
                <a:gd name="T13" fmla="*/ 0 h 446"/>
                <a:gd name="T14" fmla="*/ 0 w 315"/>
                <a:gd name="T15" fmla="*/ 0 h 446"/>
                <a:gd name="T16" fmla="*/ 0 w 315"/>
                <a:gd name="T17" fmla="*/ 0 h 446"/>
                <a:gd name="T18" fmla="*/ 0 w 315"/>
                <a:gd name="T19" fmla="*/ 0 h 446"/>
                <a:gd name="T20" fmla="*/ 0 w 315"/>
                <a:gd name="T21" fmla="*/ 0 h 446"/>
                <a:gd name="T22" fmla="*/ 0 w 315"/>
                <a:gd name="T23" fmla="*/ 0 h 446"/>
                <a:gd name="T24" fmla="*/ 0 w 315"/>
                <a:gd name="T25" fmla="*/ 0 h 446"/>
                <a:gd name="T26" fmla="*/ 0 w 315"/>
                <a:gd name="T27" fmla="*/ 0 h 446"/>
                <a:gd name="T28" fmla="*/ 0 w 315"/>
                <a:gd name="T29" fmla="*/ 0 h 446"/>
                <a:gd name="T30" fmla="*/ 0 w 315"/>
                <a:gd name="T31" fmla="*/ 0 h 446"/>
                <a:gd name="T32" fmla="*/ 0 w 315"/>
                <a:gd name="T33" fmla="*/ 0 h 446"/>
                <a:gd name="T34" fmla="*/ 0 w 315"/>
                <a:gd name="T35" fmla="*/ 0 h 446"/>
                <a:gd name="T36" fmla="*/ 0 w 315"/>
                <a:gd name="T37" fmla="*/ 0 h 446"/>
                <a:gd name="T38" fmla="*/ 0 w 315"/>
                <a:gd name="T39" fmla="*/ 0 h 446"/>
                <a:gd name="T40" fmla="*/ 0 w 315"/>
                <a:gd name="T41" fmla="*/ 0 h 446"/>
                <a:gd name="T42" fmla="*/ 0 w 315"/>
                <a:gd name="T43" fmla="*/ 0 h 446"/>
                <a:gd name="T44" fmla="*/ 0 w 315"/>
                <a:gd name="T45" fmla="*/ 0 h 446"/>
                <a:gd name="T46" fmla="*/ 0 w 315"/>
                <a:gd name="T47" fmla="*/ 0 h 446"/>
                <a:gd name="T48" fmla="*/ 0 w 315"/>
                <a:gd name="T49" fmla="*/ 0 h 446"/>
                <a:gd name="T50" fmla="*/ 0 w 315"/>
                <a:gd name="T51" fmla="*/ 0 h 446"/>
                <a:gd name="T52" fmla="*/ 0 w 315"/>
                <a:gd name="T53" fmla="*/ 0 h 446"/>
                <a:gd name="T54" fmla="*/ 0 w 315"/>
                <a:gd name="T55" fmla="*/ 0 h 446"/>
                <a:gd name="T56" fmla="*/ 0 w 315"/>
                <a:gd name="T57" fmla="*/ 0 h 446"/>
                <a:gd name="T58" fmla="*/ 0 w 315"/>
                <a:gd name="T59" fmla="*/ 0 h 446"/>
                <a:gd name="T60" fmla="*/ 0 w 315"/>
                <a:gd name="T61" fmla="*/ 0 h 446"/>
                <a:gd name="T62" fmla="*/ 0 w 315"/>
                <a:gd name="T63" fmla="*/ 0 h 446"/>
                <a:gd name="T64" fmla="*/ 0 w 315"/>
                <a:gd name="T65" fmla="*/ 0 h 446"/>
                <a:gd name="T66" fmla="*/ 0 w 315"/>
                <a:gd name="T67" fmla="*/ 0 h 446"/>
                <a:gd name="T68" fmla="*/ 0 w 315"/>
                <a:gd name="T69" fmla="*/ 0 h 446"/>
                <a:gd name="T70" fmla="*/ 0 w 315"/>
                <a:gd name="T71" fmla="*/ 0 h 446"/>
                <a:gd name="T72" fmla="*/ 0 w 315"/>
                <a:gd name="T73" fmla="*/ 0 h 446"/>
                <a:gd name="T74" fmla="*/ 0 w 315"/>
                <a:gd name="T75" fmla="*/ 0 h 446"/>
                <a:gd name="T76" fmla="*/ 0 w 315"/>
                <a:gd name="T77" fmla="*/ 0 h 446"/>
                <a:gd name="T78" fmla="*/ 0 w 315"/>
                <a:gd name="T79" fmla="*/ 0 h 446"/>
                <a:gd name="T80" fmla="*/ 0 w 315"/>
                <a:gd name="T81" fmla="*/ 0 h 446"/>
                <a:gd name="T82" fmla="*/ 0 w 315"/>
                <a:gd name="T83" fmla="*/ 0 h 446"/>
                <a:gd name="T84" fmla="*/ 0 w 315"/>
                <a:gd name="T85" fmla="*/ 0 h 446"/>
                <a:gd name="T86" fmla="*/ 0 w 315"/>
                <a:gd name="T87" fmla="*/ 0 h 44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15" h="446">
                  <a:moveTo>
                    <a:pt x="0" y="0"/>
                  </a:moveTo>
                  <a:lnTo>
                    <a:pt x="315" y="303"/>
                  </a:lnTo>
                  <a:lnTo>
                    <a:pt x="312" y="303"/>
                  </a:lnTo>
                  <a:lnTo>
                    <a:pt x="310" y="303"/>
                  </a:lnTo>
                  <a:lnTo>
                    <a:pt x="306" y="303"/>
                  </a:lnTo>
                  <a:lnTo>
                    <a:pt x="304" y="303"/>
                  </a:lnTo>
                  <a:lnTo>
                    <a:pt x="300" y="303"/>
                  </a:lnTo>
                  <a:lnTo>
                    <a:pt x="298" y="303"/>
                  </a:lnTo>
                  <a:lnTo>
                    <a:pt x="294" y="303"/>
                  </a:lnTo>
                  <a:lnTo>
                    <a:pt x="292" y="303"/>
                  </a:lnTo>
                  <a:lnTo>
                    <a:pt x="288" y="303"/>
                  </a:lnTo>
                  <a:lnTo>
                    <a:pt x="286" y="303"/>
                  </a:lnTo>
                  <a:lnTo>
                    <a:pt x="282" y="303"/>
                  </a:lnTo>
                  <a:lnTo>
                    <a:pt x="280" y="303"/>
                  </a:lnTo>
                  <a:lnTo>
                    <a:pt x="278" y="303"/>
                  </a:lnTo>
                  <a:lnTo>
                    <a:pt x="274" y="303"/>
                  </a:lnTo>
                  <a:lnTo>
                    <a:pt x="272" y="303"/>
                  </a:lnTo>
                  <a:lnTo>
                    <a:pt x="268" y="305"/>
                  </a:lnTo>
                  <a:lnTo>
                    <a:pt x="266" y="305"/>
                  </a:lnTo>
                  <a:lnTo>
                    <a:pt x="264" y="305"/>
                  </a:lnTo>
                  <a:lnTo>
                    <a:pt x="260" y="305"/>
                  </a:lnTo>
                  <a:lnTo>
                    <a:pt x="258" y="305"/>
                  </a:lnTo>
                  <a:lnTo>
                    <a:pt x="254" y="305"/>
                  </a:lnTo>
                  <a:lnTo>
                    <a:pt x="252" y="306"/>
                  </a:lnTo>
                  <a:lnTo>
                    <a:pt x="250" y="306"/>
                  </a:lnTo>
                  <a:lnTo>
                    <a:pt x="246" y="306"/>
                  </a:lnTo>
                  <a:lnTo>
                    <a:pt x="244" y="306"/>
                  </a:lnTo>
                  <a:lnTo>
                    <a:pt x="241" y="307"/>
                  </a:lnTo>
                  <a:lnTo>
                    <a:pt x="238" y="307"/>
                  </a:lnTo>
                  <a:lnTo>
                    <a:pt x="235" y="307"/>
                  </a:lnTo>
                  <a:lnTo>
                    <a:pt x="233" y="308"/>
                  </a:lnTo>
                  <a:lnTo>
                    <a:pt x="230" y="308"/>
                  </a:lnTo>
                  <a:lnTo>
                    <a:pt x="227" y="308"/>
                  </a:lnTo>
                  <a:lnTo>
                    <a:pt x="225" y="309"/>
                  </a:lnTo>
                  <a:lnTo>
                    <a:pt x="222" y="309"/>
                  </a:lnTo>
                  <a:lnTo>
                    <a:pt x="219" y="311"/>
                  </a:lnTo>
                  <a:lnTo>
                    <a:pt x="217" y="311"/>
                  </a:lnTo>
                  <a:lnTo>
                    <a:pt x="214" y="311"/>
                  </a:lnTo>
                  <a:lnTo>
                    <a:pt x="212" y="312"/>
                  </a:lnTo>
                  <a:lnTo>
                    <a:pt x="208" y="312"/>
                  </a:lnTo>
                  <a:lnTo>
                    <a:pt x="206" y="313"/>
                  </a:lnTo>
                  <a:lnTo>
                    <a:pt x="204" y="313"/>
                  </a:lnTo>
                  <a:lnTo>
                    <a:pt x="201" y="314"/>
                  </a:lnTo>
                  <a:lnTo>
                    <a:pt x="198" y="314"/>
                  </a:lnTo>
                  <a:lnTo>
                    <a:pt x="195" y="316"/>
                  </a:lnTo>
                  <a:lnTo>
                    <a:pt x="193" y="317"/>
                  </a:lnTo>
                  <a:lnTo>
                    <a:pt x="191" y="317"/>
                  </a:lnTo>
                  <a:lnTo>
                    <a:pt x="188" y="318"/>
                  </a:lnTo>
                  <a:lnTo>
                    <a:pt x="185" y="318"/>
                  </a:lnTo>
                  <a:lnTo>
                    <a:pt x="182" y="319"/>
                  </a:lnTo>
                  <a:lnTo>
                    <a:pt x="180" y="320"/>
                  </a:lnTo>
                  <a:lnTo>
                    <a:pt x="178" y="320"/>
                  </a:lnTo>
                  <a:lnTo>
                    <a:pt x="175" y="322"/>
                  </a:lnTo>
                  <a:lnTo>
                    <a:pt x="173" y="323"/>
                  </a:lnTo>
                  <a:lnTo>
                    <a:pt x="170" y="324"/>
                  </a:lnTo>
                  <a:lnTo>
                    <a:pt x="167" y="324"/>
                  </a:lnTo>
                  <a:lnTo>
                    <a:pt x="165" y="325"/>
                  </a:lnTo>
                  <a:lnTo>
                    <a:pt x="162" y="327"/>
                  </a:lnTo>
                  <a:lnTo>
                    <a:pt x="160" y="328"/>
                  </a:lnTo>
                  <a:lnTo>
                    <a:pt x="158" y="328"/>
                  </a:lnTo>
                  <a:lnTo>
                    <a:pt x="155" y="329"/>
                  </a:lnTo>
                  <a:lnTo>
                    <a:pt x="153" y="330"/>
                  </a:lnTo>
                  <a:lnTo>
                    <a:pt x="151" y="331"/>
                  </a:lnTo>
                  <a:lnTo>
                    <a:pt x="147" y="333"/>
                  </a:lnTo>
                  <a:lnTo>
                    <a:pt x="145" y="334"/>
                  </a:lnTo>
                  <a:lnTo>
                    <a:pt x="142" y="335"/>
                  </a:lnTo>
                  <a:lnTo>
                    <a:pt x="140" y="335"/>
                  </a:lnTo>
                  <a:lnTo>
                    <a:pt x="138" y="336"/>
                  </a:lnTo>
                  <a:lnTo>
                    <a:pt x="135" y="338"/>
                  </a:lnTo>
                  <a:lnTo>
                    <a:pt x="133" y="339"/>
                  </a:lnTo>
                  <a:lnTo>
                    <a:pt x="131" y="340"/>
                  </a:lnTo>
                  <a:lnTo>
                    <a:pt x="128" y="341"/>
                  </a:lnTo>
                  <a:lnTo>
                    <a:pt x="126" y="342"/>
                  </a:lnTo>
                  <a:lnTo>
                    <a:pt x="124" y="344"/>
                  </a:lnTo>
                  <a:lnTo>
                    <a:pt x="121" y="345"/>
                  </a:lnTo>
                  <a:lnTo>
                    <a:pt x="119" y="346"/>
                  </a:lnTo>
                  <a:lnTo>
                    <a:pt x="117" y="349"/>
                  </a:lnTo>
                  <a:lnTo>
                    <a:pt x="114" y="350"/>
                  </a:lnTo>
                  <a:lnTo>
                    <a:pt x="112" y="351"/>
                  </a:lnTo>
                  <a:lnTo>
                    <a:pt x="110" y="352"/>
                  </a:lnTo>
                  <a:lnTo>
                    <a:pt x="107" y="353"/>
                  </a:lnTo>
                  <a:lnTo>
                    <a:pt x="105" y="355"/>
                  </a:lnTo>
                  <a:lnTo>
                    <a:pt x="102" y="356"/>
                  </a:lnTo>
                  <a:lnTo>
                    <a:pt x="100" y="357"/>
                  </a:lnTo>
                  <a:lnTo>
                    <a:pt x="98" y="359"/>
                  </a:lnTo>
                  <a:lnTo>
                    <a:pt x="95" y="361"/>
                  </a:lnTo>
                  <a:lnTo>
                    <a:pt x="94" y="362"/>
                  </a:lnTo>
                  <a:lnTo>
                    <a:pt x="92" y="363"/>
                  </a:lnTo>
                  <a:lnTo>
                    <a:pt x="90" y="366"/>
                  </a:lnTo>
                  <a:lnTo>
                    <a:pt x="87" y="367"/>
                  </a:lnTo>
                  <a:lnTo>
                    <a:pt x="85" y="368"/>
                  </a:lnTo>
                  <a:lnTo>
                    <a:pt x="82" y="370"/>
                  </a:lnTo>
                  <a:lnTo>
                    <a:pt x="80" y="372"/>
                  </a:lnTo>
                  <a:lnTo>
                    <a:pt x="78" y="373"/>
                  </a:lnTo>
                  <a:lnTo>
                    <a:pt x="77" y="375"/>
                  </a:lnTo>
                  <a:lnTo>
                    <a:pt x="74" y="377"/>
                  </a:lnTo>
                  <a:lnTo>
                    <a:pt x="72" y="378"/>
                  </a:lnTo>
                  <a:lnTo>
                    <a:pt x="70" y="380"/>
                  </a:lnTo>
                  <a:lnTo>
                    <a:pt x="67" y="381"/>
                  </a:lnTo>
                  <a:lnTo>
                    <a:pt x="65" y="384"/>
                  </a:lnTo>
                  <a:lnTo>
                    <a:pt x="64" y="385"/>
                  </a:lnTo>
                  <a:lnTo>
                    <a:pt x="61" y="388"/>
                  </a:lnTo>
                  <a:lnTo>
                    <a:pt x="59" y="389"/>
                  </a:lnTo>
                  <a:lnTo>
                    <a:pt x="57" y="391"/>
                  </a:lnTo>
                  <a:lnTo>
                    <a:pt x="54" y="392"/>
                  </a:lnTo>
                  <a:lnTo>
                    <a:pt x="53" y="395"/>
                  </a:lnTo>
                  <a:lnTo>
                    <a:pt x="51" y="396"/>
                  </a:lnTo>
                  <a:lnTo>
                    <a:pt x="48" y="399"/>
                  </a:lnTo>
                  <a:lnTo>
                    <a:pt x="46" y="400"/>
                  </a:lnTo>
                  <a:lnTo>
                    <a:pt x="44" y="402"/>
                  </a:lnTo>
                  <a:lnTo>
                    <a:pt x="42" y="405"/>
                  </a:lnTo>
                  <a:lnTo>
                    <a:pt x="40" y="406"/>
                  </a:lnTo>
                  <a:lnTo>
                    <a:pt x="38" y="408"/>
                  </a:lnTo>
                  <a:lnTo>
                    <a:pt x="37" y="411"/>
                  </a:lnTo>
                  <a:lnTo>
                    <a:pt x="34" y="412"/>
                  </a:lnTo>
                  <a:lnTo>
                    <a:pt x="32" y="414"/>
                  </a:lnTo>
                  <a:lnTo>
                    <a:pt x="30" y="417"/>
                  </a:lnTo>
                  <a:lnTo>
                    <a:pt x="28" y="419"/>
                  </a:lnTo>
                  <a:lnTo>
                    <a:pt x="26" y="420"/>
                  </a:lnTo>
                  <a:lnTo>
                    <a:pt x="24" y="423"/>
                  </a:lnTo>
                  <a:lnTo>
                    <a:pt x="22" y="425"/>
                  </a:lnTo>
                  <a:lnTo>
                    <a:pt x="20" y="428"/>
                  </a:lnTo>
                  <a:lnTo>
                    <a:pt x="18" y="429"/>
                  </a:lnTo>
                  <a:lnTo>
                    <a:pt x="17" y="431"/>
                  </a:lnTo>
                  <a:lnTo>
                    <a:pt x="14" y="434"/>
                  </a:lnTo>
                  <a:lnTo>
                    <a:pt x="12" y="436"/>
                  </a:lnTo>
                  <a:lnTo>
                    <a:pt x="11" y="439"/>
                  </a:lnTo>
                  <a:lnTo>
                    <a:pt x="8" y="441"/>
                  </a:lnTo>
                  <a:lnTo>
                    <a:pt x="7" y="444"/>
                  </a:lnTo>
                  <a:lnTo>
                    <a:pt x="5" y="446"/>
                  </a:lnTo>
                  <a:lnTo>
                    <a:pt x="0" y="0"/>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3" name="Freeform 396"/>
            <p:cNvSpPr>
              <a:spLocks/>
            </p:cNvSpPr>
            <p:nvPr/>
          </p:nvSpPr>
          <p:spPr bwMode="auto">
            <a:xfrm>
              <a:off x="2549" y="3327"/>
              <a:ext cx="106" cy="236"/>
            </a:xfrm>
            <a:custGeom>
              <a:avLst/>
              <a:gdLst>
                <a:gd name="T0" fmla="*/ 0 w 530"/>
                <a:gd name="T1" fmla="*/ 0 h 1178"/>
                <a:gd name="T2" fmla="*/ 0 w 530"/>
                <a:gd name="T3" fmla="*/ 0 h 1178"/>
                <a:gd name="T4" fmla="*/ 0 w 530"/>
                <a:gd name="T5" fmla="*/ 0 h 1178"/>
                <a:gd name="T6" fmla="*/ 0 w 530"/>
                <a:gd name="T7" fmla="*/ 0 h 1178"/>
                <a:gd name="T8" fmla="*/ 0 w 530"/>
                <a:gd name="T9" fmla="*/ 0 h 1178"/>
                <a:gd name="T10" fmla="*/ 0 w 530"/>
                <a:gd name="T11" fmla="*/ 0 h 117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30" h="1178">
                  <a:moveTo>
                    <a:pt x="512" y="1170"/>
                  </a:moveTo>
                  <a:lnTo>
                    <a:pt x="530" y="1161"/>
                  </a:lnTo>
                  <a:lnTo>
                    <a:pt x="37" y="0"/>
                  </a:lnTo>
                  <a:lnTo>
                    <a:pt x="0" y="16"/>
                  </a:lnTo>
                  <a:lnTo>
                    <a:pt x="495" y="1178"/>
                  </a:lnTo>
                  <a:lnTo>
                    <a:pt x="512" y="1170"/>
                  </a:lnTo>
                  <a:close/>
                </a:path>
              </a:pathLst>
            </a:custGeom>
            <a:solidFill>
              <a:srgbClr val="1C202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4" name="Freeform 397"/>
            <p:cNvSpPr>
              <a:spLocks/>
            </p:cNvSpPr>
            <p:nvPr/>
          </p:nvSpPr>
          <p:spPr bwMode="auto">
            <a:xfrm>
              <a:off x="2587" y="2554"/>
              <a:ext cx="86" cy="66"/>
            </a:xfrm>
            <a:custGeom>
              <a:avLst/>
              <a:gdLst>
                <a:gd name="T0" fmla="*/ 0 w 429"/>
                <a:gd name="T1" fmla="*/ 0 h 328"/>
                <a:gd name="T2" fmla="*/ 0 w 429"/>
                <a:gd name="T3" fmla="*/ 0 h 328"/>
                <a:gd name="T4" fmla="*/ 0 w 429"/>
                <a:gd name="T5" fmla="*/ 0 h 328"/>
                <a:gd name="T6" fmla="*/ 0 w 429"/>
                <a:gd name="T7" fmla="*/ 0 h 328"/>
                <a:gd name="T8" fmla="*/ 0 w 429"/>
                <a:gd name="T9" fmla="*/ 0 h 328"/>
                <a:gd name="T10" fmla="*/ 0 w 429"/>
                <a:gd name="T11" fmla="*/ 0 h 328"/>
                <a:gd name="T12" fmla="*/ 0 w 429"/>
                <a:gd name="T13" fmla="*/ 0 h 328"/>
                <a:gd name="T14" fmla="*/ 0 w 429"/>
                <a:gd name="T15" fmla="*/ 0 h 328"/>
                <a:gd name="T16" fmla="*/ 0 w 429"/>
                <a:gd name="T17" fmla="*/ 0 h 328"/>
                <a:gd name="T18" fmla="*/ 0 w 429"/>
                <a:gd name="T19" fmla="*/ 0 h 328"/>
                <a:gd name="T20" fmla="*/ 0 w 429"/>
                <a:gd name="T21" fmla="*/ 0 h 328"/>
                <a:gd name="T22" fmla="*/ 0 w 429"/>
                <a:gd name="T23" fmla="*/ 0 h 328"/>
                <a:gd name="T24" fmla="*/ 0 w 429"/>
                <a:gd name="T25" fmla="*/ 0 h 328"/>
                <a:gd name="T26" fmla="*/ 0 w 429"/>
                <a:gd name="T27" fmla="*/ 0 h 328"/>
                <a:gd name="T28" fmla="*/ 0 w 429"/>
                <a:gd name="T29" fmla="*/ 0 h 328"/>
                <a:gd name="T30" fmla="*/ 0 w 429"/>
                <a:gd name="T31" fmla="*/ 0 h 328"/>
                <a:gd name="T32" fmla="*/ 0 w 429"/>
                <a:gd name="T33" fmla="*/ 0 h 328"/>
                <a:gd name="T34" fmla="*/ 0 w 429"/>
                <a:gd name="T35" fmla="*/ 0 h 328"/>
                <a:gd name="T36" fmla="*/ 0 w 429"/>
                <a:gd name="T37" fmla="*/ 0 h 328"/>
                <a:gd name="T38" fmla="*/ 0 w 429"/>
                <a:gd name="T39" fmla="*/ 0 h 328"/>
                <a:gd name="T40" fmla="*/ 0 w 429"/>
                <a:gd name="T41" fmla="*/ 0 h 328"/>
                <a:gd name="T42" fmla="*/ 0 w 429"/>
                <a:gd name="T43" fmla="*/ 0 h 328"/>
                <a:gd name="T44" fmla="*/ 0 w 429"/>
                <a:gd name="T45" fmla="*/ 0 h 328"/>
                <a:gd name="T46" fmla="*/ 0 w 429"/>
                <a:gd name="T47" fmla="*/ 0 h 328"/>
                <a:gd name="T48" fmla="*/ 0 w 429"/>
                <a:gd name="T49" fmla="*/ 0 h 328"/>
                <a:gd name="T50" fmla="*/ 0 w 429"/>
                <a:gd name="T51" fmla="*/ 0 h 328"/>
                <a:gd name="T52" fmla="*/ 0 w 429"/>
                <a:gd name="T53" fmla="*/ 0 h 328"/>
                <a:gd name="T54" fmla="*/ 0 w 429"/>
                <a:gd name="T55" fmla="*/ 0 h 328"/>
                <a:gd name="T56" fmla="*/ 0 w 429"/>
                <a:gd name="T57" fmla="*/ 0 h 328"/>
                <a:gd name="T58" fmla="*/ 0 w 429"/>
                <a:gd name="T59" fmla="*/ 0 h 328"/>
                <a:gd name="T60" fmla="*/ 0 w 429"/>
                <a:gd name="T61" fmla="*/ 0 h 328"/>
                <a:gd name="T62" fmla="*/ 0 w 429"/>
                <a:gd name="T63" fmla="*/ 0 h 328"/>
                <a:gd name="T64" fmla="*/ 0 w 429"/>
                <a:gd name="T65" fmla="*/ 0 h 328"/>
                <a:gd name="T66" fmla="*/ 0 w 429"/>
                <a:gd name="T67" fmla="*/ 0 h 328"/>
                <a:gd name="T68" fmla="*/ 0 w 429"/>
                <a:gd name="T69" fmla="*/ 0 h 328"/>
                <a:gd name="T70" fmla="*/ 0 w 429"/>
                <a:gd name="T71" fmla="*/ 0 h 328"/>
                <a:gd name="T72" fmla="*/ 0 w 429"/>
                <a:gd name="T73" fmla="*/ 0 h 328"/>
                <a:gd name="T74" fmla="*/ 0 w 429"/>
                <a:gd name="T75" fmla="*/ 0 h 328"/>
                <a:gd name="T76" fmla="*/ 0 w 429"/>
                <a:gd name="T77" fmla="*/ 0 h 328"/>
                <a:gd name="T78" fmla="*/ 0 w 429"/>
                <a:gd name="T79" fmla="*/ 0 h 328"/>
                <a:gd name="T80" fmla="*/ 0 w 429"/>
                <a:gd name="T81" fmla="*/ 0 h 328"/>
                <a:gd name="T82" fmla="*/ 0 w 429"/>
                <a:gd name="T83" fmla="*/ 0 h 328"/>
                <a:gd name="T84" fmla="*/ 0 w 429"/>
                <a:gd name="T85" fmla="*/ 0 h 328"/>
                <a:gd name="T86" fmla="*/ 0 w 429"/>
                <a:gd name="T87" fmla="*/ 0 h 32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29" h="328">
                  <a:moveTo>
                    <a:pt x="429" y="315"/>
                  </a:moveTo>
                  <a:lnTo>
                    <a:pt x="0" y="328"/>
                  </a:lnTo>
                  <a:lnTo>
                    <a:pt x="1" y="326"/>
                  </a:lnTo>
                  <a:lnTo>
                    <a:pt x="3" y="324"/>
                  </a:lnTo>
                  <a:lnTo>
                    <a:pt x="6" y="322"/>
                  </a:lnTo>
                  <a:lnTo>
                    <a:pt x="8" y="320"/>
                  </a:lnTo>
                  <a:lnTo>
                    <a:pt x="10" y="317"/>
                  </a:lnTo>
                  <a:lnTo>
                    <a:pt x="11" y="315"/>
                  </a:lnTo>
                  <a:lnTo>
                    <a:pt x="14" y="314"/>
                  </a:lnTo>
                  <a:lnTo>
                    <a:pt x="16" y="311"/>
                  </a:lnTo>
                  <a:lnTo>
                    <a:pt x="19" y="309"/>
                  </a:lnTo>
                  <a:lnTo>
                    <a:pt x="20" y="308"/>
                  </a:lnTo>
                  <a:lnTo>
                    <a:pt x="22" y="305"/>
                  </a:lnTo>
                  <a:lnTo>
                    <a:pt x="24" y="303"/>
                  </a:lnTo>
                  <a:lnTo>
                    <a:pt x="27" y="300"/>
                  </a:lnTo>
                  <a:lnTo>
                    <a:pt x="28" y="298"/>
                  </a:lnTo>
                  <a:lnTo>
                    <a:pt x="30" y="297"/>
                  </a:lnTo>
                  <a:lnTo>
                    <a:pt x="31" y="294"/>
                  </a:lnTo>
                  <a:lnTo>
                    <a:pt x="34" y="292"/>
                  </a:lnTo>
                  <a:lnTo>
                    <a:pt x="36" y="289"/>
                  </a:lnTo>
                  <a:lnTo>
                    <a:pt x="37" y="288"/>
                  </a:lnTo>
                  <a:lnTo>
                    <a:pt x="40" y="286"/>
                  </a:lnTo>
                  <a:lnTo>
                    <a:pt x="41" y="283"/>
                  </a:lnTo>
                  <a:lnTo>
                    <a:pt x="43" y="281"/>
                  </a:lnTo>
                  <a:lnTo>
                    <a:pt x="44" y="278"/>
                  </a:lnTo>
                  <a:lnTo>
                    <a:pt x="47" y="276"/>
                  </a:lnTo>
                  <a:lnTo>
                    <a:pt x="48" y="275"/>
                  </a:lnTo>
                  <a:lnTo>
                    <a:pt x="50" y="272"/>
                  </a:lnTo>
                  <a:lnTo>
                    <a:pt x="51" y="270"/>
                  </a:lnTo>
                  <a:lnTo>
                    <a:pt x="54" y="267"/>
                  </a:lnTo>
                  <a:lnTo>
                    <a:pt x="55" y="265"/>
                  </a:lnTo>
                  <a:lnTo>
                    <a:pt x="56" y="263"/>
                  </a:lnTo>
                  <a:lnTo>
                    <a:pt x="59" y="260"/>
                  </a:lnTo>
                  <a:lnTo>
                    <a:pt x="60" y="259"/>
                  </a:lnTo>
                  <a:lnTo>
                    <a:pt x="61" y="256"/>
                  </a:lnTo>
                  <a:lnTo>
                    <a:pt x="63" y="254"/>
                  </a:lnTo>
                  <a:lnTo>
                    <a:pt x="64" y="252"/>
                  </a:lnTo>
                  <a:lnTo>
                    <a:pt x="66" y="249"/>
                  </a:lnTo>
                  <a:lnTo>
                    <a:pt x="68" y="247"/>
                  </a:lnTo>
                  <a:lnTo>
                    <a:pt x="69" y="244"/>
                  </a:lnTo>
                  <a:lnTo>
                    <a:pt x="70" y="242"/>
                  </a:lnTo>
                  <a:lnTo>
                    <a:pt x="71" y="239"/>
                  </a:lnTo>
                  <a:lnTo>
                    <a:pt x="74" y="237"/>
                  </a:lnTo>
                  <a:lnTo>
                    <a:pt x="75" y="235"/>
                  </a:lnTo>
                  <a:lnTo>
                    <a:pt x="76" y="232"/>
                  </a:lnTo>
                  <a:lnTo>
                    <a:pt x="77" y="230"/>
                  </a:lnTo>
                  <a:lnTo>
                    <a:pt x="79" y="227"/>
                  </a:lnTo>
                  <a:lnTo>
                    <a:pt x="80" y="225"/>
                  </a:lnTo>
                  <a:lnTo>
                    <a:pt x="82" y="222"/>
                  </a:lnTo>
                  <a:lnTo>
                    <a:pt x="83" y="220"/>
                  </a:lnTo>
                  <a:lnTo>
                    <a:pt x="84" y="217"/>
                  </a:lnTo>
                  <a:lnTo>
                    <a:pt x="86" y="215"/>
                  </a:lnTo>
                  <a:lnTo>
                    <a:pt x="87" y="213"/>
                  </a:lnTo>
                  <a:lnTo>
                    <a:pt x="88" y="210"/>
                  </a:lnTo>
                  <a:lnTo>
                    <a:pt x="89" y="208"/>
                  </a:lnTo>
                  <a:lnTo>
                    <a:pt x="90" y="205"/>
                  </a:lnTo>
                  <a:lnTo>
                    <a:pt x="91" y="203"/>
                  </a:lnTo>
                  <a:lnTo>
                    <a:pt x="93" y="200"/>
                  </a:lnTo>
                  <a:lnTo>
                    <a:pt x="94" y="198"/>
                  </a:lnTo>
                  <a:lnTo>
                    <a:pt x="95" y="195"/>
                  </a:lnTo>
                  <a:lnTo>
                    <a:pt x="96" y="193"/>
                  </a:lnTo>
                  <a:lnTo>
                    <a:pt x="96" y="191"/>
                  </a:lnTo>
                  <a:lnTo>
                    <a:pt x="97" y="188"/>
                  </a:lnTo>
                  <a:lnTo>
                    <a:pt x="99" y="186"/>
                  </a:lnTo>
                  <a:lnTo>
                    <a:pt x="100" y="183"/>
                  </a:lnTo>
                  <a:lnTo>
                    <a:pt x="101" y="181"/>
                  </a:lnTo>
                  <a:lnTo>
                    <a:pt x="102" y="178"/>
                  </a:lnTo>
                  <a:lnTo>
                    <a:pt x="103" y="176"/>
                  </a:lnTo>
                  <a:lnTo>
                    <a:pt x="103" y="172"/>
                  </a:lnTo>
                  <a:lnTo>
                    <a:pt x="104" y="170"/>
                  </a:lnTo>
                  <a:lnTo>
                    <a:pt x="106" y="167"/>
                  </a:lnTo>
                  <a:lnTo>
                    <a:pt x="107" y="165"/>
                  </a:lnTo>
                  <a:lnTo>
                    <a:pt x="107" y="163"/>
                  </a:lnTo>
                  <a:lnTo>
                    <a:pt x="108" y="160"/>
                  </a:lnTo>
                  <a:lnTo>
                    <a:pt x="109" y="158"/>
                  </a:lnTo>
                  <a:lnTo>
                    <a:pt x="109" y="155"/>
                  </a:lnTo>
                  <a:lnTo>
                    <a:pt x="110" y="152"/>
                  </a:lnTo>
                  <a:lnTo>
                    <a:pt x="111" y="149"/>
                  </a:lnTo>
                  <a:lnTo>
                    <a:pt x="111" y="147"/>
                  </a:lnTo>
                  <a:lnTo>
                    <a:pt x="113" y="144"/>
                  </a:lnTo>
                  <a:lnTo>
                    <a:pt x="113" y="142"/>
                  </a:lnTo>
                  <a:lnTo>
                    <a:pt x="114" y="138"/>
                  </a:lnTo>
                  <a:lnTo>
                    <a:pt x="115" y="136"/>
                  </a:lnTo>
                  <a:lnTo>
                    <a:pt x="115" y="133"/>
                  </a:lnTo>
                  <a:lnTo>
                    <a:pt x="116" y="131"/>
                  </a:lnTo>
                  <a:lnTo>
                    <a:pt x="116" y="128"/>
                  </a:lnTo>
                  <a:lnTo>
                    <a:pt x="117" y="125"/>
                  </a:lnTo>
                  <a:lnTo>
                    <a:pt x="117" y="122"/>
                  </a:lnTo>
                  <a:lnTo>
                    <a:pt x="119" y="120"/>
                  </a:lnTo>
                  <a:lnTo>
                    <a:pt x="119" y="117"/>
                  </a:lnTo>
                  <a:lnTo>
                    <a:pt x="119" y="114"/>
                  </a:lnTo>
                  <a:lnTo>
                    <a:pt x="120" y="111"/>
                  </a:lnTo>
                  <a:lnTo>
                    <a:pt x="120" y="109"/>
                  </a:lnTo>
                  <a:lnTo>
                    <a:pt x="121" y="106"/>
                  </a:lnTo>
                  <a:lnTo>
                    <a:pt x="121" y="103"/>
                  </a:lnTo>
                  <a:lnTo>
                    <a:pt x="121" y="100"/>
                  </a:lnTo>
                  <a:lnTo>
                    <a:pt x="122" y="98"/>
                  </a:lnTo>
                  <a:lnTo>
                    <a:pt x="122" y="94"/>
                  </a:lnTo>
                  <a:lnTo>
                    <a:pt x="122" y="92"/>
                  </a:lnTo>
                  <a:lnTo>
                    <a:pt x="123" y="89"/>
                  </a:lnTo>
                  <a:lnTo>
                    <a:pt x="123" y="87"/>
                  </a:lnTo>
                  <a:lnTo>
                    <a:pt x="123" y="83"/>
                  </a:lnTo>
                  <a:lnTo>
                    <a:pt x="123" y="81"/>
                  </a:lnTo>
                  <a:lnTo>
                    <a:pt x="123" y="78"/>
                  </a:lnTo>
                  <a:lnTo>
                    <a:pt x="124" y="75"/>
                  </a:lnTo>
                  <a:lnTo>
                    <a:pt x="124" y="72"/>
                  </a:lnTo>
                  <a:lnTo>
                    <a:pt x="124" y="69"/>
                  </a:lnTo>
                  <a:lnTo>
                    <a:pt x="124" y="66"/>
                  </a:lnTo>
                  <a:lnTo>
                    <a:pt x="124" y="64"/>
                  </a:lnTo>
                  <a:lnTo>
                    <a:pt x="124" y="60"/>
                  </a:lnTo>
                  <a:lnTo>
                    <a:pt x="126" y="58"/>
                  </a:lnTo>
                  <a:lnTo>
                    <a:pt x="126" y="55"/>
                  </a:lnTo>
                  <a:lnTo>
                    <a:pt x="126" y="52"/>
                  </a:lnTo>
                  <a:lnTo>
                    <a:pt x="126" y="49"/>
                  </a:lnTo>
                  <a:lnTo>
                    <a:pt x="126" y="46"/>
                  </a:lnTo>
                  <a:lnTo>
                    <a:pt x="126" y="43"/>
                  </a:lnTo>
                  <a:lnTo>
                    <a:pt x="126" y="41"/>
                  </a:lnTo>
                  <a:lnTo>
                    <a:pt x="126" y="37"/>
                  </a:lnTo>
                  <a:lnTo>
                    <a:pt x="126" y="35"/>
                  </a:lnTo>
                  <a:lnTo>
                    <a:pt x="126" y="31"/>
                  </a:lnTo>
                  <a:lnTo>
                    <a:pt x="126" y="28"/>
                  </a:lnTo>
                  <a:lnTo>
                    <a:pt x="126" y="25"/>
                  </a:lnTo>
                  <a:lnTo>
                    <a:pt x="124" y="22"/>
                  </a:lnTo>
                  <a:lnTo>
                    <a:pt x="124" y="19"/>
                  </a:lnTo>
                  <a:lnTo>
                    <a:pt x="124" y="16"/>
                  </a:lnTo>
                  <a:lnTo>
                    <a:pt x="124" y="13"/>
                  </a:lnTo>
                  <a:lnTo>
                    <a:pt x="124" y="10"/>
                  </a:lnTo>
                  <a:lnTo>
                    <a:pt x="124" y="6"/>
                  </a:lnTo>
                  <a:lnTo>
                    <a:pt x="123" y="4"/>
                  </a:lnTo>
                  <a:lnTo>
                    <a:pt x="123" y="0"/>
                  </a:lnTo>
                  <a:lnTo>
                    <a:pt x="429" y="315"/>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5" name="Freeform 398"/>
            <p:cNvSpPr>
              <a:spLocks/>
            </p:cNvSpPr>
            <p:nvPr/>
          </p:nvSpPr>
          <p:spPr bwMode="auto">
            <a:xfrm>
              <a:off x="2471" y="2531"/>
              <a:ext cx="166" cy="75"/>
            </a:xfrm>
            <a:custGeom>
              <a:avLst/>
              <a:gdLst>
                <a:gd name="T0" fmla="*/ 0 w 830"/>
                <a:gd name="T1" fmla="*/ 0 h 372"/>
                <a:gd name="T2" fmla="*/ 0 w 830"/>
                <a:gd name="T3" fmla="*/ 0 h 372"/>
                <a:gd name="T4" fmla="*/ 0 w 830"/>
                <a:gd name="T5" fmla="*/ 0 h 372"/>
                <a:gd name="T6" fmla="*/ 0 w 830"/>
                <a:gd name="T7" fmla="*/ 0 h 372"/>
                <a:gd name="T8" fmla="*/ 0 w 830"/>
                <a:gd name="T9" fmla="*/ 0 h 372"/>
                <a:gd name="T10" fmla="*/ 0 w 830"/>
                <a:gd name="T11" fmla="*/ 0 h 3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30" h="372">
                  <a:moveTo>
                    <a:pt x="8" y="19"/>
                  </a:moveTo>
                  <a:lnTo>
                    <a:pt x="0" y="38"/>
                  </a:lnTo>
                  <a:lnTo>
                    <a:pt x="816" y="372"/>
                  </a:lnTo>
                  <a:lnTo>
                    <a:pt x="830" y="333"/>
                  </a:lnTo>
                  <a:lnTo>
                    <a:pt x="15" y="0"/>
                  </a:lnTo>
                  <a:lnTo>
                    <a:pt x="8" y="19"/>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6" name="Freeform 399"/>
            <p:cNvSpPr>
              <a:spLocks/>
            </p:cNvSpPr>
            <p:nvPr/>
          </p:nvSpPr>
          <p:spPr bwMode="auto">
            <a:xfrm>
              <a:off x="2035" y="2352"/>
              <a:ext cx="81" cy="81"/>
            </a:xfrm>
            <a:custGeom>
              <a:avLst/>
              <a:gdLst>
                <a:gd name="T0" fmla="*/ 0 w 408"/>
                <a:gd name="T1" fmla="*/ 0 h 405"/>
                <a:gd name="T2" fmla="*/ 0 w 408"/>
                <a:gd name="T3" fmla="*/ 0 h 405"/>
                <a:gd name="T4" fmla="*/ 0 w 408"/>
                <a:gd name="T5" fmla="*/ 0 h 405"/>
                <a:gd name="T6" fmla="*/ 0 w 408"/>
                <a:gd name="T7" fmla="*/ 0 h 405"/>
                <a:gd name="T8" fmla="*/ 0 w 408"/>
                <a:gd name="T9" fmla="*/ 0 h 405"/>
                <a:gd name="T10" fmla="*/ 0 w 408"/>
                <a:gd name="T11" fmla="*/ 0 h 405"/>
                <a:gd name="T12" fmla="*/ 0 w 408"/>
                <a:gd name="T13" fmla="*/ 0 h 405"/>
                <a:gd name="T14" fmla="*/ 0 w 408"/>
                <a:gd name="T15" fmla="*/ 0 h 405"/>
                <a:gd name="T16" fmla="*/ 0 w 408"/>
                <a:gd name="T17" fmla="*/ 0 h 405"/>
                <a:gd name="T18" fmla="*/ 0 w 408"/>
                <a:gd name="T19" fmla="*/ 0 h 405"/>
                <a:gd name="T20" fmla="*/ 0 w 408"/>
                <a:gd name="T21" fmla="*/ 0 h 405"/>
                <a:gd name="T22" fmla="*/ 0 w 408"/>
                <a:gd name="T23" fmla="*/ 0 h 405"/>
                <a:gd name="T24" fmla="*/ 0 w 408"/>
                <a:gd name="T25" fmla="*/ 0 h 405"/>
                <a:gd name="T26" fmla="*/ 0 w 408"/>
                <a:gd name="T27" fmla="*/ 0 h 405"/>
                <a:gd name="T28" fmla="*/ 0 w 408"/>
                <a:gd name="T29" fmla="*/ 0 h 405"/>
                <a:gd name="T30" fmla="*/ 0 w 408"/>
                <a:gd name="T31" fmla="*/ 0 h 405"/>
                <a:gd name="T32" fmla="*/ 0 w 408"/>
                <a:gd name="T33" fmla="*/ 0 h 405"/>
                <a:gd name="T34" fmla="*/ 0 w 408"/>
                <a:gd name="T35" fmla="*/ 0 h 405"/>
                <a:gd name="T36" fmla="*/ 0 w 408"/>
                <a:gd name="T37" fmla="*/ 0 h 405"/>
                <a:gd name="T38" fmla="*/ 0 w 408"/>
                <a:gd name="T39" fmla="*/ 0 h 405"/>
                <a:gd name="T40" fmla="*/ 0 w 408"/>
                <a:gd name="T41" fmla="*/ 0 h 405"/>
                <a:gd name="T42" fmla="*/ 0 w 408"/>
                <a:gd name="T43" fmla="*/ 0 h 405"/>
                <a:gd name="T44" fmla="*/ 0 w 408"/>
                <a:gd name="T45" fmla="*/ 0 h 405"/>
                <a:gd name="T46" fmla="*/ 0 w 408"/>
                <a:gd name="T47" fmla="*/ 0 h 405"/>
                <a:gd name="T48" fmla="*/ 0 w 408"/>
                <a:gd name="T49" fmla="*/ 0 h 405"/>
                <a:gd name="T50" fmla="*/ 0 w 408"/>
                <a:gd name="T51" fmla="*/ 0 h 405"/>
                <a:gd name="T52" fmla="*/ 0 w 408"/>
                <a:gd name="T53" fmla="*/ 0 h 405"/>
                <a:gd name="T54" fmla="*/ 0 w 408"/>
                <a:gd name="T55" fmla="*/ 0 h 405"/>
                <a:gd name="T56" fmla="*/ 0 w 408"/>
                <a:gd name="T57" fmla="*/ 0 h 405"/>
                <a:gd name="T58" fmla="*/ 0 w 408"/>
                <a:gd name="T59" fmla="*/ 0 h 405"/>
                <a:gd name="T60" fmla="*/ 0 w 408"/>
                <a:gd name="T61" fmla="*/ 0 h 405"/>
                <a:gd name="T62" fmla="*/ 0 w 408"/>
                <a:gd name="T63" fmla="*/ 0 h 405"/>
                <a:gd name="T64" fmla="*/ 0 w 408"/>
                <a:gd name="T65" fmla="*/ 0 h 405"/>
                <a:gd name="T66" fmla="*/ 0 w 408"/>
                <a:gd name="T67" fmla="*/ 0 h 405"/>
                <a:gd name="T68" fmla="*/ 0 w 408"/>
                <a:gd name="T69" fmla="*/ 0 h 405"/>
                <a:gd name="T70" fmla="*/ 0 w 408"/>
                <a:gd name="T71" fmla="*/ 0 h 405"/>
                <a:gd name="T72" fmla="*/ 0 w 408"/>
                <a:gd name="T73" fmla="*/ 0 h 405"/>
                <a:gd name="T74" fmla="*/ 0 w 408"/>
                <a:gd name="T75" fmla="*/ 0 h 405"/>
                <a:gd name="T76" fmla="*/ 0 w 408"/>
                <a:gd name="T77" fmla="*/ 0 h 405"/>
                <a:gd name="T78" fmla="*/ 0 w 408"/>
                <a:gd name="T79" fmla="*/ 0 h 405"/>
                <a:gd name="T80" fmla="*/ 0 w 408"/>
                <a:gd name="T81" fmla="*/ 0 h 405"/>
                <a:gd name="T82" fmla="*/ 0 w 408"/>
                <a:gd name="T83" fmla="*/ 0 h 405"/>
                <a:gd name="T84" fmla="*/ 0 w 408"/>
                <a:gd name="T85" fmla="*/ 0 h 405"/>
                <a:gd name="T86" fmla="*/ 0 w 408"/>
                <a:gd name="T87" fmla="*/ 0 h 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08" h="405">
                  <a:moveTo>
                    <a:pt x="0" y="0"/>
                  </a:moveTo>
                  <a:lnTo>
                    <a:pt x="408" y="143"/>
                  </a:lnTo>
                  <a:lnTo>
                    <a:pt x="405" y="144"/>
                  </a:lnTo>
                  <a:lnTo>
                    <a:pt x="403" y="145"/>
                  </a:lnTo>
                  <a:lnTo>
                    <a:pt x="399" y="147"/>
                  </a:lnTo>
                  <a:lnTo>
                    <a:pt x="397" y="148"/>
                  </a:lnTo>
                  <a:lnTo>
                    <a:pt x="395" y="149"/>
                  </a:lnTo>
                  <a:lnTo>
                    <a:pt x="391" y="150"/>
                  </a:lnTo>
                  <a:lnTo>
                    <a:pt x="389" y="151"/>
                  </a:lnTo>
                  <a:lnTo>
                    <a:pt x="386" y="153"/>
                  </a:lnTo>
                  <a:lnTo>
                    <a:pt x="384" y="154"/>
                  </a:lnTo>
                  <a:lnTo>
                    <a:pt x="381" y="155"/>
                  </a:lnTo>
                  <a:lnTo>
                    <a:pt x="378" y="156"/>
                  </a:lnTo>
                  <a:lnTo>
                    <a:pt x="376" y="158"/>
                  </a:lnTo>
                  <a:lnTo>
                    <a:pt x="373" y="159"/>
                  </a:lnTo>
                  <a:lnTo>
                    <a:pt x="371" y="161"/>
                  </a:lnTo>
                  <a:lnTo>
                    <a:pt x="368" y="162"/>
                  </a:lnTo>
                  <a:lnTo>
                    <a:pt x="365" y="164"/>
                  </a:lnTo>
                  <a:lnTo>
                    <a:pt x="363" y="165"/>
                  </a:lnTo>
                  <a:lnTo>
                    <a:pt x="361" y="166"/>
                  </a:lnTo>
                  <a:lnTo>
                    <a:pt x="358" y="167"/>
                  </a:lnTo>
                  <a:lnTo>
                    <a:pt x="356" y="169"/>
                  </a:lnTo>
                  <a:lnTo>
                    <a:pt x="353" y="170"/>
                  </a:lnTo>
                  <a:lnTo>
                    <a:pt x="351" y="172"/>
                  </a:lnTo>
                  <a:lnTo>
                    <a:pt x="349" y="173"/>
                  </a:lnTo>
                  <a:lnTo>
                    <a:pt x="346" y="175"/>
                  </a:lnTo>
                  <a:lnTo>
                    <a:pt x="344" y="176"/>
                  </a:lnTo>
                  <a:lnTo>
                    <a:pt x="342" y="177"/>
                  </a:lnTo>
                  <a:lnTo>
                    <a:pt x="339" y="180"/>
                  </a:lnTo>
                  <a:lnTo>
                    <a:pt x="337" y="181"/>
                  </a:lnTo>
                  <a:lnTo>
                    <a:pt x="335" y="182"/>
                  </a:lnTo>
                  <a:lnTo>
                    <a:pt x="332" y="183"/>
                  </a:lnTo>
                  <a:lnTo>
                    <a:pt x="330" y="186"/>
                  </a:lnTo>
                  <a:lnTo>
                    <a:pt x="328" y="187"/>
                  </a:lnTo>
                  <a:lnTo>
                    <a:pt x="325" y="188"/>
                  </a:lnTo>
                  <a:lnTo>
                    <a:pt x="323" y="190"/>
                  </a:lnTo>
                  <a:lnTo>
                    <a:pt x="321" y="192"/>
                  </a:lnTo>
                  <a:lnTo>
                    <a:pt x="318" y="193"/>
                  </a:lnTo>
                  <a:lnTo>
                    <a:pt x="316" y="195"/>
                  </a:lnTo>
                  <a:lnTo>
                    <a:pt x="315" y="197"/>
                  </a:lnTo>
                  <a:lnTo>
                    <a:pt x="312" y="198"/>
                  </a:lnTo>
                  <a:lnTo>
                    <a:pt x="310" y="200"/>
                  </a:lnTo>
                  <a:lnTo>
                    <a:pt x="308" y="201"/>
                  </a:lnTo>
                  <a:lnTo>
                    <a:pt x="305" y="204"/>
                  </a:lnTo>
                  <a:lnTo>
                    <a:pt x="304" y="205"/>
                  </a:lnTo>
                  <a:lnTo>
                    <a:pt x="302" y="206"/>
                  </a:lnTo>
                  <a:lnTo>
                    <a:pt x="299" y="209"/>
                  </a:lnTo>
                  <a:lnTo>
                    <a:pt x="297" y="210"/>
                  </a:lnTo>
                  <a:lnTo>
                    <a:pt x="296" y="212"/>
                  </a:lnTo>
                  <a:lnTo>
                    <a:pt x="293" y="214"/>
                  </a:lnTo>
                  <a:lnTo>
                    <a:pt x="291" y="216"/>
                  </a:lnTo>
                  <a:lnTo>
                    <a:pt x="289" y="217"/>
                  </a:lnTo>
                  <a:lnTo>
                    <a:pt x="288" y="220"/>
                  </a:lnTo>
                  <a:lnTo>
                    <a:pt x="285" y="221"/>
                  </a:lnTo>
                  <a:lnTo>
                    <a:pt x="283" y="223"/>
                  </a:lnTo>
                  <a:lnTo>
                    <a:pt x="282" y="225"/>
                  </a:lnTo>
                  <a:lnTo>
                    <a:pt x="279" y="227"/>
                  </a:lnTo>
                  <a:lnTo>
                    <a:pt x="278" y="230"/>
                  </a:lnTo>
                  <a:lnTo>
                    <a:pt x="276" y="231"/>
                  </a:lnTo>
                  <a:lnTo>
                    <a:pt x="273" y="233"/>
                  </a:lnTo>
                  <a:lnTo>
                    <a:pt x="272" y="234"/>
                  </a:lnTo>
                  <a:lnTo>
                    <a:pt x="270" y="237"/>
                  </a:lnTo>
                  <a:lnTo>
                    <a:pt x="269" y="239"/>
                  </a:lnTo>
                  <a:lnTo>
                    <a:pt x="266" y="240"/>
                  </a:lnTo>
                  <a:lnTo>
                    <a:pt x="265" y="243"/>
                  </a:lnTo>
                  <a:lnTo>
                    <a:pt x="263" y="245"/>
                  </a:lnTo>
                  <a:lnTo>
                    <a:pt x="262" y="247"/>
                  </a:lnTo>
                  <a:lnTo>
                    <a:pt x="259" y="249"/>
                  </a:lnTo>
                  <a:lnTo>
                    <a:pt x="258" y="251"/>
                  </a:lnTo>
                  <a:lnTo>
                    <a:pt x="256" y="253"/>
                  </a:lnTo>
                  <a:lnTo>
                    <a:pt x="255" y="255"/>
                  </a:lnTo>
                  <a:lnTo>
                    <a:pt x="252" y="258"/>
                  </a:lnTo>
                  <a:lnTo>
                    <a:pt x="251" y="260"/>
                  </a:lnTo>
                  <a:lnTo>
                    <a:pt x="249" y="261"/>
                  </a:lnTo>
                  <a:lnTo>
                    <a:pt x="248" y="264"/>
                  </a:lnTo>
                  <a:lnTo>
                    <a:pt x="246" y="266"/>
                  </a:lnTo>
                  <a:lnTo>
                    <a:pt x="244" y="269"/>
                  </a:lnTo>
                  <a:lnTo>
                    <a:pt x="243" y="271"/>
                  </a:lnTo>
                  <a:lnTo>
                    <a:pt x="242" y="272"/>
                  </a:lnTo>
                  <a:lnTo>
                    <a:pt x="239" y="275"/>
                  </a:lnTo>
                  <a:lnTo>
                    <a:pt x="238" y="277"/>
                  </a:lnTo>
                  <a:lnTo>
                    <a:pt x="237" y="280"/>
                  </a:lnTo>
                  <a:lnTo>
                    <a:pt x="235" y="282"/>
                  </a:lnTo>
                  <a:lnTo>
                    <a:pt x="233" y="284"/>
                  </a:lnTo>
                  <a:lnTo>
                    <a:pt x="232" y="287"/>
                  </a:lnTo>
                  <a:lnTo>
                    <a:pt x="231" y="288"/>
                  </a:lnTo>
                  <a:lnTo>
                    <a:pt x="229" y="290"/>
                  </a:lnTo>
                  <a:lnTo>
                    <a:pt x="228" y="293"/>
                  </a:lnTo>
                  <a:lnTo>
                    <a:pt x="226" y="295"/>
                  </a:lnTo>
                  <a:lnTo>
                    <a:pt x="225" y="298"/>
                  </a:lnTo>
                  <a:lnTo>
                    <a:pt x="224" y="300"/>
                  </a:lnTo>
                  <a:lnTo>
                    <a:pt x="222" y="303"/>
                  </a:lnTo>
                  <a:lnTo>
                    <a:pt x="221" y="305"/>
                  </a:lnTo>
                  <a:lnTo>
                    <a:pt x="219" y="308"/>
                  </a:lnTo>
                  <a:lnTo>
                    <a:pt x="218" y="310"/>
                  </a:lnTo>
                  <a:lnTo>
                    <a:pt x="217" y="312"/>
                  </a:lnTo>
                  <a:lnTo>
                    <a:pt x="216" y="315"/>
                  </a:lnTo>
                  <a:lnTo>
                    <a:pt x="215" y="317"/>
                  </a:lnTo>
                  <a:lnTo>
                    <a:pt x="213" y="320"/>
                  </a:lnTo>
                  <a:lnTo>
                    <a:pt x="211" y="322"/>
                  </a:lnTo>
                  <a:lnTo>
                    <a:pt x="210" y="325"/>
                  </a:lnTo>
                  <a:lnTo>
                    <a:pt x="209" y="328"/>
                  </a:lnTo>
                  <a:lnTo>
                    <a:pt x="208" y="331"/>
                  </a:lnTo>
                  <a:lnTo>
                    <a:pt x="206" y="333"/>
                  </a:lnTo>
                  <a:lnTo>
                    <a:pt x="205" y="336"/>
                  </a:lnTo>
                  <a:lnTo>
                    <a:pt x="204" y="338"/>
                  </a:lnTo>
                  <a:lnTo>
                    <a:pt x="203" y="340"/>
                  </a:lnTo>
                  <a:lnTo>
                    <a:pt x="202" y="343"/>
                  </a:lnTo>
                  <a:lnTo>
                    <a:pt x="201" y="347"/>
                  </a:lnTo>
                  <a:lnTo>
                    <a:pt x="201" y="349"/>
                  </a:lnTo>
                  <a:lnTo>
                    <a:pt x="199" y="351"/>
                  </a:lnTo>
                  <a:lnTo>
                    <a:pt x="198" y="354"/>
                  </a:lnTo>
                  <a:lnTo>
                    <a:pt x="197" y="356"/>
                  </a:lnTo>
                  <a:lnTo>
                    <a:pt x="196" y="360"/>
                  </a:lnTo>
                  <a:lnTo>
                    <a:pt x="195" y="362"/>
                  </a:lnTo>
                  <a:lnTo>
                    <a:pt x="193" y="365"/>
                  </a:lnTo>
                  <a:lnTo>
                    <a:pt x="192" y="367"/>
                  </a:lnTo>
                  <a:lnTo>
                    <a:pt x="191" y="371"/>
                  </a:lnTo>
                  <a:lnTo>
                    <a:pt x="191" y="373"/>
                  </a:lnTo>
                  <a:lnTo>
                    <a:pt x="190" y="376"/>
                  </a:lnTo>
                  <a:lnTo>
                    <a:pt x="189" y="379"/>
                  </a:lnTo>
                  <a:lnTo>
                    <a:pt x="188" y="382"/>
                  </a:lnTo>
                  <a:lnTo>
                    <a:pt x="188" y="384"/>
                  </a:lnTo>
                  <a:lnTo>
                    <a:pt x="186" y="388"/>
                  </a:lnTo>
                  <a:lnTo>
                    <a:pt x="185" y="390"/>
                  </a:lnTo>
                  <a:lnTo>
                    <a:pt x="184" y="393"/>
                  </a:lnTo>
                  <a:lnTo>
                    <a:pt x="184" y="397"/>
                  </a:lnTo>
                  <a:lnTo>
                    <a:pt x="183" y="399"/>
                  </a:lnTo>
                  <a:lnTo>
                    <a:pt x="182" y="403"/>
                  </a:lnTo>
                  <a:lnTo>
                    <a:pt x="182" y="405"/>
                  </a:lnTo>
                  <a:lnTo>
                    <a:pt x="0" y="0"/>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267467" name="Freeform 400"/>
            <p:cNvSpPr>
              <a:spLocks/>
            </p:cNvSpPr>
            <p:nvPr/>
          </p:nvSpPr>
          <p:spPr bwMode="auto">
            <a:xfrm>
              <a:off x="2062" y="2376"/>
              <a:ext cx="84" cy="80"/>
            </a:xfrm>
            <a:custGeom>
              <a:avLst/>
              <a:gdLst>
                <a:gd name="T0" fmla="*/ 0 w 423"/>
                <a:gd name="T1" fmla="*/ 0 h 401"/>
                <a:gd name="T2" fmla="*/ 0 w 423"/>
                <a:gd name="T3" fmla="*/ 0 h 401"/>
                <a:gd name="T4" fmla="*/ 0 w 423"/>
                <a:gd name="T5" fmla="*/ 0 h 401"/>
                <a:gd name="T6" fmla="*/ 0 w 423"/>
                <a:gd name="T7" fmla="*/ 0 h 401"/>
                <a:gd name="T8" fmla="*/ 0 w 423"/>
                <a:gd name="T9" fmla="*/ 0 h 401"/>
                <a:gd name="T10" fmla="*/ 0 w 423"/>
                <a:gd name="T11" fmla="*/ 0 h 4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23" h="401">
                  <a:moveTo>
                    <a:pt x="410" y="386"/>
                  </a:moveTo>
                  <a:lnTo>
                    <a:pt x="423" y="371"/>
                  </a:lnTo>
                  <a:lnTo>
                    <a:pt x="27" y="0"/>
                  </a:lnTo>
                  <a:lnTo>
                    <a:pt x="0" y="31"/>
                  </a:lnTo>
                  <a:lnTo>
                    <a:pt x="397" y="401"/>
                  </a:lnTo>
                  <a:lnTo>
                    <a:pt x="410" y="386"/>
                  </a:lnTo>
                  <a:close/>
                </a:path>
              </a:pathLst>
            </a:custGeom>
            <a:solidFill>
              <a:srgbClr val="E87B1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grpSp>
      <p:sp>
        <p:nvSpPr>
          <p:cNvPr id="267268" name="Text Box 401"/>
          <p:cNvSpPr txBox="1">
            <a:spLocks noChangeArrowheads="1"/>
          </p:cNvSpPr>
          <p:nvPr/>
        </p:nvSpPr>
        <p:spPr bwMode="auto">
          <a:xfrm>
            <a:off x="2124075" y="3070225"/>
            <a:ext cx="241300"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800">
                <a:solidFill>
                  <a:schemeClr val="tx2"/>
                </a:solidFill>
                <a:latin typeface="Arial" panose="020B0604020202020204" pitchFamily="34" charset="0"/>
              </a:rPr>
              <a:t>2</a:t>
            </a:r>
          </a:p>
        </p:txBody>
      </p:sp>
      <p:sp>
        <p:nvSpPr>
          <p:cNvPr id="267269" name="Text Box 402"/>
          <p:cNvSpPr txBox="1">
            <a:spLocks noChangeArrowheads="1"/>
          </p:cNvSpPr>
          <p:nvPr/>
        </p:nvSpPr>
        <p:spPr bwMode="auto">
          <a:xfrm>
            <a:off x="2339975" y="3068638"/>
            <a:ext cx="241300"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57150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714500" indent="-228600">
              <a:spcBef>
                <a:spcPct val="20000"/>
              </a:spcBef>
              <a:buChar char="–"/>
              <a:defRPr sz="2000">
                <a:solidFill>
                  <a:schemeClr val="tx1"/>
                </a:solidFill>
                <a:latin typeface="Times New Roman" panose="02020603050405020304" pitchFamily="18" charset="0"/>
              </a:defRPr>
            </a:lvl4pPr>
            <a:lvl5pPr marL="2286000" indent="-228600">
              <a:spcBef>
                <a:spcPct val="20000"/>
              </a:spcBef>
              <a:buChar char="»"/>
              <a:defRPr sz="2000">
                <a:solidFill>
                  <a:schemeClr val="tx1"/>
                </a:solidFill>
                <a:latin typeface="Times New Roman" panose="02020603050405020304" pitchFamily="18" charset="0"/>
              </a:defRPr>
            </a:lvl5pPr>
            <a:lvl6pPr marL="27432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800">
                <a:solidFill>
                  <a:schemeClr val="tx2"/>
                </a:solidFill>
                <a:latin typeface="Arial" panose="020B0604020202020204" pitchFamily="34" charset="0"/>
              </a:rPr>
              <a:t>2</a:t>
            </a:r>
          </a:p>
        </p:txBody>
      </p:sp>
      <p:sp>
        <p:nvSpPr>
          <p:cNvPr id="267270" name="Text Box 403"/>
          <p:cNvSpPr txBox="1">
            <a:spLocks noChangeArrowheads="1"/>
          </p:cNvSpPr>
          <p:nvPr/>
        </p:nvSpPr>
        <p:spPr bwMode="auto">
          <a:xfrm>
            <a:off x="5430838" y="6381750"/>
            <a:ext cx="3317875"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457200" indent="-457200">
              <a:spcBef>
                <a:spcPct val="20000"/>
              </a:spcBef>
              <a:buChar char="•"/>
              <a:defRPr sz="3200">
                <a:solidFill>
                  <a:schemeClr val="tx1"/>
                </a:solidFill>
                <a:latin typeface="Times New Roman" panose="02020603050405020304" pitchFamily="18" charset="0"/>
              </a:defRPr>
            </a:lvl1pPr>
            <a:lvl2pPr marL="1028700" indent="-457200">
              <a:spcBef>
                <a:spcPct val="20000"/>
              </a:spcBef>
              <a:buChar char="–"/>
              <a:defRPr sz="2800">
                <a:solidFill>
                  <a:schemeClr val="tx1"/>
                </a:solidFill>
                <a:latin typeface="Times New Roman" panose="02020603050405020304" pitchFamily="18" charset="0"/>
              </a:defRPr>
            </a:lvl2pPr>
            <a:lvl3pPr marL="1600200" indent="-457200">
              <a:spcBef>
                <a:spcPct val="20000"/>
              </a:spcBef>
              <a:buChar char="•"/>
              <a:defRPr sz="2400">
                <a:solidFill>
                  <a:schemeClr val="tx1"/>
                </a:solidFill>
                <a:latin typeface="Times New Roman" panose="02020603050405020304" pitchFamily="18" charset="0"/>
              </a:defRPr>
            </a:lvl3pPr>
            <a:lvl4pPr marL="2171700" indent="-457200">
              <a:spcBef>
                <a:spcPct val="20000"/>
              </a:spcBef>
              <a:buChar char="–"/>
              <a:defRPr sz="2000">
                <a:solidFill>
                  <a:schemeClr val="tx1"/>
                </a:solidFill>
                <a:latin typeface="Times New Roman" panose="02020603050405020304" pitchFamily="18" charset="0"/>
              </a:defRPr>
            </a:lvl4pPr>
            <a:lvl5pPr marL="2743200" indent="-457200">
              <a:spcBef>
                <a:spcPct val="20000"/>
              </a:spcBef>
              <a:buChar char="»"/>
              <a:defRPr sz="2000">
                <a:solidFill>
                  <a:schemeClr val="tx1"/>
                </a:solidFill>
                <a:latin typeface="Times New Roman" panose="02020603050405020304" pitchFamily="18" charset="0"/>
              </a:defRPr>
            </a:lvl5pPr>
            <a:lvl6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5720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de-DE" altLang="pl-PL" sz="800">
                <a:latin typeface="Arial" panose="020B0604020202020204" pitchFamily="34" charset="0"/>
              </a:rPr>
              <a:t>J.M.Lackner, W.Waldhauser, Galvanotechnik 96, p. 2208-2216, 2005</a:t>
            </a:r>
            <a:endParaRPr lang="en-US" altLang="pl-PL" sz="800">
              <a:latin typeface="Arial" panose="020B0604020202020204" pitchFamily="34" charset="0"/>
            </a:endParaRPr>
          </a:p>
        </p:txBody>
      </p:sp>
    </p:spTree>
  </p:cSld>
  <p:clrMapOvr>
    <a:masterClrMapping/>
  </p:clrMapOvr>
  <p:transition>
    <p:wipe dir="d"/>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ChangeArrowheads="1"/>
          </p:cNvSpPr>
          <p:nvPr/>
        </p:nvSpPr>
        <p:spPr bwMode="auto">
          <a:xfrm>
            <a:off x="684213" y="276225"/>
            <a:ext cx="8135937" cy="704850"/>
          </a:xfrm>
          <a:prstGeom prst="rect">
            <a:avLst/>
          </a:prstGeom>
          <a:solidFill>
            <a:schemeClr val="bg1">
              <a:alpha val="69019"/>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06883" name="Text Box 3"/>
          <p:cNvSpPr txBox="1">
            <a:spLocks noChangeArrowheads="1"/>
          </p:cNvSpPr>
          <p:nvPr/>
        </p:nvSpPr>
        <p:spPr bwMode="auto">
          <a:xfrm>
            <a:off x="0" y="1287463"/>
            <a:ext cx="88392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indent="476250" algn="l">
              <a:defRPr sz="2400">
                <a:solidFill>
                  <a:schemeClr val="tx1"/>
                </a:solidFill>
                <a:latin typeface="Times New Roman" panose="02020603050405020304" pitchFamily="18" charset="0"/>
              </a:defRPr>
            </a:lvl1pPr>
            <a:lvl2pPr marL="6667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en-US" altLang="pl-PL" sz="2000" b="1">
                <a:solidFill>
                  <a:srgbClr val="FFFFCC"/>
                </a:solidFill>
                <a:effectLst>
                  <a:outerShdw blurRad="38100" dist="38100" dir="2700000" algn="tl">
                    <a:srgbClr val="000000"/>
                  </a:outerShdw>
                </a:effectLst>
                <a:latin typeface="Arial" panose="020B0604020202020204" pitchFamily="34" charset="0"/>
              </a:rPr>
              <a:t>         </a:t>
            </a:r>
            <a:r>
              <a:rPr lang="pl-PL" altLang="pl-PL" sz="2000" b="1">
                <a:solidFill>
                  <a:srgbClr val="FFFFCC"/>
                </a:solidFill>
                <a:effectLst>
                  <a:outerShdw blurRad="38100" dist="38100" dir="2700000" algn="tl">
                    <a:srgbClr val="000000"/>
                  </a:outerShdw>
                </a:effectLst>
                <a:latin typeface="Arial" panose="020B0604020202020204" pitchFamily="34" charset="0"/>
              </a:rPr>
              <a:t>Titanium target ablation in the vacuum </a:t>
            </a:r>
            <a:br>
              <a:rPr lang="pl-PL" altLang="pl-PL" sz="2000" b="1">
                <a:solidFill>
                  <a:srgbClr val="FFFFCC"/>
                </a:solidFill>
                <a:effectLst>
                  <a:outerShdw blurRad="38100" dist="38100" dir="2700000" algn="tl">
                    <a:srgbClr val="000000"/>
                  </a:outerShdw>
                </a:effectLst>
                <a:latin typeface="Arial" panose="020B0604020202020204" pitchFamily="34" charset="0"/>
              </a:rPr>
            </a:br>
            <a:r>
              <a:rPr lang="pl-PL" altLang="pl-PL" sz="2000" b="1">
                <a:solidFill>
                  <a:srgbClr val="FFFFCC"/>
                </a:solidFill>
                <a:effectLst>
                  <a:outerShdw blurRad="38100" dist="38100" dir="2700000" algn="tl">
                    <a:srgbClr val="000000"/>
                  </a:outerShdw>
                </a:effectLst>
                <a:latin typeface="Arial" panose="020B0604020202020204" pitchFamily="34" charset="0"/>
              </a:rPr>
              <a:t>10</a:t>
            </a:r>
            <a:r>
              <a:rPr lang="pl-PL" altLang="pl-PL" sz="2000" b="1" baseline="30000">
                <a:solidFill>
                  <a:srgbClr val="FFFFCC"/>
                </a:solidFill>
                <a:effectLst>
                  <a:outerShdw blurRad="38100" dist="38100" dir="2700000" algn="tl">
                    <a:srgbClr val="000000"/>
                  </a:outerShdw>
                </a:effectLst>
                <a:latin typeface="Arial" panose="020B0604020202020204" pitchFamily="34" charset="0"/>
              </a:rPr>
              <a:t>-5</a:t>
            </a:r>
            <a:r>
              <a:rPr lang="pl-PL" altLang="pl-PL" sz="2000" b="1">
                <a:solidFill>
                  <a:srgbClr val="FFFFCC"/>
                </a:solidFill>
                <a:effectLst>
                  <a:outerShdw blurRad="38100" dist="38100" dir="2700000" algn="tl">
                    <a:srgbClr val="000000"/>
                  </a:outerShdw>
                </a:effectLst>
                <a:latin typeface="Arial" panose="020B0604020202020204" pitchFamily="34" charset="0"/>
              </a:rPr>
              <a:t>mbar (10</a:t>
            </a:r>
            <a:r>
              <a:rPr lang="pl-PL" altLang="pl-PL" sz="2000" b="1" baseline="30000">
                <a:solidFill>
                  <a:srgbClr val="FFFFCC"/>
                </a:solidFill>
                <a:effectLst>
                  <a:outerShdw blurRad="38100" dist="38100" dir="2700000" algn="tl">
                    <a:srgbClr val="000000"/>
                  </a:outerShdw>
                </a:effectLst>
                <a:latin typeface="Arial" panose="020B0604020202020204" pitchFamily="34" charset="0"/>
              </a:rPr>
              <a:t>-3</a:t>
            </a:r>
            <a:r>
              <a:rPr lang="pl-PL" altLang="pl-PL" sz="2000" b="1">
                <a:solidFill>
                  <a:srgbClr val="FFFFCC"/>
                </a:solidFill>
                <a:effectLst>
                  <a:outerShdw blurRad="38100" dist="38100" dir="2700000" algn="tl">
                    <a:srgbClr val="000000"/>
                  </a:outerShdw>
                </a:effectLst>
                <a:latin typeface="Arial" panose="020B0604020202020204" pitchFamily="34" charset="0"/>
              </a:rPr>
              <a:t> Pa)</a:t>
            </a:r>
            <a:endParaRPr lang="en-US" altLang="pl-PL" sz="2000" b="1">
              <a:solidFill>
                <a:srgbClr val="FFFFCC"/>
              </a:solidFill>
              <a:effectLst>
                <a:outerShdw blurRad="38100" dist="38100" dir="2700000" algn="tl">
                  <a:srgbClr val="000000"/>
                </a:outerShdw>
              </a:effectLst>
              <a:latin typeface="Arial" panose="020B0604020202020204" pitchFamily="34" charset="0"/>
            </a:endParaRPr>
          </a:p>
        </p:txBody>
      </p:sp>
      <p:pic>
        <p:nvPicPr>
          <p:cNvPr id="269316" name="Picture 4" descr="lot plazmy1_1"/>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057400"/>
            <a:ext cx="43434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6885" name="Text Box 5"/>
          <p:cNvSpPr txBox="1">
            <a:spLocks noChangeArrowheads="1"/>
          </p:cNvSpPr>
          <p:nvPr/>
        </p:nvSpPr>
        <p:spPr bwMode="auto">
          <a:xfrm>
            <a:off x="468313" y="333375"/>
            <a:ext cx="8207375" cy="67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1pPr>
            <a:lvl2pPr marL="414338"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2pPr>
            <a:lvl3pPr marL="828675"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3pPr>
            <a:lvl4pPr marL="1244600"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4pPr>
            <a:lvl5pPr marL="1658938"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5pPr>
            <a:lvl6pPr marL="21161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6pPr>
            <a:lvl7pPr marL="25733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7pPr>
            <a:lvl8pPr marL="30305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8pPr>
            <a:lvl9pPr marL="34877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9pPr>
          </a:lstStyle>
          <a:p>
            <a:pPr algn="ctr" eaLnBrk="1">
              <a:lnSpc>
                <a:spcPct val="93000"/>
              </a:lnSpc>
              <a:buClr>
                <a:srgbClr val="000000"/>
              </a:buClr>
              <a:buFont typeface="StarSymbol" charset="0"/>
              <a:buNone/>
              <a:defRPr/>
            </a:pPr>
            <a:r>
              <a:rPr lang="pl-PL" altLang="pl-PL" b="1">
                <a:solidFill>
                  <a:srgbClr val="FF3300"/>
                </a:solidFill>
                <a:effectLst>
                  <a:outerShdw blurRad="38100" dist="38100" dir="2700000" algn="tl">
                    <a:srgbClr val="000000"/>
                  </a:outerShdw>
                </a:effectLst>
                <a:latin typeface="Arial" panose="020B0604020202020204" pitchFamily="34" charset="0"/>
              </a:rPr>
              <a:t>CHAMBER ENVIRONMENT INTERACTION ON THE SHAPE OF THE PLASMA FLOW</a:t>
            </a:r>
            <a:endParaRPr lang="en-GB" altLang="pl-PL" i="1">
              <a:solidFill>
                <a:srgbClr val="FF3300"/>
              </a:solidFill>
              <a:latin typeface="Arial" panose="020B0604020202020204" pitchFamily="34" charset="0"/>
            </a:endParaRPr>
          </a:p>
        </p:txBody>
      </p:sp>
      <p:sp>
        <p:nvSpPr>
          <p:cNvPr id="506886" name="Text Box 6"/>
          <p:cNvSpPr txBox="1">
            <a:spLocks noChangeArrowheads="1"/>
          </p:cNvSpPr>
          <p:nvPr/>
        </p:nvSpPr>
        <p:spPr bwMode="auto">
          <a:xfrm>
            <a:off x="457200" y="3429000"/>
            <a:ext cx="36734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sz="2000">
                <a:solidFill>
                  <a:srgbClr val="FFFFCC"/>
                </a:solidFill>
                <a:effectLst>
                  <a:outerShdw blurRad="38100" dist="38100" dir="2700000" algn="tl">
                    <a:srgbClr val="000000"/>
                  </a:outerShdw>
                </a:effectLst>
                <a:latin typeface="Arial" panose="020B0604020202020204" pitchFamily="34" charset="0"/>
              </a:rPr>
              <a:t>Plasma plum flow as a function of time (CCD registration)</a:t>
            </a:r>
            <a:endParaRPr lang="pl-PL" altLang="pl-PL" sz="2000">
              <a:solidFill>
                <a:schemeClr val="bg1"/>
              </a:solidFill>
              <a:effectLst>
                <a:outerShdw blurRad="38100" dist="38100" dir="2700000" algn="tl">
                  <a:srgbClr val="000000"/>
                </a:outerShdw>
              </a:effectLst>
              <a:latin typeface="Arial" panose="020B0604020202020204" pitchFamily="34" charset="0"/>
            </a:endParaRPr>
          </a:p>
        </p:txBody>
      </p:sp>
    </p:spTree>
  </p:cSld>
  <p:clrMapOvr>
    <a:masterClrMapping/>
  </p:clrMapOvr>
  <p:transition>
    <p:wipe dir="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1362" name="Picture 2" descr="lot plazmy2"/>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2070100"/>
            <a:ext cx="43180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8931" name="Text Box 3"/>
          <p:cNvSpPr txBox="1">
            <a:spLocks noChangeArrowheads="1"/>
          </p:cNvSpPr>
          <p:nvPr/>
        </p:nvSpPr>
        <p:spPr bwMode="auto">
          <a:xfrm>
            <a:off x="666750" y="1287463"/>
            <a:ext cx="88392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indent="476250" algn="l">
              <a:defRPr sz="2400">
                <a:solidFill>
                  <a:schemeClr val="tx1"/>
                </a:solidFill>
                <a:latin typeface="Times New Roman" panose="02020603050405020304" pitchFamily="18" charset="0"/>
              </a:defRPr>
            </a:lvl1pPr>
            <a:lvl2pPr marL="6667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pl-PL" altLang="pl-PL" sz="1800">
                <a:solidFill>
                  <a:srgbClr val="FFFFCC"/>
                </a:solidFill>
                <a:effectLst>
                  <a:outerShdw blurRad="38100" dist="38100" dir="2700000" algn="tl">
                    <a:srgbClr val="000000"/>
                  </a:outerShdw>
                </a:effectLst>
                <a:latin typeface="Arial" panose="020B0604020202020204" pitchFamily="34" charset="0"/>
              </a:rPr>
              <a:t>Titanium target ablation in</a:t>
            </a:r>
            <a:r>
              <a:rPr lang="pl-PL" altLang="pl-PL" sz="1800">
                <a:latin typeface="Arial" panose="020B0604020202020204" pitchFamily="34" charset="0"/>
              </a:rPr>
              <a:t> </a:t>
            </a:r>
            <a:r>
              <a:rPr lang="pl-PL" altLang="pl-PL" sz="2000">
                <a:solidFill>
                  <a:srgbClr val="FFFFCC"/>
                </a:solidFill>
                <a:effectLst>
                  <a:outerShdw blurRad="38100" dist="38100" dir="2700000" algn="tl">
                    <a:srgbClr val="000000"/>
                  </a:outerShdw>
                </a:effectLst>
                <a:latin typeface="Arial" panose="020B0604020202020204" pitchFamily="34" charset="0"/>
              </a:rPr>
              <a:t>5 Pa (5x10</a:t>
            </a:r>
            <a:r>
              <a:rPr lang="pl-PL" altLang="pl-PL" sz="2000" baseline="30000">
                <a:solidFill>
                  <a:srgbClr val="FFFFCC"/>
                </a:solidFill>
                <a:effectLst>
                  <a:outerShdw blurRad="38100" dist="38100" dir="2700000" algn="tl">
                    <a:srgbClr val="000000"/>
                  </a:outerShdw>
                </a:effectLst>
                <a:latin typeface="Arial" panose="020B0604020202020204" pitchFamily="34" charset="0"/>
              </a:rPr>
              <a:t>-2</a:t>
            </a:r>
            <a:r>
              <a:rPr lang="pl-PL" altLang="pl-PL" sz="2000">
                <a:solidFill>
                  <a:srgbClr val="FFFFCC"/>
                </a:solidFill>
                <a:effectLst>
                  <a:outerShdw blurRad="38100" dist="38100" dir="2700000" algn="tl">
                    <a:srgbClr val="000000"/>
                  </a:outerShdw>
                </a:effectLst>
                <a:latin typeface="Arial" panose="020B0604020202020204" pitchFamily="34" charset="0"/>
              </a:rPr>
              <a:t>mbar)  pressure</a:t>
            </a:r>
            <a:endParaRPr lang="en-US" altLang="pl-PL" sz="2000">
              <a:solidFill>
                <a:srgbClr val="FFFFCC"/>
              </a:solidFill>
              <a:effectLst>
                <a:outerShdw blurRad="38100" dist="38100" dir="2700000" algn="tl">
                  <a:srgbClr val="000000"/>
                </a:outerShdw>
              </a:effectLst>
              <a:latin typeface="Arial" panose="020B0604020202020204" pitchFamily="34" charset="0"/>
            </a:endParaRPr>
          </a:p>
          <a:p>
            <a:pPr algn="ctr" eaLnBrk="1" hangingPunct="1">
              <a:defRPr/>
            </a:pPr>
            <a:endParaRPr lang="en-US" altLang="pl-PL" sz="2000">
              <a:solidFill>
                <a:srgbClr val="FFFFCC"/>
              </a:solidFill>
              <a:latin typeface="Arial" panose="020B0604020202020204" pitchFamily="34" charset="0"/>
            </a:endParaRPr>
          </a:p>
        </p:txBody>
      </p:sp>
      <p:sp>
        <p:nvSpPr>
          <p:cNvPr id="271364" name="Rectangle 4"/>
          <p:cNvSpPr>
            <a:spLocks noChangeArrowheads="1"/>
          </p:cNvSpPr>
          <p:nvPr/>
        </p:nvSpPr>
        <p:spPr bwMode="auto">
          <a:xfrm>
            <a:off x="684213" y="276225"/>
            <a:ext cx="8135937" cy="704850"/>
          </a:xfrm>
          <a:prstGeom prst="rect">
            <a:avLst/>
          </a:prstGeom>
          <a:solidFill>
            <a:schemeClr val="bg1">
              <a:alpha val="69019"/>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08933" name="Text Box 5"/>
          <p:cNvSpPr txBox="1">
            <a:spLocks noChangeArrowheads="1"/>
          </p:cNvSpPr>
          <p:nvPr/>
        </p:nvSpPr>
        <p:spPr bwMode="auto">
          <a:xfrm>
            <a:off x="468313" y="333375"/>
            <a:ext cx="8207375" cy="67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1pPr>
            <a:lvl2pPr marL="414338"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2pPr>
            <a:lvl3pPr marL="828675"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3pPr>
            <a:lvl4pPr marL="1244600"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4pPr>
            <a:lvl5pPr marL="1658938" algn="l" defTabSz="828675">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5pPr>
            <a:lvl6pPr marL="21161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6pPr>
            <a:lvl7pPr marL="25733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7pPr>
            <a:lvl8pPr marL="30305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8pPr>
            <a:lvl9pPr marL="3487738" defTabSz="828675" fontAlgn="base">
              <a:spcBef>
                <a:spcPct val="0"/>
              </a:spcBef>
              <a:spcAft>
                <a:spcPct val="0"/>
              </a:spcAft>
              <a:tabLst>
                <a:tab pos="0" algn="l"/>
                <a:tab pos="398463" algn="l"/>
                <a:tab pos="806450" algn="l"/>
                <a:tab pos="1214438" algn="l"/>
                <a:tab pos="1620838" algn="l"/>
                <a:tab pos="2028825" algn="l"/>
                <a:tab pos="2436813" algn="l"/>
                <a:tab pos="2844800" algn="l"/>
                <a:tab pos="3251200" algn="l"/>
                <a:tab pos="3659188" algn="l"/>
                <a:tab pos="4067175" algn="l"/>
                <a:tab pos="4473575" algn="l"/>
                <a:tab pos="4889500" algn="l"/>
                <a:tab pos="5289550" algn="l"/>
                <a:tab pos="5695950" algn="l"/>
                <a:tab pos="6103938" algn="l"/>
                <a:tab pos="6511925" algn="l"/>
                <a:tab pos="6919913" algn="l"/>
                <a:tab pos="7326313" algn="l"/>
                <a:tab pos="7734300" algn="l"/>
                <a:tab pos="8142288" algn="l"/>
                <a:tab pos="8143875" algn="l"/>
                <a:tab pos="8550275" algn="l"/>
                <a:tab pos="8958263" algn="l"/>
                <a:tab pos="9366250" algn="l"/>
                <a:tab pos="9777413" algn="l"/>
                <a:tab pos="9777413" algn="l"/>
                <a:tab pos="9779000" algn="l"/>
              </a:tabLst>
              <a:defRPr sz="2400">
                <a:solidFill>
                  <a:schemeClr val="tx1"/>
                </a:solidFill>
                <a:latin typeface="Times New Roman" panose="02020603050405020304" pitchFamily="18" charset="0"/>
              </a:defRPr>
            </a:lvl9pPr>
          </a:lstStyle>
          <a:p>
            <a:pPr algn="ctr" eaLnBrk="1">
              <a:lnSpc>
                <a:spcPct val="93000"/>
              </a:lnSpc>
              <a:buClr>
                <a:srgbClr val="000000"/>
              </a:buClr>
              <a:buFont typeface="StarSymbol" charset="0"/>
              <a:buNone/>
              <a:defRPr/>
            </a:pPr>
            <a:r>
              <a:rPr lang="pl-PL" altLang="pl-PL" b="1">
                <a:solidFill>
                  <a:srgbClr val="FF3300"/>
                </a:solidFill>
                <a:effectLst>
                  <a:outerShdw blurRad="38100" dist="38100" dir="2700000" algn="tl">
                    <a:srgbClr val="000000"/>
                  </a:outerShdw>
                </a:effectLst>
                <a:latin typeface="Arial" panose="020B0604020202020204" pitchFamily="34" charset="0"/>
              </a:rPr>
              <a:t>CHAMBER ENVIRONMENT INTERACTION ON THE SHAPE OF THE PLASMA FLOW</a:t>
            </a:r>
            <a:endParaRPr lang="en-GB" altLang="pl-PL" i="1">
              <a:solidFill>
                <a:srgbClr val="FF3300"/>
              </a:solidFill>
              <a:latin typeface="Arial" panose="020B0604020202020204" pitchFamily="34" charset="0"/>
            </a:endParaRPr>
          </a:p>
        </p:txBody>
      </p:sp>
      <p:sp>
        <p:nvSpPr>
          <p:cNvPr id="508934" name="Text Box 6"/>
          <p:cNvSpPr txBox="1">
            <a:spLocks noChangeArrowheads="1"/>
          </p:cNvSpPr>
          <p:nvPr/>
        </p:nvSpPr>
        <p:spPr bwMode="auto">
          <a:xfrm>
            <a:off x="457200" y="3429000"/>
            <a:ext cx="36734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pl-PL" altLang="pl-PL" sz="2000">
                <a:solidFill>
                  <a:srgbClr val="FFFFCC"/>
                </a:solidFill>
                <a:effectLst>
                  <a:outerShdw blurRad="38100" dist="38100" dir="2700000" algn="tl">
                    <a:srgbClr val="000000"/>
                  </a:outerShdw>
                </a:effectLst>
                <a:latin typeface="Arial" panose="020B0604020202020204" pitchFamily="34" charset="0"/>
              </a:rPr>
              <a:t>Plasma plum flow as a function of time (CCD registration)</a:t>
            </a:r>
            <a:endParaRPr lang="pl-PL" altLang="pl-PL" sz="2000">
              <a:solidFill>
                <a:schemeClr val="bg1"/>
              </a:solidFill>
              <a:effectLst>
                <a:outerShdw blurRad="38100" dist="38100" dir="2700000" algn="tl">
                  <a:srgbClr val="000000"/>
                </a:outerShdw>
              </a:effectLst>
              <a:latin typeface="Arial" panose="020B0604020202020204" pitchFamily="34" charset="0"/>
            </a:endParaRPr>
          </a:p>
        </p:txBody>
      </p:sp>
    </p:spTree>
  </p:cSld>
  <p:clrMapOvr>
    <a:masterClrMapping/>
  </p:clrMapOvr>
  <p:transition>
    <p:wipe dir="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ChangeArrowheads="1"/>
          </p:cNvSpPr>
          <p:nvPr/>
        </p:nvSpPr>
        <p:spPr bwMode="auto">
          <a:xfrm>
            <a:off x="1500188" y="646113"/>
            <a:ext cx="4337050"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3025" tIns="36512" rIns="73025" bIns="36512">
            <a:spAutoFit/>
          </a:bodyPr>
          <a:lstStyle>
            <a:lvl1pPr defTabSz="487363">
              <a:spcBef>
                <a:spcPct val="20000"/>
              </a:spcBef>
              <a:buChar char="•"/>
              <a:defRPr sz="3200">
                <a:solidFill>
                  <a:schemeClr val="tx1"/>
                </a:solidFill>
                <a:latin typeface="Times New Roman" panose="02020603050405020304" pitchFamily="18" charset="0"/>
              </a:defRPr>
            </a:lvl1pPr>
            <a:lvl2pPr marL="742950" indent="-285750" defTabSz="487363">
              <a:spcBef>
                <a:spcPct val="20000"/>
              </a:spcBef>
              <a:buChar char="–"/>
              <a:defRPr sz="2800">
                <a:solidFill>
                  <a:schemeClr val="tx1"/>
                </a:solidFill>
                <a:latin typeface="Times New Roman" panose="02020603050405020304" pitchFamily="18" charset="0"/>
              </a:defRPr>
            </a:lvl2pPr>
            <a:lvl3pPr marL="1143000" indent="-228600" defTabSz="487363">
              <a:spcBef>
                <a:spcPct val="20000"/>
              </a:spcBef>
              <a:buChar char="•"/>
              <a:defRPr sz="2400">
                <a:solidFill>
                  <a:schemeClr val="tx1"/>
                </a:solidFill>
                <a:latin typeface="Times New Roman" panose="02020603050405020304" pitchFamily="18" charset="0"/>
              </a:defRPr>
            </a:lvl3pPr>
            <a:lvl4pPr marL="1600200" indent="-228600" defTabSz="487363">
              <a:spcBef>
                <a:spcPct val="20000"/>
              </a:spcBef>
              <a:buChar char="–"/>
              <a:defRPr sz="2000">
                <a:solidFill>
                  <a:schemeClr val="tx1"/>
                </a:solidFill>
                <a:latin typeface="Times New Roman" panose="02020603050405020304" pitchFamily="18" charset="0"/>
              </a:defRPr>
            </a:lvl4pPr>
            <a:lvl5pPr marL="2057400" indent="-228600" defTabSz="487363">
              <a:spcBef>
                <a:spcPct val="20000"/>
              </a:spcBef>
              <a:buChar char="»"/>
              <a:defRPr sz="2000">
                <a:solidFill>
                  <a:schemeClr val="tx1"/>
                </a:solidFill>
                <a:latin typeface="Times New Roman" panose="02020603050405020304" pitchFamily="18" charset="0"/>
              </a:defRPr>
            </a:lvl5pPr>
            <a:lvl6pPr marL="25146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48736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pl-PL" sz="3600" b="1">
                <a:solidFill>
                  <a:schemeClr val="tx2"/>
                </a:solidFill>
                <a:latin typeface="AvantGarde" pitchFamily="34" charset="0"/>
              </a:rPr>
              <a:t>Advantages of PLD</a:t>
            </a:r>
            <a:endParaRPr lang="en-GB" altLang="pl-PL" sz="4000" b="1">
              <a:latin typeface="Arial" panose="020B0604020202020204" pitchFamily="34" charset="0"/>
            </a:endParaRPr>
          </a:p>
        </p:txBody>
      </p:sp>
      <p:sp>
        <p:nvSpPr>
          <p:cNvPr id="273411" name="Text Box 3"/>
          <p:cNvSpPr txBox="1">
            <a:spLocks noChangeArrowheads="1"/>
          </p:cNvSpPr>
          <p:nvPr/>
        </p:nvSpPr>
        <p:spPr bwMode="auto">
          <a:xfrm>
            <a:off x="179388" y="1268413"/>
            <a:ext cx="8382000" cy="5116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457200" indent="-457200" defTabSz="257175">
              <a:spcBef>
                <a:spcPct val="20000"/>
              </a:spcBef>
              <a:buChar char="•"/>
              <a:defRPr sz="3200">
                <a:solidFill>
                  <a:schemeClr val="tx1"/>
                </a:solidFill>
                <a:latin typeface="Times New Roman" panose="02020603050405020304" pitchFamily="18" charset="0"/>
              </a:defRPr>
            </a:lvl1pPr>
            <a:lvl2pPr marL="647700" indent="-457200" defTabSz="257175">
              <a:spcBef>
                <a:spcPct val="20000"/>
              </a:spcBef>
              <a:buChar char="–"/>
              <a:defRPr sz="2800">
                <a:solidFill>
                  <a:schemeClr val="tx1"/>
                </a:solidFill>
                <a:latin typeface="Times New Roman" panose="02020603050405020304" pitchFamily="18" charset="0"/>
              </a:defRPr>
            </a:lvl2pPr>
            <a:lvl3pPr marL="838200" indent="-457200" defTabSz="257175">
              <a:spcBef>
                <a:spcPct val="20000"/>
              </a:spcBef>
              <a:buChar char="•"/>
              <a:defRPr sz="2400">
                <a:solidFill>
                  <a:schemeClr val="tx1"/>
                </a:solidFill>
                <a:latin typeface="Times New Roman" panose="02020603050405020304" pitchFamily="18" charset="0"/>
              </a:defRPr>
            </a:lvl3pPr>
            <a:lvl4pPr marL="1028700" indent="-457200" defTabSz="257175">
              <a:spcBef>
                <a:spcPct val="20000"/>
              </a:spcBef>
              <a:buChar char="–"/>
              <a:defRPr sz="2000">
                <a:solidFill>
                  <a:schemeClr val="tx1"/>
                </a:solidFill>
                <a:latin typeface="Times New Roman" panose="02020603050405020304" pitchFamily="18" charset="0"/>
              </a:defRPr>
            </a:lvl4pPr>
            <a:lvl5pPr marL="1219200" indent="-457200" defTabSz="257175">
              <a:spcBef>
                <a:spcPct val="20000"/>
              </a:spcBef>
              <a:buChar char="»"/>
              <a:defRPr sz="2000">
                <a:solidFill>
                  <a:schemeClr val="tx1"/>
                </a:solidFill>
                <a:latin typeface="Times New Roman" panose="02020603050405020304" pitchFamily="18" charset="0"/>
              </a:defRPr>
            </a:lvl5pPr>
            <a:lvl6pPr marL="1676400" indent="-457200" defTabSz="2571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133600" indent="-457200" defTabSz="2571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2590800" indent="-457200" defTabSz="2571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048000" indent="-457200" defTabSz="2571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110000"/>
              </a:lnSpc>
              <a:spcBef>
                <a:spcPct val="0"/>
              </a:spcBef>
              <a:buFontTx/>
              <a:buNone/>
            </a:pPr>
            <a:endParaRPr lang="en-GB" altLang="pl-PL" sz="1200">
              <a:latin typeface="Arial" panose="020B0604020202020204" pitchFamily="34" charset="0"/>
              <a:sym typeface="Monotype Sorts" pitchFamily="2" charset="2"/>
            </a:endParaRPr>
          </a:p>
          <a:p>
            <a:pPr>
              <a:lnSpc>
                <a:spcPct val="110000"/>
              </a:lnSpc>
              <a:spcBef>
                <a:spcPct val="0"/>
              </a:spcBef>
              <a:buFontTx/>
              <a:buAutoNum type="arabicPeriod"/>
            </a:pPr>
            <a:r>
              <a:rPr lang="en-GB" altLang="pl-PL" sz="2400">
                <a:solidFill>
                  <a:schemeClr val="tx2"/>
                </a:solidFill>
                <a:latin typeface="Arial" panose="020B0604020202020204" pitchFamily="34" charset="0"/>
                <a:sym typeface="Monotype Sorts" pitchFamily="2" charset="2"/>
              </a:rPr>
              <a:t>	</a:t>
            </a:r>
            <a:r>
              <a:rPr lang="en-GB" altLang="pl-PL" sz="2400">
                <a:latin typeface="Arial" panose="020B0604020202020204" pitchFamily="34" charset="0"/>
                <a:sym typeface="Monotype Sorts" pitchFamily="2" charset="2"/>
              </a:rPr>
              <a:t>high local temperatures on target surface</a:t>
            </a:r>
            <a:r>
              <a:rPr lang="en-GB" altLang="pl-PL" sz="2400">
                <a:solidFill>
                  <a:srgbClr val="FFFFCC"/>
                </a:solidFill>
                <a:latin typeface="Arial" panose="020B0604020202020204" pitchFamily="34" charset="0"/>
                <a:sym typeface="Monotype Sorts" pitchFamily="2" charset="2"/>
              </a:rPr>
              <a:t>  </a:t>
            </a:r>
            <a:br>
              <a:rPr lang="en-GB" altLang="pl-PL" sz="2400">
                <a:solidFill>
                  <a:srgbClr val="FFFFCC"/>
                </a:solidFill>
                <a:latin typeface="Arial" panose="020B0604020202020204" pitchFamily="34" charset="0"/>
                <a:sym typeface="Monotype Sorts" pitchFamily="2" charset="2"/>
              </a:rPr>
            </a:br>
            <a:r>
              <a:rPr lang="en-GB" altLang="pl-PL" sz="2400">
                <a:solidFill>
                  <a:srgbClr val="FFFFCC"/>
                </a:solidFill>
                <a:latin typeface="Arial" panose="020B0604020202020204" pitchFamily="34" charset="0"/>
                <a:sym typeface="Monotype Sorts" pitchFamily="2" charset="2"/>
              </a:rPr>
              <a:t>				</a:t>
            </a:r>
            <a:r>
              <a:rPr lang="en-GB" altLang="pl-PL" sz="2400" b="1">
                <a:solidFill>
                  <a:srgbClr val="FFFFCC"/>
                </a:solidFill>
                <a:latin typeface="Arial" panose="020B0604020202020204" pitchFamily="34" charset="0"/>
                <a:sym typeface="Monotype Sorts" pitchFamily="2" charset="2"/>
              </a:rPr>
              <a:t>  large number of coatings materials</a:t>
            </a:r>
            <a:endParaRPr lang="en-GB" altLang="pl-PL" sz="2400">
              <a:solidFill>
                <a:srgbClr val="FFFFCC"/>
              </a:solidFill>
              <a:latin typeface="Arial" panose="020B0604020202020204" pitchFamily="34" charset="0"/>
              <a:sym typeface="Monotype Sorts" pitchFamily="2" charset="2"/>
            </a:endParaRPr>
          </a:p>
          <a:p>
            <a:pPr>
              <a:lnSpc>
                <a:spcPct val="110000"/>
              </a:lnSpc>
              <a:spcBef>
                <a:spcPct val="0"/>
              </a:spcBef>
              <a:buFontTx/>
              <a:buAutoNum type="arabicPeriod"/>
            </a:pPr>
            <a:endParaRPr lang="en-GB" altLang="pl-PL" sz="1200">
              <a:solidFill>
                <a:srgbClr val="FFFFCC"/>
              </a:solidFill>
              <a:latin typeface="Arial" panose="020B0604020202020204" pitchFamily="34" charset="0"/>
              <a:sym typeface="Monotype Sorts" pitchFamily="2" charset="2"/>
            </a:endParaRPr>
          </a:p>
          <a:p>
            <a:pPr>
              <a:lnSpc>
                <a:spcPct val="110000"/>
              </a:lnSpc>
              <a:spcBef>
                <a:spcPct val="0"/>
              </a:spcBef>
              <a:buFontTx/>
              <a:buAutoNum type="arabicPeriod"/>
            </a:pPr>
            <a:r>
              <a:rPr lang="en-GB" altLang="pl-PL" sz="2400">
                <a:latin typeface="Arial" panose="020B0604020202020204" pitchFamily="34" charset="0"/>
                <a:sym typeface="Monotype Sorts" pitchFamily="2" charset="2"/>
              </a:rPr>
              <a:t>	short laser pulses</a:t>
            </a:r>
            <a:r>
              <a:rPr lang="en-GB" altLang="pl-PL" sz="2400">
                <a:solidFill>
                  <a:srgbClr val="FFFFCC"/>
                </a:solidFill>
                <a:latin typeface="Arial" panose="020B0604020202020204" pitchFamily="34" charset="0"/>
                <a:sym typeface="Monotype Sorts" pitchFamily="2" charset="2"/>
              </a:rPr>
              <a:t>  </a:t>
            </a:r>
            <a:br>
              <a:rPr lang="en-GB" altLang="pl-PL" sz="2400">
                <a:solidFill>
                  <a:srgbClr val="FFFFCC"/>
                </a:solidFill>
                <a:latin typeface="Arial" panose="020B0604020202020204" pitchFamily="34" charset="0"/>
                <a:sym typeface="Monotype Sorts" pitchFamily="2" charset="2"/>
              </a:rPr>
            </a:br>
            <a:r>
              <a:rPr lang="en-GB" altLang="pl-PL" sz="2400">
                <a:solidFill>
                  <a:srgbClr val="FFFFCC"/>
                </a:solidFill>
                <a:latin typeface="Arial" panose="020B0604020202020204" pitchFamily="34" charset="0"/>
                <a:sym typeface="Monotype Sorts" pitchFamily="2" charset="2"/>
              </a:rPr>
              <a:t>				</a:t>
            </a:r>
            <a:r>
              <a:rPr lang="en-GB" altLang="pl-PL" sz="2400" b="1">
                <a:solidFill>
                  <a:srgbClr val="FFFFCC"/>
                </a:solidFill>
                <a:latin typeface="Arial" panose="020B0604020202020204" pitchFamily="34" charset="0"/>
                <a:sym typeface="Monotype Sorts" pitchFamily="2" charset="2"/>
              </a:rPr>
              <a:t>  congruent evaporation of the target material</a:t>
            </a:r>
            <a:endParaRPr lang="en-GB" altLang="pl-PL" sz="2400">
              <a:solidFill>
                <a:srgbClr val="FFFFCC"/>
              </a:solidFill>
              <a:latin typeface="Arial" panose="020B0604020202020204" pitchFamily="34" charset="0"/>
              <a:sym typeface="Monotype Sorts" pitchFamily="2" charset="2"/>
            </a:endParaRPr>
          </a:p>
          <a:p>
            <a:pPr>
              <a:lnSpc>
                <a:spcPct val="110000"/>
              </a:lnSpc>
              <a:spcBef>
                <a:spcPct val="0"/>
              </a:spcBef>
              <a:buFontTx/>
              <a:buAutoNum type="arabicPeriod"/>
            </a:pPr>
            <a:endParaRPr lang="en-GB" altLang="pl-PL" sz="1200">
              <a:solidFill>
                <a:srgbClr val="FFFFCC"/>
              </a:solidFill>
              <a:latin typeface="Arial" panose="020B0604020202020204" pitchFamily="34" charset="0"/>
              <a:sym typeface="Monotype Sorts" pitchFamily="2" charset="2"/>
            </a:endParaRPr>
          </a:p>
          <a:p>
            <a:pPr>
              <a:lnSpc>
                <a:spcPct val="110000"/>
              </a:lnSpc>
              <a:spcBef>
                <a:spcPct val="0"/>
              </a:spcBef>
              <a:buFontTx/>
              <a:buAutoNum type="arabicPeriod"/>
            </a:pPr>
            <a:r>
              <a:rPr lang="en-GB" altLang="pl-PL" sz="2400">
                <a:latin typeface="Arial" panose="020B0604020202020204" pitchFamily="34" charset="0"/>
                <a:sym typeface="Monotype Sorts" pitchFamily="2" charset="2"/>
              </a:rPr>
              <a:t>	evaporation in vacuum without the use of crucibles</a:t>
            </a:r>
            <a:r>
              <a:rPr lang="en-GB" altLang="pl-PL" sz="2400">
                <a:solidFill>
                  <a:srgbClr val="FFFFCC"/>
                </a:solidFill>
                <a:latin typeface="Arial" panose="020B0604020202020204" pitchFamily="34" charset="0"/>
                <a:sym typeface="Monotype Sorts" pitchFamily="2" charset="2"/>
              </a:rPr>
              <a:t> </a:t>
            </a:r>
            <a:br>
              <a:rPr lang="en-GB" altLang="pl-PL" sz="2400">
                <a:solidFill>
                  <a:srgbClr val="FFFFCC"/>
                </a:solidFill>
                <a:latin typeface="Arial" panose="020B0604020202020204" pitchFamily="34" charset="0"/>
                <a:sym typeface="Monotype Sorts" pitchFamily="2" charset="2"/>
              </a:rPr>
            </a:br>
            <a:r>
              <a:rPr lang="en-GB" altLang="pl-PL" sz="2400">
                <a:solidFill>
                  <a:srgbClr val="FFFFCC"/>
                </a:solidFill>
                <a:latin typeface="Arial" panose="020B0604020202020204" pitchFamily="34" charset="0"/>
                <a:sym typeface="Monotype Sorts" pitchFamily="2" charset="2"/>
              </a:rPr>
              <a:t>				</a:t>
            </a:r>
            <a:r>
              <a:rPr lang="en-GB" altLang="pl-PL" sz="2400" b="1">
                <a:solidFill>
                  <a:srgbClr val="FFFFCC"/>
                </a:solidFill>
                <a:latin typeface="Arial" panose="020B0604020202020204" pitchFamily="34" charset="0"/>
                <a:sym typeface="Monotype Sorts" pitchFamily="2" charset="2"/>
              </a:rPr>
              <a:t>  high purity of coatings</a:t>
            </a:r>
          </a:p>
          <a:p>
            <a:pPr>
              <a:lnSpc>
                <a:spcPct val="110000"/>
              </a:lnSpc>
              <a:spcBef>
                <a:spcPct val="0"/>
              </a:spcBef>
              <a:buFontTx/>
              <a:buAutoNum type="arabicPeriod"/>
            </a:pPr>
            <a:endParaRPr lang="en-GB" altLang="pl-PL" sz="1200">
              <a:solidFill>
                <a:srgbClr val="FFFFCC"/>
              </a:solidFill>
              <a:latin typeface="Arial" panose="020B0604020202020204" pitchFamily="34" charset="0"/>
              <a:sym typeface="Monotype Sorts" pitchFamily="2" charset="2"/>
            </a:endParaRPr>
          </a:p>
          <a:p>
            <a:pPr>
              <a:lnSpc>
                <a:spcPct val="110000"/>
              </a:lnSpc>
              <a:spcBef>
                <a:spcPct val="0"/>
              </a:spcBef>
              <a:buFontTx/>
              <a:buAutoNum type="arabicPeriod"/>
            </a:pPr>
            <a:r>
              <a:rPr lang="en-GB" altLang="pl-PL" sz="2400">
                <a:solidFill>
                  <a:schemeClr val="tx2"/>
                </a:solidFill>
                <a:latin typeface="Arial" panose="020B0604020202020204" pitchFamily="34" charset="0"/>
              </a:rPr>
              <a:t> high kinetic energies of the vaporised particles  </a:t>
            </a:r>
            <a:br>
              <a:rPr lang="en-GB" altLang="pl-PL" sz="2400">
                <a:solidFill>
                  <a:schemeClr val="tx2"/>
                </a:solidFill>
                <a:latin typeface="Arial" panose="020B0604020202020204" pitchFamily="34" charset="0"/>
              </a:rPr>
            </a:br>
            <a:r>
              <a:rPr lang="en-GB" altLang="pl-PL" sz="2400">
                <a:latin typeface="Arial" panose="020B0604020202020204" pitchFamily="34" charset="0"/>
              </a:rPr>
              <a:t>			</a:t>
            </a:r>
            <a:r>
              <a:rPr lang="en-GB" altLang="pl-PL" sz="2400">
                <a:solidFill>
                  <a:schemeClr val="bg1"/>
                </a:solidFill>
                <a:latin typeface="Arial" panose="020B0604020202020204" pitchFamily="34" charset="0"/>
              </a:rPr>
              <a:t>	</a:t>
            </a:r>
            <a:r>
              <a:rPr lang="en-GB" altLang="pl-PL" sz="2400" b="1">
                <a:solidFill>
                  <a:schemeClr val="bg1"/>
                </a:solidFill>
                <a:latin typeface="Arial" panose="020B0604020202020204" pitchFamily="34" charset="0"/>
                <a:sym typeface="Monotype Sorts" pitchFamily="2" charset="2"/>
              </a:rPr>
              <a:t>  improved adhesion, extremely fine structure</a:t>
            </a:r>
          </a:p>
          <a:p>
            <a:pPr>
              <a:lnSpc>
                <a:spcPct val="110000"/>
              </a:lnSpc>
              <a:spcBef>
                <a:spcPct val="0"/>
              </a:spcBef>
              <a:buFontTx/>
              <a:buAutoNum type="arabicPeriod"/>
            </a:pPr>
            <a:endParaRPr lang="en-GB" altLang="pl-PL" sz="1200" b="1">
              <a:solidFill>
                <a:schemeClr val="hlink"/>
              </a:solidFill>
              <a:latin typeface="Arial" panose="020B0604020202020204" pitchFamily="34" charset="0"/>
              <a:sym typeface="Monotype Sorts" pitchFamily="2" charset="2"/>
            </a:endParaRPr>
          </a:p>
          <a:p>
            <a:pPr>
              <a:lnSpc>
                <a:spcPct val="110000"/>
              </a:lnSpc>
              <a:spcBef>
                <a:spcPct val="0"/>
              </a:spcBef>
              <a:buFontTx/>
              <a:buAutoNum type="arabicPeriod"/>
            </a:pPr>
            <a:r>
              <a:rPr lang="en-GB" altLang="pl-PL" sz="2400" b="1">
                <a:solidFill>
                  <a:schemeClr val="tx2"/>
                </a:solidFill>
                <a:latin typeface="Arial" panose="020B0604020202020204" pitchFamily="34" charset="0"/>
                <a:sym typeface="Monotype Sorts" pitchFamily="2" charset="2"/>
              </a:rPr>
              <a:t>	</a:t>
            </a:r>
            <a:r>
              <a:rPr lang="en-GB" altLang="pl-PL" sz="2400">
                <a:solidFill>
                  <a:schemeClr val="tx2"/>
                </a:solidFill>
                <a:latin typeface="Arial" panose="020B0604020202020204" pitchFamily="34" charset="0"/>
                <a:sym typeface="Monotype Sorts" pitchFamily="2" charset="2"/>
              </a:rPr>
              <a:t>very low substrate temperatures possible</a:t>
            </a:r>
          </a:p>
          <a:p>
            <a:pPr lvl="4">
              <a:lnSpc>
                <a:spcPct val="110000"/>
              </a:lnSpc>
              <a:spcBef>
                <a:spcPct val="0"/>
              </a:spcBef>
              <a:buFontTx/>
              <a:buNone/>
            </a:pPr>
            <a:r>
              <a:rPr lang="en-GB" altLang="pl-PL" sz="2400" b="1">
                <a:solidFill>
                  <a:schemeClr val="bg1"/>
                </a:solidFill>
                <a:latin typeface="Arial" panose="020B0604020202020204" pitchFamily="34" charset="0"/>
                <a:sym typeface="Monotype Sorts" pitchFamily="2" charset="2"/>
              </a:rPr>
              <a:t>	  coating of temperature sensitive parts </a:t>
            </a:r>
            <a:r>
              <a:rPr lang="en-GB" altLang="pl-PL" sz="2400">
                <a:solidFill>
                  <a:schemeClr val="bg1"/>
                </a:solidFill>
                <a:latin typeface="Arial" panose="020B0604020202020204" pitchFamily="34" charset="0"/>
                <a:sym typeface="Monotype Sorts" pitchFamily="2" charset="2"/>
              </a:rPr>
              <a:t> </a:t>
            </a:r>
          </a:p>
        </p:txBody>
      </p:sp>
      <p:sp>
        <p:nvSpPr>
          <p:cNvPr id="273412" name="Rectangle 4"/>
          <p:cNvSpPr>
            <a:spLocks noChangeArrowheads="1"/>
          </p:cNvSpPr>
          <p:nvPr/>
        </p:nvSpPr>
        <p:spPr bwMode="auto">
          <a:xfrm>
            <a:off x="155575" y="6592888"/>
            <a:ext cx="3382963"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defTabSz="762000">
              <a:spcBef>
                <a:spcPct val="20000"/>
              </a:spcBef>
              <a:buChar char="•"/>
              <a:tabLst>
                <a:tab pos="457200" algn="l"/>
              </a:tabLst>
              <a:defRPr sz="3200">
                <a:solidFill>
                  <a:schemeClr val="tx1"/>
                </a:solidFill>
                <a:latin typeface="Times New Roman" panose="02020603050405020304" pitchFamily="18" charset="0"/>
              </a:defRPr>
            </a:lvl1pPr>
            <a:lvl2pPr marL="571500" indent="-285750" defTabSz="762000">
              <a:spcBef>
                <a:spcPct val="20000"/>
              </a:spcBef>
              <a:buChar char="–"/>
              <a:tabLst>
                <a:tab pos="457200" algn="l"/>
              </a:tabLst>
              <a:defRPr sz="2800">
                <a:solidFill>
                  <a:schemeClr val="tx1"/>
                </a:solidFill>
                <a:latin typeface="Times New Roman" panose="02020603050405020304" pitchFamily="18" charset="0"/>
              </a:defRPr>
            </a:lvl2pPr>
            <a:lvl3pPr marL="1143000" indent="-228600" defTabSz="762000">
              <a:spcBef>
                <a:spcPct val="20000"/>
              </a:spcBef>
              <a:buChar char="•"/>
              <a:tabLst>
                <a:tab pos="457200" algn="l"/>
              </a:tabLst>
              <a:defRPr sz="2400">
                <a:solidFill>
                  <a:schemeClr val="tx1"/>
                </a:solidFill>
                <a:latin typeface="Times New Roman" panose="02020603050405020304" pitchFamily="18" charset="0"/>
              </a:defRPr>
            </a:lvl3pPr>
            <a:lvl4pPr marL="1714500" indent="-228600" defTabSz="762000">
              <a:spcBef>
                <a:spcPct val="20000"/>
              </a:spcBef>
              <a:buChar char="–"/>
              <a:tabLst>
                <a:tab pos="457200" algn="l"/>
              </a:tabLst>
              <a:defRPr sz="2000">
                <a:solidFill>
                  <a:schemeClr val="tx1"/>
                </a:solidFill>
                <a:latin typeface="Times New Roman" panose="02020603050405020304" pitchFamily="18" charset="0"/>
              </a:defRPr>
            </a:lvl4pPr>
            <a:lvl5pPr marL="2286000" indent="-228600" defTabSz="762000">
              <a:spcBef>
                <a:spcPct val="20000"/>
              </a:spcBef>
              <a:buChar char="»"/>
              <a:tabLst>
                <a:tab pos="457200" algn="l"/>
              </a:tabLst>
              <a:defRPr sz="2000">
                <a:solidFill>
                  <a:schemeClr val="tx1"/>
                </a:solidFill>
                <a:latin typeface="Times New Roman" panose="02020603050405020304" pitchFamily="18" charset="0"/>
              </a:defRPr>
            </a:lvl5pPr>
            <a:lvl6pPr marL="2743200" indent="-228600" defTabSz="762000" eaLnBrk="0" fontAlgn="base" hangingPunct="0">
              <a:spcBef>
                <a:spcPct val="20000"/>
              </a:spcBef>
              <a:spcAft>
                <a:spcPct val="0"/>
              </a:spcAft>
              <a:buChar char="»"/>
              <a:tabLst>
                <a:tab pos="457200" algn="l"/>
              </a:tabLst>
              <a:defRPr sz="2000">
                <a:solidFill>
                  <a:schemeClr val="tx1"/>
                </a:solidFill>
                <a:latin typeface="Times New Roman" panose="02020603050405020304" pitchFamily="18" charset="0"/>
              </a:defRPr>
            </a:lvl6pPr>
            <a:lvl7pPr marL="3200400" indent="-228600" defTabSz="762000" eaLnBrk="0" fontAlgn="base" hangingPunct="0">
              <a:spcBef>
                <a:spcPct val="20000"/>
              </a:spcBef>
              <a:spcAft>
                <a:spcPct val="0"/>
              </a:spcAft>
              <a:buChar char="»"/>
              <a:tabLst>
                <a:tab pos="457200" algn="l"/>
              </a:tabLst>
              <a:defRPr sz="2000">
                <a:solidFill>
                  <a:schemeClr val="tx1"/>
                </a:solidFill>
                <a:latin typeface="Times New Roman" panose="02020603050405020304" pitchFamily="18" charset="0"/>
              </a:defRPr>
            </a:lvl7pPr>
            <a:lvl8pPr marL="3657600" indent="-228600" defTabSz="762000" eaLnBrk="0" fontAlgn="base" hangingPunct="0">
              <a:spcBef>
                <a:spcPct val="20000"/>
              </a:spcBef>
              <a:spcAft>
                <a:spcPct val="0"/>
              </a:spcAft>
              <a:buChar char="»"/>
              <a:tabLst>
                <a:tab pos="457200" algn="l"/>
              </a:tabLst>
              <a:defRPr sz="2000">
                <a:solidFill>
                  <a:schemeClr val="tx1"/>
                </a:solidFill>
                <a:latin typeface="Times New Roman" panose="02020603050405020304" pitchFamily="18" charset="0"/>
              </a:defRPr>
            </a:lvl8pPr>
            <a:lvl9pPr marL="4114800" indent="-228600" defTabSz="762000" eaLnBrk="0" fontAlgn="base" hangingPunct="0">
              <a:spcBef>
                <a:spcPct val="20000"/>
              </a:spcBef>
              <a:spcAft>
                <a:spcPct val="0"/>
              </a:spcAft>
              <a:buChar char="»"/>
              <a:tabLst>
                <a:tab pos="457200" algn="l"/>
              </a:tabLst>
              <a:defRPr sz="2000">
                <a:solidFill>
                  <a:schemeClr val="tx1"/>
                </a:solidFill>
                <a:latin typeface="Times New Roman" panose="02020603050405020304" pitchFamily="18" charset="0"/>
              </a:defRPr>
            </a:lvl9pPr>
          </a:lstStyle>
          <a:p>
            <a:pPr algn="just" eaLnBrk="1" hangingPunct="1">
              <a:spcBef>
                <a:spcPct val="0"/>
              </a:spcBef>
              <a:buFontTx/>
              <a:buNone/>
            </a:pPr>
            <a:r>
              <a:rPr lang="en-GB" altLang="pl-PL" sz="800">
                <a:latin typeface="Arial" panose="020B0604020202020204" pitchFamily="34" charset="0"/>
              </a:rPr>
              <a:t>J.M.Lackner; Surface &amp; Coatings Technology 200, p. 1439-1444, 2005</a:t>
            </a:r>
          </a:p>
        </p:txBody>
      </p:sp>
    </p:spTree>
  </p:cSld>
  <p:clrMapOvr>
    <a:masterClrMapping/>
  </p:clrMapOvr>
  <p:transition>
    <p:wipe dir="d"/>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3"/>
          <p:cNvSpPr>
            <a:spLocks noGrp="1" noChangeArrowheads="1"/>
          </p:cNvSpPr>
          <p:nvPr>
            <p:ph type="body" idx="1"/>
          </p:nvPr>
        </p:nvSpPr>
        <p:spPr>
          <a:xfrm>
            <a:off x="757238" y="490538"/>
            <a:ext cx="7772400" cy="5876925"/>
          </a:xfrm>
        </p:spPr>
        <p:txBody>
          <a:bodyPr/>
          <a:lstStyle/>
          <a:p>
            <a:pPr marL="660400" indent="-660400" eaLnBrk="1" hangingPunct="1">
              <a:buFontTx/>
              <a:buNone/>
            </a:pPr>
            <a:r>
              <a:rPr lang="pl-PL" altLang="pl-PL" sz="2000" b="1"/>
              <a:t>Procesy fizyko-chemiczne podczas transportu odparowanej strugi</a:t>
            </a:r>
            <a:endParaRPr lang="pl-PL" altLang="pl-PL"/>
          </a:p>
          <a:p>
            <a:pPr marL="660400" indent="-660400" eaLnBrk="1" hangingPunct="1">
              <a:buFontTx/>
              <a:buAutoNum type="romanLcParenBoth"/>
            </a:pPr>
            <a:r>
              <a:rPr lang="pl-PL" altLang="pl-PL" sz="2000"/>
              <a:t>Energia uderzających cząstek po przelocie i rekombinacji cząstek zjonizowanych wiąże się głównie ze zmianą ich dynamiki wzdłuż osi strugi </a:t>
            </a:r>
          </a:p>
          <a:p>
            <a:pPr marL="660400" indent="-660400" eaLnBrk="1" hangingPunct="1">
              <a:buFontTx/>
              <a:buAutoNum type="romanLcParenBoth"/>
            </a:pPr>
            <a:r>
              <a:rPr lang="pl-PL" altLang="pl-PL" sz="2000"/>
              <a:t>Rozkład cząstek w strudze posiada silne maksimum względem osi strugi</a:t>
            </a:r>
          </a:p>
          <a:p>
            <a:pPr marL="660400" indent="-660400" eaLnBrk="1" hangingPunct="1">
              <a:buFontTx/>
              <a:buAutoNum type="romanLcParenBoth"/>
            </a:pPr>
            <a:r>
              <a:rPr lang="pl-PL" altLang="pl-PL" sz="2000"/>
              <a:t>Gdy ablacja zachodzi w próżni to tworzące się aglomeraty w przypadku tarczy wieloskładnikowej w zależności od warunków energetycznych posiadają skład kompatybilny z tarczą</a:t>
            </a:r>
          </a:p>
          <a:p>
            <a:pPr marL="660400" indent="-660400" eaLnBrk="1" hangingPunct="1">
              <a:buFontTx/>
              <a:buAutoNum type="romanLcParenBoth"/>
            </a:pPr>
            <a:r>
              <a:rPr lang="pl-PL" altLang="pl-PL" sz="2000"/>
              <a:t>Gdy ablacja zachodzi w gazie  zachodzi dysocjacja cząstek podstawowych prowadzący do reakcji pomiędzy atomami</a:t>
            </a:r>
          </a:p>
          <a:p>
            <a:pPr marL="660400" indent="-660400" eaLnBrk="1" hangingPunct="1">
              <a:buFontTx/>
              <a:buAutoNum type="romanLcParenBoth"/>
            </a:pPr>
            <a:r>
              <a:rPr lang="pl-PL" altLang="pl-PL" sz="2000"/>
              <a:t>Podczas ekspansji strugi w gazie dochodzi do kolizji pomiędzy atomami prowadząc do włączenia obcych cząstek i utworzenia aglomeratów których skład jest kompatybilny ze stechiometrią tarczy  </a:t>
            </a:r>
          </a:p>
        </p:txBody>
      </p:sp>
    </p:spTree>
  </p:cSld>
  <p:clrMapOvr>
    <a:masterClrMapping/>
  </p:clrMapOvr>
  <p:transition>
    <p:wipe dir="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6013" y="354013"/>
            <a:ext cx="6911975" cy="614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6483" name="Text Box 3"/>
          <p:cNvSpPr txBox="1">
            <a:spLocks noChangeArrowheads="1"/>
          </p:cNvSpPr>
          <p:nvPr/>
        </p:nvSpPr>
        <p:spPr bwMode="auto">
          <a:xfrm>
            <a:off x="4451350" y="476250"/>
            <a:ext cx="24209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Ti/TiN- 32 layers</a:t>
            </a:r>
          </a:p>
        </p:txBody>
      </p:sp>
      <p:pic>
        <p:nvPicPr>
          <p:cNvPr id="276484" name="Picture 4"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750" y="896938"/>
            <a:ext cx="8604250" cy="4959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7507" name="Text Box 3"/>
          <p:cNvSpPr txBox="1">
            <a:spLocks noChangeArrowheads="1"/>
          </p:cNvSpPr>
          <p:nvPr/>
        </p:nvSpPr>
        <p:spPr bwMode="auto">
          <a:xfrm>
            <a:off x="4230688" y="0"/>
            <a:ext cx="1133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Cr/CrN</a:t>
            </a:r>
          </a:p>
        </p:txBody>
      </p:sp>
      <p:sp>
        <p:nvSpPr>
          <p:cNvPr id="277508" name="Text Box 4"/>
          <p:cNvSpPr txBox="1">
            <a:spLocks noChangeArrowheads="1"/>
          </p:cNvSpPr>
          <p:nvPr/>
        </p:nvSpPr>
        <p:spPr bwMode="auto">
          <a:xfrm>
            <a:off x="1403350" y="765175"/>
            <a:ext cx="13541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8- layers</a:t>
            </a:r>
          </a:p>
        </p:txBody>
      </p:sp>
      <p:sp>
        <p:nvSpPr>
          <p:cNvPr id="277509" name="Text Box 5"/>
          <p:cNvSpPr txBox="1">
            <a:spLocks noChangeArrowheads="1"/>
          </p:cNvSpPr>
          <p:nvPr/>
        </p:nvSpPr>
        <p:spPr bwMode="auto">
          <a:xfrm>
            <a:off x="4067175" y="765175"/>
            <a:ext cx="16081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32- layers </a:t>
            </a:r>
          </a:p>
        </p:txBody>
      </p:sp>
      <p:sp>
        <p:nvSpPr>
          <p:cNvPr id="277510" name="Text Box 6"/>
          <p:cNvSpPr txBox="1">
            <a:spLocks noChangeArrowheads="1"/>
          </p:cNvSpPr>
          <p:nvPr/>
        </p:nvSpPr>
        <p:spPr bwMode="auto">
          <a:xfrm>
            <a:off x="6443663" y="765175"/>
            <a:ext cx="152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64- layers</a:t>
            </a:r>
          </a:p>
        </p:txBody>
      </p:sp>
      <p:pic>
        <p:nvPicPr>
          <p:cNvPr id="277511" name="Picture 7"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Picture 2"/>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179388" y="1125538"/>
            <a:ext cx="4608512" cy="4608512"/>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8531" name="Picture 3"/>
          <p:cNvPicPr>
            <a:picLocks noChangeAspect="1" noChangeArrowheads="1"/>
          </p:cNvPicPr>
          <p:nvPr/>
        </p:nvPicPr>
        <p:blipFill>
          <a:blip r:embed="rId3">
            <a:lum bright="12000"/>
            <a:extLst>
              <a:ext uri="{28A0092B-C50C-407E-A947-70E740481C1C}">
                <a14:useLocalDpi xmlns:a14="http://schemas.microsoft.com/office/drawing/2010/main" val="0"/>
              </a:ext>
            </a:extLst>
          </a:blip>
          <a:srcRect l="39357" t="27864" r="31152" b="55765"/>
          <a:stretch>
            <a:fillRect/>
          </a:stretch>
        </p:blipFill>
        <p:spPr bwMode="auto">
          <a:xfrm>
            <a:off x="4932363" y="620713"/>
            <a:ext cx="4211637" cy="2339975"/>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8532" name="Picture 4"/>
          <p:cNvPicPr>
            <a:picLocks noChangeAspect="1" noChangeArrowheads="1"/>
          </p:cNvPicPr>
          <p:nvPr/>
        </p:nvPicPr>
        <p:blipFill>
          <a:blip r:embed="rId3">
            <a:lum bright="12000"/>
            <a:extLst>
              <a:ext uri="{28A0092B-C50C-407E-A947-70E740481C1C}">
                <a14:useLocalDpi xmlns:a14="http://schemas.microsoft.com/office/drawing/2010/main" val="0"/>
              </a:ext>
            </a:extLst>
          </a:blip>
          <a:srcRect l="37694" t="81966" r="34406" b="3288"/>
          <a:stretch>
            <a:fillRect/>
          </a:stretch>
        </p:blipFill>
        <p:spPr bwMode="auto">
          <a:xfrm>
            <a:off x="4932363" y="3943350"/>
            <a:ext cx="4211637" cy="222885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8533" name="Line 5"/>
          <p:cNvSpPr>
            <a:spLocks noChangeShapeType="1"/>
          </p:cNvSpPr>
          <p:nvPr/>
        </p:nvSpPr>
        <p:spPr bwMode="auto">
          <a:xfrm flipV="1">
            <a:off x="2700338" y="1916113"/>
            <a:ext cx="2232025" cy="504825"/>
          </a:xfrm>
          <a:prstGeom prst="line">
            <a:avLst/>
          </a:prstGeom>
          <a:noFill/>
          <a:ln w="28575">
            <a:solidFill>
              <a:schemeClr val="bg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78534" name="Line 6"/>
          <p:cNvSpPr>
            <a:spLocks noChangeShapeType="1"/>
          </p:cNvSpPr>
          <p:nvPr/>
        </p:nvSpPr>
        <p:spPr bwMode="auto">
          <a:xfrm flipV="1">
            <a:off x="2843213" y="4941888"/>
            <a:ext cx="2160587" cy="358775"/>
          </a:xfrm>
          <a:prstGeom prst="line">
            <a:avLst/>
          </a:prstGeom>
          <a:noFill/>
          <a:ln w="19050">
            <a:solidFill>
              <a:schemeClr val="bg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78535" name="Text Box 7"/>
          <p:cNvSpPr txBox="1">
            <a:spLocks noChangeArrowheads="1"/>
          </p:cNvSpPr>
          <p:nvPr/>
        </p:nvSpPr>
        <p:spPr bwMode="auto">
          <a:xfrm>
            <a:off x="2627313" y="0"/>
            <a:ext cx="3759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Cr/CrN- 8 layers (HRTEM)</a:t>
            </a:r>
          </a:p>
        </p:txBody>
      </p:sp>
      <p:pic>
        <p:nvPicPr>
          <p:cNvPr id="278536" name="Picture 8"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9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213" y="57150"/>
            <a:ext cx="7416800" cy="6684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955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5356" b="13606"/>
          <a:stretch>
            <a:fillRect/>
          </a:stretch>
        </p:blipFill>
        <p:spPr bwMode="auto">
          <a:xfrm>
            <a:off x="-4206875" y="3271838"/>
            <a:ext cx="2079625"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9556" name="Line 4"/>
          <p:cNvSpPr>
            <a:spLocks noChangeShapeType="1"/>
          </p:cNvSpPr>
          <p:nvPr/>
        </p:nvSpPr>
        <p:spPr bwMode="auto">
          <a:xfrm flipH="1">
            <a:off x="-2028825" y="3825875"/>
            <a:ext cx="37465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279557" name="Line 5"/>
          <p:cNvSpPr>
            <a:spLocks noChangeShapeType="1"/>
          </p:cNvSpPr>
          <p:nvPr/>
        </p:nvSpPr>
        <p:spPr bwMode="auto">
          <a:xfrm flipH="1">
            <a:off x="-2089150" y="3116263"/>
            <a:ext cx="37465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279558" name="AutoShape 6"/>
          <p:cNvSpPr>
            <a:spLocks noChangeArrowheads="1"/>
          </p:cNvSpPr>
          <p:nvPr/>
        </p:nvSpPr>
        <p:spPr bwMode="auto">
          <a:xfrm rot="2624860">
            <a:off x="-1790700" y="3057525"/>
            <a:ext cx="571500" cy="114300"/>
          </a:xfrm>
          <a:prstGeom prst="leftArrow">
            <a:avLst>
              <a:gd name="adj1" fmla="val 50000"/>
              <a:gd name="adj2" fmla="val 125000"/>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59" name="AutoShape 7"/>
          <p:cNvSpPr>
            <a:spLocks noChangeArrowheads="1"/>
          </p:cNvSpPr>
          <p:nvPr/>
        </p:nvSpPr>
        <p:spPr bwMode="auto">
          <a:xfrm rot="3361316">
            <a:off x="-1838326" y="3589338"/>
            <a:ext cx="606425" cy="114300"/>
          </a:xfrm>
          <a:prstGeom prst="leftArrow">
            <a:avLst>
              <a:gd name="adj1" fmla="val 50000"/>
              <a:gd name="adj2" fmla="val 132639"/>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60" name="Text Box 8"/>
          <p:cNvSpPr txBox="1">
            <a:spLocks noChangeArrowheads="1"/>
          </p:cNvSpPr>
          <p:nvPr/>
        </p:nvSpPr>
        <p:spPr bwMode="auto">
          <a:xfrm>
            <a:off x="-3521075" y="4429125"/>
            <a:ext cx="2263775"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61" name="AutoShape 9"/>
          <p:cNvSpPr>
            <a:spLocks noChangeArrowheads="1"/>
          </p:cNvSpPr>
          <p:nvPr/>
        </p:nvSpPr>
        <p:spPr bwMode="auto">
          <a:xfrm rot="3481335">
            <a:off x="-3692525" y="4706938"/>
            <a:ext cx="457200" cy="114300"/>
          </a:xfrm>
          <a:prstGeom prst="leftArrow">
            <a:avLst>
              <a:gd name="adj1" fmla="val 50000"/>
              <a:gd name="adj2" fmla="val 100000"/>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279562" name="Group 10"/>
          <p:cNvGrpSpPr>
            <a:grpSpLocks/>
          </p:cNvGrpSpPr>
          <p:nvPr/>
        </p:nvGrpSpPr>
        <p:grpSpPr bwMode="auto">
          <a:xfrm>
            <a:off x="-4092575" y="1460500"/>
            <a:ext cx="2768600" cy="3371850"/>
            <a:chOff x="1597" y="2761"/>
            <a:chExt cx="4359" cy="5309"/>
          </a:xfrm>
        </p:grpSpPr>
        <p:grpSp>
          <p:nvGrpSpPr>
            <p:cNvPr id="279572" name="Group 11"/>
            <p:cNvGrpSpPr>
              <a:grpSpLocks/>
            </p:cNvGrpSpPr>
            <p:nvPr/>
          </p:nvGrpSpPr>
          <p:grpSpPr bwMode="auto">
            <a:xfrm>
              <a:off x="1597" y="2761"/>
              <a:ext cx="4359" cy="5309"/>
              <a:chOff x="877" y="4607"/>
              <a:chExt cx="4359" cy="5309"/>
            </a:xfrm>
          </p:grpSpPr>
          <p:pic>
            <p:nvPicPr>
              <p:cNvPr id="279578" name="Picture 12" descr="4Ti"/>
              <p:cNvPicPr>
                <a:picLocks noChangeAspect="1" noChangeArrowheads="1"/>
              </p:cNvPicPr>
              <p:nvPr/>
            </p:nvPicPr>
            <p:blipFill>
              <a:blip r:embed="rId4">
                <a:lum bright="-24000" contrast="18000"/>
                <a:extLst>
                  <a:ext uri="{28A0092B-C50C-407E-A947-70E740481C1C}">
                    <a14:useLocalDpi xmlns:a14="http://schemas.microsoft.com/office/drawing/2010/main" val="0"/>
                  </a:ext>
                </a:extLst>
              </a:blip>
              <a:srcRect l="33034" t="12457" r="27141" b="47696"/>
              <a:stretch>
                <a:fillRect/>
              </a:stretch>
            </p:blipFill>
            <p:spPr bwMode="auto">
              <a:xfrm>
                <a:off x="877" y="4607"/>
                <a:ext cx="3715" cy="5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9579" name="Text Box 13"/>
              <p:cNvSpPr txBox="1">
                <a:spLocks noChangeArrowheads="1"/>
              </p:cNvSpPr>
              <p:nvPr/>
            </p:nvSpPr>
            <p:spPr bwMode="auto">
              <a:xfrm>
                <a:off x="1119" y="9281"/>
                <a:ext cx="1378" cy="356"/>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lIns="74981" tIns="37490" rIns="74981" bIns="3749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FFFFFF"/>
                    </a:solidFill>
                    <a:latin typeface="Arial" panose="020B0604020202020204" pitchFamily="34" charset="0"/>
                    <a:ea typeface="Times New Roman" panose="02020603050405020304" pitchFamily="18" charset="0"/>
                    <a:cs typeface="Arial" panose="020B0604020202020204" pitchFamily="34" charset="0"/>
                  </a:rPr>
                  <a:t>250nm</a:t>
                </a:r>
                <a:endParaRPr lang="pl-PL" altLang="pl-PL" sz="2400">
                  <a:ea typeface="Times New Roman" panose="02020603050405020304" pitchFamily="18" charset="0"/>
                  <a:cs typeface="Arial" panose="020B0604020202020204" pitchFamily="34" charset="0"/>
                </a:endParaRPr>
              </a:p>
            </p:txBody>
          </p:sp>
          <p:sp>
            <p:nvSpPr>
              <p:cNvPr id="279580" name="Line 14"/>
              <p:cNvSpPr>
                <a:spLocks noChangeShapeType="1"/>
              </p:cNvSpPr>
              <p:nvPr/>
            </p:nvSpPr>
            <p:spPr bwMode="auto">
              <a:xfrm rot="5400000" flipV="1">
                <a:off x="1616" y="9138"/>
                <a:ext cx="0" cy="1117"/>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279581" name="Text Box 15"/>
              <p:cNvSpPr txBox="1">
                <a:spLocks noChangeArrowheads="1"/>
              </p:cNvSpPr>
              <p:nvPr/>
            </p:nvSpPr>
            <p:spPr bwMode="auto">
              <a:xfrm>
                <a:off x="4064" y="7649"/>
                <a:ext cx="1070" cy="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981" tIns="37490" rIns="74981" bIns="3749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300" b="1">
                    <a:solidFill>
                      <a:srgbClr val="FFFFFF"/>
                    </a:solidFill>
                    <a:latin typeface="Arial" panose="020B0604020202020204" pitchFamily="34" charset="0"/>
                    <a:ea typeface="Times New Roman" panose="02020603050405020304" pitchFamily="18" charset="0"/>
                    <a:cs typeface="Arial" panose="020B0604020202020204" pitchFamily="34" charset="0"/>
                  </a:rPr>
                  <a:t>Ti</a:t>
                </a:r>
                <a:endParaRPr lang="pl-PL" altLang="pl-PL" sz="2400">
                  <a:ea typeface="Times New Roman" panose="02020603050405020304" pitchFamily="18" charset="0"/>
                  <a:cs typeface="Arial" panose="020B0604020202020204" pitchFamily="34" charset="0"/>
                </a:endParaRPr>
              </a:p>
            </p:txBody>
          </p:sp>
          <p:sp>
            <p:nvSpPr>
              <p:cNvPr id="279582" name="Text Box 16"/>
              <p:cNvSpPr txBox="1">
                <a:spLocks noChangeArrowheads="1"/>
              </p:cNvSpPr>
              <p:nvPr/>
            </p:nvSpPr>
            <p:spPr bwMode="auto">
              <a:xfrm>
                <a:off x="3748" y="6562"/>
                <a:ext cx="1152" cy="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981" tIns="37490" rIns="74981" bIns="3749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300" b="1">
                    <a:solidFill>
                      <a:srgbClr val="FFFFFF"/>
                    </a:solidFill>
                    <a:latin typeface="Arial" panose="020B0604020202020204" pitchFamily="34" charset="0"/>
                    <a:ea typeface="Times New Roman" panose="02020603050405020304" pitchFamily="18" charset="0"/>
                    <a:cs typeface="Arial" panose="020B0604020202020204" pitchFamily="34" charset="0"/>
                  </a:rPr>
                  <a:t>TiN</a:t>
                </a:r>
                <a:endParaRPr lang="pl-PL" altLang="pl-PL" sz="2400">
                  <a:ea typeface="Times New Roman" panose="02020603050405020304" pitchFamily="18" charset="0"/>
                  <a:cs typeface="Arial" panose="020B0604020202020204" pitchFamily="34" charset="0"/>
                </a:endParaRPr>
              </a:p>
            </p:txBody>
          </p:sp>
          <p:sp>
            <p:nvSpPr>
              <p:cNvPr id="279583" name="Text Box 17"/>
              <p:cNvSpPr txBox="1">
                <a:spLocks noChangeArrowheads="1"/>
              </p:cNvSpPr>
              <p:nvPr/>
            </p:nvSpPr>
            <p:spPr bwMode="auto">
              <a:xfrm>
                <a:off x="4068" y="5675"/>
                <a:ext cx="1168" cy="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981" tIns="37490" rIns="74981" bIns="3749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300" b="1">
                    <a:solidFill>
                      <a:srgbClr val="FFFFFF"/>
                    </a:solidFill>
                    <a:latin typeface="Arial" panose="020B0604020202020204" pitchFamily="34" charset="0"/>
                    <a:ea typeface="Times New Roman" panose="02020603050405020304" pitchFamily="18" charset="0"/>
                    <a:cs typeface="Arial" panose="020B0604020202020204" pitchFamily="34" charset="0"/>
                  </a:rPr>
                  <a:t>Ti</a:t>
                </a:r>
                <a:endParaRPr lang="pl-PL" altLang="pl-PL" sz="2400">
                  <a:ea typeface="Times New Roman" panose="02020603050405020304" pitchFamily="18" charset="0"/>
                  <a:cs typeface="Arial" panose="020B0604020202020204" pitchFamily="34" charset="0"/>
                </a:endParaRPr>
              </a:p>
            </p:txBody>
          </p:sp>
          <p:sp>
            <p:nvSpPr>
              <p:cNvPr id="279584" name="Text Box 18"/>
              <p:cNvSpPr txBox="1">
                <a:spLocks noChangeArrowheads="1"/>
              </p:cNvSpPr>
              <p:nvPr/>
            </p:nvSpPr>
            <p:spPr bwMode="auto">
              <a:xfrm>
                <a:off x="3733" y="4788"/>
                <a:ext cx="1058"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981" tIns="37490" rIns="74981" bIns="3749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300" b="1">
                    <a:solidFill>
                      <a:srgbClr val="FFFFFF"/>
                    </a:solidFill>
                    <a:latin typeface="Arial" panose="020B0604020202020204" pitchFamily="34" charset="0"/>
                    <a:ea typeface="Times New Roman" panose="02020603050405020304" pitchFamily="18" charset="0"/>
                    <a:cs typeface="Arial" panose="020B0604020202020204" pitchFamily="34" charset="0"/>
                  </a:rPr>
                  <a:t>TiN</a:t>
                </a:r>
                <a:endParaRPr lang="pl-PL" altLang="pl-PL" sz="2400">
                  <a:ea typeface="Times New Roman" panose="02020603050405020304" pitchFamily="18" charset="0"/>
                  <a:cs typeface="Arial" panose="020B0604020202020204" pitchFamily="34" charset="0"/>
                </a:endParaRPr>
              </a:p>
            </p:txBody>
          </p:sp>
        </p:grpSp>
        <p:sp>
          <p:nvSpPr>
            <p:cNvPr id="279573" name="Text Box 19"/>
            <p:cNvSpPr txBox="1">
              <a:spLocks noChangeArrowheads="1"/>
            </p:cNvSpPr>
            <p:nvPr/>
          </p:nvSpPr>
          <p:spPr bwMode="auto">
            <a:xfrm>
              <a:off x="2857" y="6853"/>
              <a:ext cx="1339" cy="625"/>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rgbClr val="FFFFFF"/>
                  </a:solidFill>
                  <a:cs typeface="Times New Roman" panose="02020603050405020304" pitchFamily="18" charset="0"/>
                </a:rPr>
                <a:t>&lt;</a:t>
              </a:r>
              <a:r>
                <a:rPr lang="en-GB" altLang="pl-PL" sz="2000">
                  <a:solidFill>
                    <a:srgbClr val="FFFFFF"/>
                  </a:solidFill>
                  <a:cs typeface="Times New Roman" panose="02020603050405020304" pitchFamily="18" charset="0"/>
                </a:rPr>
                <a:t>111&gt;</a:t>
              </a:r>
              <a:endParaRPr lang="en-GB" altLang="pl-PL" sz="2400"/>
            </a:p>
          </p:txBody>
        </p:sp>
        <p:sp>
          <p:nvSpPr>
            <p:cNvPr id="279574" name="Text Box 20"/>
            <p:cNvSpPr txBox="1">
              <a:spLocks noChangeArrowheads="1"/>
            </p:cNvSpPr>
            <p:nvPr/>
          </p:nvSpPr>
          <p:spPr bwMode="auto">
            <a:xfrm>
              <a:off x="1957" y="5673"/>
              <a:ext cx="1340" cy="625"/>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rgbClr val="FFFFFF"/>
                  </a:solidFill>
                  <a:cs typeface="Times New Roman" panose="02020603050405020304" pitchFamily="18" charset="0"/>
                </a:rPr>
                <a:t>&lt;010&gt;</a:t>
              </a:r>
              <a:endParaRPr lang="pl-PL" altLang="pl-PL" sz="2400"/>
            </a:p>
          </p:txBody>
        </p:sp>
        <p:sp>
          <p:nvSpPr>
            <p:cNvPr id="279575" name="Text Box 21"/>
            <p:cNvSpPr txBox="1">
              <a:spLocks noChangeArrowheads="1"/>
            </p:cNvSpPr>
            <p:nvPr/>
          </p:nvSpPr>
          <p:spPr bwMode="auto">
            <a:xfrm>
              <a:off x="1957" y="2893"/>
              <a:ext cx="1340" cy="625"/>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rgbClr val="FFFFFF"/>
                  </a:solidFill>
                  <a:cs typeface="Times New Roman" panose="02020603050405020304" pitchFamily="18" charset="0"/>
                </a:rPr>
                <a:t>&lt;011&gt;</a:t>
              </a:r>
              <a:endParaRPr lang="pl-PL" altLang="pl-PL" sz="2400"/>
            </a:p>
          </p:txBody>
        </p:sp>
        <p:sp>
          <p:nvSpPr>
            <p:cNvPr id="279576" name="Text Box 22"/>
            <p:cNvSpPr txBox="1">
              <a:spLocks noChangeArrowheads="1"/>
            </p:cNvSpPr>
            <p:nvPr/>
          </p:nvSpPr>
          <p:spPr bwMode="auto">
            <a:xfrm>
              <a:off x="1957" y="4748"/>
              <a:ext cx="1340" cy="625"/>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rgbClr val="FFFFFF"/>
                  </a:solidFill>
                  <a:cs typeface="Times New Roman" panose="02020603050405020304" pitchFamily="18" charset="0"/>
                </a:rPr>
                <a:t>&lt;221&gt;</a:t>
              </a:r>
              <a:endParaRPr lang="pl-PL" altLang="pl-PL" sz="2400"/>
            </a:p>
          </p:txBody>
        </p:sp>
        <p:sp>
          <p:nvSpPr>
            <p:cNvPr id="279577" name="Text Box 23"/>
            <p:cNvSpPr txBox="1">
              <a:spLocks noChangeArrowheads="1"/>
            </p:cNvSpPr>
            <p:nvPr/>
          </p:nvSpPr>
          <p:spPr bwMode="auto">
            <a:xfrm>
              <a:off x="1957" y="3741"/>
              <a:ext cx="1340" cy="625"/>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rgbClr val="FFFFFF"/>
                  </a:solidFill>
                  <a:cs typeface="Times New Roman" panose="02020603050405020304" pitchFamily="18" charset="0"/>
                </a:rPr>
                <a:t>&lt;122&gt;</a:t>
              </a:r>
              <a:endParaRPr lang="pl-PL" altLang="pl-PL" sz="2400"/>
            </a:p>
          </p:txBody>
        </p:sp>
      </p:grpSp>
      <p:sp>
        <p:nvSpPr>
          <p:cNvPr id="279563" name="AutoShape 24"/>
          <p:cNvSpPr>
            <a:spLocks noChangeArrowheads="1"/>
          </p:cNvSpPr>
          <p:nvPr/>
        </p:nvSpPr>
        <p:spPr bwMode="auto">
          <a:xfrm>
            <a:off x="-1722438" y="1643063"/>
            <a:ext cx="457200" cy="114300"/>
          </a:xfrm>
          <a:prstGeom prst="leftArrow">
            <a:avLst>
              <a:gd name="adj1" fmla="val 50000"/>
              <a:gd name="adj2" fmla="val 100000"/>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64" name="AutoShape 25"/>
          <p:cNvSpPr>
            <a:spLocks noChangeArrowheads="1"/>
          </p:cNvSpPr>
          <p:nvPr/>
        </p:nvSpPr>
        <p:spPr bwMode="auto">
          <a:xfrm>
            <a:off x="-1722438" y="2298700"/>
            <a:ext cx="457200" cy="114300"/>
          </a:xfrm>
          <a:prstGeom prst="leftArrow">
            <a:avLst>
              <a:gd name="adj1" fmla="val 50000"/>
              <a:gd name="adj2" fmla="val 100000"/>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65" name="Rectangle 26"/>
          <p:cNvSpPr>
            <a:spLocks noChangeArrowheads="1"/>
          </p:cNvSpPr>
          <p:nvPr/>
        </p:nvSpPr>
        <p:spPr bwMode="auto">
          <a:xfrm>
            <a:off x="-4206875" y="1308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279566" name="Rectangle 27"/>
          <p:cNvSpPr>
            <a:spLocks noChangeArrowheads="1"/>
          </p:cNvSpPr>
          <p:nvPr/>
        </p:nvSpPr>
        <p:spPr bwMode="auto">
          <a:xfrm>
            <a:off x="501650" y="1308100"/>
            <a:ext cx="184150" cy="958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br>
              <a:rPr lang="pl-PL" altLang="pl-PL" sz="900"/>
            </a:br>
            <a:endParaRPr lang="pl-PL" altLang="pl-PL" sz="2400"/>
          </a:p>
          <a:p>
            <a:pPr>
              <a:spcBef>
                <a:spcPct val="0"/>
              </a:spcBef>
              <a:buFontTx/>
              <a:buNone/>
            </a:pPr>
            <a:endParaRPr lang="pl-PL" altLang="pl-PL" sz="2400"/>
          </a:p>
        </p:txBody>
      </p:sp>
      <p:sp>
        <p:nvSpPr>
          <p:cNvPr id="279567" name="Rectangle 28"/>
          <p:cNvSpPr>
            <a:spLocks noChangeArrowheads="1"/>
          </p:cNvSpPr>
          <p:nvPr/>
        </p:nvSpPr>
        <p:spPr bwMode="auto">
          <a:xfrm>
            <a:off x="-4206875" y="2266950"/>
            <a:ext cx="17557750" cy="1004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cs typeface="Times New Roman" panose="02020603050405020304" pitchFamily="18" charset="0"/>
              </a:rPr>
              <a:t>																																																											</a:t>
            </a:r>
            <a:endParaRPr lang="pl-PL" altLang="pl-PL" sz="900"/>
          </a:p>
          <a:p>
            <a:pPr>
              <a:spcBef>
                <a:spcPct val="0"/>
              </a:spcBef>
              <a:buFontTx/>
              <a:buNone/>
            </a:pPr>
            <a:endParaRPr lang="pl-PL" altLang="pl-PL" sz="2400"/>
          </a:p>
        </p:txBody>
      </p:sp>
      <p:sp>
        <p:nvSpPr>
          <p:cNvPr id="279568" name="Rectangle 29"/>
          <p:cNvSpPr>
            <a:spLocks noChangeArrowheads="1"/>
          </p:cNvSpPr>
          <p:nvPr/>
        </p:nvSpPr>
        <p:spPr bwMode="auto">
          <a:xfrm>
            <a:off x="-4206875" y="3271838"/>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79569" name="Rectangle 30"/>
          <p:cNvSpPr>
            <a:spLocks noChangeArrowheads="1"/>
          </p:cNvSpPr>
          <p:nvPr/>
        </p:nvSpPr>
        <p:spPr bwMode="auto">
          <a:xfrm>
            <a:off x="-4206875" y="43005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279570" name="Text Box 31"/>
          <p:cNvSpPr txBox="1">
            <a:spLocks noChangeArrowheads="1"/>
          </p:cNvSpPr>
          <p:nvPr/>
        </p:nvSpPr>
        <p:spPr bwMode="auto">
          <a:xfrm>
            <a:off x="4521200" y="5792788"/>
            <a:ext cx="4622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Ti/TiN- X-ray texture tomography</a:t>
            </a:r>
          </a:p>
        </p:txBody>
      </p:sp>
      <p:pic>
        <p:nvPicPr>
          <p:cNvPr id="279571" name="Picture 32" descr="imi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0578" name="Group 2"/>
          <p:cNvGrpSpPr>
            <a:grpSpLocks/>
          </p:cNvGrpSpPr>
          <p:nvPr/>
        </p:nvGrpSpPr>
        <p:grpSpPr bwMode="auto">
          <a:xfrm>
            <a:off x="1547813" y="115888"/>
            <a:ext cx="6192837" cy="5994400"/>
            <a:chOff x="975" y="333"/>
            <a:chExt cx="3752" cy="3653"/>
          </a:xfrm>
        </p:grpSpPr>
        <p:sp>
          <p:nvSpPr>
            <p:cNvPr id="280581" name="Rectangle 3"/>
            <p:cNvSpPr>
              <a:spLocks noChangeArrowheads="1"/>
            </p:cNvSpPr>
            <p:nvPr/>
          </p:nvSpPr>
          <p:spPr bwMode="auto">
            <a:xfrm>
              <a:off x="975" y="527"/>
              <a:ext cx="3719" cy="3221"/>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28058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33" y="333"/>
              <a:ext cx="3694" cy="3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80579" name="Text Box 5"/>
          <p:cNvSpPr txBox="1">
            <a:spLocks noChangeArrowheads="1"/>
          </p:cNvSpPr>
          <p:nvPr/>
        </p:nvSpPr>
        <p:spPr bwMode="auto">
          <a:xfrm>
            <a:off x="4716463" y="5807075"/>
            <a:ext cx="4498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Cr/CrN- </a:t>
            </a:r>
            <a:r>
              <a:rPr lang="pl-PL" altLang="pl-PL" sz="2400">
                <a:solidFill>
                  <a:schemeClr val="bg1"/>
                </a:solidFill>
              </a:rPr>
              <a:t>X-ray texture tomography</a:t>
            </a:r>
          </a:p>
        </p:txBody>
      </p:sp>
      <p:pic>
        <p:nvPicPr>
          <p:cNvPr id="280580" name="Picture 6"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1602" name="Group 2"/>
          <p:cNvGrpSpPr>
            <a:grpSpLocks/>
          </p:cNvGrpSpPr>
          <p:nvPr/>
        </p:nvGrpSpPr>
        <p:grpSpPr bwMode="auto">
          <a:xfrm>
            <a:off x="-180975" y="115888"/>
            <a:ext cx="6697663" cy="4606925"/>
            <a:chOff x="839" y="119"/>
            <a:chExt cx="4219" cy="2994"/>
          </a:xfrm>
        </p:grpSpPr>
        <p:sp>
          <p:nvSpPr>
            <p:cNvPr id="535555" name="Rectangle 3"/>
            <p:cNvSpPr>
              <a:spLocks noChangeArrowheads="1"/>
            </p:cNvSpPr>
            <p:nvPr/>
          </p:nvSpPr>
          <p:spPr bwMode="auto">
            <a:xfrm>
              <a:off x="1247" y="436"/>
              <a:ext cx="3810" cy="2677"/>
            </a:xfrm>
            <a:prstGeom prst="rect">
              <a:avLst/>
            </a:prstGeom>
            <a:gradFill rotWithShape="1">
              <a:gsLst>
                <a:gs pos="0">
                  <a:schemeClr val="bg1">
                    <a:gamma/>
                    <a:shade val="46275"/>
                    <a:invGamma/>
                  </a:schemeClr>
                </a:gs>
                <a:gs pos="50000">
                  <a:schemeClr val="bg1"/>
                </a:gs>
                <a:gs pos="100000">
                  <a:schemeClr val="bg1">
                    <a:gamma/>
                    <a:shade val="46275"/>
                    <a:invGamma/>
                  </a:schemeClr>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pic>
          <p:nvPicPr>
            <p:cNvPr id="28161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 y="119"/>
              <a:ext cx="4219" cy="2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8160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l="30922"/>
          <a:stretch>
            <a:fillRect/>
          </a:stretch>
        </p:blipFill>
        <p:spPr bwMode="auto">
          <a:xfrm>
            <a:off x="5867400" y="2349500"/>
            <a:ext cx="4184650" cy="2335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1604" name="Line 6"/>
          <p:cNvSpPr>
            <a:spLocks noChangeShapeType="1"/>
          </p:cNvSpPr>
          <p:nvPr/>
        </p:nvSpPr>
        <p:spPr bwMode="auto">
          <a:xfrm>
            <a:off x="971550" y="5013325"/>
            <a:ext cx="5795963" cy="0"/>
          </a:xfrm>
          <a:prstGeom prst="line">
            <a:avLst/>
          </a:prstGeom>
          <a:noFill/>
          <a:ln w="76200" cmpd="tri">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81605" name="Text Box 7"/>
          <p:cNvSpPr txBox="1">
            <a:spLocks noChangeArrowheads="1"/>
          </p:cNvSpPr>
          <p:nvPr/>
        </p:nvSpPr>
        <p:spPr bwMode="auto">
          <a:xfrm>
            <a:off x="3522663" y="-26988"/>
            <a:ext cx="3505200" cy="4572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Cr/CrN- 4 layers (defect)</a:t>
            </a:r>
          </a:p>
        </p:txBody>
      </p:sp>
      <p:pic>
        <p:nvPicPr>
          <p:cNvPr id="281606" name="Picture 8"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 y="6102350"/>
            <a:ext cx="719138"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07" name="Picture 9"/>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74988" y="4941888"/>
            <a:ext cx="4465637" cy="1668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1608" name="Picture 1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258888" y="5445125"/>
            <a:ext cx="1698625" cy="1227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1609" name="Text Box 11"/>
          <p:cNvSpPr txBox="1">
            <a:spLocks noChangeArrowheads="1"/>
          </p:cNvSpPr>
          <p:nvPr/>
        </p:nvSpPr>
        <p:spPr bwMode="auto">
          <a:xfrm>
            <a:off x="7524750" y="5876925"/>
            <a:ext cx="10239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L</a:t>
            </a:r>
            <a:r>
              <a:rPr lang="pl-PL" altLang="pl-PL" sz="2400" baseline="-25000">
                <a:solidFill>
                  <a:schemeClr val="bg1"/>
                </a:solidFill>
                <a:latin typeface="Arial" panose="020B0604020202020204" pitchFamily="34" charset="0"/>
              </a:rPr>
              <a:t>c</a:t>
            </a:r>
            <a:r>
              <a:rPr lang="pl-PL" altLang="pl-PL" sz="2400">
                <a:solidFill>
                  <a:schemeClr val="bg1"/>
                </a:solidFill>
                <a:latin typeface="Arial" panose="020B0604020202020204" pitchFamily="34" charset="0"/>
              </a:rPr>
              <a:t>=3N</a:t>
            </a:r>
          </a:p>
        </p:txBody>
      </p:sp>
    </p:spTree>
  </p:cSld>
  <p:clrMapOvr>
    <a:masterClrMapping/>
  </p:clrMapOvr>
  <p:transition>
    <p:wipe dir="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pPr eaLnBrk="1" hangingPunct="1"/>
            <a:r>
              <a:rPr lang="pl-PL" altLang="pl-PL" sz="2800" b="1"/>
              <a:t>18. Czyszczenie powierzchni z wykorzystaniem ablacji laserowej</a:t>
            </a:r>
          </a:p>
        </p:txBody>
      </p:sp>
      <p:sp>
        <p:nvSpPr>
          <p:cNvPr id="282627" name="Rectangle 3"/>
          <p:cNvSpPr>
            <a:spLocks noGrp="1" noChangeArrowheads="1"/>
          </p:cNvSpPr>
          <p:nvPr>
            <p:ph type="body" idx="1"/>
          </p:nvPr>
        </p:nvSpPr>
        <p:spPr/>
        <p:txBody>
          <a:bodyPr/>
          <a:lstStyle/>
          <a:p>
            <a:pPr eaLnBrk="1" hangingPunct="1">
              <a:buFontTx/>
              <a:buNone/>
            </a:pPr>
            <a:r>
              <a:rPr lang="pl-PL" altLang="pl-PL" sz="2000"/>
              <a:t>Główne mechanizmy odpowiedzialne za ablację:</a:t>
            </a:r>
          </a:p>
          <a:p>
            <a:pPr eaLnBrk="1" hangingPunct="1"/>
            <a:r>
              <a:rPr lang="pl-PL" altLang="pl-PL" sz="2000"/>
              <a:t>Rozpylanie kolizyjne</a:t>
            </a:r>
          </a:p>
          <a:p>
            <a:pPr eaLnBrk="1" hangingPunct="1"/>
            <a:r>
              <a:rPr lang="pl-PL" altLang="pl-PL" sz="2000"/>
              <a:t>Rozpylanie termiczne</a:t>
            </a:r>
          </a:p>
          <a:p>
            <a:pPr eaLnBrk="1" hangingPunct="1"/>
            <a:r>
              <a:rPr lang="pl-PL" altLang="pl-PL" sz="2000"/>
              <a:t>Rozpylanie elektronowe</a:t>
            </a:r>
          </a:p>
          <a:p>
            <a:pPr eaLnBrk="1" hangingPunct="1"/>
            <a:r>
              <a:rPr lang="pl-PL" altLang="pl-PL" sz="2000"/>
              <a:t>Rozpylanie rozwarstwieniowe</a:t>
            </a:r>
          </a:p>
          <a:p>
            <a:pPr eaLnBrk="1" hangingPunct="1"/>
            <a:r>
              <a:rPr lang="pl-PL" altLang="pl-PL" sz="2000"/>
              <a:t>Rozpylanie hydrodynamiczne</a:t>
            </a:r>
          </a:p>
          <a:p>
            <a:pPr eaLnBrk="1" hangingPunct="1">
              <a:buFontTx/>
              <a:buNone/>
            </a:pPr>
            <a:endParaRPr lang="pl-PL" altLang="pl-PL" sz="2000"/>
          </a:p>
          <a:p>
            <a:pPr eaLnBrk="1" hangingPunct="1">
              <a:buFontTx/>
              <a:buNone/>
            </a:pPr>
            <a:r>
              <a:rPr lang="pl-PL" altLang="pl-PL" sz="2000"/>
              <a:t>Renowacja dzieł sztuki laserem impulsowym – selektywne usunięcie warstwy wierzchniej zanieczyszczeń przy minimalnej ingerencji w obszary bezpośrednio do niej przylegającej </a:t>
            </a:r>
          </a:p>
          <a:p>
            <a:pPr eaLnBrk="1" hangingPunct="1"/>
            <a:endParaRPr lang="pl-PL" altLang="pl-PL" sz="2000"/>
          </a:p>
          <a:p>
            <a:pPr eaLnBrk="1" hangingPunct="1"/>
            <a:endParaRPr lang="pl-PL" altLang="pl-PL" sz="2000"/>
          </a:p>
          <a:p>
            <a:pPr eaLnBrk="1" hangingPunct="1"/>
            <a:endParaRPr lang="pl-PL" altLang="pl-PL" sz="2000"/>
          </a:p>
          <a:p>
            <a:pPr eaLnBrk="1" hangingPunct="1">
              <a:buFontTx/>
              <a:buNone/>
            </a:pPr>
            <a:endParaRPr lang="pl-PL" altLang="pl-PL" sz="2000"/>
          </a:p>
        </p:txBody>
      </p:sp>
    </p:spTree>
  </p:cSld>
  <p:clrMapOvr>
    <a:masterClrMapping/>
  </p:clrMapOvr>
  <p:transition>
    <p:wipe dir="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pPr eaLnBrk="1" hangingPunct="1"/>
            <a:r>
              <a:rPr lang="pl-PL" altLang="pl-PL" sz="2800" b="1"/>
              <a:t>19. Modyfikacja powierzchni plamą termiczną</a:t>
            </a:r>
            <a:br>
              <a:rPr lang="pl-PL" altLang="pl-PL" sz="4000" b="1"/>
            </a:br>
            <a:endParaRPr lang="pl-PL" altLang="pl-PL" sz="4000" b="1"/>
          </a:p>
        </p:txBody>
      </p:sp>
      <p:sp>
        <p:nvSpPr>
          <p:cNvPr id="283651" name="Rectangle 3"/>
          <p:cNvSpPr>
            <a:spLocks noGrp="1" noChangeArrowheads="1"/>
          </p:cNvSpPr>
          <p:nvPr>
            <p:ph type="body" sz="half" idx="1"/>
          </p:nvPr>
        </p:nvSpPr>
        <p:spPr/>
        <p:txBody>
          <a:bodyPr/>
          <a:lstStyle/>
          <a:p>
            <a:pPr eaLnBrk="1" hangingPunct="1">
              <a:buFontTx/>
              <a:buNone/>
            </a:pPr>
            <a:r>
              <a:rPr lang="pl-PL" altLang="pl-PL" sz="2000"/>
              <a:t>Plazma termiczna </a:t>
            </a:r>
          </a:p>
          <a:p>
            <a:pPr eaLnBrk="1" hangingPunct="1">
              <a:buFontTx/>
              <a:buNone/>
            </a:pPr>
            <a:r>
              <a:rPr lang="pl-PL" altLang="pl-PL" sz="2000"/>
              <a:t>tworząca się podczas wyładowania stało-prądowego (dc) lub generowanego częstotliwości a radiową (RF) przy ciśnieniu atmosferycznym oraz ciśnieniu zredukowanym (pomiędzy 10 i 50 KPa) wykorzystywana jest szeroko stosowana w inżynierii powierzchni od lat 60-tych</a:t>
            </a:r>
          </a:p>
          <a:p>
            <a:pPr eaLnBrk="1" hangingPunct="1">
              <a:buFontTx/>
              <a:buNone/>
            </a:pPr>
            <a:r>
              <a:rPr lang="pl-PL" altLang="pl-PL" sz="1800"/>
              <a:t>Osadzanie z wykorzystaniem plazmy (natrysk plazmowy);</a:t>
            </a:r>
          </a:p>
          <a:p>
            <a:pPr eaLnBrk="1" hangingPunct="1">
              <a:buFontTx/>
              <a:buNone/>
            </a:pPr>
            <a:r>
              <a:rPr lang="pl-PL" altLang="pl-PL" sz="1800"/>
              <a:t>metaliczne i niemetaliczne cząstki są osadzane w stanie ciekłym lub półciekłym na podłożu (Pau 9.1)</a:t>
            </a:r>
          </a:p>
          <a:p>
            <a:pPr eaLnBrk="1" hangingPunct="1">
              <a:buFontTx/>
              <a:buNone/>
            </a:pPr>
            <a:endParaRPr lang="pl-PL" altLang="pl-PL" sz="1800"/>
          </a:p>
          <a:p>
            <a:pPr eaLnBrk="1" hangingPunct="1">
              <a:buFontTx/>
              <a:buNone/>
            </a:pPr>
            <a:endParaRPr lang="pl-PL" altLang="pl-PL" sz="2000"/>
          </a:p>
        </p:txBody>
      </p:sp>
      <p:pic>
        <p:nvPicPr>
          <p:cNvPr id="283652" name="Picture 5" descr="9-1"/>
          <p:cNvPicPr>
            <a:picLocks noGrp="1" noChangeAspect="1" noChangeArrowheads="1"/>
          </p:cNvPicPr>
          <p:nvPr>
            <p:ph sz="half" idx="2"/>
          </p:nvPr>
        </p:nvPicPr>
        <p:blipFill>
          <a:blip r:embed="rId2">
            <a:lum bright="-12000" contrast="18000"/>
            <a:extLst>
              <a:ext uri="{28A0092B-C50C-407E-A947-70E740481C1C}">
                <a14:useLocalDpi xmlns:a14="http://schemas.microsoft.com/office/drawing/2010/main" val="0"/>
              </a:ext>
            </a:extLst>
          </a:blip>
          <a:srcRect l="15053"/>
          <a:stretch>
            <a:fillRect/>
          </a:stretch>
        </p:blipFill>
        <p:spPr>
          <a:xfrm>
            <a:off x="4643438" y="2100263"/>
            <a:ext cx="4500562" cy="2424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wipe dir="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3"/>
          <p:cNvSpPr>
            <a:spLocks noGrp="1" noChangeArrowheads="1"/>
          </p:cNvSpPr>
          <p:nvPr>
            <p:ph type="body" idx="1"/>
          </p:nvPr>
        </p:nvSpPr>
        <p:spPr>
          <a:xfrm>
            <a:off x="757238" y="188913"/>
            <a:ext cx="7772400" cy="6480175"/>
          </a:xfrm>
        </p:spPr>
        <p:txBody>
          <a:bodyPr/>
          <a:lstStyle/>
          <a:p>
            <a:pPr eaLnBrk="1" hangingPunct="1">
              <a:buFontTx/>
              <a:buNone/>
            </a:pPr>
            <a:r>
              <a:rPr lang="pl-PL" altLang="pl-PL" sz="2000"/>
              <a:t>Rozróżnia się następujące systemy natrysku plazmowego:</a:t>
            </a:r>
          </a:p>
          <a:p>
            <a:pPr eaLnBrk="1" hangingPunct="1"/>
            <a:r>
              <a:rPr lang="pl-PL" altLang="pl-PL" sz="2000"/>
              <a:t>stałoprądowy (d.c)</a:t>
            </a:r>
          </a:p>
          <a:p>
            <a:pPr eaLnBrk="1" hangingPunct="1"/>
            <a:r>
              <a:rPr lang="pl-PL" altLang="pl-PL" sz="2000"/>
              <a:t>przy częstości radiowej (RF)</a:t>
            </a:r>
          </a:p>
          <a:p>
            <a:pPr eaLnBrk="1" hangingPunct="1"/>
            <a:r>
              <a:rPr lang="pl-PL" altLang="pl-PL" sz="2000"/>
              <a:t>w łuku elektrycznym (podłoże jest elementem obwodu elektrycznego)</a:t>
            </a:r>
          </a:p>
          <a:p>
            <a:pPr eaLnBrk="1" hangingPunct="1"/>
            <a:r>
              <a:rPr lang="pl-PL" altLang="pl-PL" sz="2000"/>
              <a:t>dwu-drutowy (łuk pomiędzy dwoma drutami o ciągłym przesuwie)  </a:t>
            </a:r>
          </a:p>
          <a:p>
            <a:pPr eaLnBrk="1" hangingPunct="1">
              <a:buFontTx/>
              <a:buNone/>
            </a:pPr>
            <a:endParaRPr lang="pl-PL" altLang="pl-PL" sz="2000"/>
          </a:p>
          <a:p>
            <a:pPr eaLnBrk="1" hangingPunct="1">
              <a:buFontTx/>
              <a:buNone/>
            </a:pPr>
            <a:r>
              <a:rPr lang="pl-PL" altLang="pl-PL" sz="2000"/>
              <a:t>Schemat procesu stało-napięciowego (Pau 9.2)</a:t>
            </a:r>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endParaRPr lang="pl-PL" altLang="pl-PL" sz="2000"/>
          </a:p>
          <a:p>
            <a:pPr eaLnBrk="1" hangingPunct="1">
              <a:buFontTx/>
              <a:buNone/>
            </a:pPr>
            <a:r>
              <a:rPr lang="pl-PL" altLang="pl-PL" sz="2000"/>
              <a:t>Schemat procesu z łukiem pomiędzy drutami (Pau 9.5)</a:t>
            </a:r>
          </a:p>
        </p:txBody>
      </p:sp>
      <p:pic>
        <p:nvPicPr>
          <p:cNvPr id="284675" name="Picture 4" descr="9-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2781300"/>
            <a:ext cx="3311525" cy="185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4676" name="Picture 7" descr="9-5"/>
          <p:cNvPicPr>
            <a:picLocks noChangeAspect="1" noChangeArrowheads="1"/>
          </p:cNvPicPr>
          <p:nvPr/>
        </p:nvPicPr>
        <p:blipFill>
          <a:blip r:embed="rId3" cstate="print">
            <a:lum bright="-12000" contrast="18000"/>
            <a:extLst>
              <a:ext uri="{28A0092B-C50C-407E-A947-70E740481C1C}">
                <a14:useLocalDpi xmlns:a14="http://schemas.microsoft.com/office/drawing/2010/main" val="0"/>
              </a:ext>
            </a:extLst>
          </a:blip>
          <a:srcRect/>
          <a:stretch>
            <a:fillRect/>
          </a:stretch>
        </p:blipFill>
        <p:spPr bwMode="auto">
          <a:xfrm>
            <a:off x="5464175" y="4645025"/>
            <a:ext cx="2735263"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3"/>
          <p:cNvSpPr>
            <a:spLocks noGrp="1" noChangeArrowheads="1"/>
          </p:cNvSpPr>
          <p:nvPr>
            <p:ph type="body" idx="1"/>
          </p:nvPr>
        </p:nvSpPr>
        <p:spPr>
          <a:xfrm>
            <a:off x="539750" y="188913"/>
            <a:ext cx="7772400" cy="6408737"/>
          </a:xfrm>
        </p:spPr>
        <p:txBody>
          <a:bodyPr/>
          <a:lstStyle/>
          <a:p>
            <a:pPr eaLnBrk="1" hangingPunct="1">
              <a:buFontTx/>
              <a:buNone/>
            </a:pPr>
            <a:r>
              <a:rPr lang="pl-PL" altLang="pl-PL" sz="2400"/>
              <a:t>Sferoidyzacja proszków</a:t>
            </a:r>
          </a:p>
          <a:p>
            <a:pPr eaLnBrk="1" hangingPunct="1">
              <a:buFontTx/>
              <a:buNone/>
            </a:pPr>
            <a:r>
              <a:rPr lang="pl-PL" altLang="pl-PL" sz="1800" b="1"/>
              <a:t>Proces prasowania (metalurgia proszków) wymaga sferoidalnych cząstek</a:t>
            </a:r>
          </a:p>
          <a:p>
            <a:pPr eaLnBrk="1" hangingPunct="1"/>
            <a:r>
              <a:rPr lang="pl-PL" altLang="pl-PL" sz="1800" b="1"/>
              <a:t>Poprawa sypkości (podajniki zasilające układy)</a:t>
            </a:r>
          </a:p>
          <a:p>
            <a:pPr eaLnBrk="1" hangingPunct="1"/>
            <a:r>
              <a:rPr lang="pl-PL" altLang="pl-PL" sz="1800" b="1"/>
              <a:t>Wzrost gęstości (zmniejszenie porowatości warstw lub części)</a:t>
            </a:r>
          </a:p>
          <a:p>
            <a:pPr eaLnBrk="1" hangingPunct="1"/>
            <a:r>
              <a:rPr lang="pl-PL" altLang="pl-PL" sz="1800" b="1"/>
              <a:t>Eliminacja wgłębień i pęknięć</a:t>
            </a:r>
          </a:p>
          <a:p>
            <a:pPr eaLnBrk="1" hangingPunct="1"/>
            <a:r>
              <a:rPr lang="pl-PL" altLang="pl-PL" sz="1800" b="1"/>
              <a:t>Zmiany morfologii powierzchni; gładsza powierzchnia powoduje niższe zużycie cierne i kontaminację cząstek będących efektem efektów zużycia</a:t>
            </a:r>
          </a:p>
          <a:p>
            <a:pPr eaLnBrk="1" hangingPunct="1"/>
            <a:r>
              <a:rPr lang="pl-PL" altLang="pl-PL" sz="1800" b="1"/>
              <a:t>Poprawa czystości proszków poprzez selektywną reakcję/ odparowanie pewnych zanieczyszczeń</a:t>
            </a:r>
            <a:r>
              <a:rPr lang="pl-PL" altLang="pl-PL" sz="2000"/>
              <a:t> </a:t>
            </a:r>
          </a:p>
          <a:p>
            <a:pPr eaLnBrk="1" hangingPunct="1">
              <a:buFontTx/>
              <a:buNone/>
            </a:pPr>
            <a:endParaRPr lang="pl-PL" altLang="pl-PL" sz="2000"/>
          </a:p>
        </p:txBody>
      </p:sp>
    </p:spTree>
  </p:cSld>
  <p:clrMapOvr>
    <a:masterClrMapping/>
  </p:clrMapOvr>
  <p:transition>
    <p:wipe dir="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22" name="Picture 2"/>
          <p:cNvPicPr>
            <a:picLocks noChangeAspect="1" noChangeArrowheads="1"/>
          </p:cNvPicPr>
          <p:nvPr/>
        </p:nvPicPr>
        <p:blipFill>
          <a:blip r:embed="rId2">
            <a:extLst>
              <a:ext uri="{28A0092B-C50C-407E-A947-70E740481C1C}">
                <a14:useLocalDpi xmlns:a14="http://schemas.microsoft.com/office/drawing/2010/main" val="0"/>
              </a:ext>
            </a:extLst>
          </a:blip>
          <a:srcRect t="28296" b="1338"/>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23" name="WordArt 3"/>
          <p:cNvSpPr>
            <a:spLocks noChangeArrowheads="1" noChangeShapeType="1" noTextEdit="1"/>
          </p:cNvSpPr>
          <p:nvPr/>
        </p:nvSpPr>
        <p:spPr bwMode="auto">
          <a:xfrm>
            <a:off x="844550" y="914400"/>
            <a:ext cx="7239000" cy="5943600"/>
          </a:xfrm>
          <a:prstGeom prst="rect">
            <a:avLst/>
          </a:prstGeom>
        </p:spPr>
        <p:txBody>
          <a:bodyPr wrap="none" fromWordArt="1">
            <a:prstTxWarp prst="textSlantUp">
              <a:avLst>
                <a:gd name="adj" fmla="val 55315"/>
              </a:avLst>
            </a:prstTxWarp>
          </a:bodyPr>
          <a:lstStyle/>
          <a:p>
            <a:pPr algn="ctr"/>
            <a:r>
              <a:rPr lang="pl-PL" sz="3600" kern="10">
                <a:ln w="9525">
                  <a:solidFill>
                    <a:srgbClr val="CC99FF"/>
                  </a:solidFill>
                  <a:round/>
                  <a:headEnd/>
                  <a:tailEnd/>
                </a:ln>
                <a:solidFill>
                  <a:srgbClr val="0000CC"/>
                </a:solidFill>
                <a:effectLst>
                  <a:outerShdw dist="53882" dir="2700000" algn="ctr" rotWithShape="0">
                    <a:srgbClr val="9999FF"/>
                  </a:outerShdw>
                </a:effectLst>
                <a:latin typeface="Impact" panose="020B0806030902050204" pitchFamily="34" charset="0"/>
              </a:rPr>
              <a:t>Natryskiwanie plazmowe </a:t>
            </a:r>
          </a:p>
          <a:p>
            <a:pPr algn="ctr"/>
            <a:r>
              <a:rPr lang="pl-PL" sz="3600" kern="10">
                <a:ln w="9525">
                  <a:solidFill>
                    <a:srgbClr val="CC99FF"/>
                  </a:solidFill>
                  <a:round/>
                  <a:headEnd/>
                  <a:tailEnd/>
                </a:ln>
                <a:solidFill>
                  <a:srgbClr val="0000CC"/>
                </a:solidFill>
                <a:effectLst>
                  <a:outerShdw dist="53882" dir="2700000" algn="ctr" rotWithShape="0">
                    <a:srgbClr val="9999FF"/>
                  </a:outerShdw>
                </a:effectLst>
                <a:latin typeface="Impact" panose="020B0806030902050204" pitchFamily="34" charset="0"/>
              </a:rPr>
              <a:t>- dziś i jutro</a:t>
            </a:r>
          </a:p>
        </p:txBody>
      </p:sp>
    </p:spTree>
  </p:cSld>
  <p:clrMapOvr>
    <a:masterClrMapping/>
  </p:clrMapOvr>
  <p:transition>
    <p:wipe dir="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Text Box 5"/>
          <p:cNvSpPr txBox="1">
            <a:spLocks noChangeArrowheads="1"/>
          </p:cNvSpPr>
          <p:nvPr/>
        </p:nvSpPr>
        <p:spPr bwMode="auto">
          <a:xfrm>
            <a:off x="381000" y="457200"/>
            <a:ext cx="82296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indent="577850">
              <a:spcBef>
                <a:spcPct val="20000"/>
              </a:spcBef>
              <a:buChar char="•"/>
              <a:defRPr sz="3200">
                <a:solidFill>
                  <a:schemeClr val="tx1"/>
                </a:solidFill>
                <a:latin typeface="Times New Roman" panose="02020603050405020304" pitchFamily="18" charset="0"/>
              </a:defRPr>
            </a:lvl1pPr>
            <a:lvl2pPr marL="768350" indent="-285750">
              <a:spcBef>
                <a:spcPct val="20000"/>
              </a:spcBef>
              <a:buChar char="–"/>
              <a:defRPr sz="2800">
                <a:solidFill>
                  <a:schemeClr val="tx1"/>
                </a:solidFill>
                <a:latin typeface="Times New Roman" panose="02020603050405020304" pitchFamily="18" charset="0"/>
              </a:defRPr>
            </a:lvl2pPr>
            <a:lvl3pPr marL="95885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FontTx/>
              <a:buNone/>
            </a:pPr>
            <a:r>
              <a:rPr lang="pl-PL" altLang="pl-PL" sz="2000" b="1">
                <a:solidFill>
                  <a:srgbClr val="333399"/>
                </a:solidFill>
              </a:rPr>
              <a:t>Pierwsze zastosowania techniki natryskiwania plazmowego - nakierowane na antykorozyjne zabezpieczenie blach stalowych przez ich </a:t>
            </a:r>
            <a:r>
              <a:rPr lang="pl-PL" altLang="pl-PL" sz="2000" b="1">
                <a:solidFill>
                  <a:srgbClr val="CC0066"/>
                </a:solidFill>
              </a:rPr>
              <a:t>ocynkowanie ogniowe</a:t>
            </a:r>
            <a:r>
              <a:rPr lang="pl-PL" altLang="pl-PL" sz="2000" b="1">
                <a:solidFill>
                  <a:srgbClr val="333399"/>
                </a:solidFill>
              </a:rPr>
              <a:t> - opracowane zostało przez Schoopa już z początkiem XX w. </a:t>
            </a:r>
          </a:p>
        </p:txBody>
      </p:sp>
      <p:sp>
        <p:nvSpPr>
          <p:cNvPr id="287747" name="Text Box 6"/>
          <p:cNvSpPr txBox="1">
            <a:spLocks noChangeArrowheads="1"/>
          </p:cNvSpPr>
          <p:nvPr/>
        </p:nvSpPr>
        <p:spPr bwMode="auto">
          <a:xfrm>
            <a:off x="3200400" y="1905000"/>
            <a:ext cx="4648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400" b="1">
                <a:solidFill>
                  <a:srgbClr val="0000CC"/>
                </a:solidFill>
              </a:rPr>
              <a:t>Schemat procesu natryskiwania plazmowego</a:t>
            </a:r>
            <a:endParaRPr lang="pl-PL" altLang="pl-PL" sz="2400"/>
          </a:p>
        </p:txBody>
      </p:sp>
      <p:grpSp>
        <p:nvGrpSpPr>
          <p:cNvPr id="287748" name="Group 7"/>
          <p:cNvGrpSpPr>
            <a:grpSpLocks/>
          </p:cNvGrpSpPr>
          <p:nvPr/>
        </p:nvGrpSpPr>
        <p:grpSpPr bwMode="auto">
          <a:xfrm>
            <a:off x="381000" y="2590800"/>
            <a:ext cx="7848600" cy="3429000"/>
            <a:chOff x="240" y="1632"/>
            <a:chExt cx="4944" cy="2160"/>
          </a:xfrm>
        </p:grpSpPr>
        <p:sp>
          <p:nvSpPr>
            <p:cNvPr id="287749" name="Oval 8"/>
            <p:cNvSpPr>
              <a:spLocks noChangeArrowheads="1"/>
            </p:cNvSpPr>
            <p:nvPr/>
          </p:nvSpPr>
          <p:spPr bwMode="auto">
            <a:xfrm>
              <a:off x="816" y="1632"/>
              <a:ext cx="1200" cy="672"/>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7750" name="Text Box 9"/>
            <p:cNvSpPr txBox="1">
              <a:spLocks noChangeArrowheads="1"/>
            </p:cNvSpPr>
            <p:nvPr/>
          </p:nvSpPr>
          <p:spPr bwMode="auto">
            <a:xfrm>
              <a:off x="1008" y="1824"/>
              <a:ext cx="8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t>materiał</a:t>
              </a:r>
              <a:endParaRPr lang="pl-PL" altLang="pl-PL" sz="2400" b="1"/>
            </a:p>
          </p:txBody>
        </p:sp>
        <p:sp>
          <p:nvSpPr>
            <p:cNvPr id="287751" name="Oval 10"/>
            <p:cNvSpPr>
              <a:spLocks noChangeArrowheads="1"/>
            </p:cNvSpPr>
            <p:nvPr/>
          </p:nvSpPr>
          <p:spPr bwMode="auto">
            <a:xfrm>
              <a:off x="240" y="2352"/>
              <a:ext cx="1200" cy="672"/>
            </a:xfrm>
            <a:prstGeom prst="ellipse">
              <a:avLst/>
            </a:prstGeom>
            <a:solidFill>
              <a:srgbClr val="FF7C8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7752" name="Oval 11"/>
            <p:cNvSpPr>
              <a:spLocks noChangeArrowheads="1"/>
            </p:cNvSpPr>
            <p:nvPr/>
          </p:nvSpPr>
          <p:spPr bwMode="auto">
            <a:xfrm>
              <a:off x="768" y="3120"/>
              <a:ext cx="1200" cy="672"/>
            </a:xfrm>
            <a:prstGeom prst="ellipse">
              <a:avLst/>
            </a:prstGeom>
            <a:solidFill>
              <a:srgbClr val="3399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7753" name="Text Box 12"/>
            <p:cNvSpPr txBox="1">
              <a:spLocks noChangeArrowheads="1"/>
            </p:cNvSpPr>
            <p:nvPr/>
          </p:nvSpPr>
          <p:spPr bwMode="auto">
            <a:xfrm>
              <a:off x="432" y="2496"/>
              <a:ext cx="8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t>energia</a:t>
              </a:r>
              <a:endParaRPr lang="pl-PL" altLang="pl-PL" sz="2400" b="1"/>
            </a:p>
          </p:txBody>
        </p:sp>
        <p:sp>
          <p:nvSpPr>
            <p:cNvPr id="287754" name="Text Box 13"/>
            <p:cNvSpPr txBox="1">
              <a:spLocks noChangeArrowheads="1"/>
            </p:cNvSpPr>
            <p:nvPr/>
          </p:nvSpPr>
          <p:spPr bwMode="auto">
            <a:xfrm>
              <a:off x="864" y="3312"/>
              <a:ext cx="110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t>gaz/powietrze</a:t>
              </a:r>
              <a:endParaRPr lang="pl-PL" altLang="pl-PL" sz="2400" b="1"/>
            </a:p>
          </p:txBody>
        </p:sp>
        <p:sp>
          <p:nvSpPr>
            <p:cNvPr id="287755" name="AutoShape 14"/>
            <p:cNvSpPr>
              <a:spLocks noChangeArrowheads="1"/>
            </p:cNvSpPr>
            <p:nvPr/>
          </p:nvSpPr>
          <p:spPr bwMode="auto">
            <a:xfrm>
              <a:off x="1872" y="2304"/>
              <a:ext cx="1872" cy="864"/>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81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87756" name="Text Box 15"/>
            <p:cNvSpPr txBox="1">
              <a:spLocks noChangeArrowheads="1"/>
            </p:cNvSpPr>
            <p:nvPr/>
          </p:nvSpPr>
          <p:spPr bwMode="auto">
            <a:xfrm>
              <a:off x="2400" y="2592"/>
              <a:ext cx="86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a:t>strumień</a:t>
              </a:r>
            </a:p>
          </p:txBody>
        </p:sp>
        <p:sp>
          <p:nvSpPr>
            <p:cNvPr id="287757" name="AutoShape 16"/>
            <p:cNvSpPr>
              <a:spLocks noChangeArrowheads="1"/>
            </p:cNvSpPr>
            <p:nvPr/>
          </p:nvSpPr>
          <p:spPr bwMode="auto">
            <a:xfrm rot="-5400000">
              <a:off x="3905" y="2033"/>
              <a:ext cx="1238" cy="1320"/>
            </a:xfrm>
            <a:prstGeom prst="cube">
              <a:avLst>
                <a:gd name="adj" fmla="val 25000"/>
              </a:avLst>
            </a:prstGeom>
            <a:solidFill>
              <a:srgbClr val="FFCC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7758" name="Text Box 17"/>
            <p:cNvSpPr txBox="1">
              <a:spLocks noChangeArrowheads="1"/>
            </p:cNvSpPr>
            <p:nvPr/>
          </p:nvSpPr>
          <p:spPr bwMode="auto">
            <a:xfrm>
              <a:off x="4368" y="2688"/>
              <a:ext cx="67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t>podłoże</a:t>
              </a:r>
            </a:p>
          </p:txBody>
        </p:sp>
      </p:grpSp>
    </p:spTree>
  </p:cSld>
  <p:clrMapOvr>
    <a:masterClrMapping/>
  </p:clrMapOvr>
  <p:transition>
    <p:wipe dir="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Text Box 2"/>
          <p:cNvSpPr txBox="1">
            <a:spLocks noChangeArrowheads="1"/>
          </p:cNvSpPr>
          <p:nvPr/>
        </p:nvSpPr>
        <p:spPr bwMode="auto">
          <a:xfrm>
            <a:off x="2819400" y="7620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endParaRPr lang="pl-PL" altLang="pl-PL" sz="2400"/>
          </a:p>
        </p:txBody>
      </p:sp>
      <p:grpSp>
        <p:nvGrpSpPr>
          <p:cNvPr id="288771" name="Group 3"/>
          <p:cNvGrpSpPr>
            <a:grpSpLocks/>
          </p:cNvGrpSpPr>
          <p:nvPr/>
        </p:nvGrpSpPr>
        <p:grpSpPr bwMode="auto">
          <a:xfrm>
            <a:off x="2743200" y="349250"/>
            <a:ext cx="5334000" cy="1250950"/>
            <a:chOff x="1728" y="-20"/>
            <a:chExt cx="3360" cy="788"/>
          </a:xfrm>
        </p:grpSpPr>
        <p:sp>
          <p:nvSpPr>
            <p:cNvPr id="288788" name="Text Box 4"/>
            <p:cNvSpPr txBox="1">
              <a:spLocks noChangeArrowheads="1"/>
            </p:cNvSpPr>
            <p:nvPr/>
          </p:nvSpPr>
          <p:spPr bwMode="auto">
            <a:xfrm>
              <a:off x="2592" y="-20"/>
              <a:ext cx="1824" cy="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200" b="1">
                  <a:solidFill>
                    <a:srgbClr val="0000FF"/>
                  </a:solidFill>
                </a:rPr>
                <a:t>Podział technik</a:t>
              </a:r>
              <a:r>
                <a:rPr lang="pl-PL" altLang="pl-PL" sz="2200" b="1"/>
                <a:t>           </a:t>
              </a:r>
              <a:r>
                <a:rPr lang="pl-PL" altLang="pl-PL" sz="2200" b="1">
                  <a:solidFill>
                    <a:srgbClr val="CC00FF"/>
                  </a:solidFill>
                </a:rPr>
                <a:t>natryskiwania plazmowego</a:t>
              </a:r>
              <a:endParaRPr lang="pl-PL" altLang="pl-PL" sz="2200" b="1"/>
            </a:p>
          </p:txBody>
        </p:sp>
        <p:sp>
          <p:nvSpPr>
            <p:cNvPr id="288789" name="AutoShape 5"/>
            <p:cNvSpPr>
              <a:spLocks noChangeArrowheads="1"/>
            </p:cNvSpPr>
            <p:nvPr/>
          </p:nvSpPr>
          <p:spPr bwMode="auto">
            <a:xfrm rot="10800000">
              <a:off x="1728" y="336"/>
              <a:ext cx="1056" cy="432"/>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17694720 60000 65536"/>
                <a:gd name="T13" fmla="*/ 11796480 60000 65536"/>
                <a:gd name="T14" fmla="*/ 11796480 60000 65536"/>
                <a:gd name="T15" fmla="*/ 5898240 60000 65536"/>
                <a:gd name="T16" fmla="*/ 0 60000 65536"/>
                <a:gd name="T17" fmla="*/ 0 60000 65536"/>
                <a:gd name="T18" fmla="*/ 0 w 21600"/>
                <a:gd name="T19" fmla="*/ 16550 h 21600"/>
                <a:gd name="T20" fmla="*/ 1851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341" y="0"/>
                  </a:moveTo>
                  <a:lnTo>
                    <a:pt x="11081" y="7200"/>
                  </a:lnTo>
                  <a:lnTo>
                    <a:pt x="14167" y="7200"/>
                  </a:lnTo>
                  <a:lnTo>
                    <a:pt x="14167" y="16528"/>
                  </a:lnTo>
                  <a:lnTo>
                    <a:pt x="0" y="16528"/>
                  </a:lnTo>
                  <a:lnTo>
                    <a:pt x="0" y="21600"/>
                  </a:lnTo>
                  <a:lnTo>
                    <a:pt x="18514" y="21600"/>
                  </a:lnTo>
                  <a:lnTo>
                    <a:pt x="18514" y="7200"/>
                  </a:lnTo>
                  <a:lnTo>
                    <a:pt x="21600" y="7200"/>
                  </a:lnTo>
                  <a:lnTo>
                    <a:pt x="16341"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88790" name="AutoShape 6"/>
            <p:cNvSpPr>
              <a:spLocks noChangeArrowheads="1"/>
            </p:cNvSpPr>
            <p:nvPr/>
          </p:nvSpPr>
          <p:spPr bwMode="auto">
            <a:xfrm rot="10800000" flipH="1">
              <a:off x="4224" y="336"/>
              <a:ext cx="864" cy="38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17694720 60000 65536"/>
                <a:gd name="T13" fmla="*/ 11796480 60000 65536"/>
                <a:gd name="T14" fmla="*/ 11796480 60000 65536"/>
                <a:gd name="T15" fmla="*/ 5898240 60000 65536"/>
                <a:gd name="T16" fmla="*/ 0 60000 65536"/>
                <a:gd name="T17" fmla="*/ 0 60000 65536"/>
                <a:gd name="T18" fmla="*/ 0 w 21600"/>
                <a:gd name="T19" fmla="*/ 16538 h 21600"/>
                <a:gd name="T20" fmla="*/ 18525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341" y="0"/>
                  </a:moveTo>
                  <a:lnTo>
                    <a:pt x="11081" y="7200"/>
                  </a:lnTo>
                  <a:lnTo>
                    <a:pt x="14167" y="7200"/>
                  </a:lnTo>
                  <a:lnTo>
                    <a:pt x="14167" y="16528"/>
                  </a:lnTo>
                  <a:lnTo>
                    <a:pt x="0" y="16528"/>
                  </a:lnTo>
                  <a:lnTo>
                    <a:pt x="0" y="21600"/>
                  </a:lnTo>
                  <a:lnTo>
                    <a:pt x="18514" y="21600"/>
                  </a:lnTo>
                  <a:lnTo>
                    <a:pt x="18514" y="7200"/>
                  </a:lnTo>
                  <a:lnTo>
                    <a:pt x="21600" y="7200"/>
                  </a:lnTo>
                  <a:lnTo>
                    <a:pt x="16341"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
        <p:nvSpPr>
          <p:cNvPr id="288772" name="Text Box 7"/>
          <p:cNvSpPr txBox="1">
            <a:spLocks noChangeArrowheads="1"/>
          </p:cNvSpPr>
          <p:nvPr/>
        </p:nvSpPr>
        <p:spPr bwMode="auto">
          <a:xfrm>
            <a:off x="2209800" y="1752600"/>
            <a:ext cx="2514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Bazujące na       energii spalania</a:t>
            </a:r>
            <a:endParaRPr lang="pl-PL" altLang="pl-PL" sz="2400"/>
          </a:p>
        </p:txBody>
      </p:sp>
      <p:sp>
        <p:nvSpPr>
          <p:cNvPr id="288773" name="Text Box 8"/>
          <p:cNvSpPr txBox="1">
            <a:spLocks noChangeArrowheads="1"/>
          </p:cNvSpPr>
          <p:nvPr/>
        </p:nvSpPr>
        <p:spPr bwMode="auto">
          <a:xfrm>
            <a:off x="6400800" y="1660525"/>
            <a:ext cx="2514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Bazujące na        energii elektrycznej</a:t>
            </a:r>
            <a:endParaRPr lang="pl-PL" altLang="pl-PL" sz="2400"/>
          </a:p>
        </p:txBody>
      </p:sp>
      <p:sp>
        <p:nvSpPr>
          <p:cNvPr id="288774" name="Text Box 9"/>
          <p:cNvSpPr txBox="1">
            <a:spLocks noChangeArrowheads="1"/>
          </p:cNvSpPr>
          <p:nvPr/>
        </p:nvSpPr>
        <p:spPr bwMode="auto">
          <a:xfrm>
            <a:off x="762000" y="2498725"/>
            <a:ext cx="1828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ogniowe / płomieniowe </a:t>
            </a:r>
            <a:r>
              <a:rPr lang="pl-PL" altLang="pl-PL" sz="2000" b="1">
                <a:solidFill>
                  <a:srgbClr val="990099"/>
                </a:solidFill>
              </a:rPr>
              <a:t>*</a:t>
            </a:r>
          </a:p>
        </p:txBody>
      </p:sp>
      <p:sp>
        <p:nvSpPr>
          <p:cNvPr id="288775" name="Text Box 10"/>
          <p:cNvSpPr txBox="1">
            <a:spLocks noChangeArrowheads="1"/>
          </p:cNvSpPr>
          <p:nvPr/>
        </p:nvSpPr>
        <p:spPr bwMode="auto">
          <a:xfrm>
            <a:off x="2743200" y="2803525"/>
            <a:ext cx="1524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detonacyjne</a:t>
            </a:r>
          </a:p>
        </p:txBody>
      </p:sp>
      <p:sp>
        <p:nvSpPr>
          <p:cNvPr id="288776" name="Text Box 11"/>
          <p:cNvSpPr txBox="1">
            <a:spLocks noChangeArrowheads="1"/>
          </p:cNvSpPr>
          <p:nvPr/>
        </p:nvSpPr>
        <p:spPr bwMode="auto">
          <a:xfrm>
            <a:off x="6248400" y="2803525"/>
            <a:ext cx="1447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łukowe </a:t>
            </a:r>
            <a:r>
              <a:rPr lang="pl-PL" altLang="pl-PL" sz="2000" b="1">
                <a:solidFill>
                  <a:srgbClr val="990099"/>
                </a:solidFill>
              </a:rPr>
              <a:t>*</a:t>
            </a:r>
          </a:p>
        </p:txBody>
      </p:sp>
      <p:sp>
        <p:nvSpPr>
          <p:cNvPr id="288777" name="Text Box 12"/>
          <p:cNvSpPr txBox="1">
            <a:spLocks noChangeArrowheads="1"/>
          </p:cNvSpPr>
          <p:nvPr/>
        </p:nvSpPr>
        <p:spPr bwMode="auto">
          <a:xfrm>
            <a:off x="4419600" y="2498725"/>
            <a:ext cx="1828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t>pod-/ nad-dźwiękowe</a:t>
            </a:r>
          </a:p>
        </p:txBody>
      </p:sp>
      <p:sp>
        <p:nvSpPr>
          <p:cNvPr id="288778" name="Text Box 13"/>
          <p:cNvSpPr txBox="1">
            <a:spLocks noChangeArrowheads="1"/>
          </p:cNvSpPr>
          <p:nvPr/>
        </p:nvSpPr>
        <p:spPr bwMode="auto">
          <a:xfrm>
            <a:off x="7467600" y="2803525"/>
            <a:ext cx="1676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000" b="1">
                <a:solidFill>
                  <a:srgbClr val="FF33CC"/>
                </a:solidFill>
              </a:rPr>
              <a:t>plazmowe</a:t>
            </a:r>
            <a:r>
              <a:rPr lang="pl-PL" altLang="pl-PL" sz="2000" b="1">
                <a:solidFill>
                  <a:srgbClr val="990099"/>
                </a:solidFill>
              </a:rPr>
              <a:t>*</a:t>
            </a:r>
          </a:p>
        </p:txBody>
      </p:sp>
      <p:sp>
        <p:nvSpPr>
          <p:cNvPr id="288779" name="AutoShape 14"/>
          <p:cNvSpPr>
            <a:spLocks noChangeArrowheads="1"/>
          </p:cNvSpPr>
          <p:nvPr/>
        </p:nvSpPr>
        <p:spPr bwMode="auto">
          <a:xfrm>
            <a:off x="3200400" y="2438400"/>
            <a:ext cx="457200" cy="381000"/>
          </a:xfrm>
          <a:prstGeom prst="downArrow">
            <a:avLst>
              <a:gd name="adj1" fmla="val 375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8780" name="AutoShape 15"/>
          <p:cNvSpPr>
            <a:spLocks noChangeArrowheads="1"/>
          </p:cNvSpPr>
          <p:nvPr/>
        </p:nvSpPr>
        <p:spPr bwMode="auto">
          <a:xfrm rot="10800000">
            <a:off x="1524000" y="1981200"/>
            <a:ext cx="990600" cy="517525"/>
          </a:xfrm>
          <a:custGeom>
            <a:avLst/>
            <a:gdLst>
              <a:gd name="T0" fmla="*/ 2147483646 w 21600"/>
              <a:gd name="T1" fmla="*/ 0 h 21600"/>
              <a:gd name="T2" fmla="*/ 2147483646 w 21600"/>
              <a:gd name="T3" fmla="*/ 2147483646 h 21600"/>
              <a:gd name="T4" fmla="*/ 0 w 21600"/>
              <a:gd name="T5" fmla="*/ 2147483646 h 21600"/>
              <a:gd name="T6" fmla="*/ 2147483646 w 21600"/>
              <a:gd name="T7" fmla="*/ 2147483646 h 21600"/>
              <a:gd name="T8" fmla="*/ 2147483646 w 21600"/>
              <a:gd name="T9" fmla="*/ 2147483646 h 21600"/>
              <a:gd name="T10" fmla="*/ 2147483646 w 21600"/>
              <a:gd name="T11" fmla="*/ 2147483646 h 21600"/>
              <a:gd name="T12" fmla="*/ 17694720 60000 65536"/>
              <a:gd name="T13" fmla="*/ 11796480 60000 65536"/>
              <a:gd name="T14" fmla="*/ 11796480 60000 65536"/>
              <a:gd name="T15" fmla="*/ 5898240 60000 65536"/>
              <a:gd name="T16" fmla="*/ 0 60000 65536"/>
              <a:gd name="T17" fmla="*/ 0 60000 65536"/>
              <a:gd name="T18" fmla="*/ 0 w 21600"/>
              <a:gd name="T19" fmla="*/ 16528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341" y="0"/>
                </a:moveTo>
                <a:lnTo>
                  <a:pt x="11081" y="7200"/>
                </a:lnTo>
                <a:lnTo>
                  <a:pt x="14167" y="7200"/>
                </a:lnTo>
                <a:lnTo>
                  <a:pt x="14167" y="16528"/>
                </a:lnTo>
                <a:lnTo>
                  <a:pt x="0" y="16528"/>
                </a:lnTo>
                <a:lnTo>
                  <a:pt x="0" y="21600"/>
                </a:lnTo>
                <a:lnTo>
                  <a:pt x="18514" y="21600"/>
                </a:lnTo>
                <a:lnTo>
                  <a:pt x="18514" y="7200"/>
                </a:lnTo>
                <a:lnTo>
                  <a:pt x="21600" y="7200"/>
                </a:lnTo>
                <a:lnTo>
                  <a:pt x="16341"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88781" name="AutoShape 16"/>
          <p:cNvSpPr>
            <a:spLocks noChangeArrowheads="1"/>
          </p:cNvSpPr>
          <p:nvPr/>
        </p:nvSpPr>
        <p:spPr bwMode="auto">
          <a:xfrm rot="10800000" flipH="1">
            <a:off x="4414838" y="1981200"/>
            <a:ext cx="1143000" cy="517525"/>
          </a:xfrm>
          <a:custGeom>
            <a:avLst/>
            <a:gdLst>
              <a:gd name="T0" fmla="*/ 2147483646 w 21600"/>
              <a:gd name="T1" fmla="*/ 0 h 21600"/>
              <a:gd name="T2" fmla="*/ 2147483646 w 21600"/>
              <a:gd name="T3" fmla="*/ 2147483646 h 21600"/>
              <a:gd name="T4" fmla="*/ 0 w 21600"/>
              <a:gd name="T5" fmla="*/ 2147483646 h 21600"/>
              <a:gd name="T6" fmla="*/ 2147483646 w 21600"/>
              <a:gd name="T7" fmla="*/ 2147483646 h 21600"/>
              <a:gd name="T8" fmla="*/ 2147483646 w 21600"/>
              <a:gd name="T9" fmla="*/ 2147483646 h 21600"/>
              <a:gd name="T10" fmla="*/ 2147483646 w 21600"/>
              <a:gd name="T11" fmla="*/ 2147483646 h 21600"/>
              <a:gd name="T12" fmla="*/ 17694720 60000 65536"/>
              <a:gd name="T13" fmla="*/ 11796480 60000 65536"/>
              <a:gd name="T14" fmla="*/ 11796480 60000 65536"/>
              <a:gd name="T15" fmla="*/ 5898240 60000 65536"/>
              <a:gd name="T16" fmla="*/ 0 60000 65536"/>
              <a:gd name="T17" fmla="*/ 0 60000 65536"/>
              <a:gd name="T18" fmla="*/ 0 w 21600"/>
              <a:gd name="T19" fmla="*/ 17144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605" y="0"/>
                </a:moveTo>
                <a:lnTo>
                  <a:pt x="11609" y="7200"/>
                </a:lnTo>
                <a:lnTo>
                  <a:pt x="14695" y="7200"/>
                </a:lnTo>
                <a:lnTo>
                  <a:pt x="14695" y="17144"/>
                </a:lnTo>
                <a:lnTo>
                  <a:pt x="0" y="17144"/>
                </a:lnTo>
                <a:lnTo>
                  <a:pt x="0" y="21600"/>
                </a:lnTo>
                <a:lnTo>
                  <a:pt x="18514" y="21600"/>
                </a:lnTo>
                <a:lnTo>
                  <a:pt x="18514" y="7200"/>
                </a:lnTo>
                <a:lnTo>
                  <a:pt x="21600" y="7200"/>
                </a:lnTo>
                <a:lnTo>
                  <a:pt x="16605"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88782" name="AutoShape 17"/>
          <p:cNvSpPr>
            <a:spLocks noChangeArrowheads="1"/>
          </p:cNvSpPr>
          <p:nvPr/>
        </p:nvSpPr>
        <p:spPr bwMode="auto">
          <a:xfrm>
            <a:off x="8153400" y="2438400"/>
            <a:ext cx="457200" cy="381000"/>
          </a:xfrm>
          <a:prstGeom prst="downArrow">
            <a:avLst>
              <a:gd name="adj1" fmla="val 375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8783" name="AutoShape 18"/>
          <p:cNvSpPr>
            <a:spLocks noChangeArrowheads="1"/>
          </p:cNvSpPr>
          <p:nvPr/>
        </p:nvSpPr>
        <p:spPr bwMode="auto">
          <a:xfrm>
            <a:off x="6781800" y="2438400"/>
            <a:ext cx="457200" cy="381000"/>
          </a:xfrm>
          <a:prstGeom prst="downArrow">
            <a:avLst>
              <a:gd name="adj1" fmla="val 375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8784" name="Text Box 19"/>
          <p:cNvSpPr txBox="1">
            <a:spLocks noChangeArrowheads="1"/>
          </p:cNvSpPr>
          <p:nvPr/>
        </p:nvSpPr>
        <p:spPr bwMode="auto">
          <a:xfrm>
            <a:off x="152400" y="3200400"/>
            <a:ext cx="899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rgbClr val="FF0000"/>
                </a:solidFill>
              </a:rPr>
              <a:t>T[</a:t>
            </a:r>
            <a:r>
              <a:rPr lang="pl-PL" altLang="pl-PL" sz="2000" b="1" baseline="30000">
                <a:solidFill>
                  <a:srgbClr val="FF0000"/>
                </a:solidFill>
              </a:rPr>
              <a:t>o</a:t>
            </a:r>
            <a:r>
              <a:rPr lang="pl-PL" altLang="pl-PL" sz="2000" b="1">
                <a:solidFill>
                  <a:srgbClr val="FF0000"/>
                </a:solidFill>
              </a:rPr>
              <a:t>C]     ~ 3 000             ~ 3000                     ~ 3 000             ~ 4 000      5 000 - 25 000</a:t>
            </a:r>
          </a:p>
        </p:txBody>
      </p:sp>
      <p:sp>
        <p:nvSpPr>
          <p:cNvPr id="288785" name="Text Box 20"/>
          <p:cNvSpPr txBox="1">
            <a:spLocks noChangeArrowheads="1"/>
          </p:cNvSpPr>
          <p:nvPr/>
        </p:nvSpPr>
        <p:spPr bwMode="auto">
          <a:xfrm>
            <a:off x="152400" y="3597275"/>
            <a:ext cx="899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rgbClr val="6600CC"/>
                </a:solidFill>
              </a:rPr>
              <a:t>V [m/s]   40 - 100           ~ 2000           400 - 1000 - 1600         50 - 150          80 - 300</a:t>
            </a:r>
            <a:endParaRPr lang="pl-PL" altLang="pl-PL" sz="1600" b="1">
              <a:solidFill>
                <a:srgbClr val="6600CC"/>
              </a:solidFill>
            </a:endParaRPr>
          </a:p>
        </p:txBody>
      </p:sp>
      <p:sp>
        <p:nvSpPr>
          <p:cNvPr id="288786" name="Text Box 21"/>
          <p:cNvSpPr txBox="1">
            <a:spLocks noChangeArrowheads="1"/>
          </p:cNvSpPr>
          <p:nvPr/>
        </p:nvSpPr>
        <p:spPr bwMode="auto">
          <a:xfrm>
            <a:off x="304800" y="4572000"/>
            <a:ext cx="8610600" cy="134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indent="187325">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200" b="1">
                <a:solidFill>
                  <a:srgbClr val="0000CC"/>
                </a:solidFill>
              </a:rPr>
              <a:t>Podsumowanie:</a:t>
            </a:r>
            <a:r>
              <a:rPr lang="pl-PL" altLang="pl-PL" sz="2000" b="1">
                <a:solidFill>
                  <a:srgbClr val="0000CC"/>
                </a:solidFill>
              </a:rPr>
              <a:t> </a:t>
            </a:r>
          </a:p>
          <a:p>
            <a:pPr>
              <a:spcBef>
                <a:spcPct val="50000"/>
              </a:spcBef>
            </a:pPr>
            <a:r>
              <a:rPr lang="pl-PL" altLang="pl-PL" sz="2000" b="1">
                <a:solidFill>
                  <a:srgbClr val="0000CC"/>
                </a:solidFill>
              </a:rPr>
              <a:t>niska szybkość nanoszenia/ słaba adhezja + duża porowatość / niski koszt</a:t>
            </a:r>
          </a:p>
          <a:p>
            <a:pPr>
              <a:spcBef>
                <a:spcPct val="50000"/>
              </a:spcBef>
            </a:pPr>
            <a:r>
              <a:rPr lang="pl-PL" altLang="pl-PL" sz="2000" b="1">
                <a:solidFill>
                  <a:srgbClr val="0000CC"/>
                </a:solidFill>
              </a:rPr>
              <a:t>wysoka szybkość nanosz. / dobra adhezja + mała porowatość / wysoki koszt</a:t>
            </a:r>
            <a:endParaRPr lang="pl-PL" altLang="pl-PL" sz="2400">
              <a:solidFill>
                <a:srgbClr val="0000CC"/>
              </a:solidFill>
            </a:endParaRPr>
          </a:p>
        </p:txBody>
      </p:sp>
      <p:sp>
        <p:nvSpPr>
          <p:cNvPr id="288787" name="Text Box 25"/>
          <p:cNvSpPr txBox="1">
            <a:spLocks noChangeArrowheads="1"/>
          </p:cNvSpPr>
          <p:nvPr/>
        </p:nvSpPr>
        <p:spPr bwMode="auto">
          <a:xfrm>
            <a:off x="152400" y="3994150"/>
            <a:ext cx="7467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i="1">
                <a:solidFill>
                  <a:srgbClr val="990099"/>
                </a:solidFill>
              </a:rPr>
              <a:t>*czasami w nazwach dodawana jest informacja o „ciśnieniu”</a:t>
            </a:r>
          </a:p>
        </p:txBody>
      </p:sp>
    </p:spTree>
  </p:cSld>
  <p:clrMapOvr>
    <a:masterClrMapping/>
  </p:clrMapOvr>
  <p:transition>
    <p:wipe dir="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Text Box 2"/>
          <p:cNvSpPr txBox="1">
            <a:spLocks noChangeArrowheads="1"/>
          </p:cNvSpPr>
          <p:nvPr/>
        </p:nvSpPr>
        <p:spPr bwMode="auto">
          <a:xfrm>
            <a:off x="1371600" y="228600"/>
            <a:ext cx="6858000"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800" b="1">
                <a:solidFill>
                  <a:srgbClr val="0000CC"/>
                </a:solidFill>
              </a:rPr>
              <a:t>Klasyfikacja                           natryskiwanych plazmowo warstw          pod kątem wykorzystaniem ich własności    i zastosowań</a:t>
            </a:r>
          </a:p>
        </p:txBody>
      </p:sp>
      <p:sp>
        <p:nvSpPr>
          <p:cNvPr id="289795" name="Text Box 3"/>
          <p:cNvSpPr txBox="1">
            <a:spLocks noChangeArrowheads="1"/>
          </p:cNvSpPr>
          <p:nvPr/>
        </p:nvSpPr>
        <p:spPr bwMode="auto">
          <a:xfrm>
            <a:off x="228600" y="4572000"/>
            <a:ext cx="137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FF3300"/>
                </a:solidFill>
              </a:rPr>
              <a:t>Bariery cieplne</a:t>
            </a:r>
          </a:p>
        </p:txBody>
      </p:sp>
      <p:sp>
        <p:nvSpPr>
          <p:cNvPr id="289796" name="Text Box 4"/>
          <p:cNvSpPr txBox="1">
            <a:spLocks noChangeArrowheads="1"/>
          </p:cNvSpPr>
          <p:nvPr/>
        </p:nvSpPr>
        <p:spPr bwMode="auto">
          <a:xfrm>
            <a:off x="381000" y="2819400"/>
            <a:ext cx="2209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400" b="1">
                <a:solidFill>
                  <a:srgbClr val="FF3300"/>
                </a:solidFill>
              </a:rPr>
              <a:t>Przewodnictwa cieplnego</a:t>
            </a:r>
            <a:endParaRPr lang="pl-PL" altLang="pl-PL" sz="2400" b="1"/>
          </a:p>
        </p:txBody>
      </p:sp>
      <p:sp>
        <p:nvSpPr>
          <p:cNvPr id="289797" name="Text Box 5"/>
          <p:cNvSpPr txBox="1">
            <a:spLocks noChangeArrowheads="1"/>
          </p:cNvSpPr>
          <p:nvPr/>
        </p:nvSpPr>
        <p:spPr bwMode="auto">
          <a:xfrm>
            <a:off x="1600200" y="4572000"/>
            <a:ext cx="137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FF6699"/>
                </a:solidFill>
              </a:rPr>
              <a:t>„Mosty” cieplne</a:t>
            </a:r>
          </a:p>
        </p:txBody>
      </p:sp>
      <p:sp>
        <p:nvSpPr>
          <p:cNvPr id="289798" name="Text Box 6"/>
          <p:cNvSpPr txBox="1">
            <a:spLocks noChangeArrowheads="1"/>
          </p:cNvSpPr>
          <p:nvPr/>
        </p:nvSpPr>
        <p:spPr bwMode="auto">
          <a:xfrm>
            <a:off x="3581400" y="2819400"/>
            <a:ext cx="2286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008080"/>
                </a:solidFill>
              </a:rPr>
              <a:t>„Skrawalności”</a:t>
            </a:r>
            <a:endParaRPr lang="pl-PL" altLang="pl-PL" sz="2400" b="1"/>
          </a:p>
        </p:txBody>
      </p:sp>
      <p:sp>
        <p:nvSpPr>
          <p:cNvPr id="289799" name="Text Box 7"/>
          <p:cNvSpPr txBox="1">
            <a:spLocks noChangeArrowheads="1"/>
          </p:cNvSpPr>
          <p:nvPr/>
        </p:nvSpPr>
        <p:spPr bwMode="auto">
          <a:xfrm>
            <a:off x="3733800" y="4572000"/>
            <a:ext cx="2133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400" b="1">
                <a:solidFill>
                  <a:srgbClr val="008080"/>
                </a:solidFill>
              </a:rPr>
              <a:t>Samo-uszczelnienia</a:t>
            </a:r>
            <a:endParaRPr lang="pl-PL" altLang="pl-PL" sz="2400" b="1"/>
          </a:p>
        </p:txBody>
      </p:sp>
      <p:sp>
        <p:nvSpPr>
          <p:cNvPr id="289800" name="Text Box 8"/>
          <p:cNvSpPr txBox="1">
            <a:spLocks noChangeArrowheads="1"/>
          </p:cNvSpPr>
          <p:nvPr/>
        </p:nvSpPr>
        <p:spPr bwMode="auto">
          <a:xfrm>
            <a:off x="6324600" y="2819400"/>
            <a:ext cx="2209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400" b="1">
                <a:solidFill>
                  <a:srgbClr val="CC00CC"/>
                </a:solidFill>
              </a:rPr>
              <a:t>Wytrzymałości i twardości</a:t>
            </a:r>
          </a:p>
        </p:txBody>
      </p:sp>
      <p:sp>
        <p:nvSpPr>
          <p:cNvPr id="289801" name="Text Box 9"/>
          <p:cNvSpPr txBox="1">
            <a:spLocks noChangeArrowheads="1"/>
          </p:cNvSpPr>
          <p:nvPr/>
        </p:nvSpPr>
        <p:spPr bwMode="auto">
          <a:xfrm>
            <a:off x="6096000" y="4572000"/>
            <a:ext cx="137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CC00CC"/>
                </a:solidFill>
              </a:rPr>
              <a:t>Tarcie- ścieranie</a:t>
            </a:r>
            <a:endParaRPr lang="pl-PL" altLang="pl-PL" sz="2400" b="1"/>
          </a:p>
        </p:txBody>
      </p:sp>
      <p:sp>
        <p:nvSpPr>
          <p:cNvPr id="289802" name="Text Box 10"/>
          <p:cNvSpPr txBox="1">
            <a:spLocks noChangeArrowheads="1"/>
          </p:cNvSpPr>
          <p:nvPr/>
        </p:nvSpPr>
        <p:spPr bwMode="auto">
          <a:xfrm>
            <a:off x="7467600" y="4572000"/>
            <a:ext cx="137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800080"/>
                </a:solidFill>
              </a:rPr>
              <a:t>Tarcie- poślizg</a:t>
            </a:r>
            <a:endParaRPr lang="pl-PL" altLang="pl-PL" sz="2400" b="1"/>
          </a:p>
        </p:txBody>
      </p:sp>
      <p:sp>
        <p:nvSpPr>
          <p:cNvPr id="289803" name="AutoShape 11"/>
          <p:cNvSpPr>
            <a:spLocks noChangeArrowheads="1"/>
          </p:cNvSpPr>
          <p:nvPr/>
        </p:nvSpPr>
        <p:spPr bwMode="auto">
          <a:xfrm>
            <a:off x="4318000" y="2028825"/>
            <a:ext cx="533400" cy="790575"/>
          </a:xfrm>
          <a:prstGeom prst="downArrow">
            <a:avLst>
              <a:gd name="adj1" fmla="val 50000"/>
              <a:gd name="adj2" fmla="val 37054"/>
            </a:avLst>
          </a:prstGeom>
          <a:solidFill>
            <a:srgbClr val="0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04" name="AutoShape 12"/>
          <p:cNvSpPr>
            <a:spLocks noChangeArrowheads="1"/>
          </p:cNvSpPr>
          <p:nvPr/>
        </p:nvSpPr>
        <p:spPr bwMode="auto">
          <a:xfrm rot="-1800000">
            <a:off x="6869113" y="1785938"/>
            <a:ext cx="533400" cy="1049337"/>
          </a:xfrm>
          <a:prstGeom prst="downArrow">
            <a:avLst>
              <a:gd name="adj1" fmla="val 50000"/>
              <a:gd name="adj2" fmla="val 49182"/>
            </a:avLst>
          </a:prstGeom>
          <a:solidFill>
            <a:srgbClr val="CC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2400"/>
          </a:p>
        </p:txBody>
      </p:sp>
      <p:sp>
        <p:nvSpPr>
          <p:cNvPr id="289805" name="AutoShape 13"/>
          <p:cNvSpPr>
            <a:spLocks noChangeArrowheads="1"/>
          </p:cNvSpPr>
          <p:nvPr/>
        </p:nvSpPr>
        <p:spPr bwMode="auto">
          <a:xfrm rot="1800000">
            <a:off x="1668463" y="1770063"/>
            <a:ext cx="533400" cy="1066800"/>
          </a:xfrm>
          <a:prstGeom prst="downArrow">
            <a:avLst>
              <a:gd name="adj1" fmla="val 50000"/>
              <a:gd name="adj2" fmla="val 50000"/>
            </a:avLst>
          </a:prstGeom>
          <a:solidFill>
            <a:srgbClr val="FF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06" name="AutoShape 14"/>
          <p:cNvSpPr>
            <a:spLocks noChangeArrowheads="1"/>
          </p:cNvSpPr>
          <p:nvPr/>
        </p:nvSpPr>
        <p:spPr bwMode="auto">
          <a:xfrm>
            <a:off x="4318000" y="3641725"/>
            <a:ext cx="533400" cy="790575"/>
          </a:xfrm>
          <a:prstGeom prst="downArrow">
            <a:avLst>
              <a:gd name="adj1" fmla="val 28574"/>
              <a:gd name="adj2" fmla="val 54764"/>
            </a:avLst>
          </a:prstGeom>
          <a:solidFill>
            <a:srgbClr val="0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2400">
              <a:solidFill>
                <a:srgbClr val="008080"/>
              </a:solidFill>
            </a:endParaRPr>
          </a:p>
        </p:txBody>
      </p:sp>
      <p:sp>
        <p:nvSpPr>
          <p:cNvPr id="289807" name="AutoShape 15"/>
          <p:cNvSpPr>
            <a:spLocks noChangeArrowheads="1"/>
          </p:cNvSpPr>
          <p:nvPr/>
        </p:nvSpPr>
        <p:spPr bwMode="auto">
          <a:xfrm rot="1800000">
            <a:off x="838200" y="3781425"/>
            <a:ext cx="533400" cy="790575"/>
          </a:xfrm>
          <a:prstGeom prst="downArrow">
            <a:avLst>
              <a:gd name="adj1" fmla="val 28574"/>
              <a:gd name="adj2" fmla="val 54764"/>
            </a:avLst>
          </a:prstGeom>
          <a:solidFill>
            <a:srgbClr val="FF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08" name="AutoShape 16"/>
          <p:cNvSpPr>
            <a:spLocks noChangeArrowheads="1"/>
          </p:cNvSpPr>
          <p:nvPr/>
        </p:nvSpPr>
        <p:spPr bwMode="auto">
          <a:xfrm rot="1800000">
            <a:off x="6629400" y="3641725"/>
            <a:ext cx="533400" cy="790575"/>
          </a:xfrm>
          <a:prstGeom prst="downArrow">
            <a:avLst>
              <a:gd name="adj1" fmla="val 28574"/>
              <a:gd name="adj2" fmla="val 54764"/>
            </a:avLst>
          </a:prstGeom>
          <a:solidFill>
            <a:srgbClr val="CC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09" name="AutoShape 17"/>
          <p:cNvSpPr>
            <a:spLocks noChangeArrowheads="1"/>
          </p:cNvSpPr>
          <p:nvPr/>
        </p:nvSpPr>
        <p:spPr bwMode="auto">
          <a:xfrm rot="-1800000">
            <a:off x="1668463" y="3781425"/>
            <a:ext cx="533400" cy="790575"/>
          </a:xfrm>
          <a:prstGeom prst="downArrow">
            <a:avLst>
              <a:gd name="adj1" fmla="val 28574"/>
              <a:gd name="adj2" fmla="val 54764"/>
            </a:avLst>
          </a:prstGeom>
          <a:solidFill>
            <a:srgbClr val="FF66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10" name="AutoShape 18"/>
          <p:cNvSpPr>
            <a:spLocks noChangeArrowheads="1"/>
          </p:cNvSpPr>
          <p:nvPr/>
        </p:nvSpPr>
        <p:spPr bwMode="auto">
          <a:xfrm rot="-1800000">
            <a:off x="7696200" y="3641725"/>
            <a:ext cx="533400" cy="790575"/>
          </a:xfrm>
          <a:prstGeom prst="downArrow">
            <a:avLst>
              <a:gd name="adj1" fmla="val 28574"/>
              <a:gd name="adj2" fmla="val 54764"/>
            </a:avLst>
          </a:prstGeom>
          <a:solidFill>
            <a:srgbClr val="800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1100">
              <a:solidFill>
                <a:schemeClr val="bg1"/>
              </a:solidFill>
            </a:endParaRPr>
          </a:p>
        </p:txBody>
      </p:sp>
      <p:sp>
        <p:nvSpPr>
          <p:cNvPr id="290819"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290820" name="Line 4"/>
          <p:cNvSpPr>
            <a:spLocks noChangeShapeType="1"/>
          </p:cNvSpPr>
          <p:nvPr/>
        </p:nvSpPr>
        <p:spPr bwMode="auto">
          <a:xfrm>
            <a:off x="69850" y="414338"/>
            <a:ext cx="7878763" cy="0"/>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290821"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290842" r:id="rId6" imgW="76320" imgH="181080" progId="">
                  <p:embed/>
                </p:oleObj>
              </mc:Choice>
              <mc:Fallback>
                <p:oleObj r:id="rId6" imgW="76320" imgH="181080" progId="">
                  <p:embed/>
                  <p:pic>
                    <p:nvPicPr>
                      <p:cNvPr id="0" name="Object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90822"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pic>
        <p:nvPicPr>
          <p:cNvPr id="290823"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6225" y="2557463"/>
            <a:ext cx="8632825" cy="2459037"/>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0824" name="Rectangle 8"/>
          <p:cNvSpPr>
            <a:spLocks noChangeArrowheads="1"/>
          </p:cNvSpPr>
          <p:nvPr/>
        </p:nvSpPr>
        <p:spPr bwMode="auto">
          <a:xfrm>
            <a:off x="138113" y="1312863"/>
            <a:ext cx="9004300" cy="7493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a:solidFill>
                  <a:schemeClr val="bg1"/>
                </a:solidFill>
                <a:latin typeface="Comic Sans MS" panose="030F0702030302020204" pitchFamily="66" charset="0"/>
              </a:rPr>
              <a:t>Natryskiwanie termiczne to proces osadzania cząstek w którym stopione, pół stopione i nie stopione </a:t>
            </a:r>
          </a:p>
          <a:p>
            <a:pPr>
              <a:spcBef>
                <a:spcPct val="0"/>
              </a:spcBef>
              <a:buFontTx/>
              <a:buNone/>
            </a:pPr>
            <a:r>
              <a:rPr lang="pl-PL" altLang="pl-PL" sz="1500">
                <a:solidFill>
                  <a:schemeClr val="bg1"/>
                </a:solidFill>
                <a:latin typeface="Comic Sans MS" panose="030F0702030302020204" pitchFamily="66" charset="0"/>
              </a:rPr>
              <a:t>cząstki zostają osadzone na podłożu i mikrostruktura powłoki wynika z zestalania i spiekania cząstek </a:t>
            </a:r>
          </a:p>
          <a:p>
            <a:pPr>
              <a:spcBef>
                <a:spcPct val="0"/>
              </a:spcBef>
              <a:buFontTx/>
              <a:buNone/>
            </a:pPr>
            <a:r>
              <a:rPr lang="pl-PL" altLang="pl-PL" sz="1500">
                <a:solidFill>
                  <a:schemeClr val="bg1"/>
                </a:solidFill>
                <a:latin typeface="Comic Sans MS" panose="030F0702030302020204" pitchFamily="66" charset="0"/>
              </a:rPr>
              <a:t>									(Bunshah 1982) </a:t>
            </a:r>
          </a:p>
        </p:txBody>
      </p:sp>
      <p:pic>
        <p:nvPicPr>
          <p:cNvPr id="521225" name="1.mpeg"/>
          <p:cNvPicPr>
            <a:picLocks noRot="1" noChangeAspect="1" noChangeArrowheads="1"/>
          </p:cNvPicPr>
          <p:nvPr>
            <a:videoFile r:link="rId2"/>
          </p:nvPr>
        </p:nvPicPr>
        <p:blipFill>
          <a:blip r:embed="rId10">
            <a:extLst>
              <a:ext uri="{28A0092B-C50C-407E-A947-70E740481C1C}">
                <a14:useLocalDpi xmlns:a14="http://schemas.microsoft.com/office/drawing/2010/main" val="0"/>
              </a:ext>
            </a:extLst>
          </a:blip>
          <a:srcRect/>
          <a:stretch>
            <a:fillRect/>
          </a:stretch>
        </p:blipFill>
        <p:spPr bwMode="auto">
          <a:xfrm>
            <a:off x="138113" y="1244600"/>
            <a:ext cx="4976812" cy="438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1226" name="2.mpeg"/>
          <p:cNvPicPr>
            <a:picLocks noRot="1" noChangeAspect="1" noChangeArrowheads="1"/>
          </p:cNvPicPr>
          <p:nvPr>
            <a:videoFile r:link="rId3"/>
          </p:nvPr>
        </p:nvPicPr>
        <p:blipFill>
          <a:blip r:embed="rId11">
            <a:extLst>
              <a:ext uri="{28A0092B-C50C-407E-A947-70E740481C1C}">
                <a14:useLocalDpi xmlns:a14="http://schemas.microsoft.com/office/drawing/2010/main" val="0"/>
              </a:ext>
            </a:extLst>
          </a:blip>
          <a:srcRect/>
          <a:stretch>
            <a:fillRect/>
          </a:stretch>
        </p:blipFill>
        <p:spPr bwMode="auto">
          <a:xfrm>
            <a:off x="3179763" y="1450975"/>
            <a:ext cx="5805487"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21225"/>
                                        </p:tgtEl>
                                        <p:attrNameLst>
                                          <p:attrName>style.visibility</p:attrName>
                                        </p:attrNameLst>
                                      </p:cBhvr>
                                      <p:to>
                                        <p:strVal val="visible"/>
                                      </p:to>
                                    </p:set>
                                    <p:anim calcmode="lin" valueType="num">
                                      <p:cBhvr additive="base">
                                        <p:cTn id="7" dur="500" fill="hold"/>
                                        <p:tgtEl>
                                          <p:spTgt spid="521225"/>
                                        </p:tgtEl>
                                        <p:attrNameLst>
                                          <p:attrName>ppt_x</p:attrName>
                                        </p:attrNameLst>
                                      </p:cBhvr>
                                      <p:tavLst>
                                        <p:tav tm="0">
                                          <p:val>
                                            <p:strVal val="0-#ppt_w/2"/>
                                          </p:val>
                                        </p:tav>
                                        <p:tav tm="100000">
                                          <p:val>
                                            <p:strVal val="#ppt_x"/>
                                          </p:val>
                                        </p:tav>
                                      </p:tavLst>
                                    </p:anim>
                                    <p:anim calcmode="lin" valueType="num">
                                      <p:cBhvr additive="base">
                                        <p:cTn id="8" dur="500" fill="hold"/>
                                        <p:tgtEl>
                                          <p:spTgt spid="521225"/>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mediacall" presetSubtype="0" fill="hold" nodeType="afterEffect">
                                  <p:stCondLst>
                                    <p:cond delay="0"/>
                                  </p:stCondLst>
                                  <p:childTnLst>
                                    <p:cmd type="call" cmd="playFrom(0.0)">
                                      <p:cBhvr>
                                        <p:cTn id="11" dur="1" fill="hold"/>
                                        <p:tgtEl>
                                          <p:spTgt spid="521225"/>
                                        </p:tgtEl>
                                      </p:cBhvr>
                                    </p:cmd>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2" fill="hold" nodeType="clickEffect">
                                  <p:stCondLst>
                                    <p:cond delay="0"/>
                                  </p:stCondLst>
                                  <p:childTnLst>
                                    <p:set>
                                      <p:cBhvr>
                                        <p:cTn id="15" dur="1" fill="hold">
                                          <p:stCondLst>
                                            <p:cond delay="0"/>
                                          </p:stCondLst>
                                        </p:cTn>
                                        <p:tgtEl>
                                          <p:spTgt spid="521226"/>
                                        </p:tgtEl>
                                        <p:attrNameLst>
                                          <p:attrName>style.visibility</p:attrName>
                                        </p:attrNameLst>
                                      </p:cBhvr>
                                      <p:to>
                                        <p:strVal val="visible"/>
                                      </p:to>
                                    </p:set>
                                    <p:anim calcmode="lin" valueType="num">
                                      <p:cBhvr additive="base">
                                        <p:cTn id="16" dur="500" fill="hold"/>
                                        <p:tgtEl>
                                          <p:spTgt spid="521226"/>
                                        </p:tgtEl>
                                        <p:attrNameLst>
                                          <p:attrName>ppt_x</p:attrName>
                                        </p:attrNameLst>
                                      </p:cBhvr>
                                      <p:tavLst>
                                        <p:tav tm="0">
                                          <p:val>
                                            <p:strVal val="1+#ppt_w/2"/>
                                          </p:val>
                                        </p:tav>
                                        <p:tav tm="100000">
                                          <p:val>
                                            <p:strVal val="#ppt_x"/>
                                          </p:val>
                                        </p:tav>
                                      </p:tavLst>
                                    </p:anim>
                                    <p:anim calcmode="lin" valueType="num">
                                      <p:cBhvr additive="base">
                                        <p:cTn id="17" dur="500" fill="hold"/>
                                        <p:tgtEl>
                                          <p:spTgt spid="521226"/>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500"/>
                            </p:stCondLst>
                            <p:childTnLst>
                              <p:par>
                                <p:cTn id="19" presetID="1" presetClass="mediacall" presetSubtype="0" fill="hold" nodeType="afterEffect">
                                  <p:stCondLst>
                                    <p:cond delay="0"/>
                                  </p:stCondLst>
                                  <p:childTnLst>
                                    <p:cmd type="call" cmd="playFrom(0.0)">
                                      <p:cBhvr>
                                        <p:cTn id="20" dur="1" fill="hold"/>
                                        <p:tgtEl>
                                          <p:spTgt spid="5212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1" fill="hold" display="0">
                  <p:stCondLst>
                    <p:cond delay="indefinite"/>
                  </p:stCondLst>
                  <p:endCondLst>
                    <p:cond evt="onNext" delay="0">
                      <p:tgtEl>
                        <p:sldTgt/>
                      </p:tgtEl>
                    </p:cond>
                    <p:cond evt="onPrev" delay="0">
                      <p:tgtEl>
                        <p:sldTgt/>
                      </p:tgtEl>
                    </p:cond>
                  </p:endCondLst>
                </p:cTn>
                <p:tgtEl>
                  <p:spTgt spid="521225"/>
                </p:tgtEl>
              </p:cMediaNode>
            </p:video>
            <p:seq concurrent="1" nextAc="seek">
              <p:cTn id="22" restart="whenNotActive" fill="hold" evtFilter="cancelBubble" nodeType="interactiveSeq">
                <p:stCondLst>
                  <p:cond evt="onClick" delay="0">
                    <p:tgtEl>
                      <p:spTgt spid="521225"/>
                    </p:tgtEl>
                  </p:cond>
                </p:stCondLst>
                <p:endSync evt="end" delay="0">
                  <p:rtn val="all"/>
                </p:endSync>
                <p:childTnLst>
                  <p:par>
                    <p:cTn id="23" fill="hold" nodeType="clickPar">
                      <p:stCondLst>
                        <p:cond delay="0"/>
                      </p:stCondLst>
                      <p:childTnLst>
                        <p:par>
                          <p:cTn id="24" fill="hold" nodeType="withGroup">
                            <p:stCondLst>
                              <p:cond delay="0"/>
                            </p:stCondLst>
                            <p:childTnLst>
                              <p:par>
                                <p:cTn id="25" presetID="2" presetClass="mediacall" presetSubtype="0" fill="hold" nodeType="clickEffect">
                                  <p:stCondLst>
                                    <p:cond delay="0"/>
                                  </p:stCondLst>
                                  <p:childTnLst>
                                    <p:cmd type="call" cmd="togglePause">
                                      <p:cBhvr>
                                        <p:cTn id="26" dur="1" fill="hold"/>
                                        <p:tgtEl>
                                          <p:spTgt spid="521225"/>
                                        </p:tgtEl>
                                      </p:cBhvr>
                                    </p:cmd>
                                  </p:childTnLst>
                                </p:cTn>
                              </p:par>
                            </p:childTnLst>
                          </p:cTn>
                        </p:par>
                      </p:childTnLst>
                    </p:cTn>
                  </p:par>
                </p:childTnLst>
              </p:cTn>
              <p:nextCondLst>
                <p:cond evt="onClick" delay="0">
                  <p:tgtEl>
                    <p:spTgt spid="521225"/>
                  </p:tgtEl>
                </p:cond>
              </p:nextCondLst>
            </p:seq>
            <p:video>
              <p:cMediaNode>
                <p:cTn id="27" fill="hold" display="0">
                  <p:stCondLst>
                    <p:cond delay="indefinite"/>
                  </p:stCondLst>
                  <p:endCondLst>
                    <p:cond evt="onNext" delay="0">
                      <p:tgtEl>
                        <p:sldTgt/>
                      </p:tgtEl>
                    </p:cond>
                    <p:cond evt="onPrev" delay="0">
                      <p:tgtEl>
                        <p:sldTgt/>
                      </p:tgtEl>
                    </p:cond>
                  </p:endCondLst>
                </p:cTn>
                <p:tgtEl>
                  <p:spTgt spid="521226"/>
                </p:tgtEl>
              </p:cMediaNode>
            </p:video>
            <p:seq concurrent="1" nextAc="seek">
              <p:cTn id="28" restart="whenNotActive" fill="hold" evtFilter="cancelBubble" nodeType="interactiveSeq">
                <p:stCondLst>
                  <p:cond evt="onClick" delay="0">
                    <p:tgtEl>
                      <p:spTgt spid="521226"/>
                    </p:tgtEl>
                  </p:cond>
                </p:stCondLst>
                <p:endSync evt="end" delay="0">
                  <p:rtn val="all"/>
                </p:endSync>
                <p:childTnLst>
                  <p:par>
                    <p:cTn id="29" fill="hold" nodeType="clickPar">
                      <p:stCondLst>
                        <p:cond delay="0"/>
                      </p:stCondLst>
                      <p:childTnLst>
                        <p:par>
                          <p:cTn id="30" fill="hold" nodeType="withGroup">
                            <p:stCondLst>
                              <p:cond delay="0"/>
                            </p:stCondLst>
                            <p:childTnLst>
                              <p:par>
                                <p:cTn id="31" presetID="2" presetClass="mediacall" presetSubtype="0" fill="hold" nodeType="clickEffect">
                                  <p:stCondLst>
                                    <p:cond delay="0"/>
                                  </p:stCondLst>
                                  <p:childTnLst>
                                    <p:cmd type="call" cmd="togglePause">
                                      <p:cBhvr>
                                        <p:cTn id="32" dur="1" fill="hold"/>
                                        <p:tgtEl>
                                          <p:spTgt spid="521226"/>
                                        </p:tgtEl>
                                      </p:cBhvr>
                                    </p:cmd>
                                  </p:childTnLst>
                                </p:cTn>
                              </p:par>
                            </p:childTnLst>
                          </p:cTn>
                        </p:par>
                      </p:childTnLst>
                    </p:cTn>
                  </p:par>
                </p:childTnLst>
              </p:cTn>
              <p:nextCondLst>
                <p:cond evt="onClick" delay="0">
                  <p:tgtEl>
                    <p:spTgt spid="521226"/>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u="sng">
                <a:solidFill>
                  <a:schemeClr val="bg1"/>
                </a:solidFill>
                <a:latin typeface="Comic Sans MS" panose="030F0702030302020204" pitchFamily="66" charset="0"/>
              </a:rPr>
              <a:t>Metodami natryskiwania termicznego można uzyskać warstwy charakteryzujące się</a:t>
            </a:r>
            <a:r>
              <a:rPr lang="pl-PL" altLang="pl-PL" sz="1500">
                <a:solidFill>
                  <a:schemeClr val="bg1"/>
                </a:solidFill>
                <a:latin typeface="Comic Sans MS" panose="030F0702030302020204" pitchFamily="66" charset="0"/>
              </a:rPr>
              <a:t>:</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dużą odpornością na ścieranie, wysoką temperaturę i korozję</a:t>
            </a:r>
          </a:p>
          <a:p>
            <a:pPr>
              <a:spcBef>
                <a:spcPct val="0"/>
              </a:spcBef>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określonymi parametrami termicznymi (</a:t>
            </a:r>
            <a:r>
              <a:rPr lang="pl-PL" altLang="pl-PL" sz="1500" i="1">
                <a:solidFill>
                  <a:schemeClr val="bg1"/>
                </a:solidFill>
                <a:latin typeface="Comic Sans MS" panose="030F0702030302020204" pitchFamily="66" charset="0"/>
              </a:rPr>
              <a:t>Thermal Barier Coatings</a:t>
            </a:r>
            <a:r>
              <a:rPr lang="pl-PL" altLang="pl-PL" sz="1500">
                <a:solidFill>
                  <a:schemeClr val="bg1"/>
                </a:solidFill>
                <a:latin typeface="Comic Sans MS" panose="030F0702030302020204" pitchFamily="66" charset="0"/>
              </a:rPr>
              <a:t> - powłoki izolujące termicznie)</a:t>
            </a:r>
          </a:p>
          <a:p>
            <a:pPr>
              <a:spcBef>
                <a:spcPct val="0"/>
              </a:spcBef>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biokompatybilnością (hydroxyapatyt – natr. plazmowe, amorficzna 30 – 200 um) </a:t>
            </a:r>
          </a:p>
          <a:p>
            <a:pPr>
              <a:spcBef>
                <a:spcPct val="0"/>
              </a:spcBef>
            </a:pPr>
            <a:endParaRPr lang="pl-PL" altLang="pl-PL" sz="1500">
              <a:solidFill>
                <a:schemeClr val="bg1"/>
              </a:solidFill>
              <a:latin typeface="Comic Sans MS" panose="030F0702030302020204" pitchFamily="66" charset="0"/>
            </a:endParaRPr>
          </a:p>
          <a:p>
            <a:pPr>
              <a:spcBef>
                <a:spcPct val="0"/>
              </a:spcBef>
              <a:buFontTx/>
              <a:buNone/>
            </a:pPr>
            <a:r>
              <a:rPr lang="pl-PL" altLang="pl-PL" sz="1500" u="sng">
                <a:solidFill>
                  <a:schemeClr val="bg1"/>
                </a:solidFill>
                <a:latin typeface="Comic Sans MS" panose="030F0702030302020204" pitchFamily="66" charset="0"/>
              </a:rPr>
              <a:t>Ponadto uzyskuje się</a:t>
            </a:r>
            <a:r>
              <a:rPr lang="pl-PL" altLang="pl-PL" sz="1500">
                <a:solidFill>
                  <a:schemeClr val="bg1"/>
                </a:solidFill>
                <a:latin typeface="Comic Sans MS" panose="030F0702030302020204" pitchFamily="66" charset="0"/>
              </a:rPr>
              <a:t>:</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warstwy przewodników jonów w ogniwach(Solid Oxygen Fuel Cells). </a:t>
            </a:r>
            <a:r>
              <a:rPr lang="pl-PL" altLang="pl-PL" sz="1100">
                <a:solidFill>
                  <a:schemeClr val="bg1"/>
                </a:solidFill>
                <a:latin typeface="Comic Sans MS" panose="030F0702030302020204" pitchFamily="66" charset="0"/>
              </a:rPr>
              <a:t>(porowate elektrody i gęste membrany)</a:t>
            </a:r>
          </a:p>
          <a:p>
            <a:pPr>
              <a:spcBef>
                <a:spcPct val="0"/>
              </a:spcBef>
            </a:pPr>
            <a:endParaRPr lang="pl-PL" altLang="pl-PL" sz="11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regenerację zużytych części maszyn, aparatury chemicznej, powłoki dekoracyjne</a:t>
            </a:r>
          </a:p>
          <a:p>
            <a:pPr>
              <a:spcBef>
                <a:spcPct val="0"/>
              </a:spcBef>
            </a:pPr>
            <a:endParaRPr lang="pl-PL" altLang="pl-PL" sz="1500">
              <a:solidFill>
                <a:schemeClr val="bg1"/>
              </a:solidFill>
              <a:latin typeface="Comic Sans MS" panose="030F0702030302020204" pitchFamily="66" charset="0"/>
            </a:endParaRPr>
          </a:p>
          <a:p>
            <a:pPr>
              <a:spcBef>
                <a:spcPct val="0"/>
              </a:spcBef>
              <a:buFontTx/>
              <a:buNone/>
            </a:pPr>
            <a:r>
              <a:rPr lang="pl-PL" altLang="pl-PL" sz="1500">
                <a:solidFill>
                  <a:schemeClr val="bg1"/>
                </a:solidFill>
                <a:latin typeface="Comic Sans MS" panose="030F0702030302020204" pitchFamily="66" charset="0"/>
              </a:rPr>
              <a:t>Istnieje możliwość natryskiwania wielowarstw (np. w celu zniwelowania różnicy współczynników</a:t>
            </a:r>
          </a:p>
          <a:p>
            <a:pPr>
              <a:spcBef>
                <a:spcPct val="0"/>
              </a:spcBef>
              <a:buFontTx/>
              <a:buNone/>
            </a:pPr>
            <a:r>
              <a:rPr lang="pl-PL" altLang="pl-PL" sz="1500">
                <a:solidFill>
                  <a:schemeClr val="bg1"/>
                </a:solidFill>
                <a:latin typeface="Comic Sans MS" panose="030F0702030302020204" pitchFamily="66" charset="0"/>
              </a:rPr>
              <a:t>rozszerzalności cieplnej podłoża i warstwy nanoszonej) oraz uzyskiwanie materiałów gradientowych</a:t>
            </a:r>
          </a:p>
          <a:p>
            <a:pPr>
              <a:spcBef>
                <a:spcPct val="0"/>
              </a:spcBef>
              <a:buFontTx/>
              <a:buNone/>
            </a:pPr>
            <a:r>
              <a:rPr lang="pl-PL" altLang="pl-PL" sz="1500">
                <a:solidFill>
                  <a:schemeClr val="bg1"/>
                </a:solidFill>
                <a:latin typeface="Comic Sans MS" panose="030F0702030302020204" pitchFamily="66" charset="0"/>
              </a:rPr>
              <a:t>(FGM Functionally Graded Material) o gradiencie składu, wielkości ziaren, porowatości.</a:t>
            </a:r>
          </a:p>
          <a:p>
            <a:pPr>
              <a:spcBef>
                <a:spcPct val="0"/>
              </a:spcBef>
              <a:buFontTx/>
              <a:buNone/>
            </a:pPr>
            <a:endParaRPr lang="pl-PL" altLang="pl-PL" sz="1500">
              <a:solidFill>
                <a:schemeClr val="bg1"/>
              </a:solidFill>
              <a:latin typeface="Comic Sans MS" panose="030F0702030302020204" pitchFamily="66" charset="0"/>
            </a:endParaRPr>
          </a:p>
        </p:txBody>
      </p:sp>
      <p:sp>
        <p:nvSpPr>
          <p:cNvPr id="292867"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292868" name="Line 4"/>
          <p:cNvSpPr>
            <a:spLocks noChangeShapeType="1"/>
          </p:cNvSpPr>
          <p:nvPr/>
        </p:nvSpPr>
        <p:spPr bwMode="auto">
          <a:xfrm>
            <a:off x="69850" y="414338"/>
            <a:ext cx="7878763" cy="0"/>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292869"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292886" r:id="rId3" imgW="76320" imgH="181080" progId="">
                  <p:embed/>
                </p:oleObj>
              </mc:Choice>
              <mc:Fallback>
                <p:oleObj r:id="rId3" imgW="76320" imgH="181080" progId="">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9287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pl-PL" altLang="pl-PL" sz="1500">
              <a:solidFill>
                <a:schemeClr val="bg1"/>
              </a:solidFill>
              <a:latin typeface="Comic Sans MS" panose="030F0702030302020204" pitchFamily="66" charset="0"/>
            </a:endParaRPr>
          </a:p>
        </p:txBody>
      </p:sp>
      <p:sp>
        <p:nvSpPr>
          <p:cNvPr id="293891"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293892" name="Line 4"/>
          <p:cNvSpPr>
            <a:spLocks noChangeShapeType="1"/>
          </p:cNvSpPr>
          <p:nvPr/>
        </p:nvSpPr>
        <p:spPr bwMode="auto">
          <a:xfrm>
            <a:off x="69850" y="414338"/>
            <a:ext cx="7835900" cy="1587"/>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293893"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293940" r:id="rId3" imgW="76320" imgH="181080" progId="">
                  <p:embed/>
                </p:oleObj>
              </mc:Choice>
              <mc:Fallback>
                <p:oleObj r:id="rId3" imgW="76320" imgH="181080" progId="">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9389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pic>
        <p:nvPicPr>
          <p:cNvPr id="29389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13450" y="3802063"/>
            <a:ext cx="2738438" cy="201295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93896" name="Object 8"/>
          <p:cNvGraphicFramePr>
            <a:graphicFrameLocks noChangeAspect="1"/>
          </p:cNvGraphicFramePr>
          <p:nvPr/>
        </p:nvGraphicFramePr>
        <p:xfrm>
          <a:off x="690563" y="1036638"/>
          <a:ext cx="4321175" cy="3536950"/>
        </p:xfrm>
        <a:graphic>
          <a:graphicData uri="http://schemas.openxmlformats.org/presentationml/2006/ole">
            <mc:AlternateContent xmlns:mc="http://schemas.openxmlformats.org/markup-compatibility/2006">
              <mc:Choice xmlns:v="urn:schemas-microsoft-com:vml" Requires="v">
                <p:oleObj spid="_x0000_s293941" name="CorelPhotoPaint.Image.9" r:id="rId7" imgW="4762500" imgH="3898900" progId="CorelPhotoPaint.Image.9">
                  <p:embed/>
                </p:oleObj>
              </mc:Choice>
              <mc:Fallback>
                <p:oleObj name="CorelPhotoPaint.Image.9" r:id="rId7" imgW="4762500" imgH="3898900" progId="CorelPhotoPaint.Image.9">
                  <p:embed/>
                  <p:pic>
                    <p:nvPicPr>
                      <p:cNvPr id="0" name="Object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0563" y="1036638"/>
                        <a:ext cx="4321175" cy="353695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3897" name="Line 9"/>
          <p:cNvSpPr>
            <a:spLocks noChangeShapeType="1"/>
          </p:cNvSpPr>
          <p:nvPr/>
        </p:nvSpPr>
        <p:spPr bwMode="auto">
          <a:xfrm flipH="1">
            <a:off x="3663950" y="968375"/>
            <a:ext cx="2557463" cy="760413"/>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898" name="Line 10"/>
          <p:cNvSpPr>
            <a:spLocks noChangeShapeType="1"/>
          </p:cNvSpPr>
          <p:nvPr/>
        </p:nvSpPr>
        <p:spPr bwMode="auto">
          <a:xfrm flipH="1">
            <a:off x="3179763" y="1520825"/>
            <a:ext cx="3041650" cy="1382713"/>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899" name="Line 11"/>
          <p:cNvSpPr>
            <a:spLocks noChangeShapeType="1"/>
          </p:cNvSpPr>
          <p:nvPr/>
        </p:nvSpPr>
        <p:spPr bwMode="auto">
          <a:xfrm flipV="1">
            <a:off x="2211388" y="3041650"/>
            <a:ext cx="830262" cy="2073275"/>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900" name="Line 12"/>
          <p:cNvSpPr>
            <a:spLocks noChangeShapeType="1"/>
          </p:cNvSpPr>
          <p:nvPr/>
        </p:nvSpPr>
        <p:spPr bwMode="auto">
          <a:xfrm flipV="1">
            <a:off x="1036638" y="2971800"/>
            <a:ext cx="414337" cy="2765425"/>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901" name="Line 13"/>
          <p:cNvSpPr>
            <a:spLocks noChangeShapeType="1"/>
          </p:cNvSpPr>
          <p:nvPr/>
        </p:nvSpPr>
        <p:spPr bwMode="auto">
          <a:xfrm flipH="1">
            <a:off x="4078288" y="3179763"/>
            <a:ext cx="2557462" cy="760412"/>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902" name="Text Box 14"/>
          <p:cNvSpPr txBox="1">
            <a:spLocks noChangeArrowheads="1"/>
          </p:cNvSpPr>
          <p:nvPr/>
        </p:nvSpPr>
        <p:spPr bwMode="auto">
          <a:xfrm>
            <a:off x="6207125" y="819150"/>
            <a:ext cx="1404938" cy="306388"/>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b="1">
                <a:solidFill>
                  <a:schemeClr val="bg1"/>
                </a:solidFill>
                <a:latin typeface="Comic Sans MS" panose="030F0702030302020204" pitchFamily="66" charset="0"/>
              </a:rPr>
              <a:t>CZĄSTECZKA</a:t>
            </a:r>
          </a:p>
        </p:txBody>
      </p:sp>
      <p:sp>
        <p:nvSpPr>
          <p:cNvPr id="293903" name="Text Box 15"/>
          <p:cNvSpPr txBox="1">
            <a:spLocks noChangeArrowheads="1"/>
          </p:cNvSpPr>
          <p:nvPr/>
        </p:nvSpPr>
        <p:spPr bwMode="auto">
          <a:xfrm>
            <a:off x="6207125" y="1373188"/>
            <a:ext cx="903288" cy="3048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b="1">
                <a:solidFill>
                  <a:schemeClr val="bg1"/>
                </a:solidFill>
                <a:latin typeface="Comic Sans MS" panose="030F0702030302020204" pitchFamily="66" charset="0"/>
              </a:rPr>
              <a:t>PUSTKA</a:t>
            </a:r>
          </a:p>
        </p:txBody>
      </p:sp>
      <p:sp>
        <p:nvSpPr>
          <p:cNvPr id="293904" name="Text Box 16"/>
          <p:cNvSpPr txBox="1">
            <a:spLocks noChangeArrowheads="1"/>
          </p:cNvSpPr>
          <p:nvPr/>
        </p:nvSpPr>
        <p:spPr bwMode="auto">
          <a:xfrm>
            <a:off x="6621463" y="3032125"/>
            <a:ext cx="1049337" cy="3048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b="1">
                <a:solidFill>
                  <a:schemeClr val="bg1"/>
                </a:solidFill>
                <a:latin typeface="Comic Sans MS" panose="030F0702030302020204" pitchFamily="66" charset="0"/>
              </a:rPr>
              <a:t>PODŁOŻE</a:t>
            </a:r>
          </a:p>
        </p:txBody>
      </p:sp>
      <p:sp>
        <p:nvSpPr>
          <p:cNvPr id="293905" name="Text Box 17"/>
          <p:cNvSpPr txBox="1">
            <a:spLocks noChangeArrowheads="1"/>
          </p:cNvSpPr>
          <p:nvPr/>
        </p:nvSpPr>
        <p:spPr bwMode="auto">
          <a:xfrm>
            <a:off x="1589088" y="5114925"/>
            <a:ext cx="2478087" cy="306388"/>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b="1">
                <a:solidFill>
                  <a:schemeClr val="bg1"/>
                </a:solidFill>
                <a:latin typeface="Comic Sans MS" panose="030F0702030302020204" pitchFamily="66" charset="0"/>
              </a:rPr>
              <a:t>WTRĄCENIE TLENKOWE</a:t>
            </a:r>
          </a:p>
        </p:txBody>
      </p:sp>
      <p:sp>
        <p:nvSpPr>
          <p:cNvPr id="293906" name="Text Box 18"/>
          <p:cNvSpPr txBox="1">
            <a:spLocks noChangeArrowheads="1"/>
          </p:cNvSpPr>
          <p:nvPr/>
        </p:nvSpPr>
        <p:spPr bwMode="auto">
          <a:xfrm>
            <a:off x="814388" y="5727700"/>
            <a:ext cx="2794000" cy="3048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b="1">
                <a:solidFill>
                  <a:schemeClr val="bg1"/>
                </a:solidFill>
                <a:latin typeface="Comic Sans MS" panose="030F0702030302020204" pitchFamily="66" charset="0"/>
              </a:rPr>
              <a:t>NIEROZTOPIONA CZĄSTKA</a:t>
            </a:r>
          </a:p>
        </p:txBody>
      </p:sp>
      <p:sp>
        <p:nvSpPr>
          <p:cNvPr id="293907" name="Text Box 19"/>
          <p:cNvSpPr txBox="1">
            <a:spLocks noChangeArrowheads="1"/>
          </p:cNvSpPr>
          <p:nvPr/>
        </p:nvSpPr>
        <p:spPr bwMode="auto">
          <a:xfrm>
            <a:off x="5929313" y="5819775"/>
            <a:ext cx="3033712" cy="104775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300">
                <a:solidFill>
                  <a:schemeClr val="bg1"/>
                </a:solidFill>
                <a:latin typeface="Comic Sans MS" panose="030F0702030302020204" pitchFamily="66" charset="0"/>
              </a:rPr>
              <a:t>Typowa mikrostruktura powierzchni</a:t>
            </a:r>
          </a:p>
          <a:p>
            <a:pPr>
              <a:spcBef>
                <a:spcPct val="0"/>
              </a:spcBef>
              <a:buFontTx/>
              <a:buNone/>
            </a:pPr>
            <a:endParaRPr lang="pl-PL" altLang="pl-PL" sz="1300">
              <a:solidFill>
                <a:schemeClr val="bg1"/>
              </a:solidFill>
              <a:latin typeface="Comic Sans MS" panose="030F0702030302020204" pitchFamily="66" charset="0"/>
            </a:endParaRPr>
          </a:p>
          <a:p>
            <a:pPr>
              <a:spcBef>
                <a:spcPct val="0"/>
              </a:spcBef>
              <a:buFontTx/>
              <a:buNone/>
            </a:pPr>
            <a:r>
              <a:rPr lang="pl-PL" altLang="pl-PL" sz="1300">
                <a:solidFill>
                  <a:schemeClr val="bg1"/>
                </a:solidFill>
                <a:latin typeface="Comic Sans MS" panose="030F0702030302020204" pitchFamily="66" charset="0"/>
              </a:rPr>
              <a:t>Analiza warstw: mikroskopia optyczna,</a:t>
            </a:r>
          </a:p>
          <a:p>
            <a:pPr>
              <a:spcBef>
                <a:spcPct val="0"/>
              </a:spcBef>
              <a:buFontTx/>
              <a:buNone/>
            </a:pPr>
            <a:r>
              <a:rPr lang="pl-PL" altLang="pl-PL" sz="1300">
                <a:solidFill>
                  <a:schemeClr val="bg1"/>
                </a:solidFill>
                <a:latin typeface="Comic Sans MS" panose="030F0702030302020204" pitchFamily="66" charset="0"/>
              </a:rPr>
              <a:t>SEM, EDX, metody analizy obrazu</a:t>
            </a:r>
          </a:p>
          <a:p>
            <a:pPr>
              <a:spcBef>
                <a:spcPct val="0"/>
              </a:spcBef>
              <a:buFontTx/>
              <a:buNone/>
            </a:pPr>
            <a:endParaRPr lang="pl-PL" altLang="pl-PL" sz="1300">
              <a:solidFill>
                <a:schemeClr val="bg1"/>
              </a:solidFill>
              <a:latin typeface="Comic Sans MS" panose="030F0702030302020204" pitchFamily="66" charset="0"/>
            </a:endParaRPr>
          </a:p>
        </p:txBody>
      </p:sp>
      <p:sp>
        <p:nvSpPr>
          <p:cNvPr id="293908" name="Line 20"/>
          <p:cNvSpPr>
            <a:spLocks noChangeShapeType="1"/>
          </p:cNvSpPr>
          <p:nvPr/>
        </p:nvSpPr>
        <p:spPr bwMode="auto">
          <a:xfrm>
            <a:off x="1174750" y="2005013"/>
            <a:ext cx="0" cy="1106487"/>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293909" name="Text Box 21"/>
          <p:cNvSpPr txBox="1">
            <a:spLocks noChangeArrowheads="1"/>
          </p:cNvSpPr>
          <p:nvPr/>
        </p:nvSpPr>
        <p:spPr bwMode="auto">
          <a:xfrm rot="-5400000">
            <a:off x="510381" y="2393157"/>
            <a:ext cx="1025525" cy="249238"/>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100" b="1">
                <a:latin typeface="Comic Sans MS" panose="030F0702030302020204" pitchFamily="66" charset="0"/>
              </a:rPr>
              <a:t>0,2 – 10 mm</a:t>
            </a:r>
          </a:p>
        </p:txBody>
      </p:sp>
    </p:spTree>
  </p:cSld>
  <p:clrMapOvr>
    <a:masterClrMapping/>
  </p:clrMapOvr>
  <p:transition>
    <p:wipe dir="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2200">
              <a:solidFill>
                <a:schemeClr val="bg1"/>
              </a:solidFill>
            </a:endParaRPr>
          </a:p>
        </p:txBody>
      </p:sp>
      <p:sp>
        <p:nvSpPr>
          <p:cNvPr id="294915"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294916" name="Line 4"/>
          <p:cNvSpPr>
            <a:spLocks noChangeShapeType="1"/>
          </p:cNvSpPr>
          <p:nvPr/>
        </p:nvSpPr>
        <p:spPr bwMode="auto">
          <a:xfrm>
            <a:off x="69850" y="414338"/>
            <a:ext cx="7835900" cy="1587"/>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294917"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295002" r:id="rId6" imgW="76320" imgH="181080" progId="">
                  <p:embed/>
                </p:oleObj>
              </mc:Choice>
              <mc:Fallback>
                <p:oleObj r:id="rId6" imgW="76320" imgH="181080" progId="">
                  <p:embed/>
                  <p:pic>
                    <p:nvPicPr>
                      <p:cNvPr id="0" name="Object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94918"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17127" name="Group 7"/>
          <p:cNvGraphicFramePr>
            <a:graphicFrameLocks noGrp="1"/>
          </p:cNvGraphicFramePr>
          <p:nvPr/>
        </p:nvGraphicFramePr>
        <p:xfrm>
          <a:off x="1244600" y="1797050"/>
          <a:ext cx="7050088" cy="2743202"/>
        </p:xfrm>
        <a:graphic>
          <a:graphicData uri="http://schemas.openxmlformats.org/drawingml/2006/table">
            <a:tbl>
              <a:tblPr/>
              <a:tblGrid>
                <a:gridCol w="1106488">
                  <a:extLst>
                    <a:ext uri="{9D8B030D-6E8A-4147-A177-3AD203B41FA5}">
                      <a16:colId xmlns:a16="http://schemas.microsoft.com/office/drawing/2014/main" val="20000"/>
                    </a:ext>
                  </a:extLst>
                </a:gridCol>
                <a:gridCol w="1104900">
                  <a:extLst>
                    <a:ext uri="{9D8B030D-6E8A-4147-A177-3AD203B41FA5}">
                      <a16:colId xmlns:a16="http://schemas.microsoft.com/office/drawing/2014/main" val="20001"/>
                    </a:ext>
                  </a:extLst>
                </a:gridCol>
                <a:gridCol w="830262">
                  <a:extLst>
                    <a:ext uri="{9D8B030D-6E8A-4147-A177-3AD203B41FA5}">
                      <a16:colId xmlns:a16="http://schemas.microsoft.com/office/drawing/2014/main" val="20002"/>
                    </a:ext>
                  </a:extLst>
                </a:gridCol>
                <a:gridCol w="966788">
                  <a:extLst>
                    <a:ext uri="{9D8B030D-6E8A-4147-A177-3AD203B41FA5}">
                      <a16:colId xmlns:a16="http://schemas.microsoft.com/office/drawing/2014/main" val="20003"/>
                    </a:ext>
                  </a:extLst>
                </a:gridCol>
                <a:gridCol w="1036637">
                  <a:extLst>
                    <a:ext uri="{9D8B030D-6E8A-4147-A177-3AD203B41FA5}">
                      <a16:colId xmlns:a16="http://schemas.microsoft.com/office/drawing/2014/main" val="20004"/>
                    </a:ext>
                  </a:extLst>
                </a:gridCol>
                <a:gridCol w="1036638">
                  <a:extLst>
                    <a:ext uri="{9D8B030D-6E8A-4147-A177-3AD203B41FA5}">
                      <a16:colId xmlns:a16="http://schemas.microsoft.com/office/drawing/2014/main" val="20005"/>
                    </a:ext>
                  </a:extLst>
                </a:gridCol>
                <a:gridCol w="968375">
                  <a:extLst>
                    <a:ext uri="{9D8B030D-6E8A-4147-A177-3AD203B41FA5}">
                      <a16:colId xmlns:a16="http://schemas.microsoft.com/office/drawing/2014/main" val="20006"/>
                    </a:ext>
                  </a:extLst>
                </a:gridCol>
              </a:tblGrid>
              <a:tr h="814463">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 </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Szybkość cząstek [m/s]</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Adhezja [Mpa]</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Zawartość tlenków [%]</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Porowatość</a:t>
                      </a:r>
                    </a:p>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Prędkość nanoszenia [kg/h]</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Typowa grubość powłoki [mm]</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420672">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cs typeface="Times New Roman" panose="02020603050405020304" pitchFamily="18" charset="0"/>
                        </a:rPr>
                        <a:t>Płomieniowe</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40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&lt;8</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10 - 15</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10 - 15</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1 - 10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0,2 - 10</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365110">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Łukowe</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cs typeface="Times New Roman" panose="02020603050405020304" pitchFamily="18" charset="0"/>
                        </a:rPr>
                        <a:t>100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cs typeface="Times New Roman" panose="02020603050405020304" pitchFamily="18" charset="0"/>
                        </a:rPr>
                        <a:t>10</a:t>
                      </a:r>
                      <a:r>
                        <a:rPr kumimoji="0" lang="pl-PL" altLang="pl-PL" sz="1200" b="1" i="0" u="none" strike="noStrike" cap="none" normalizeH="0" baseline="0">
                          <a:ln>
                            <a:noFill/>
                          </a:ln>
                          <a:solidFill>
                            <a:schemeClr val="accent2"/>
                          </a:solidFill>
                          <a:effectLst/>
                          <a:latin typeface="Comic Sans MS" panose="030F0702030302020204" pitchFamily="66" charset="0"/>
                        </a:rPr>
                        <a:t> - 30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cs typeface="Times New Roman" panose="02020603050405020304" pitchFamily="18" charset="0"/>
                        </a:rPr>
                        <a:t>10</a:t>
                      </a:r>
                      <a:r>
                        <a:rPr kumimoji="0" lang="pl-PL" altLang="pl-PL" sz="1200" b="1" i="0" u="none" strike="noStrike" cap="none" normalizeH="0" baseline="0">
                          <a:ln>
                            <a:noFill/>
                          </a:ln>
                          <a:solidFill>
                            <a:schemeClr val="accent2"/>
                          </a:solidFill>
                          <a:effectLst/>
                          <a:latin typeface="Comic Sans MS" panose="030F0702030302020204" pitchFamily="66" charset="0"/>
                        </a:rPr>
                        <a:t> - 20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5 - 10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6 -60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0,2 - 10</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380985">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Plazmowe</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200 -300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20 -70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1 - 3</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5 - 10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1 - 5</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0,2 - 2</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304788">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HVOF</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600 - 1000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&gt;70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1 - 2</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1 - 2</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1 - 5</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0,2 - 2</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r h="457183">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Detonacyjne</a:t>
                      </a:r>
                    </a:p>
                  </a:txBody>
                  <a:tcPr marL="82945" marR="82945" marT="41472" marB="414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800 - 1000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&gt;70</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0,1</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0,1 - 1</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1 – 2,5</a:t>
                      </a:r>
                    </a:p>
                  </a:txBody>
                  <a:tcPr marL="82945" marR="82945" marT="41472" marB="4147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marL="106363" indent="-106363" algn="l" defTabSz="449263">
                        <a:spcBef>
                          <a:spcPct val="20000"/>
                        </a:spcBef>
                        <a:defRPr sz="2800">
                          <a:solidFill>
                            <a:schemeClr val="tx1"/>
                          </a:solidFill>
                          <a:latin typeface="Times New Roman" panose="02020603050405020304" pitchFamily="18" charset="0"/>
                        </a:defRPr>
                      </a:lvl1pPr>
                      <a:lvl2pPr marL="576263" indent="-119063" algn="l" defTabSz="449263">
                        <a:spcBef>
                          <a:spcPct val="20000"/>
                        </a:spcBef>
                        <a:defRPr sz="2400">
                          <a:solidFill>
                            <a:schemeClr val="tx1"/>
                          </a:solidFill>
                          <a:latin typeface="Times New Roman" panose="02020603050405020304" pitchFamily="18" charset="0"/>
                        </a:defRPr>
                      </a:lvl2pPr>
                      <a:lvl3pPr marL="1077913" indent="-163513" algn="l" defTabSz="449263">
                        <a:spcBef>
                          <a:spcPct val="20000"/>
                        </a:spcBef>
                        <a:defRPr sz="2000">
                          <a:solidFill>
                            <a:schemeClr val="tx1"/>
                          </a:solidFill>
                          <a:latin typeface="Times New Roman" panose="02020603050405020304" pitchFamily="18" charset="0"/>
                        </a:defRPr>
                      </a:lvl3pPr>
                      <a:lvl4pPr marL="1511300" indent="-139700" algn="l" defTabSz="449263">
                        <a:spcBef>
                          <a:spcPct val="20000"/>
                        </a:spcBef>
                        <a:defRPr>
                          <a:solidFill>
                            <a:schemeClr val="tx1"/>
                          </a:solidFill>
                          <a:latin typeface="Times New Roman" panose="02020603050405020304" pitchFamily="18" charset="0"/>
                        </a:defRPr>
                      </a:lvl4pPr>
                      <a:lvl5pPr marL="1941513" indent="-112713" algn="l" defTabSz="449263">
                        <a:spcBef>
                          <a:spcPct val="20000"/>
                        </a:spcBef>
                        <a:defRPr>
                          <a:solidFill>
                            <a:schemeClr val="tx1"/>
                          </a:solidFill>
                          <a:latin typeface="Times New Roman" panose="02020603050405020304" pitchFamily="18" charset="0"/>
                        </a:defRPr>
                      </a:lvl5pPr>
                      <a:lvl6pPr marL="2398713" indent="-112713" defTabSz="449263" fontAlgn="base">
                        <a:spcBef>
                          <a:spcPct val="20000"/>
                        </a:spcBef>
                        <a:spcAft>
                          <a:spcPct val="0"/>
                        </a:spcAft>
                        <a:defRPr>
                          <a:solidFill>
                            <a:schemeClr val="tx1"/>
                          </a:solidFill>
                          <a:latin typeface="Times New Roman" panose="02020603050405020304" pitchFamily="18" charset="0"/>
                        </a:defRPr>
                      </a:lvl6pPr>
                      <a:lvl7pPr marL="2855913" indent="-112713" defTabSz="449263" fontAlgn="base">
                        <a:spcBef>
                          <a:spcPct val="20000"/>
                        </a:spcBef>
                        <a:spcAft>
                          <a:spcPct val="0"/>
                        </a:spcAft>
                        <a:defRPr>
                          <a:solidFill>
                            <a:schemeClr val="tx1"/>
                          </a:solidFill>
                          <a:latin typeface="Times New Roman" panose="02020603050405020304" pitchFamily="18" charset="0"/>
                        </a:defRPr>
                      </a:lvl7pPr>
                      <a:lvl8pPr marL="3313113" indent="-112713" defTabSz="449263" fontAlgn="base">
                        <a:spcBef>
                          <a:spcPct val="20000"/>
                        </a:spcBef>
                        <a:spcAft>
                          <a:spcPct val="0"/>
                        </a:spcAft>
                        <a:defRPr>
                          <a:solidFill>
                            <a:schemeClr val="tx1"/>
                          </a:solidFill>
                          <a:latin typeface="Times New Roman" panose="02020603050405020304" pitchFamily="18" charset="0"/>
                        </a:defRPr>
                      </a:lvl8pPr>
                      <a:lvl9pPr marL="3770313" indent="-112713" defTabSz="449263" fontAlgn="base">
                        <a:spcBef>
                          <a:spcPct val="20000"/>
                        </a:spcBef>
                        <a:spcAft>
                          <a:spcPct val="0"/>
                        </a:spcAft>
                        <a:defRPr>
                          <a:solidFill>
                            <a:schemeClr val="tx1"/>
                          </a:solidFill>
                          <a:latin typeface="Times New Roman" panose="02020603050405020304" pitchFamily="18" charset="0"/>
                        </a:defRPr>
                      </a:lvl9pPr>
                    </a:lstStyle>
                    <a:p>
                      <a:pPr marL="106363" marR="0" lvl="0" indent="-106363" algn="ctr" defTabSz="449263" rtl="0" eaLnBrk="1" fontAlgn="base" latinLnBrk="0" hangingPunct="1">
                        <a:lnSpc>
                          <a:spcPct val="100000"/>
                        </a:lnSpc>
                        <a:spcBef>
                          <a:spcPct val="20000"/>
                        </a:spcBef>
                        <a:spcAft>
                          <a:spcPct val="0"/>
                        </a:spcAft>
                        <a:buClrTx/>
                        <a:buSzTx/>
                        <a:buFontTx/>
                        <a:buNone/>
                        <a:tabLst/>
                      </a:pPr>
                      <a:r>
                        <a:rPr kumimoji="0" lang="pl-PL" altLang="pl-PL" sz="1200" b="1" i="0" u="none" strike="noStrike" cap="none" normalizeH="0" baseline="0">
                          <a:ln>
                            <a:noFill/>
                          </a:ln>
                          <a:solidFill>
                            <a:schemeClr val="accent2"/>
                          </a:solidFill>
                          <a:effectLst/>
                          <a:latin typeface="Comic Sans MS" panose="030F0702030302020204" pitchFamily="66" charset="0"/>
                        </a:rPr>
                        <a:t>bd</a:t>
                      </a:r>
                    </a:p>
                  </a:txBody>
                  <a:tcPr marL="82945" marR="82945" marT="41472" marB="414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bl>
          </a:graphicData>
        </a:graphic>
      </p:graphicFrame>
      <p:sp>
        <p:nvSpPr>
          <p:cNvPr id="294977" name="Text Box 65"/>
          <p:cNvSpPr txBox="1">
            <a:spLocks noChangeArrowheads="1"/>
          </p:cNvSpPr>
          <p:nvPr/>
        </p:nvSpPr>
        <p:spPr bwMode="auto">
          <a:xfrm>
            <a:off x="414338" y="1106488"/>
            <a:ext cx="3378200" cy="3048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u="sng">
                <a:solidFill>
                  <a:schemeClr val="bg1"/>
                </a:solidFill>
                <a:latin typeface="Comic Sans MS" panose="030F0702030302020204" pitchFamily="66" charset="0"/>
              </a:rPr>
              <a:t>Porównanie kilku metod natryskiwania</a:t>
            </a:r>
          </a:p>
        </p:txBody>
      </p:sp>
      <p:pic>
        <p:nvPicPr>
          <p:cNvPr id="517186" name="Picture 6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03538" y="4424363"/>
            <a:ext cx="3498850" cy="18399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7187" name="Picture 67"/>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7313" y="4630738"/>
            <a:ext cx="3990975" cy="1538287"/>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7188" name="Picture 6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35163" y="4354513"/>
            <a:ext cx="5037137" cy="21701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7189" name="spray.mpg">
            <a:hlinkClick r:id="" action="ppaction://media"/>
          </p:cNvPr>
          <p:cNvPicPr>
            <a:picLocks noRot="1" noChangeAspect="1" noChangeArrowheads="1"/>
          </p:cNvPicPr>
          <p:nvPr>
            <a:videoFile r:link="rId2"/>
          </p:nvPr>
        </p:nvPicPr>
        <p:blipFill>
          <a:blip r:embed="rId12">
            <a:extLst>
              <a:ext uri="{28A0092B-C50C-407E-A947-70E740481C1C}">
                <a14:useLocalDpi xmlns:a14="http://schemas.microsoft.com/office/drawing/2010/main" val="0"/>
              </a:ext>
            </a:extLst>
          </a:blip>
          <a:srcRect/>
          <a:stretch>
            <a:fillRect/>
          </a:stretch>
        </p:blipFill>
        <p:spPr bwMode="auto">
          <a:xfrm>
            <a:off x="3109913" y="4354513"/>
            <a:ext cx="2903537"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190" name="rotspray.mpg">
            <a:hlinkClick r:id="" action="ppaction://media"/>
          </p:cNvPr>
          <p:cNvPicPr>
            <a:picLocks noRot="1" noChangeAspect="1" noChangeArrowheads="1"/>
          </p:cNvPicPr>
          <p:nvPr>
            <a:videoFile r:link="rId3"/>
          </p:nvPr>
        </p:nvPicPr>
        <p:blipFill>
          <a:blip r:embed="rId13">
            <a:extLst>
              <a:ext uri="{28A0092B-C50C-407E-A947-70E740481C1C}">
                <a14:useLocalDpi xmlns:a14="http://schemas.microsoft.com/office/drawing/2010/main" val="0"/>
              </a:ext>
            </a:extLst>
          </a:blip>
          <a:srcRect/>
          <a:stretch>
            <a:fillRect/>
          </a:stretch>
        </p:blipFill>
        <p:spPr bwMode="auto">
          <a:xfrm>
            <a:off x="3109913" y="4354513"/>
            <a:ext cx="2903537"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191" name="twinspry.mpg">
            <a:hlinkClick r:id="" action="ppaction://media"/>
          </p:cNvPr>
          <p:cNvPicPr>
            <a:picLocks noRot="1" noChangeAspect="1" noChangeArrowheads="1"/>
          </p:cNvPicPr>
          <p:nvPr>
            <a:videoFile r:link="rId4"/>
          </p:nvPr>
        </p:nvPicPr>
        <p:blipFill>
          <a:blip r:embed="rId14">
            <a:extLst>
              <a:ext uri="{28A0092B-C50C-407E-A947-70E740481C1C}">
                <a14:useLocalDpi xmlns:a14="http://schemas.microsoft.com/office/drawing/2010/main" val="0"/>
              </a:ext>
            </a:extLst>
          </a:blip>
          <a:srcRect/>
          <a:stretch>
            <a:fillRect/>
          </a:stretch>
        </p:blipFill>
        <p:spPr bwMode="auto">
          <a:xfrm>
            <a:off x="3109913" y="4354513"/>
            <a:ext cx="2903537"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192" name="Picture 7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05013" y="4367213"/>
            <a:ext cx="5045075" cy="217646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7193" name="Picture 73"/>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349500" y="4354513"/>
            <a:ext cx="4562475" cy="2289175"/>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7194" name="Picture 74"/>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935163" y="4630738"/>
            <a:ext cx="5078412" cy="17399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517186"/>
                                        </p:tgtEl>
                                        <p:attrNameLst>
                                          <p:attrName>style.visibility</p:attrName>
                                        </p:attrNameLst>
                                      </p:cBhvr>
                                      <p:to>
                                        <p:strVal val="visible"/>
                                      </p:to>
                                    </p:set>
                                    <p:animEffect transition="in" filter="slide(fromBottom)">
                                      <p:cBhvr>
                                        <p:cTn id="7" dur="500"/>
                                        <p:tgtEl>
                                          <p:spTgt spid="517186"/>
                                        </p:tgtEl>
                                      </p:cBhvr>
                                    </p:animEffect>
                                  </p:childTnLst>
                                  <p:subTnLst>
                                    <p:set>
                                      <p:cBhvr override="childStyle">
                                        <p:cTn dur="1" fill="hold" display="0" masterRel="nextClick" afterEffect="1"/>
                                        <p:tgtEl>
                                          <p:spTgt spid="517186"/>
                                        </p:tgtEl>
                                        <p:attrNameLst>
                                          <p:attrName>style.visibility</p:attrName>
                                        </p:attrNameLst>
                                      </p:cBhvr>
                                      <p:to>
                                        <p:strVal val="hidden"/>
                                      </p:to>
                                    </p:set>
                                  </p:sub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nodeType="clickEffect">
                                  <p:stCondLst>
                                    <p:cond delay="0"/>
                                  </p:stCondLst>
                                  <p:childTnLst>
                                    <p:set>
                                      <p:cBhvr>
                                        <p:cTn id="11" dur="1" fill="hold">
                                          <p:stCondLst>
                                            <p:cond delay="0"/>
                                          </p:stCondLst>
                                        </p:cTn>
                                        <p:tgtEl>
                                          <p:spTgt spid="517187"/>
                                        </p:tgtEl>
                                        <p:attrNameLst>
                                          <p:attrName>style.visibility</p:attrName>
                                        </p:attrNameLst>
                                      </p:cBhvr>
                                      <p:to>
                                        <p:strVal val="visible"/>
                                      </p:to>
                                    </p:set>
                                    <p:animEffect transition="in" filter="slide(fromBottom)">
                                      <p:cBhvr>
                                        <p:cTn id="12" dur="500"/>
                                        <p:tgtEl>
                                          <p:spTgt spid="517187"/>
                                        </p:tgtEl>
                                      </p:cBhvr>
                                    </p:animEffect>
                                  </p:childTnLst>
                                  <p:subTnLst>
                                    <p:set>
                                      <p:cBhvr override="childStyle">
                                        <p:cTn dur="1" fill="hold" display="0" masterRel="nextClick" afterEffect="1"/>
                                        <p:tgtEl>
                                          <p:spTgt spid="517187"/>
                                        </p:tgtEl>
                                        <p:attrNameLst>
                                          <p:attrName>style.visibility</p:attrName>
                                        </p:attrNameLst>
                                      </p:cBhvr>
                                      <p:to>
                                        <p:strVal val="hidden"/>
                                      </p:to>
                                    </p:set>
                                  </p:sub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nodeType="clickEffect">
                                  <p:stCondLst>
                                    <p:cond delay="0"/>
                                  </p:stCondLst>
                                  <p:childTnLst>
                                    <p:set>
                                      <p:cBhvr>
                                        <p:cTn id="16" dur="1" fill="hold">
                                          <p:stCondLst>
                                            <p:cond delay="0"/>
                                          </p:stCondLst>
                                        </p:cTn>
                                        <p:tgtEl>
                                          <p:spTgt spid="517188"/>
                                        </p:tgtEl>
                                        <p:attrNameLst>
                                          <p:attrName>style.visibility</p:attrName>
                                        </p:attrNameLst>
                                      </p:cBhvr>
                                      <p:to>
                                        <p:strVal val="visible"/>
                                      </p:to>
                                    </p:set>
                                    <p:animEffect transition="in" filter="slide(fromBottom)">
                                      <p:cBhvr>
                                        <p:cTn id="17" dur="500"/>
                                        <p:tgtEl>
                                          <p:spTgt spid="517188"/>
                                        </p:tgtEl>
                                      </p:cBhvr>
                                    </p:animEffect>
                                  </p:childTnLst>
                                  <p:subTnLst>
                                    <p:set>
                                      <p:cBhvr override="childStyle">
                                        <p:cTn dur="1" fill="hold" display="0" masterRel="nextClick" afterEffect="1"/>
                                        <p:tgtEl>
                                          <p:spTgt spid="517188"/>
                                        </p:tgtEl>
                                        <p:attrNameLst>
                                          <p:attrName>style.visibility</p:attrName>
                                        </p:attrNameLst>
                                      </p:cBhvr>
                                      <p:to>
                                        <p:strVal val="hidden"/>
                                      </p:to>
                                    </p:set>
                                  </p:sub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nodeType="clickEffect">
                                  <p:stCondLst>
                                    <p:cond delay="0"/>
                                  </p:stCondLst>
                                  <p:childTnLst>
                                    <p:set>
                                      <p:cBhvr>
                                        <p:cTn id="21" dur="1" fill="hold">
                                          <p:stCondLst>
                                            <p:cond delay="0"/>
                                          </p:stCondLst>
                                        </p:cTn>
                                        <p:tgtEl>
                                          <p:spTgt spid="517191"/>
                                        </p:tgtEl>
                                        <p:attrNameLst>
                                          <p:attrName>style.visibility</p:attrName>
                                        </p:attrNameLst>
                                      </p:cBhvr>
                                      <p:to>
                                        <p:strVal val="visible"/>
                                      </p:to>
                                    </p:set>
                                    <p:animEffect transition="in" filter="slide(fromBottom)">
                                      <p:cBhvr>
                                        <p:cTn id="22" dur="500"/>
                                        <p:tgtEl>
                                          <p:spTgt spid="517191"/>
                                        </p:tgtEl>
                                      </p:cBhvr>
                                    </p:animEffect>
                                  </p:childTnLst>
                                  <p:subTnLst>
                                    <p:set>
                                      <p:cBhvr override="childStyle">
                                        <p:cTn dur="1" fill="hold" display="0" masterRel="nextClick" afterEffect="1"/>
                                        <p:tgtEl>
                                          <p:spTgt spid="517191"/>
                                        </p:tgtEl>
                                        <p:attrNameLst>
                                          <p:attrName>style.visibility</p:attrName>
                                        </p:attrNameLst>
                                      </p:cBhvr>
                                      <p:to>
                                        <p:strVal val="hidden"/>
                                      </p:to>
                                    </p:set>
                                  </p:subTnLst>
                                </p:cTn>
                              </p:par>
                            </p:childTnLst>
                          </p:cTn>
                        </p:par>
                        <p:par>
                          <p:cTn id="23" fill="hold" nodeType="afterGroup">
                            <p:stCondLst>
                              <p:cond delay="500"/>
                            </p:stCondLst>
                            <p:childTnLst>
                              <p:par>
                                <p:cTn id="24" presetID="1" presetClass="mediacall" presetSubtype="0" fill="hold" nodeType="afterEffect">
                                  <p:stCondLst>
                                    <p:cond delay="0"/>
                                  </p:stCondLst>
                                  <p:childTnLst>
                                    <p:cmd type="call" cmd="playFrom(0.0)">
                                      <p:cBhvr>
                                        <p:cTn id="25" dur="1" fill="hold"/>
                                        <p:tgtEl>
                                          <p:spTgt spid="517191"/>
                                        </p:tgtEl>
                                      </p:cBhvr>
                                    </p:cmd>
                                  </p:childTnLst>
                                </p:cTn>
                              </p:par>
                            </p:childTnLst>
                          </p:cTn>
                        </p:par>
                      </p:childTnLst>
                    </p:cTn>
                  </p:par>
                  <p:par>
                    <p:cTn id="26" fill="hold" nodeType="clickPar">
                      <p:stCondLst>
                        <p:cond delay="indefinite"/>
                      </p:stCondLst>
                      <p:childTnLst>
                        <p:par>
                          <p:cTn id="27" fill="hold" nodeType="withGroup">
                            <p:stCondLst>
                              <p:cond delay="0"/>
                            </p:stCondLst>
                            <p:childTnLst>
                              <p:par>
                                <p:cTn id="28" presetID="12" presetClass="entr" presetSubtype="4" fill="hold" nodeType="clickEffect">
                                  <p:stCondLst>
                                    <p:cond delay="0"/>
                                  </p:stCondLst>
                                  <p:childTnLst>
                                    <p:set>
                                      <p:cBhvr>
                                        <p:cTn id="29" dur="1" fill="hold">
                                          <p:stCondLst>
                                            <p:cond delay="0"/>
                                          </p:stCondLst>
                                        </p:cTn>
                                        <p:tgtEl>
                                          <p:spTgt spid="517193"/>
                                        </p:tgtEl>
                                        <p:attrNameLst>
                                          <p:attrName>style.visibility</p:attrName>
                                        </p:attrNameLst>
                                      </p:cBhvr>
                                      <p:to>
                                        <p:strVal val="visible"/>
                                      </p:to>
                                    </p:set>
                                    <p:animEffect transition="in" filter="slide(fromBottom)">
                                      <p:cBhvr>
                                        <p:cTn id="30" dur="500"/>
                                        <p:tgtEl>
                                          <p:spTgt spid="517193"/>
                                        </p:tgtEl>
                                      </p:cBhvr>
                                    </p:animEffect>
                                  </p:childTnLst>
                                  <p:subTnLst>
                                    <p:set>
                                      <p:cBhvr override="childStyle">
                                        <p:cTn dur="1" fill="hold" display="0" masterRel="nextClick" afterEffect="1"/>
                                        <p:tgtEl>
                                          <p:spTgt spid="517193"/>
                                        </p:tgtEl>
                                        <p:attrNameLst>
                                          <p:attrName>style.visibility</p:attrName>
                                        </p:attrNameLst>
                                      </p:cBhvr>
                                      <p:to>
                                        <p:strVal val="hidden"/>
                                      </p:to>
                                    </p:set>
                                  </p:subTnLst>
                                </p:cTn>
                              </p:par>
                            </p:childTnLst>
                          </p:cTn>
                        </p:par>
                      </p:childTnLst>
                    </p:cTn>
                  </p:par>
                  <p:par>
                    <p:cTn id="31" fill="hold" nodeType="clickPar">
                      <p:stCondLst>
                        <p:cond delay="indefinite"/>
                      </p:stCondLst>
                      <p:childTnLst>
                        <p:par>
                          <p:cTn id="32" fill="hold" nodeType="withGroup">
                            <p:stCondLst>
                              <p:cond delay="0"/>
                            </p:stCondLst>
                            <p:childTnLst>
                              <p:par>
                                <p:cTn id="33" presetID="12" presetClass="entr" presetSubtype="4" fill="hold" nodeType="clickEffect">
                                  <p:stCondLst>
                                    <p:cond delay="0"/>
                                  </p:stCondLst>
                                  <p:childTnLst>
                                    <p:set>
                                      <p:cBhvr>
                                        <p:cTn id="34" dur="1" fill="hold">
                                          <p:stCondLst>
                                            <p:cond delay="0"/>
                                          </p:stCondLst>
                                        </p:cTn>
                                        <p:tgtEl>
                                          <p:spTgt spid="517189"/>
                                        </p:tgtEl>
                                        <p:attrNameLst>
                                          <p:attrName>style.visibility</p:attrName>
                                        </p:attrNameLst>
                                      </p:cBhvr>
                                      <p:to>
                                        <p:strVal val="visible"/>
                                      </p:to>
                                    </p:set>
                                    <p:animEffect transition="in" filter="slide(fromBottom)">
                                      <p:cBhvr>
                                        <p:cTn id="35" dur="500"/>
                                        <p:tgtEl>
                                          <p:spTgt spid="517189"/>
                                        </p:tgtEl>
                                      </p:cBhvr>
                                    </p:animEffect>
                                  </p:childTnLst>
                                  <p:subTnLst>
                                    <p:set>
                                      <p:cBhvr override="childStyle">
                                        <p:cTn dur="1" fill="hold" display="0" masterRel="nextClick" afterEffect="1"/>
                                        <p:tgtEl>
                                          <p:spTgt spid="517189"/>
                                        </p:tgtEl>
                                        <p:attrNameLst>
                                          <p:attrName>style.visibility</p:attrName>
                                        </p:attrNameLst>
                                      </p:cBhvr>
                                      <p:to>
                                        <p:strVal val="hidden"/>
                                      </p:to>
                                    </p:set>
                                  </p:subTnLst>
                                </p:cTn>
                              </p:par>
                            </p:childTnLst>
                          </p:cTn>
                        </p:par>
                        <p:par>
                          <p:cTn id="36" fill="hold" nodeType="afterGroup">
                            <p:stCondLst>
                              <p:cond delay="500"/>
                            </p:stCondLst>
                            <p:childTnLst>
                              <p:par>
                                <p:cTn id="37" presetID="1" presetClass="mediacall" presetSubtype="0" fill="hold" nodeType="afterEffect">
                                  <p:stCondLst>
                                    <p:cond delay="0"/>
                                  </p:stCondLst>
                                  <p:childTnLst>
                                    <p:cmd type="call" cmd="playFrom(0.0)">
                                      <p:cBhvr>
                                        <p:cTn id="38" dur="1" fill="hold"/>
                                        <p:tgtEl>
                                          <p:spTgt spid="517189"/>
                                        </p:tgtEl>
                                      </p:cBhvr>
                                    </p:cmd>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nodeType="clickEffect">
                                  <p:stCondLst>
                                    <p:cond delay="0"/>
                                  </p:stCondLst>
                                  <p:childTnLst>
                                    <p:set>
                                      <p:cBhvr>
                                        <p:cTn id="42" dur="1" fill="hold">
                                          <p:stCondLst>
                                            <p:cond delay="0"/>
                                          </p:stCondLst>
                                        </p:cTn>
                                        <p:tgtEl>
                                          <p:spTgt spid="517194"/>
                                        </p:tgtEl>
                                        <p:attrNameLst>
                                          <p:attrName>style.visibility</p:attrName>
                                        </p:attrNameLst>
                                      </p:cBhvr>
                                      <p:to>
                                        <p:strVal val="visible"/>
                                      </p:to>
                                    </p:set>
                                    <p:animEffect transition="in" filter="slide(fromBottom)">
                                      <p:cBhvr>
                                        <p:cTn id="43" dur="500"/>
                                        <p:tgtEl>
                                          <p:spTgt spid="517194"/>
                                        </p:tgtEl>
                                      </p:cBhvr>
                                    </p:animEffect>
                                  </p:childTnLst>
                                  <p:subTnLst>
                                    <p:set>
                                      <p:cBhvr override="childStyle">
                                        <p:cTn dur="1" fill="hold" display="0" masterRel="nextClick" afterEffect="1"/>
                                        <p:tgtEl>
                                          <p:spTgt spid="517194"/>
                                        </p:tgtEl>
                                        <p:attrNameLst>
                                          <p:attrName>style.visibility</p:attrName>
                                        </p:attrNameLst>
                                      </p:cBhvr>
                                      <p:to>
                                        <p:strVal val="hidden"/>
                                      </p:to>
                                    </p:set>
                                  </p:sub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fill="hold" nodeType="clickEffect">
                                  <p:stCondLst>
                                    <p:cond delay="0"/>
                                  </p:stCondLst>
                                  <p:childTnLst>
                                    <p:set>
                                      <p:cBhvr>
                                        <p:cTn id="47" dur="1" fill="hold">
                                          <p:stCondLst>
                                            <p:cond delay="0"/>
                                          </p:stCondLst>
                                        </p:cTn>
                                        <p:tgtEl>
                                          <p:spTgt spid="517190"/>
                                        </p:tgtEl>
                                        <p:attrNameLst>
                                          <p:attrName>style.visibility</p:attrName>
                                        </p:attrNameLst>
                                      </p:cBhvr>
                                      <p:to>
                                        <p:strVal val="visible"/>
                                      </p:to>
                                    </p:set>
                                    <p:animEffect transition="in" filter="slide(fromBottom)">
                                      <p:cBhvr>
                                        <p:cTn id="48" dur="500"/>
                                        <p:tgtEl>
                                          <p:spTgt spid="517190"/>
                                        </p:tgtEl>
                                      </p:cBhvr>
                                    </p:animEffect>
                                  </p:childTnLst>
                                  <p:subTnLst>
                                    <p:set>
                                      <p:cBhvr override="childStyle">
                                        <p:cTn dur="1" fill="hold" display="0" masterRel="nextClick" afterEffect="1"/>
                                        <p:tgtEl>
                                          <p:spTgt spid="517190"/>
                                        </p:tgtEl>
                                        <p:attrNameLst>
                                          <p:attrName>style.visibility</p:attrName>
                                        </p:attrNameLst>
                                      </p:cBhvr>
                                      <p:to>
                                        <p:strVal val="hidden"/>
                                      </p:to>
                                    </p:set>
                                  </p:subTnLst>
                                </p:cTn>
                              </p:par>
                            </p:childTnLst>
                          </p:cTn>
                        </p:par>
                        <p:par>
                          <p:cTn id="49" fill="hold" nodeType="afterGroup">
                            <p:stCondLst>
                              <p:cond delay="500"/>
                            </p:stCondLst>
                            <p:childTnLst>
                              <p:par>
                                <p:cTn id="50" presetID="1" presetClass="mediacall" presetSubtype="0" fill="hold" nodeType="afterEffect">
                                  <p:stCondLst>
                                    <p:cond delay="0"/>
                                  </p:stCondLst>
                                  <p:childTnLst>
                                    <p:cmd type="call" cmd="playFrom(0.0)">
                                      <p:cBhvr>
                                        <p:cTn id="51" dur="1" fill="hold"/>
                                        <p:tgtEl>
                                          <p:spTgt spid="517190"/>
                                        </p:tgtEl>
                                      </p:cBhvr>
                                    </p:cmd>
                                  </p:childTnLst>
                                </p:cTn>
                              </p:par>
                            </p:childTnLst>
                          </p:cTn>
                        </p:par>
                      </p:childTnLst>
                    </p:cTn>
                  </p:par>
                  <p:par>
                    <p:cTn id="52" fill="hold" nodeType="clickPar">
                      <p:stCondLst>
                        <p:cond delay="indefinite"/>
                      </p:stCondLst>
                      <p:childTnLst>
                        <p:par>
                          <p:cTn id="53" fill="hold" nodeType="withGroup">
                            <p:stCondLst>
                              <p:cond delay="0"/>
                            </p:stCondLst>
                            <p:childTnLst>
                              <p:par>
                                <p:cTn id="54" presetID="12" presetClass="entr" presetSubtype="4" fill="hold" nodeType="clickEffect">
                                  <p:stCondLst>
                                    <p:cond delay="0"/>
                                  </p:stCondLst>
                                  <p:childTnLst>
                                    <p:set>
                                      <p:cBhvr>
                                        <p:cTn id="55" dur="1" fill="hold">
                                          <p:stCondLst>
                                            <p:cond delay="0"/>
                                          </p:stCondLst>
                                        </p:cTn>
                                        <p:tgtEl>
                                          <p:spTgt spid="517192"/>
                                        </p:tgtEl>
                                        <p:attrNameLst>
                                          <p:attrName>style.visibility</p:attrName>
                                        </p:attrNameLst>
                                      </p:cBhvr>
                                      <p:to>
                                        <p:strVal val="visible"/>
                                      </p:to>
                                    </p:set>
                                    <p:animEffect transition="in" filter="slide(fromBottom)">
                                      <p:cBhvr>
                                        <p:cTn id="56" dur="500"/>
                                        <p:tgtEl>
                                          <p:spTgt spid="517192"/>
                                        </p:tgtEl>
                                      </p:cBhvr>
                                    </p:animEffect>
                                  </p:childTnLst>
                                  <p:subTnLst>
                                    <p:set>
                                      <p:cBhvr override="childStyle">
                                        <p:cTn dur="1" fill="hold" display="0" masterRel="nextClick" afterEffect="1"/>
                                        <p:tgtEl>
                                          <p:spTgt spid="51719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video>
              <p:cMediaNode showWhenStopped="0">
                <p:cTn id="57" fill="remove" display="0">
                  <p:stCondLst>
                    <p:cond delay="indefinite"/>
                  </p:stCondLst>
                  <p:endCondLst>
                    <p:cond evt="onNext" delay="0">
                      <p:tgtEl>
                        <p:sldTgt/>
                      </p:tgtEl>
                    </p:cond>
                    <p:cond evt="onPrev" delay="0">
                      <p:tgtEl>
                        <p:sldTgt/>
                      </p:tgtEl>
                    </p:cond>
                  </p:endCondLst>
                </p:cTn>
                <p:tgtEl>
                  <p:spTgt spid="517191"/>
                </p:tgtEl>
              </p:cMediaNode>
            </p:video>
            <p:seq concurrent="1" nextAc="seek">
              <p:cTn id="58" restart="whenNotActive" fill="hold" evtFilter="cancelBubble" nodeType="interactiveSeq">
                <p:stCondLst>
                  <p:cond evt="onClick" delay="0">
                    <p:tgtEl>
                      <p:spTgt spid="517191"/>
                    </p:tgtEl>
                  </p:cond>
                </p:stCondLst>
                <p:endSync evt="end" delay="0">
                  <p:rtn val="all"/>
                </p:endSync>
                <p:childTnLst>
                  <p:par>
                    <p:cTn id="59" fill="hold" nodeType="clickPar">
                      <p:stCondLst>
                        <p:cond delay="0"/>
                      </p:stCondLst>
                      <p:childTnLst>
                        <p:par>
                          <p:cTn id="60" fill="hold" nodeType="withGroup">
                            <p:stCondLst>
                              <p:cond delay="0"/>
                            </p:stCondLst>
                            <p:childTnLst>
                              <p:par>
                                <p:cTn id="61" presetID="2" presetClass="mediacall" presetSubtype="0" fill="hold" nodeType="clickEffect">
                                  <p:stCondLst>
                                    <p:cond delay="0"/>
                                  </p:stCondLst>
                                  <p:childTnLst>
                                    <p:cmd type="call" cmd="togglePause">
                                      <p:cBhvr>
                                        <p:cTn id="62" dur="1" fill="hold"/>
                                        <p:tgtEl>
                                          <p:spTgt spid="517191"/>
                                        </p:tgtEl>
                                      </p:cBhvr>
                                    </p:cmd>
                                  </p:childTnLst>
                                </p:cTn>
                              </p:par>
                            </p:childTnLst>
                          </p:cTn>
                        </p:par>
                      </p:childTnLst>
                    </p:cTn>
                  </p:par>
                </p:childTnLst>
              </p:cTn>
              <p:nextCondLst>
                <p:cond evt="onClick" delay="0">
                  <p:tgtEl>
                    <p:spTgt spid="517191"/>
                  </p:tgtEl>
                </p:cond>
              </p:nextCondLst>
            </p:seq>
            <p:video>
              <p:cMediaNode showWhenStopped="0">
                <p:cTn id="63" fill="hold" display="0">
                  <p:stCondLst>
                    <p:cond delay="indefinite"/>
                  </p:stCondLst>
                  <p:endCondLst>
                    <p:cond evt="onNext" delay="0">
                      <p:tgtEl>
                        <p:sldTgt/>
                      </p:tgtEl>
                    </p:cond>
                    <p:cond evt="onPrev" delay="0">
                      <p:tgtEl>
                        <p:sldTgt/>
                      </p:tgtEl>
                    </p:cond>
                  </p:endCondLst>
                </p:cTn>
                <p:tgtEl>
                  <p:spTgt spid="517189"/>
                </p:tgtEl>
              </p:cMediaNode>
            </p:video>
            <p:seq concurrent="1" nextAc="seek">
              <p:cTn id="64" restart="whenNotActive" fill="hold" evtFilter="cancelBubble" nodeType="interactiveSeq">
                <p:stCondLst>
                  <p:cond evt="onClick" delay="0">
                    <p:tgtEl>
                      <p:spTgt spid="517189"/>
                    </p:tgtEl>
                  </p:cond>
                </p:stCondLst>
                <p:endSync evt="end" delay="0">
                  <p:rtn val="all"/>
                </p:endSync>
                <p:childTnLst>
                  <p:par>
                    <p:cTn id="65" fill="hold" nodeType="clickPar">
                      <p:stCondLst>
                        <p:cond delay="0"/>
                      </p:stCondLst>
                      <p:childTnLst>
                        <p:par>
                          <p:cTn id="66" fill="hold" nodeType="withGroup">
                            <p:stCondLst>
                              <p:cond delay="0"/>
                            </p:stCondLst>
                            <p:childTnLst>
                              <p:par>
                                <p:cTn id="67" presetID="2" presetClass="mediacall" presetSubtype="0" fill="hold" nodeType="clickEffect">
                                  <p:stCondLst>
                                    <p:cond delay="0"/>
                                  </p:stCondLst>
                                  <p:childTnLst>
                                    <p:cmd type="call" cmd="togglePause">
                                      <p:cBhvr>
                                        <p:cTn id="68" dur="1" fill="hold"/>
                                        <p:tgtEl>
                                          <p:spTgt spid="517189"/>
                                        </p:tgtEl>
                                      </p:cBhvr>
                                    </p:cmd>
                                  </p:childTnLst>
                                </p:cTn>
                              </p:par>
                            </p:childTnLst>
                          </p:cTn>
                        </p:par>
                      </p:childTnLst>
                    </p:cTn>
                  </p:par>
                </p:childTnLst>
              </p:cTn>
              <p:nextCondLst>
                <p:cond evt="onClick" delay="0">
                  <p:tgtEl>
                    <p:spTgt spid="517189"/>
                  </p:tgtEl>
                </p:cond>
              </p:nextCondLst>
            </p:seq>
            <p:video>
              <p:cMediaNode showWhenStopped="0">
                <p:cTn id="69" fill="hold" display="0">
                  <p:stCondLst>
                    <p:cond delay="indefinite"/>
                  </p:stCondLst>
                  <p:endCondLst>
                    <p:cond evt="onNext" delay="0">
                      <p:tgtEl>
                        <p:sldTgt/>
                      </p:tgtEl>
                    </p:cond>
                    <p:cond evt="onPrev" delay="0">
                      <p:tgtEl>
                        <p:sldTgt/>
                      </p:tgtEl>
                    </p:cond>
                  </p:endCondLst>
                </p:cTn>
                <p:tgtEl>
                  <p:spTgt spid="517190"/>
                </p:tgtEl>
              </p:cMediaNode>
            </p:video>
            <p:seq concurrent="1" nextAc="seek">
              <p:cTn id="70" restart="whenNotActive" fill="hold" evtFilter="cancelBubble" nodeType="interactiveSeq">
                <p:stCondLst>
                  <p:cond evt="onClick" delay="0">
                    <p:tgtEl>
                      <p:spTgt spid="517190"/>
                    </p:tgtEl>
                  </p:cond>
                </p:stCondLst>
                <p:endSync evt="end" delay="0">
                  <p:rtn val="all"/>
                </p:endSync>
                <p:childTnLst>
                  <p:par>
                    <p:cTn id="71" fill="hold" nodeType="clickPar">
                      <p:stCondLst>
                        <p:cond delay="0"/>
                      </p:stCondLst>
                      <p:childTnLst>
                        <p:par>
                          <p:cTn id="72" fill="hold" nodeType="withGroup">
                            <p:stCondLst>
                              <p:cond delay="0"/>
                            </p:stCondLst>
                            <p:childTnLst>
                              <p:par>
                                <p:cTn id="73" presetID="2" presetClass="mediacall" presetSubtype="0" fill="hold" nodeType="clickEffect">
                                  <p:stCondLst>
                                    <p:cond delay="0"/>
                                  </p:stCondLst>
                                  <p:childTnLst>
                                    <p:cmd type="call" cmd="togglePause">
                                      <p:cBhvr>
                                        <p:cTn id="74" dur="1" fill="hold"/>
                                        <p:tgtEl>
                                          <p:spTgt spid="517190"/>
                                        </p:tgtEl>
                                      </p:cBhvr>
                                    </p:cmd>
                                  </p:childTnLst>
                                </p:cTn>
                              </p:par>
                            </p:childTnLst>
                          </p:cTn>
                        </p:par>
                      </p:childTnLst>
                    </p:cTn>
                  </p:par>
                </p:childTnLst>
              </p:cTn>
              <p:nextCondLst>
                <p:cond evt="onClick" delay="0">
                  <p:tgtEl>
                    <p:spTgt spid="517190"/>
                  </p:tgtEl>
                </p:cond>
              </p:nextCondLst>
            </p:seq>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500" u="sng">
                <a:solidFill>
                  <a:schemeClr val="bg1"/>
                </a:solidFill>
                <a:latin typeface="Comic Sans MS" panose="030F0702030302020204" pitchFamily="66" charset="0"/>
              </a:rPr>
              <a:t>Charakterystyka uzyskiwanych powłok</a:t>
            </a:r>
            <a:r>
              <a:rPr lang="pl-PL" altLang="pl-PL" sz="1500">
                <a:solidFill>
                  <a:schemeClr val="bg1"/>
                </a:solidFill>
                <a:latin typeface="Comic Sans MS" panose="030F0702030302020204" pitchFamily="66" charset="0"/>
              </a:rPr>
              <a:t>:</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możliwość nanoszenia warstw metali (Ti), stopów (NiCr), ceramiki (Al</a:t>
            </a:r>
            <a:r>
              <a:rPr lang="pl-PL" altLang="pl-PL" sz="700">
                <a:solidFill>
                  <a:schemeClr val="bg1"/>
                </a:solidFill>
                <a:latin typeface="Comic Sans MS" panose="030F0702030302020204" pitchFamily="66" charset="0"/>
              </a:rPr>
              <a:t>2</a:t>
            </a:r>
            <a:r>
              <a:rPr lang="pl-PL" altLang="pl-PL" sz="1500">
                <a:solidFill>
                  <a:schemeClr val="bg1"/>
                </a:solidFill>
                <a:latin typeface="Comic Sans MS" panose="030F0702030302020204" pitchFamily="66" charset="0"/>
              </a:rPr>
              <a:t>O</a:t>
            </a:r>
            <a:r>
              <a:rPr lang="pl-PL" altLang="pl-PL" sz="700">
                <a:solidFill>
                  <a:schemeClr val="bg1"/>
                </a:solidFill>
                <a:latin typeface="Comic Sans MS" panose="030F0702030302020204" pitchFamily="66" charset="0"/>
              </a:rPr>
              <a:t>3</a:t>
            </a:r>
            <a:r>
              <a:rPr lang="pl-PL" altLang="pl-PL" sz="1500">
                <a:solidFill>
                  <a:schemeClr val="bg1"/>
                </a:solidFill>
                <a:latin typeface="Comic Sans MS" panose="030F0702030302020204" pitchFamily="66" charset="0"/>
              </a:rPr>
              <a:t>), cermetów (C</a:t>
            </a:r>
            <a:r>
              <a:rPr lang="pl-PL" altLang="pl-PL" sz="700">
                <a:solidFill>
                  <a:schemeClr val="bg1"/>
                </a:solidFill>
                <a:latin typeface="Comic Sans MS" panose="030F0702030302020204" pitchFamily="66" charset="0"/>
              </a:rPr>
              <a:t>graf pokryty powierzchniowo Ni</a:t>
            </a:r>
            <a:r>
              <a:rPr lang="pl-PL" altLang="pl-PL" sz="1500">
                <a:solidFill>
                  <a:schemeClr val="bg1"/>
                </a:solidFill>
                <a:latin typeface="Comic Sans MS" panose="030F0702030302020204" pitchFamily="66" charset="0"/>
              </a:rPr>
              <a:t>)</a:t>
            </a:r>
          </a:p>
          <a:p>
            <a:pPr>
              <a:spcBef>
                <a:spcPct val="0"/>
              </a:spcBef>
              <a:buFontTx/>
              <a:buNone/>
            </a:pPr>
            <a:r>
              <a:rPr lang="pl-PL" altLang="pl-PL" sz="1500">
                <a:solidFill>
                  <a:schemeClr val="bg1"/>
                </a:solidFill>
                <a:latin typeface="Comic Sans MS" panose="030F0702030302020204" pitchFamily="66" charset="0"/>
              </a:rPr>
              <a:t> węglików (Cr</a:t>
            </a:r>
            <a:r>
              <a:rPr lang="pl-PL" altLang="pl-PL" sz="700">
                <a:solidFill>
                  <a:schemeClr val="bg1"/>
                </a:solidFill>
                <a:latin typeface="Comic Sans MS" panose="030F0702030302020204" pitchFamily="66" charset="0"/>
              </a:rPr>
              <a:t>2</a:t>
            </a:r>
            <a:r>
              <a:rPr lang="pl-PL" altLang="pl-PL" sz="1500">
                <a:solidFill>
                  <a:schemeClr val="bg1"/>
                </a:solidFill>
                <a:latin typeface="Comic Sans MS" panose="030F0702030302020204" pitchFamily="66" charset="0"/>
              </a:rPr>
              <a:t>C</a:t>
            </a:r>
            <a:r>
              <a:rPr lang="pl-PL" altLang="pl-PL" sz="700">
                <a:solidFill>
                  <a:schemeClr val="bg1"/>
                </a:solidFill>
                <a:latin typeface="Comic Sans MS" panose="030F0702030302020204" pitchFamily="66" charset="0"/>
              </a:rPr>
              <a:t>3</a:t>
            </a:r>
            <a:r>
              <a:rPr lang="pl-PL" altLang="pl-PL" sz="1500">
                <a:solidFill>
                  <a:schemeClr val="bg1"/>
                </a:solidFill>
                <a:latin typeface="Comic Sans MS" panose="030F0702030302020204" pitchFamily="66" charset="0"/>
              </a:rPr>
              <a:t>)</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nanoszone warstwy mogą być grube</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wiązanie warstwa - podłoże jest mechaniczne, adhezyjne lub dyfuzyjne</a:t>
            </a:r>
          </a:p>
          <a:p>
            <a:pPr>
              <a:spcBef>
                <a:spcPct val="0"/>
              </a:spcBef>
              <a:buFontTx/>
              <a:buNone/>
            </a:pPr>
            <a:r>
              <a:rPr lang="pl-PL" altLang="pl-PL" sz="1500">
                <a:solidFill>
                  <a:schemeClr val="bg1"/>
                </a:solidFill>
                <a:latin typeface="Comic Sans MS" panose="030F0702030302020204" pitchFamily="66" charset="0"/>
              </a:rPr>
              <a:t> (nie występuje nadtopienie powierzchni podłoża)</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możliwe jest natryskiwanie materiałów i podłoży metalurgicznie niezgodnych (T</a:t>
            </a:r>
            <a:r>
              <a:rPr lang="pl-PL" altLang="pl-PL" sz="700">
                <a:solidFill>
                  <a:schemeClr val="bg1"/>
                </a:solidFill>
                <a:latin typeface="Comic Sans MS" panose="030F0702030302020204" pitchFamily="66" charset="0"/>
              </a:rPr>
              <a:t>1</a:t>
            </a:r>
            <a:r>
              <a:rPr lang="pl-PL" altLang="pl-PL" sz="1500">
                <a:solidFill>
                  <a:schemeClr val="bg1"/>
                </a:solidFill>
                <a:latin typeface="Comic Sans MS" panose="030F0702030302020204" pitchFamily="66" charset="0"/>
              </a:rPr>
              <a:t>&gt;T</a:t>
            </a:r>
            <a:r>
              <a:rPr lang="pl-PL" altLang="pl-PL" sz="700">
                <a:solidFill>
                  <a:schemeClr val="bg1"/>
                </a:solidFill>
                <a:latin typeface="Comic Sans MS" panose="030F0702030302020204" pitchFamily="66" charset="0"/>
              </a:rPr>
              <a:t>2</a:t>
            </a:r>
            <a:r>
              <a:rPr lang="pl-PL" altLang="pl-PL" sz="1500">
                <a:solidFill>
                  <a:schemeClr val="bg1"/>
                </a:solidFill>
                <a:latin typeface="Comic Sans MS" panose="030F0702030302020204" pitchFamily="66" charset="0"/>
              </a:rPr>
              <a:t>)</a:t>
            </a:r>
          </a:p>
          <a:p>
            <a:pPr>
              <a:spcBef>
                <a:spcPct val="0"/>
              </a:spcBef>
              <a:buFontTx/>
              <a:buNone/>
            </a:pPr>
            <a:endParaRPr lang="pl-PL" altLang="pl-PL" sz="1500">
              <a:solidFill>
                <a:schemeClr val="bg1"/>
              </a:solidFill>
              <a:latin typeface="Comic Sans MS" panose="030F0702030302020204" pitchFamily="66" charset="0"/>
            </a:endParaRPr>
          </a:p>
          <a:p>
            <a:pPr>
              <a:spcBef>
                <a:spcPct val="0"/>
              </a:spcBef>
            </a:pPr>
            <a:r>
              <a:rPr lang="pl-PL" altLang="pl-PL" sz="1500">
                <a:solidFill>
                  <a:schemeClr val="bg1"/>
                </a:solidFill>
                <a:latin typeface="Comic Sans MS" panose="030F0702030302020204" pitchFamily="66" charset="0"/>
              </a:rPr>
              <a:t>tanio, łatwo i szybko nanoszone powłoki regenerujące części urządzeń są wytrzymałe </a:t>
            </a:r>
          </a:p>
          <a:p>
            <a:pPr>
              <a:spcBef>
                <a:spcPct val="0"/>
              </a:spcBef>
              <a:buFontTx/>
              <a:buNone/>
            </a:pPr>
            <a:r>
              <a:rPr lang="pl-PL" altLang="pl-PL" sz="1500">
                <a:solidFill>
                  <a:schemeClr val="bg1"/>
                </a:solidFill>
                <a:latin typeface="Comic Sans MS" panose="030F0702030302020204" pitchFamily="66" charset="0"/>
              </a:rPr>
              <a:t> (zwiększenie żywotności maszyn)</a:t>
            </a:r>
          </a:p>
          <a:p>
            <a:pPr>
              <a:spcBef>
                <a:spcPct val="0"/>
              </a:spcBef>
              <a:buFontTx/>
              <a:buNone/>
            </a:pPr>
            <a:endParaRPr lang="pl-PL" altLang="pl-PL" sz="1500">
              <a:solidFill>
                <a:schemeClr val="bg1"/>
              </a:solidFill>
              <a:latin typeface="Comic Sans MS" panose="030F0702030302020204" pitchFamily="66" charset="0"/>
            </a:endParaRPr>
          </a:p>
        </p:txBody>
      </p:sp>
      <p:sp>
        <p:nvSpPr>
          <p:cNvPr id="295939"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295940" name="Line 4"/>
          <p:cNvSpPr>
            <a:spLocks noChangeShapeType="1"/>
          </p:cNvSpPr>
          <p:nvPr/>
        </p:nvSpPr>
        <p:spPr bwMode="auto">
          <a:xfrm>
            <a:off x="69850" y="414338"/>
            <a:ext cx="7835900" cy="1587"/>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295941"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295958" r:id="rId3" imgW="76320" imgH="181080" progId="">
                  <p:embed/>
                </p:oleObj>
              </mc:Choice>
              <mc:Fallback>
                <p:oleObj r:id="rId3" imgW="76320" imgH="181080" progId="">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9594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1008063"/>
            <a:ext cx="5562600" cy="5038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6963" name="Text Box 3"/>
          <p:cNvSpPr txBox="1">
            <a:spLocks noChangeArrowheads="1"/>
          </p:cNvSpPr>
          <p:nvPr/>
        </p:nvSpPr>
        <p:spPr bwMode="auto">
          <a:xfrm>
            <a:off x="2398713" y="336550"/>
            <a:ext cx="49926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800" b="1">
                <a:solidFill>
                  <a:schemeClr val="accent2"/>
                </a:solidFill>
              </a:rPr>
              <a:t>Warstwowe bariery termiczne</a:t>
            </a:r>
            <a:endParaRPr lang="pl-PL" altLang="pl-PL" sz="2800"/>
          </a:p>
        </p:txBody>
      </p:sp>
      <p:pic>
        <p:nvPicPr>
          <p:cNvPr id="296964" name="Picture 4"/>
          <p:cNvPicPr>
            <a:picLocks noChangeAspect="1" noChangeArrowheads="1"/>
          </p:cNvPicPr>
          <p:nvPr/>
        </p:nvPicPr>
        <p:blipFill>
          <a:blip r:embed="rId3">
            <a:extLst>
              <a:ext uri="{28A0092B-C50C-407E-A947-70E740481C1C}">
                <a14:useLocalDpi xmlns:a14="http://schemas.microsoft.com/office/drawing/2010/main" val="0"/>
              </a:ext>
            </a:extLst>
          </a:blip>
          <a:srcRect l="4724" t="3937" r="4724"/>
          <a:stretch>
            <a:fillRect/>
          </a:stretch>
        </p:blipFill>
        <p:spPr bwMode="auto">
          <a:xfrm>
            <a:off x="744538" y="336550"/>
            <a:ext cx="1654175" cy="263525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6965" name="Text Box 8"/>
          <p:cNvSpPr txBox="1">
            <a:spLocks noChangeArrowheads="1"/>
          </p:cNvSpPr>
          <p:nvPr/>
        </p:nvSpPr>
        <p:spPr bwMode="auto">
          <a:xfrm>
            <a:off x="4495800" y="5105400"/>
            <a:ext cx="2895600"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150000"/>
              </a:lnSpc>
              <a:spcBef>
                <a:spcPct val="75000"/>
              </a:spcBef>
              <a:buFontTx/>
              <a:buNone/>
            </a:pPr>
            <a:r>
              <a:rPr lang="pl-PL" altLang="pl-PL" sz="1400" b="1">
                <a:solidFill>
                  <a:srgbClr val="0000CC"/>
                </a:solidFill>
              </a:rPr>
              <a:t>buffer layer - NiAl or NiCr              thermal barier - ZrO2+(MgO,CaO)</a:t>
            </a:r>
            <a:endParaRPr lang="pl-PL" altLang="pl-PL" sz="1400">
              <a:solidFill>
                <a:srgbClr val="0000CC"/>
              </a:solidFill>
            </a:endParaRPr>
          </a:p>
        </p:txBody>
      </p:sp>
      <p:sp>
        <p:nvSpPr>
          <p:cNvPr id="296966" name="Text Box 9"/>
          <p:cNvSpPr txBox="1">
            <a:spLocks noChangeArrowheads="1"/>
          </p:cNvSpPr>
          <p:nvPr/>
        </p:nvSpPr>
        <p:spPr bwMode="auto">
          <a:xfrm>
            <a:off x="2398713" y="1008063"/>
            <a:ext cx="1295400" cy="179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400" b="1"/>
              <a:t>dotąd oparte na technice:  </a:t>
            </a:r>
            <a:r>
              <a:rPr lang="pl-PL" altLang="pl-PL" sz="1400" b="1">
                <a:solidFill>
                  <a:srgbClr val="0000CC"/>
                </a:solidFill>
              </a:rPr>
              <a:t>electron    beam</a:t>
            </a:r>
          </a:p>
          <a:p>
            <a:pPr>
              <a:spcBef>
                <a:spcPct val="0"/>
              </a:spcBef>
              <a:buFontTx/>
              <a:buNone/>
            </a:pPr>
            <a:r>
              <a:rPr lang="pl-PL" altLang="pl-PL" sz="1400" b="1">
                <a:solidFill>
                  <a:srgbClr val="0000CC"/>
                </a:solidFill>
              </a:rPr>
              <a:t>physical   vapor deposition (EB-PVD)</a:t>
            </a:r>
            <a:endParaRPr lang="pl-PL" altLang="pl-PL" sz="1400" b="1"/>
          </a:p>
        </p:txBody>
      </p:sp>
    </p:spTree>
  </p:cSld>
  <p:clrMapOvr>
    <a:masterClrMapping/>
  </p:clrMapOvr>
  <p:transition>
    <p:wipe dir="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Text Box 5"/>
          <p:cNvSpPr txBox="1">
            <a:spLocks noChangeArrowheads="1"/>
          </p:cNvSpPr>
          <p:nvPr/>
        </p:nvSpPr>
        <p:spPr bwMode="auto">
          <a:xfrm>
            <a:off x="1143000" y="747713"/>
            <a:ext cx="4114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800" b="1">
                <a:solidFill>
                  <a:srgbClr val="0000CC"/>
                </a:solidFill>
              </a:rPr>
              <a:t>Uszczelnienia -natryskiwanie plazmowe</a:t>
            </a:r>
          </a:p>
        </p:txBody>
      </p:sp>
      <p:pic>
        <p:nvPicPr>
          <p:cNvPr id="297987" name="Picture 6" descr="abradable-blade1"/>
          <p:cNvPicPr>
            <a:picLocks noChangeAspect="1" noChangeArrowheads="1"/>
          </p:cNvPicPr>
          <p:nvPr/>
        </p:nvPicPr>
        <p:blipFill>
          <a:blip r:embed="rId2">
            <a:lum bright="-12000" contrast="18000"/>
            <a:extLst>
              <a:ext uri="{28A0092B-C50C-407E-A947-70E740481C1C}">
                <a14:useLocalDpi xmlns:a14="http://schemas.microsoft.com/office/drawing/2010/main" val="0"/>
              </a:ext>
            </a:extLst>
          </a:blip>
          <a:srcRect t="2835" r="1321"/>
          <a:stretch>
            <a:fillRect/>
          </a:stretch>
        </p:blipFill>
        <p:spPr bwMode="auto">
          <a:xfrm>
            <a:off x="863600" y="1752600"/>
            <a:ext cx="5327650" cy="3802063"/>
          </a:xfrm>
          <a:prstGeom prst="rect">
            <a:avLst/>
          </a:prstGeom>
          <a:noFill/>
          <a:ln w="9525">
            <a:solidFill>
              <a:schemeClr val="tx1"/>
            </a:solidFill>
            <a:miter lim="800000"/>
            <a:headEnd/>
            <a:tailEnd/>
          </a:ln>
          <a:effectLst>
            <a:outerShdw dist="107763" dir="8100000" algn="ctr" rotWithShape="0">
              <a:srgbClr val="0000CC"/>
            </a:outerShdw>
          </a:effectLst>
          <a:extLst>
            <a:ext uri="{909E8E84-426E-40DD-AFC4-6F175D3DCCD1}">
              <a14:hiddenFill xmlns:a14="http://schemas.microsoft.com/office/drawing/2010/main">
                <a:solidFill>
                  <a:srgbClr val="FFFFFF"/>
                </a:solidFill>
              </a14:hiddenFill>
            </a:ext>
          </a:extLst>
        </p:spPr>
      </p:pic>
      <p:sp>
        <p:nvSpPr>
          <p:cNvPr id="297988" name="Text Box 7"/>
          <p:cNvSpPr txBox="1">
            <a:spLocks noChangeArrowheads="1"/>
          </p:cNvSpPr>
          <p:nvPr/>
        </p:nvSpPr>
        <p:spPr bwMode="auto">
          <a:xfrm>
            <a:off x="6191250" y="3568700"/>
            <a:ext cx="232251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000099"/>
                </a:solidFill>
              </a:rPr>
              <a:t>wymagana duża </a:t>
            </a:r>
            <a:r>
              <a:rPr lang="pl-PL" altLang="pl-PL" sz="2400" b="1" u="sng">
                <a:solidFill>
                  <a:srgbClr val="000099"/>
                </a:solidFill>
              </a:rPr>
              <a:t>porowatość oraz kruchość</a:t>
            </a:r>
            <a:r>
              <a:rPr lang="pl-PL" altLang="pl-PL" sz="2400" b="1">
                <a:solidFill>
                  <a:srgbClr val="000099"/>
                </a:solidFill>
              </a:rPr>
              <a:t> warstwy uszczelniającej</a:t>
            </a:r>
            <a:endParaRPr lang="pl-PL" altLang="pl-PL" sz="2400">
              <a:solidFill>
                <a:srgbClr val="000099"/>
              </a:solidFill>
            </a:endParaRPr>
          </a:p>
        </p:txBody>
      </p:sp>
      <p:grpSp>
        <p:nvGrpSpPr>
          <p:cNvPr id="485384" name="Group 8"/>
          <p:cNvGrpSpPr>
            <a:grpSpLocks/>
          </p:cNvGrpSpPr>
          <p:nvPr/>
        </p:nvGrpSpPr>
        <p:grpSpPr bwMode="auto">
          <a:xfrm>
            <a:off x="4678363" y="962025"/>
            <a:ext cx="3122612" cy="3498850"/>
            <a:chOff x="2947" y="606"/>
            <a:chExt cx="1967" cy="2204"/>
          </a:xfrm>
        </p:grpSpPr>
        <p:grpSp>
          <p:nvGrpSpPr>
            <p:cNvPr id="297990" name="Group 9"/>
            <p:cNvGrpSpPr>
              <a:grpSpLocks/>
            </p:cNvGrpSpPr>
            <p:nvPr/>
          </p:nvGrpSpPr>
          <p:grpSpPr bwMode="auto">
            <a:xfrm>
              <a:off x="3312" y="606"/>
              <a:ext cx="1602" cy="1642"/>
              <a:chOff x="3312" y="606"/>
              <a:chExt cx="1602" cy="1642"/>
            </a:xfrm>
          </p:grpSpPr>
          <p:grpSp>
            <p:nvGrpSpPr>
              <p:cNvPr id="297996" name="Group 10"/>
              <p:cNvGrpSpPr>
                <a:grpSpLocks/>
              </p:cNvGrpSpPr>
              <p:nvPr/>
            </p:nvGrpSpPr>
            <p:grpSpPr bwMode="auto">
              <a:xfrm>
                <a:off x="3312" y="606"/>
                <a:ext cx="1602" cy="1642"/>
                <a:chOff x="3312" y="798"/>
                <a:chExt cx="1602" cy="1642"/>
              </a:xfrm>
            </p:grpSpPr>
            <p:pic>
              <p:nvPicPr>
                <p:cNvPr id="297998" name="Picture 11" descr="abradable-powder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12" y="798"/>
                  <a:ext cx="1602" cy="1642"/>
                </a:xfrm>
                <a:prstGeom prst="rect">
                  <a:avLst/>
                </a:prstGeom>
                <a:noFill/>
                <a:ln w="9525">
                  <a:solidFill>
                    <a:schemeClr val="tx1"/>
                  </a:solidFill>
                  <a:miter lim="800000"/>
                  <a:headEnd/>
                  <a:tailEnd/>
                </a:ln>
                <a:effectLst>
                  <a:outerShdw dist="107763" dir="18900000" algn="ctr" rotWithShape="0">
                    <a:srgbClr val="0000CC"/>
                  </a:outerShdw>
                </a:effectLst>
                <a:extLst>
                  <a:ext uri="{909E8E84-426E-40DD-AFC4-6F175D3DCCD1}">
                    <a14:hiddenFill xmlns:a14="http://schemas.microsoft.com/office/drawing/2010/main">
                      <a:solidFill>
                        <a:srgbClr val="FFFFFF"/>
                      </a:solidFill>
                    </a14:hiddenFill>
                  </a:ext>
                </a:extLst>
              </p:spPr>
            </p:pic>
            <p:sp>
              <p:nvSpPr>
                <p:cNvPr id="297999" name="Text Box 12"/>
                <p:cNvSpPr txBox="1">
                  <a:spLocks noChangeArrowheads="1"/>
                </p:cNvSpPr>
                <p:nvPr/>
              </p:nvSpPr>
              <p:spPr bwMode="auto">
                <a:xfrm>
                  <a:off x="4057" y="2017"/>
                  <a:ext cx="576" cy="231"/>
                </a:xfrm>
                <a:prstGeom prst="rect">
                  <a:avLst/>
                </a:prstGeom>
                <a:solidFill>
                  <a:srgbClr val="99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800" b="1">
                      <a:solidFill>
                        <a:schemeClr val="accent2"/>
                      </a:solidFill>
                    </a:rPr>
                    <a:t>0,1 mm</a:t>
                  </a:r>
                  <a:endParaRPr lang="pl-PL" altLang="pl-PL" sz="1800" b="1"/>
                </a:p>
              </p:txBody>
            </p:sp>
          </p:grpSp>
          <p:sp>
            <p:nvSpPr>
              <p:cNvPr id="297997" name="Text Box 13"/>
              <p:cNvSpPr txBox="1">
                <a:spLocks noChangeArrowheads="1"/>
              </p:cNvSpPr>
              <p:nvPr/>
            </p:nvSpPr>
            <p:spPr bwMode="auto">
              <a:xfrm>
                <a:off x="3312" y="606"/>
                <a:ext cx="642" cy="231"/>
              </a:xfrm>
              <a:prstGeom prst="rect">
                <a:avLst/>
              </a:prstGeom>
              <a:solidFill>
                <a:srgbClr val="99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800" b="1"/>
                  <a:t>Ti based</a:t>
                </a:r>
              </a:p>
            </p:txBody>
          </p:sp>
        </p:grpSp>
        <p:sp>
          <p:nvSpPr>
            <p:cNvPr id="297991" name="Rectangle 14" descr="Granit"/>
            <p:cNvSpPr>
              <a:spLocks noChangeArrowheads="1"/>
            </p:cNvSpPr>
            <p:nvPr/>
          </p:nvSpPr>
          <p:spPr bwMode="auto">
            <a:xfrm>
              <a:off x="2947" y="2618"/>
              <a:ext cx="703" cy="192"/>
            </a:xfrm>
            <a:prstGeom prst="rect">
              <a:avLst/>
            </a:prstGeom>
            <a:blipFill dpi="0" rotWithShape="0">
              <a:blip r:embed="rId4"/>
              <a:srcRect/>
              <a:tile tx="0" ty="0" sx="100000" sy="100000" flip="none" algn="tl"/>
            </a:blipFill>
            <a:ln w="31750">
              <a:solidFill>
                <a:srgbClr val="00FF00"/>
              </a:solidFill>
              <a:prstDash val="dash"/>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97992" name="Line 15"/>
            <p:cNvSpPr>
              <a:spLocks noChangeShapeType="1"/>
            </p:cNvSpPr>
            <p:nvPr/>
          </p:nvSpPr>
          <p:spPr bwMode="auto">
            <a:xfrm flipV="1">
              <a:off x="3650" y="2248"/>
              <a:ext cx="1264" cy="562"/>
            </a:xfrm>
            <a:prstGeom prst="line">
              <a:avLst/>
            </a:prstGeom>
            <a:noFill/>
            <a:ln w="254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97993" name="Line 16"/>
            <p:cNvSpPr>
              <a:spLocks noChangeShapeType="1"/>
            </p:cNvSpPr>
            <p:nvPr/>
          </p:nvSpPr>
          <p:spPr bwMode="auto">
            <a:xfrm flipV="1">
              <a:off x="3120" y="2248"/>
              <a:ext cx="192" cy="370"/>
            </a:xfrm>
            <a:prstGeom prst="line">
              <a:avLst/>
            </a:prstGeom>
            <a:noFill/>
            <a:ln w="254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97994" name="Line 17"/>
            <p:cNvSpPr>
              <a:spLocks noChangeShapeType="1"/>
            </p:cNvSpPr>
            <p:nvPr/>
          </p:nvSpPr>
          <p:spPr bwMode="auto">
            <a:xfrm flipV="1">
              <a:off x="2947" y="606"/>
              <a:ext cx="365" cy="2012"/>
            </a:xfrm>
            <a:prstGeom prst="line">
              <a:avLst/>
            </a:prstGeom>
            <a:noFill/>
            <a:ln w="254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sp>
          <p:nvSpPr>
            <p:cNvPr id="297995" name="Line 18"/>
            <p:cNvSpPr>
              <a:spLocks noChangeShapeType="1"/>
            </p:cNvSpPr>
            <p:nvPr/>
          </p:nvSpPr>
          <p:spPr bwMode="auto">
            <a:xfrm flipV="1">
              <a:off x="3650" y="606"/>
              <a:ext cx="1264" cy="2012"/>
            </a:xfrm>
            <a:prstGeom prst="line">
              <a:avLst/>
            </a:prstGeom>
            <a:noFill/>
            <a:ln w="254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485384"/>
                                        </p:tgtEl>
                                        <p:attrNameLst>
                                          <p:attrName>style.visibility</p:attrName>
                                        </p:attrNameLst>
                                      </p:cBhvr>
                                      <p:to>
                                        <p:strVal val="visible"/>
                                      </p:to>
                                    </p:set>
                                    <p:anim calcmode="lin" valueType="num">
                                      <p:cBhvr additive="base">
                                        <p:cTn id="7" dur="500" fill="hold"/>
                                        <p:tgtEl>
                                          <p:spTgt spid="485384"/>
                                        </p:tgtEl>
                                        <p:attrNameLst>
                                          <p:attrName>ppt_x</p:attrName>
                                        </p:attrNameLst>
                                      </p:cBhvr>
                                      <p:tavLst>
                                        <p:tav tm="0">
                                          <p:val>
                                            <p:strVal val="1+#ppt_w/2"/>
                                          </p:val>
                                        </p:tav>
                                        <p:tav tm="100000">
                                          <p:val>
                                            <p:strVal val="#ppt_x"/>
                                          </p:val>
                                        </p:tav>
                                      </p:tavLst>
                                    </p:anim>
                                    <p:anim calcmode="lin" valueType="num">
                                      <p:cBhvr additive="base">
                                        <p:cTn id="8" dur="500" fill="hold"/>
                                        <p:tgtEl>
                                          <p:spTgt spid="4853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010" name="Picture 5" descr="plane1"/>
          <p:cNvPicPr>
            <a:picLocks noChangeAspect="1" noChangeArrowheads="1"/>
          </p:cNvPicPr>
          <p:nvPr/>
        </p:nvPicPr>
        <p:blipFill>
          <a:blip r:embed="rId2">
            <a:extLst>
              <a:ext uri="{28A0092B-C50C-407E-A947-70E740481C1C}">
                <a14:useLocalDpi xmlns:a14="http://schemas.microsoft.com/office/drawing/2010/main" val="0"/>
              </a:ext>
            </a:extLst>
          </a:blip>
          <a:srcRect l="5676" t="9938"/>
          <a:stretch>
            <a:fillRect/>
          </a:stretch>
        </p:blipFill>
        <p:spPr bwMode="auto">
          <a:xfrm>
            <a:off x="304800" y="381000"/>
            <a:ext cx="4959350" cy="3452813"/>
          </a:xfrm>
          <a:prstGeom prst="rect">
            <a:avLst/>
          </a:prstGeom>
          <a:noFill/>
          <a:ln>
            <a:noFill/>
          </a:ln>
          <a:effectLst>
            <a:outerShdw dist="107763" dir="13500000" algn="ctr" rotWithShape="0">
              <a:srgbClr val="CCECFF"/>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9011" name="Rectangle 6"/>
          <p:cNvSpPr>
            <a:spLocks noChangeArrowheads="1"/>
          </p:cNvSpPr>
          <p:nvPr/>
        </p:nvSpPr>
        <p:spPr bwMode="auto">
          <a:xfrm>
            <a:off x="1695450" y="15700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299012" name="Picture 7" descr="P&amp;W100_turbine20s"/>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219200" y="1485900"/>
            <a:ext cx="7550150" cy="48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9013" name="Rectangle 8"/>
          <p:cNvSpPr>
            <a:spLocks noChangeArrowheads="1"/>
          </p:cNvSpPr>
          <p:nvPr/>
        </p:nvSpPr>
        <p:spPr bwMode="auto">
          <a:xfrm>
            <a:off x="1692275" y="13065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99014" name="Text Box 9"/>
          <p:cNvSpPr txBox="1">
            <a:spLocks noChangeArrowheads="1"/>
          </p:cNvSpPr>
          <p:nvPr/>
        </p:nvSpPr>
        <p:spPr bwMode="auto">
          <a:xfrm>
            <a:off x="304800" y="5818188"/>
            <a:ext cx="7772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0000CC"/>
                </a:solidFill>
              </a:rPr>
              <a:t>koszt warstwy rekompensowany zwiększeniem żywotności/ sprawności układu napędowego</a:t>
            </a:r>
            <a:r>
              <a:rPr lang="pl-PL" altLang="pl-PL" sz="2400" b="1"/>
              <a:t> </a:t>
            </a:r>
          </a:p>
        </p:txBody>
      </p:sp>
    </p:spTree>
  </p:cSld>
  <p:clrMapOvr>
    <a:masterClrMapping/>
  </p:clrMapOvr>
  <p:transition>
    <p:wipe dir="r"/>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0034" name="Group 2"/>
          <p:cNvGrpSpPr>
            <a:grpSpLocks/>
          </p:cNvGrpSpPr>
          <p:nvPr/>
        </p:nvGrpSpPr>
        <p:grpSpPr bwMode="auto">
          <a:xfrm>
            <a:off x="8001000" y="6046788"/>
            <a:ext cx="1143000" cy="808037"/>
            <a:chOff x="3504" y="5136"/>
            <a:chExt cx="720" cy="509"/>
          </a:xfrm>
        </p:grpSpPr>
        <p:pic>
          <p:nvPicPr>
            <p:cNvPr id="3000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48" y="5136"/>
              <a:ext cx="340" cy="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0048" name="Text Box 4"/>
            <p:cNvSpPr txBox="1">
              <a:spLocks noChangeArrowheads="1"/>
            </p:cNvSpPr>
            <p:nvPr/>
          </p:nvSpPr>
          <p:spPr bwMode="auto">
            <a:xfrm>
              <a:off x="3504" y="5472"/>
              <a:ext cx="720"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200" b="1">
                  <a:solidFill>
                    <a:srgbClr val="66FFFF"/>
                  </a:solidFill>
                  <a:latin typeface="Zurich Ex BT" pitchFamily="34" charset="0"/>
                </a:rPr>
                <a:t>J. Morgiel</a:t>
              </a:r>
              <a:endParaRPr lang="pl-PL" altLang="pl-PL" sz="1400" b="1">
                <a:solidFill>
                  <a:schemeClr val="accent2"/>
                </a:solidFill>
                <a:latin typeface="Zurich Ex BT" pitchFamily="34" charset="0"/>
              </a:endParaRPr>
            </a:p>
          </p:txBody>
        </p:sp>
      </p:grpSp>
      <p:sp>
        <p:nvSpPr>
          <p:cNvPr id="300035" name="Text Box 5"/>
          <p:cNvSpPr txBox="1">
            <a:spLocks noChangeArrowheads="1"/>
          </p:cNvSpPr>
          <p:nvPr/>
        </p:nvSpPr>
        <p:spPr bwMode="auto">
          <a:xfrm>
            <a:off x="3092450" y="304800"/>
            <a:ext cx="55721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pl-PL" altLang="pl-PL" sz="2800" b="1">
                <a:solidFill>
                  <a:srgbClr val="0000CC"/>
                </a:solidFill>
              </a:rPr>
              <a:t>Tarcie - poślizg (sliding wear)</a:t>
            </a:r>
          </a:p>
        </p:txBody>
      </p:sp>
      <p:pic>
        <p:nvPicPr>
          <p:cNvPr id="300036" name="Picture 6" descr="piston1"/>
          <p:cNvPicPr>
            <a:picLocks noChangeAspect="1" noChangeArrowheads="1"/>
          </p:cNvPicPr>
          <p:nvPr/>
        </p:nvPicPr>
        <p:blipFill>
          <a:blip r:embed="rId3">
            <a:lum bright="-12000" contrast="24000"/>
            <a:extLst>
              <a:ext uri="{28A0092B-C50C-407E-A947-70E740481C1C}">
                <a14:useLocalDpi xmlns:a14="http://schemas.microsoft.com/office/drawing/2010/main" val="0"/>
              </a:ext>
            </a:extLst>
          </a:blip>
          <a:srcRect l="33006" t="1599" r="215"/>
          <a:stretch>
            <a:fillRect/>
          </a:stretch>
        </p:blipFill>
        <p:spPr bwMode="auto">
          <a:xfrm>
            <a:off x="3092450" y="1062038"/>
            <a:ext cx="5572125" cy="22145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300037" name="Picture 7" descr="piston1"/>
          <p:cNvPicPr>
            <a:picLocks noChangeAspect="1" noChangeArrowheads="1"/>
          </p:cNvPicPr>
          <p:nvPr/>
        </p:nvPicPr>
        <p:blipFill>
          <a:blip r:embed="rId3">
            <a:lum bright="-12000" contrast="24000"/>
            <a:extLst>
              <a:ext uri="{28A0092B-C50C-407E-A947-70E740481C1C}">
                <a14:useLocalDpi xmlns:a14="http://schemas.microsoft.com/office/drawing/2010/main" val="0"/>
              </a:ext>
            </a:extLst>
          </a:blip>
          <a:srcRect l="1294" t="6395" r="67738" b="3996"/>
          <a:stretch>
            <a:fillRect/>
          </a:stretch>
        </p:blipFill>
        <p:spPr bwMode="auto">
          <a:xfrm>
            <a:off x="304800" y="304800"/>
            <a:ext cx="2582863" cy="2016125"/>
          </a:xfrm>
          <a:prstGeom prst="rect">
            <a:avLst/>
          </a:prstGeom>
          <a:noFill/>
          <a:ln w="9525">
            <a:solidFill>
              <a:schemeClr val="tx1"/>
            </a:solidFill>
            <a:miter lim="800000"/>
            <a:headEnd/>
            <a:tailEnd/>
          </a:ln>
          <a:effectLst>
            <a:outerShdw dist="107763" dir="13500000" algn="ctr" rotWithShape="0">
              <a:srgbClr val="CCECFF"/>
            </a:outerShdw>
          </a:effectLst>
          <a:extLst>
            <a:ext uri="{909E8E84-426E-40DD-AFC4-6F175D3DCCD1}">
              <a14:hiddenFill xmlns:a14="http://schemas.microsoft.com/office/drawing/2010/main">
                <a:solidFill>
                  <a:srgbClr val="FFFFFF"/>
                </a:solidFill>
              </a14:hiddenFill>
            </a:ext>
          </a:extLst>
        </p:spPr>
      </p:pic>
      <p:sp>
        <p:nvSpPr>
          <p:cNvPr id="300038" name="Text Box 8"/>
          <p:cNvSpPr txBox="1">
            <a:spLocks noChangeArrowheads="1"/>
          </p:cNvSpPr>
          <p:nvPr/>
        </p:nvSpPr>
        <p:spPr bwMode="auto">
          <a:xfrm>
            <a:off x="152400" y="2320925"/>
            <a:ext cx="29400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000" b="1">
                <a:solidFill>
                  <a:srgbClr val="CC00CC"/>
                </a:solidFill>
              </a:rPr>
              <a:t>warstwa (Fe-based + Cr)  min. grub. ~ 150</a:t>
            </a:r>
            <a:r>
              <a:rPr lang="pl-PL" altLang="pl-PL" sz="2000" b="1">
                <a:solidFill>
                  <a:srgbClr val="CC00CC"/>
                </a:solidFill>
                <a:latin typeface="Symbol" panose="05050102010706020507" pitchFamily="18" charset="2"/>
              </a:rPr>
              <a:t>m</a:t>
            </a:r>
            <a:r>
              <a:rPr lang="pl-PL" altLang="pl-PL" sz="2000" b="1">
                <a:solidFill>
                  <a:srgbClr val="CC00CC"/>
                </a:solidFill>
              </a:rPr>
              <a:t>m podłoże AlSi</a:t>
            </a:r>
          </a:p>
        </p:txBody>
      </p:sp>
      <p:sp>
        <p:nvSpPr>
          <p:cNvPr id="300039" name="Rectangle 9"/>
          <p:cNvSpPr>
            <a:spLocks noChangeArrowheads="1"/>
          </p:cNvSpPr>
          <p:nvPr/>
        </p:nvSpPr>
        <p:spPr bwMode="auto">
          <a:xfrm>
            <a:off x="2366963" y="28543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488458" name="Group 10"/>
          <p:cNvGrpSpPr>
            <a:grpSpLocks/>
          </p:cNvGrpSpPr>
          <p:nvPr/>
        </p:nvGrpSpPr>
        <p:grpSpPr bwMode="auto">
          <a:xfrm>
            <a:off x="304800" y="3590925"/>
            <a:ext cx="8359775" cy="2820988"/>
            <a:chOff x="192" y="2262"/>
            <a:chExt cx="5266" cy="1777"/>
          </a:xfrm>
        </p:grpSpPr>
        <p:pic>
          <p:nvPicPr>
            <p:cNvPr id="300041" name="Picture 11" descr="http://www.sulzer.com/eprise/Sulzermetco/Sites/News/OTS/images/ots06a-1.jpg"/>
            <p:cNvPicPr>
              <a:picLocks noChangeAspect="1" noChangeArrowheads="1"/>
            </p:cNvPicPr>
            <p:nvPr/>
          </p:nvPicPr>
          <p:blipFill>
            <a:blip r:embed="rId4" r:link="rId5">
              <a:extLst>
                <a:ext uri="{28A0092B-C50C-407E-A947-70E740481C1C}">
                  <a14:useLocalDpi xmlns:a14="http://schemas.microsoft.com/office/drawing/2010/main" val="0"/>
                </a:ext>
              </a:extLst>
            </a:blip>
            <a:srcRect l="681" t="3905" r="1021" b="3905"/>
            <a:stretch>
              <a:fillRect/>
            </a:stretch>
          </p:blipFill>
          <p:spPr bwMode="auto">
            <a:xfrm>
              <a:off x="192" y="2262"/>
              <a:ext cx="5266" cy="1288"/>
            </a:xfrm>
            <a:prstGeom prst="rect">
              <a:avLst/>
            </a:prstGeom>
            <a:noFill/>
            <a:ln w="9525">
              <a:solidFill>
                <a:schemeClr val="tx1"/>
              </a:solidFill>
              <a:miter lim="800000"/>
              <a:headEnd/>
              <a:tailEnd/>
            </a:ln>
            <a:effectLst>
              <a:outerShdw dist="107763" dir="2700000" algn="ctr" rotWithShape="0">
                <a:srgbClr val="CCECFF"/>
              </a:outerShdw>
            </a:effectLst>
            <a:extLst>
              <a:ext uri="{909E8E84-426E-40DD-AFC4-6F175D3DCCD1}">
                <a14:hiddenFill xmlns:a14="http://schemas.microsoft.com/office/drawing/2010/main">
                  <a:solidFill>
                    <a:srgbClr val="FFFFFF"/>
                  </a:solidFill>
                </a14:hiddenFill>
              </a:ext>
            </a:extLst>
          </p:spPr>
        </p:pic>
        <p:grpSp>
          <p:nvGrpSpPr>
            <p:cNvPr id="300042" name="Group 12"/>
            <p:cNvGrpSpPr>
              <a:grpSpLocks/>
            </p:cNvGrpSpPr>
            <p:nvPr/>
          </p:nvGrpSpPr>
          <p:grpSpPr bwMode="auto">
            <a:xfrm>
              <a:off x="192" y="3579"/>
              <a:ext cx="4848" cy="460"/>
              <a:chOff x="0" y="0"/>
              <a:chExt cx="2616" cy="460"/>
            </a:xfrm>
          </p:grpSpPr>
          <p:grpSp>
            <p:nvGrpSpPr>
              <p:cNvPr id="300043" name="Group 13"/>
              <p:cNvGrpSpPr>
                <a:grpSpLocks/>
              </p:cNvGrpSpPr>
              <p:nvPr/>
            </p:nvGrpSpPr>
            <p:grpSpPr bwMode="auto">
              <a:xfrm>
                <a:off x="0" y="0"/>
                <a:ext cx="2616" cy="460"/>
                <a:chOff x="0" y="0"/>
                <a:chExt cx="2616" cy="460"/>
              </a:xfrm>
            </p:grpSpPr>
            <p:sp>
              <p:nvSpPr>
                <p:cNvPr id="300045" name="Rectangle 14"/>
                <p:cNvSpPr>
                  <a:spLocks noChangeArrowheads="1"/>
                </p:cNvSpPr>
                <p:nvPr/>
              </p:nvSpPr>
              <p:spPr bwMode="auto">
                <a:xfrm>
                  <a:off x="0" y="0"/>
                  <a:ext cx="2616" cy="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800" b="1">
                      <a:solidFill>
                        <a:srgbClr val="0000FF"/>
                      </a:solidFill>
                      <a:cs typeface="Arial" panose="020B0604020202020204" pitchFamily="34" charset="0"/>
                    </a:rPr>
                    <a:t>Cylinder bores of an engine block processed with a plasma sprayed coating</a:t>
                  </a:r>
                  <a:r>
                    <a:rPr lang="pl-PL" altLang="pl-PL" sz="1800" b="1">
                      <a:solidFill>
                        <a:srgbClr val="0000FF"/>
                      </a:solidFill>
                    </a:rPr>
                    <a:t>:</a:t>
                  </a:r>
                  <a:br>
                    <a:rPr lang="pl-PL" altLang="pl-PL" sz="1800" b="1">
                      <a:solidFill>
                        <a:srgbClr val="0000FF"/>
                      </a:solidFill>
                      <a:cs typeface="Arial" panose="020B0604020202020204" pitchFamily="34" charset="0"/>
                    </a:rPr>
                  </a:br>
                  <a:r>
                    <a:rPr lang="pl-PL" altLang="pl-PL" sz="1800" b="1">
                      <a:solidFill>
                        <a:srgbClr val="0000FF"/>
                      </a:solidFill>
                      <a:cs typeface="Arial" panose="020B0604020202020204" pitchFamily="34" charset="0"/>
                    </a:rPr>
                    <a:t>1) after grit-blasting, 2) after plasma spray coating, 3) after honing</a:t>
                  </a:r>
                  <a:endParaRPr lang="pl-PL" altLang="pl-PL" sz="1800" b="1">
                    <a:solidFill>
                      <a:srgbClr val="0000FF"/>
                    </a:solidFill>
                  </a:endParaRPr>
                </a:p>
              </p:txBody>
            </p:sp>
            <p:sp>
              <p:nvSpPr>
                <p:cNvPr id="300046" name="Rectangle 15"/>
                <p:cNvSpPr>
                  <a:spLocks noChangeArrowheads="1"/>
                </p:cNvSpPr>
                <p:nvPr/>
              </p:nvSpPr>
              <p:spPr bwMode="auto">
                <a:xfrm>
                  <a:off x="0" y="0"/>
                  <a:ext cx="2616" cy="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7">
                      <a:solidFill>
                        <a:srgbClr val="A0A0A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300044" name="Rectangle 16"/>
              <p:cNvSpPr>
                <a:spLocks noChangeArrowheads="1"/>
              </p:cNvSpPr>
              <p:nvPr/>
            </p:nvSpPr>
            <p:spPr bwMode="auto">
              <a:xfrm>
                <a:off x="0" y="0"/>
                <a:ext cx="2616" cy="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488458"/>
                                        </p:tgtEl>
                                        <p:attrNameLst>
                                          <p:attrName>style.visibility</p:attrName>
                                        </p:attrNameLst>
                                      </p:cBhvr>
                                      <p:to>
                                        <p:strVal val="visible"/>
                                      </p:to>
                                    </p:set>
                                    <p:anim calcmode="lin" valueType="num">
                                      <p:cBhvr additive="base">
                                        <p:cTn id="7" dur="500" fill="hold"/>
                                        <p:tgtEl>
                                          <p:spTgt spid="488458"/>
                                        </p:tgtEl>
                                        <p:attrNameLst>
                                          <p:attrName>ppt_x</p:attrName>
                                        </p:attrNameLst>
                                      </p:cBhvr>
                                      <p:tavLst>
                                        <p:tav tm="0">
                                          <p:val>
                                            <p:strVal val="1+#ppt_w/2"/>
                                          </p:val>
                                        </p:tav>
                                        <p:tav tm="100000">
                                          <p:val>
                                            <p:strVal val="#ppt_x"/>
                                          </p:val>
                                        </p:tav>
                                      </p:tavLst>
                                    </p:anim>
                                    <p:anim calcmode="lin" valueType="num">
                                      <p:cBhvr additive="base">
                                        <p:cTn id="8" dur="500" fill="hold"/>
                                        <p:tgtEl>
                                          <p:spTgt spid="4884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8475" y="471488"/>
            <a:ext cx="3217863" cy="40036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9478" name="Picture 6"/>
          <p:cNvPicPr>
            <a:picLocks noChangeAspect="1" noChangeArrowheads="1"/>
          </p:cNvPicPr>
          <p:nvPr/>
        </p:nvPicPr>
        <p:blipFill>
          <a:blip r:embed="rId3">
            <a:lum bright="-18000" contrast="30000"/>
            <a:extLst>
              <a:ext uri="{28A0092B-C50C-407E-A947-70E740481C1C}">
                <a14:useLocalDpi xmlns:a14="http://schemas.microsoft.com/office/drawing/2010/main" val="0"/>
              </a:ext>
            </a:extLst>
          </a:blip>
          <a:srcRect/>
          <a:stretch>
            <a:fillRect/>
          </a:stretch>
        </p:blipFill>
        <p:spPr bwMode="auto">
          <a:xfrm>
            <a:off x="533400" y="1031875"/>
            <a:ext cx="4800600" cy="34432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1060" name="Rectangle 7"/>
          <p:cNvSpPr>
            <a:spLocks noChangeArrowheads="1"/>
          </p:cNvSpPr>
          <p:nvPr/>
        </p:nvSpPr>
        <p:spPr bwMode="auto">
          <a:xfrm>
            <a:off x="930275" y="471488"/>
            <a:ext cx="33718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800" b="1">
                <a:solidFill>
                  <a:srgbClr val="0000CC"/>
                </a:solidFill>
              </a:rPr>
              <a:t>Tarcie - poślizg (c.d.)</a:t>
            </a:r>
          </a:p>
        </p:txBody>
      </p:sp>
      <p:grpSp>
        <p:nvGrpSpPr>
          <p:cNvPr id="489480" name="Group 8"/>
          <p:cNvGrpSpPr>
            <a:grpSpLocks/>
          </p:cNvGrpSpPr>
          <p:nvPr/>
        </p:nvGrpSpPr>
        <p:grpSpPr bwMode="auto">
          <a:xfrm>
            <a:off x="533400" y="4689475"/>
            <a:ext cx="8458200" cy="1676400"/>
            <a:chOff x="336" y="2954"/>
            <a:chExt cx="5328" cy="1056"/>
          </a:xfrm>
        </p:grpSpPr>
        <p:sp>
          <p:nvSpPr>
            <p:cNvPr id="301062" name="Text Box 9"/>
            <p:cNvSpPr txBox="1">
              <a:spLocks noChangeArrowheads="1"/>
            </p:cNvSpPr>
            <p:nvPr/>
          </p:nvSpPr>
          <p:spPr bwMode="auto">
            <a:xfrm>
              <a:off x="1968" y="2954"/>
              <a:ext cx="3696" cy="1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2400" b="1">
                  <a:solidFill>
                    <a:srgbClr val="0000FF"/>
                  </a:solidFill>
                </a:rPr>
                <a:t>Zalety silnika z „AlSi + natryskiwanie” natryskiwanych /w stosunku do żeliwa/:</a:t>
              </a:r>
            </a:p>
            <a:p>
              <a:pPr>
                <a:lnSpc>
                  <a:spcPct val="50000"/>
                </a:lnSpc>
                <a:spcBef>
                  <a:spcPct val="50000"/>
                </a:spcBef>
              </a:pPr>
              <a:r>
                <a:rPr lang="pl-PL" altLang="pl-PL" sz="2400" b="1">
                  <a:solidFill>
                    <a:srgbClr val="0000FF"/>
                  </a:solidFill>
                </a:rPr>
                <a:t> tarcie zmniejszone o ~30%</a:t>
              </a:r>
            </a:p>
            <a:p>
              <a:pPr>
                <a:lnSpc>
                  <a:spcPct val="50000"/>
                </a:lnSpc>
                <a:spcBef>
                  <a:spcPct val="50000"/>
                </a:spcBef>
              </a:pPr>
              <a:r>
                <a:rPr lang="pl-PL" altLang="pl-PL" sz="2400" b="1">
                  <a:solidFill>
                    <a:srgbClr val="0000FF"/>
                  </a:solidFill>
                </a:rPr>
                <a:t> masa obniżona o ~1kg</a:t>
              </a:r>
            </a:p>
            <a:p>
              <a:pPr>
                <a:lnSpc>
                  <a:spcPct val="50000"/>
                </a:lnSpc>
                <a:spcBef>
                  <a:spcPct val="50000"/>
                </a:spcBef>
                <a:buFontTx/>
                <a:buNone/>
              </a:pPr>
              <a:endParaRPr lang="pl-PL" altLang="pl-PL" sz="800" b="1">
                <a:solidFill>
                  <a:srgbClr val="0000FF"/>
                </a:solidFill>
              </a:endParaRPr>
            </a:p>
          </p:txBody>
        </p:sp>
        <p:pic>
          <p:nvPicPr>
            <p:cNvPr id="301063" name="Picture 10"/>
            <p:cNvPicPr>
              <a:picLocks noChangeAspect="1" noChangeArrowheads="1"/>
            </p:cNvPicPr>
            <p:nvPr/>
          </p:nvPicPr>
          <p:blipFill>
            <a:blip r:embed="rId4">
              <a:lum bright="-6000"/>
              <a:extLst>
                <a:ext uri="{28A0092B-C50C-407E-A947-70E740481C1C}">
                  <a14:useLocalDpi xmlns:a14="http://schemas.microsoft.com/office/drawing/2010/main" val="0"/>
                </a:ext>
              </a:extLst>
            </a:blip>
            <a:srcRect l="560"/>
            <a:stretch>
              <a:fillRect/>
            </a:stretch>
          </p:blipFill>
          <p:spPr bwMode="auto">
            <a:xfrm>
              <a:off x="336" y="2962"/>
              <a:ext cx="1492" cy="97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89478"/>
                                        </p:tgtEl>
                                        <p:attrNameLst>
                                          <p:attrName>style.visibility</p:attrName>
                                        </p:attrNameLst>
                                      </p:cBhvr>
                                      <p:to>
                                        <p:strVal val="visible"/>
                                      </p:to>
                                    </p:set>
                                    <p:anim calcmode="lin" valueType="num">
                                      <p:cBhvr additive="base">
                                        <p:cTn id="7" dur="500" fill="hold"/>
                                        <p:tgtEl>
                                          <p:spTgt spid="489478"/>
                                        </p:tgtEl>
                                        <p:attrNameLst>
                                          <p:attrName>ppt_x</p:attrName>
                                        </p:attrNameLst>
                                      </p:cBhvr>
                                      <p:tavLst>
                                        <p:tav tm="0">
                                          <p:val>
                                            <p:strVal val="0-#ppt_w/2"/>
                                          </p:val>
                                        </p:tav>
                                        <p:tav tm="100000">
                                          <p:val>
                                            <p:strVal val="#ppt_x"/>
                                          </p:val>
                                        </p:tav>
                                      </p:tavLst>
                                    </p:anim>
                                    <p:anim calcmode="lin" valueType="num">
                                      <p:cBhvr additive="base">
                                        <p:cTn id="8" dur="500" fill="hold"/>
                                        <p:tgtEl>
                                          <p:spTgt spid="48947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489480"/>
                                        </p:tgtEl>
                                        <p:attrNameLst>
                                          <p:attrName>style.visibility</p:attrName>
                                        </p:attrNameLst>
                                      </p:cBhvr>
                                      <p:to>
                                        <p:strVal val="visible"/>
                                      </p:to>
                                    </p:set>
                                    <p:anim calcmode="lin" valueType="num">
                                      <p:cBhvr additive="base">
                                        <p:cTn id="13" dur="500" fill="hold"/>
                                        <p:tgtEl>
                                          <p:spTgt spid="489480"/>
                                        </p:tgtEl>
                                        <p:attrNameLst>
                                          <p:attrName>ppt_x</p:attrName>
                                        </p:attrNameLst>
                                      </p:cBhvr>
                                      <p:tavLst>
                                        <p:tav tm="0">
                                          <p:val>
                                            <p:strVal val="1+#ppt_w/2"/>
                                          </p:val>
                                        </p:tav>
                                        <p:tav tm="100000">
                                          <p:val>
                                            <p:strVal val="#ppt_x"/>
                                          </p:val>
                                        </p:tav>
                                      </p:tavLst>
                                    </p:anim>
                                    <p:anim calcmode="lin" valueType="num">
                                      <p:cBhvr additive="base">
                                        <p:cTn id="14" dur="500" fill="hold"/>
                                        <p:tgtEl>
                                          <p:spTgt spid="48948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AutoShape 2"/>
          <p:cNvSpPr>
            <a:spLocks noChangeArrowheads="1"/>
          </p:cNvSpPr>
          <p:nvPr/>
        </p:nvSpPr>
        <p:spPr bwMode="auto">
          <a:xfrm>
            <a:off x="0" y="0"/>
            <a:ext cx="9144000" cy="6858000"/>
          </a:xfrm>
          <a:prstGeom prst="roundRect">
            <a:avLst>
              <a:gd name="adj" fmla="val 19"/>
            </a:avLst>
          </a:prstGeom>
          <a:gradFill rotWithShape="0">
            <a:gsLst>
              <a:gs pos="0">
                <a:srgbClr val="4C4C4C"/>
              </a:gs>
              <a:gs pos="100000">
                <a:srgbClr val="18009A"/>
              </a:gs>
            </a:gsLst>
            <a:path path="shape">
              <a:fillToRect l="50000" t="50000" r="50000" b="50000"/>
            </a:path>
          </a:gradFill>
          <a:ln w="9360">
            <a:solidFill>
              <a:srgbClr val="000000"/>
            </a:solidFill>
            <a:round/>
            <a:headEnd/>
            <a:tailEnd/>
          </a:ln>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pl-PL" altLang="pl-PL" sz="1500">
              <a:solidFill>
                <a:schemeClr val="bg1"/>
              </a:solidFill>
              <a:latin typeface="Comic Sans MS" panose="030F0702030302020204" pitchFamily="66" charset="0"/>
            </a:endParaRPr>
          </a:p>
        </p:txBody>
      </p:sp>
      <p:sp>
        <p:nvSpPr>
          <p:cNvPr id="302083" name="Text Box 3"/>
          <p:cNvSpPr txBox="1">
            <a:spLocks noChangeArrowheads="1"/>
          </p:cNvSpPr>
          <p:nvPr/>
        </p:nvSpPr>
        <p:spPr bwMode="auto">
          <a:xfrm>
            <a:off x="85725" y="85725"/>
            <a:ext cx="79692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6000">
                <a:solidFill>
                  <a:srgbClr val="000000"/>
                </a:solidFill>
                <a:miter lim="800000"/>
                <a:headEnd/>
                <a:tailEnd/>
              </a14:hiddenLine>
            </a:ext>
          </a:extLst>
        </p:spPr>
        <p:txBody>
          <a:bodyPr lIns="0" tIns="0" rIns="0" bIns="0">
            <a:spAutoFit/>
          </a:bodyPr>
          <a:lstStyle>
            <a:lvl1pPr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3200">
                <a:solidFill>
                  <a:schemeClr val="tx1"/>
                </a:solidFill>
                <a:latin typeface="Times New Roman" panose="02020603050405020304" pitchFamily="18" charset="0"/>
              </a:defRPr>
            </a:lvl1pPr>
            <a:lvl2pPr marL="414338" indent="-28575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800">
                <a:solidFill>
                  <a:schemeClr val="tx1"/>
                </a:solidFill>
                <a:latin typeface="Times New Roman" panose="02020603050405020304" pitchFamily="18" charset="0"/>
              </a:defRPr>
            </a:lvl2pPr>
            <a:lvl3pPr marL="828675"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400">
                <a:solidFill>
                  <a:schemeClr val="tx1"/>
                </a:solidFill>
                <a:latin typeface="Times New Roman" panose="02020603050405020304" pitchFamily="18" charset="0"/>
              </a:defRPr>
            </a:lvl3pPr>
            <a:lvl4pPr marL="1244600"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4pPr>
            <a:lvl5pPr marL="1658938" indent="-228600" defTabSz="828675">
              <a:spcBef>
                <a:spcPct val="20000"/>
              </a:spcBef>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tabLst>
                <a:tab pos="0" algn="l"/>
                <a:tab pos="406400" algn="l"/>
                <a:tab pos="814388" algn="l"/>
                <a:tab pos="1220788" algn="l"/>
                <a:tab pos="1628775" algn="l"/>
                <a:tab pos="2036763" algn="l"/>
                <a:tab pos="2443163" algn="l"/>
                <a:tab pos="2851150" algn="l"/>
                <a:tab pos="3259138" algn="l"/>
                <a:tab pos="3665538" algn="l"/>
                <a:tab pos="4073525" algn="l"/>
                <a:tab pos="4481513" algn="l"/>
                <a:tab pos="4889500" algn="l"/>
                <a:tab pos="5295900" algn="l"/>
                <a:tab pos="5703888" algn="l"/>
                <a:tab pos="6111875" algn="l"/>
                <a:tab pos="6518275" algn="l"/>
                <a:tab pos="6926263" algn="l"/>
                <a:tab pos="7334250" algn="l"/>
                <a:tab pos="7742238" algn="l"/>
                <a:tab pos="8148638" algn="l"/>
              </a:tabLst>
              <a:defRPr sz="2000">
                <a:solidFill>
                  <a:schemeClr val="tx1"/>
                </a:solidFill>
                <a:latin typeface="Times New Roman" panose="02020603050405020304" pitchFamily="18" charset="0"/>
              </a:defRPr>
            </a:lvl9pPr>
          </a:lstStyle>
          <a:p>
            <a:pPr eaLnBrk="1">
              <a:lnSpc>
                <a:spcPts val="2525"/>
              </a:lnSpc>
              <a:spcBef>
                <a:spcPct val="0"/>
              </a:spcBef>
              <a:buClr>
                <a:srgbClr val="000000"/>
              </a:buClr>
              <a:buSzPct val="45000"/>
              <a:buFont typeface="StarSymbol" charset="0"/>
              <a:buNone/>
            </a:pPr>
            <a:r>
              <a:rPr lang="pl-PL" altLang="pl-PL" sz="1100" b="1">
                <a:solidFill>
                  <a:srgbClr val="FFFFFF"/>
                </a:solidFill>
                <a:latin typeface="Comic Sans MS" panose="030F0702030302020204" pitchFamily="66" charset="0"/>
              </a:rPr>
              <a:t>Powłoki natryskiwane termicznie</a:t>
            </a:r>
            <a:endParaRPr lang="en-GB" altLang="pl-PL" sz="1100" b="1">
              <a:solidFill>
                <a:srgbClr val="FFFFFF"/>
              </a:solidFill>
              <a:latin typeface="Comic Sans MS" panose="030F0702030302020204" pitchFamily="66" charset="0"/>
            </a:endParaRPr>
          </a:p>
          <a:p>
            <a:pPr algn="ctr" eaLnBrk="1">
              <a:lnSpc>
                <a:spcPts val="1675"/>
              </a:lnSpc>
              <a:spcBef>
                <a:spcPct val="0"/>
              </a:spcBef>
              <a:buClr>
                <a:srgbClr val="000000"/>
              </a:buClr>
              <a:buSzPct val="45000"/>
              <a:buFont typeface="StarSymbol" charset="0"/>
              <a:buNone/>
            </a:pPr>
            <a:endParaRPr lang="en-GB" altLang="pl-PL" sz="1100">
              <a:solidFill>
                <a:srgbClr val="FFFFFF"/>
              </a:solidFill>
              <a:latin typeface="Comic Sans MS" panose="030F0702030302020204" pitchFamily="66" charset="0"/>
            </a:endParaRPr>
          </a:p>
        </p:txBody>
      </p:sp>
      <p:sp>
        <p:nvSpPr>
          <p:cNvPr id="302084" name="Line 4"/>
          <p:cNvSpPr>
            <a:spLocks noChangeShapeType="1"/>
          </p:cNvSpPr>
          <p:nvPr/>
        </p:nvSpPr>
        <p:spPr bwMode="auto">
          <a:xfrm>
            <a:off x="69850" y="414338"/>
            <a:ext cx="7878763" cy="0"/>
          </a:xfrm>
          <a:prstGeom prst="line">
            <a:avLst/>
          </a:prstGeom>
          <a:noFill/>
          <a:ln w="9360">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02085" name="Object 5"/>
          <p:cNvGraphicFramePr>
            <a:graphicFrameLocks noChangeAspect="1"/>
          </p:cNvGraphicFramePr>
          <p:nvPr/>
        </p:nvGraphicFramePr>
        <p:xfrm>
          <a:off x="4321175" y="3305175"/>
          <a:ext cx="66675" cy="163513"/>
        </p:xfrm>
        <a:graphic>
          <a:graphicData uri="http://schemas.openxmlformats.org/presentationml/2006/ole">
            <mc:AlternateContent xmlns:mc="http://schemas.openxmlformats.org/markup-compatibility/2006">
              <mc:Choice xmlns:v="urn:schemas-microsoft-com:vml" Requires="v">
                <p:oleObj spid="_x0000_s302111" r:id="rId3" imgW="76320" imgH="181080" progId="">
                  <p:embed/>
                </p:oleObj>
              </mc:Choice>
              <mc:Fallback>
                <p:oleObj r:id="rId3" imgW="76320" imgH="181080" progId="">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1175" y="3305175"/>
                        <a:ext cx="66675" cy="163513"/>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30208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2800" y="207963"/>
            <a:ext cx="501650" cy="501650"/>
          </a:xfrm>
          <a:prstGeom prst="rect">
            <a:avLst/>
          </a:prstGeom>
          <a:noFill/>
          <a:ln>
            <a:noFill/>
          </a:ln>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Lst>
        </p:spPr>
      </p:pic>
      <p:sp>
        <p:nvSpPr>
          <p:cNvPr id="302087" name="Text Box 7"/>
          <p:cNvSpPr txBox="1">
            <a:spLocks noChangeArrowheads="1"/>
          </p:cNvSpPr>
          <p:nvPr/>
        </p:nvSpPr>
        <p:spPr bwMode="auto">
          <a:xfrm>
            <a:off x="2903538" y="742950"/>
            <a:ext cx="1666875" cy="357188"/>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b="1" u="sng">
                <a:solidFill>
                  <a:schemeClr val="bg1"/>
                </a:solidFill>
                <a:latin typeface="Comic Sans MS" panose="030F0702030302020204" pitchFamily="66" charset="0"/>
              </a:rPr>
              <a:t>Podsumowanie</a:t>
            </a:r>
            <a:endParaRPr lang="pl-PL" altLang="pl-PL" sz="2200">
              <a:solidFill>
                <a:schemeClr val="bg1"/>
              </a:solidFill>
            </a:endParaRPr>
          </a:p>
        </p:txBody>
      </p:sp>
      <p:pic>
        <p:nvPicPr>
          <p:cNvPr id="302088"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2450" y="1296988"/>
            <a:ext cx="8432800" cy="5380037"/>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2089" name="Text Box 9"/>
          <p:cNvSpPr txBox="1">
            <a:spLocks noChangeArrowheads="1"/>
          </p:cNvSpPr>
          <p:nvPr/>
        </p:nvSpPr>
        <p:spPr bwMode="auto">
          <a:xfrm>
            <a:off x="1312863" y="1520825"/>
            <a:ext cx="3021012" cy="1724025"/>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2945" tIns="41473" rIns="82945" bIns="41473">
            <a:spAutoFit/>
          </a:bodyPr>
          <a:lstStyle>
            <a:lvl1pPr marL="552450" indent="-552450" defTabSz="828675">
              <a:spcBef>
                <a:spcPct val="20000"/>
              </a:spcBef>
              <a:buChar char="•"/>
              <a:defRPr sz="3200">
                <a:solidFill>
                  <a:schemeClr val="tx1"/>
                </a:solidFill>
                <a:latin typeface="Times New Roman" panose="02020603050405020304" pitchFamily="18" charset="0"/>
              </a:defRPr>
            </a:lvl1pPr>
            <a:lvl2pPr marL="968375" indent="-554038" defTabSz="828675">
              <a:spcBef>
                <a:spcPct val="20000"/>
              </a:spcBef>
              <a:buChar char="–"/>
              <a:defRPr sz="2800">
                <a:solidFill>
                  <a:schemeClr val="tx1"/>
                </a:solidFill>
                <a:latin typeface="Times New Roman" panose="02020603050405020304" pitchFamily="18" charset="0"/>
              </a:defRPr>
            </a:lvl2pPr>
            <a:lvl3pPr marL="1382713" indent="-554038" defTabSz="828675">
              <a:spcBef>
                <a:spcPct val="20000"/>
              </a:spcBef>
              <a:buChar char="•"/>
              <a:defRPr sz="2400">
                <a:solidFill>
                  <a:schemeClr val="tx1"/>
                </a:solidFill>
                <a:latin typeface="Times New Roman" panose="02020603050405020304" pitchFamily="18" charset="0"/>
              </a:defRPr>
            </a:lvl3pPr>
            <a:lvl4pPr marL="1797050" indent="-552450" defTabSz="828675">
              <a:spcBef>
                <a:spcPct val="20000"/>
              </a:spcBef>
              <a:buChar char="–"/>
              <a:defRPr sz="2000">
                <a:solidFill>
                  <a:schemeClr val="tx1"/>
                </a:solidFill>
                <a:latin typeface="Times New Roman" panose="02020603050405020304" pitchFamily="18" charset="0"/>
              </a:defRPr>
            </a:lvl4pPr>
            <a:lvl5pPr marL="2211388" indent="-552450" defTabSz="828675">
              <a:spcBef>
                <a:spcPct val="20000"/>
              </a:spcBef>
              <a:buChar char="»"/>
              <a:defRPr sz="2000">
                <a:solidFill>
                  <a:schemeClr val="tx1"/>
                </a:solidFill>
                <a:latin typeface="Times New Roman" panose="02020603050405020304" pitchFamily="18" charset="0"/>
              </a:defRPr>
            </a:lvl5pPr>
            <a:lvl6pPr marL="2668588" indent="-55245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3125788" indent="-55245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82988" indent="-55245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40188" indent="-55245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300" u="sng">
                <a:solidFill>
                  <a:schemeClr val="bg1"/>
                </a:solidFill>
                <a:latin typeface="Comic Sans MS" panose="030F0702030302020204" pitchFamily="66" charset="0"/>
              </a:rPr>
              <a:t>Proces III etapowy:</a:t>
            </a:r>
          </a:p>
          <a:p>
            <a:pPr>
              <a:spcBef>
                <a:spcPct val="50000"/>
              </a:spcBef>
              <a:buFontTx/>
              <a:buNone/>
            </a:pPr>
            <a:r>
              <a:rPr lang="pl-PL" altLang="pl-PL" sz="1300">
                <a:solidFill>
                  <a:schemeClr val="bg1"/>
                </a:solidFill>
                <a:latin typeface="Comic Sans MS" panose="030F0702030302020204" pitchFamily="66" charset="0"/>
              </a:rPr>
              <a:t>Generacja energii termicznej/ kinetycznej</a:t>
            </a:r>
          </a:p>
          <a:p>
            <a:pPr>
              <a:spcBef>
                <a:spcPct val="50000"/>
              </a:spcBef>
              <a:buFontTx/>
              <a:buAutoNum type="romanUcPeriod"/>
            </a:pPr>
            <a:r>
              <a:rPr lang="pl-PL" altLang="pl-PL" sz="1300">
                <a:solidFill>
                  <a:schemeClr val="bg1"/>
                </a:solidFill>
                <a:latin typeface="Comic Sans MS" panose="030F0702030302020204" pitchFamily="66" charset="0"/>
              </a:rPr>
              <a:t>Interakcja energii z materiałem nanoszonym</a:t>
            </a:r>
          </a:p>
          <a:p>
            <a:pPr>
              <a:spcBef>
                <a:spcPct val="50000"/>
              </a:spcBef>
              <a:buFontTx/>
              <a:buAutoNum type="romanUcPeriod"/>
            </a:pPr>
            <a:r>
              <a:rPr lang="pl-PL" altLang="pl-PL" sz="1300">
                <a:solidFill>
                  <a:schemeClr val="bg1"/>
                </a:solidFill>
                <a:latin typeface="Comic Sans MS" panose="030F0702030302020204" pitchFamily="66" charset="0"/>
              </a:rPr>
              <a:t>Interakcja rozpylonych cząstek z podłożem</a:t>
            </a:r>
          </a:p>
        </p:txBody>
      </p:sp>
      <p:sp>
        <p:nvSpPr>
          <p:cNvPr id="302090" name="Rectangle 10"/>
          <p:cNvSpPr>
            <a:spLocks noChangeArrowheads="1"/>
          </p:cNvSpPr>
          <p:nvPr/>
        </p:nvSpPr>
        <p:spPr bwMode="auto">
          <a:xfrm>
            <a:off x="690563" y="4354513"/>
            <a:ext cx="1520825" cy="1452562"/>
          </a:xfrm>
          <a:prstGeom prst="rect">
            <a:avLst/>
          </a:prstGeom>
          <a:gradFill rotWithShape="0">
            <a:gsLst>
              <a:gs pos="0">
                <a:srgbClr val="ED9A13"/>
              </a:gs>
              <a:gs pos="100000">
                <a:srgbClr val="FF3300"/>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nchor="ct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300">
                <a:solidFill>
                  <a:schemeClr val="bg1"/>
                </a:solidFill>
                <a:latin typeface="Comic Sans MS" panose="030F0702030302020204" pitchFamily="66" charset="0"/>
              </a:rPr>
              <a:t>Działo:</a:t>
            </a:r>
          </a:p>
          <a:p>
            <a:pPr>
              <a:spcBef>
                <a:spcPct val="0"/>
              </a:spcBef>
              <a:buFontTx/>
              <a:buNone/>
            </a:pPr>
            <a:r>
              <a:rPr lang="pl-PL" altLang="pl-PL" sz="1300">
                <a:solidFill>
                  <a:schemeClr val="bg1"/>
                </a:solidFill>
                <a:latin typeface="Comic Sans MS" panose="030F0702030302020204" pitchFamily="66" charset="0"/>
              </a:rPr>
              <a:t>geometria dyszy</a:t>
            </a:r>
          </a:p>
          <a:p>
            <a:pPr>
              <a:spcBef>
                <a:spcPct val="0"/>
              </a:spcBef>
            </a:pPr>
            <a:r>
              <a:rPr lang="pl-PL" altLang="pl-PL" sz="1300">
                <a:solidFill>
                  <a:schemeClr val="bg1"/>
                </a:solidFill>
                <a:latin typeface="Comic Sans MS" panose="030F0702030302020204" pitchFamily="66" charset="0"/>
              </a:rPr>
              <a:t>moc</a:t>
            </a:r>
          </a:p>
          <a:p>
            <a:pPr>
              <a:spcBef>
                <a:spcPct val="0"/>
              </a:spcBef>
            </a:pPr>
            <a:r>
              <a:rPr lang="pl-PL" altLang="pl-PL" sz="1300">
                <a:solidFill>
                  <a:schemeClr val="bg1"/>
                </a:solidFill>
                <a:latin typeface="Comic Sans MS" panose="030F0702030302020204" pitchFamily="66" charset="0"/>
              </a:rPr>
              <a:t>przepływ gazów</a:t>
            </a:r>
          </a:p>
          <a:p>
            <a:pPr>
              <a:spcBef>
                <a:spcPct val="0"/>
              </a:spcBef>
            </a:pPr>
            <a:r>
              <a:rPr lang="pl-PL" altLang="pl-PL" sz="1300">
                <a:solidFill>
                  <a:schemeClr val="bg1"/>
                </a:solidFill>
                <a:latin typeface="Comic Sans MS" panose="030F0702030302020204" pitchFamily="66" charset="0"/>
              </a:rPr>
              <a:t>skład gazów</a:t>
            </a:r>
          </a:p>
        </p:txBody>
      </p:sp>
      <p:sp>
        <p:nvSpPr>
          <p:cNvPr id="302091" name="Rectangle 11"/>
          <p:cNvSpPr>
            <a:spLocks noChangeArrowheads="1"/>
          </p:cNvSpPr>
          <p:nvPr/>
        </p:nvSpPr>
        <p:spPr bwMode="auto">
          <a:xfrm>
            <a:off x="3041650" y="4562475"/>
            <a:ext cx="2833688" cy="1724025"/>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pl-PL" altLang="pl-PL" sz="1300" u="sng">
                <a:solidFill>
                  <a:schemeClr val="bg1"/>
                </a:solidFill>
                <a:latin typeface="Comic Sans MS" panose="030F0702030302020204" pitchFamily="66" charset="0"/>
              </a:rPr>
              <a:t>Wprowadzanie materiału:</a:t>
            </a:r>
          </a:p>
          <a:p>
            <a:pPr>
              <a:spcBef>
                <a:spcPct val="50000"/>
              </a:spcBef>
              <a:buFontTx/>
              <a:buNone/>
            </a:pPr>
            <a:r>
              <a:rPr lang="pl-PL" altLang="pl-PL" sz="1300">
                <a:solidFill>
                  <a:schemeClr val="bg1"/>
                </a:solidFill>
                <a:latin typeface="Comic Sans MS" panose="030F0702030302020204" pitchFamily="66" charset="0"/>
              </a:rPr>
              <a:t>rozmiary i kształt cząstek i drutu</a:t>
            </a:r>
          </a:p>
          <a:p>
            <a:pPr>
              <a:spcBef>
                <a:spcPct val="50000"/>
              </a:spcBef>
            </a:pPr>
            <a:r>
              <a:rPr lang="pl-PL" altLang="pl-PL" sz="1300">
                <a:solidFill>
                  <a:schemeClr val="bg1"/>
                </a:solidFill>
                <a:latin typeface="Comic Sans MS" panose="030F0702030302020204" pitchFamily="66" charset="0"/>
              </a:rPr>
              <a:t>prędkość wprowadzania</a:t>
            </a:r>
          </a:p>
          <a:p>
            <a:pPr>
              <a:spcBef>
                <a:spcPct val="50000"/>
              </a:spcBef>
            </a:pPr>
            <a:r>
              <a:rPr lang="pl-PL" altLang="pl-PL" sz="1300">
                <a:solidFill>
                  <a:schemeClr val="bg1"/>
                </a:solidFill>
                <a:latin typeface="Comic Sans MS" panose="030F0702030302020204" pitchFamily="66" charset="0"/>
              </a:rPr>
              <a:t>metoda wprowadzania i  geometria</a:t>
            </a:r>
          </a:p>
          <a:p>
            <a:pPr>
              <a:spcBef>
                <a:spcPct val="50000"/>
              </a:spcBef>
            </a:pPr>
            <a:r>
              <a:rPr lang="pl-PL" altLang="pl-PL" sz="1300">
                <a:solidFill>
                  <a:schemeClr val="bg1"/>
                </a:solidFill>
                <a:latin typeface="Comic Sans MS" panose="030F0702030302020204" pitchFamily="66" charset="0"/>
              </a:rPr>
              <a:t>gaz nośny - przepływ i prędkość</a:t>
            </a:r>
          </a:p>
          <a:p>
            <a:pPr>
              <a:spcBef>
                <a:spcPct val="50000"/>
              </a:spcBef>
            </a:pPr>
            <a:r>
              <a:rPr lang="pl-PL" altLang="pl-PL" sz="1300">
                <a:solidFill>
                  <a:schemeClr val="bg1"/>
                </a:solidFill>
                <a:latin typeface="Comic Sans MS" panose="030F0702030302020204" pitchFamily="66" charset="0"/>
              </a:rPr>
              <a:t>Właściwości chemiczne i fizyczne</a:t>
            </a:r>
          </a:p>
        </p:txBody>
      </p:sp>
      <p:sp>
        <p:nvSpPr>
          <p:cNvPr id="302092" name="Text Box 12"/>
          <p:cNvSpPr txBox="1">
            <a:spLocks noChangeArrowheads="1"/>
          </p:cNvSpPr>
          <p:nvPr/>
        </p:nvSpPr>
        <p:spPr bwMode="auto">
          <a:xfrm>
            <a:off x="5722938" y="2087563"/>
            <a:ext cx="2525712" cy="14335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300" u="sng">
                <a:solidFill>
                  <a:schemeClr val="bg1"/>
                </a:solidFill>
                <a:latin typeface="Comic Sans MS" panose="030F0702030302020204" pitchFamily="66" charset="0"/>
              </a:rPr>
              <a:t>Strumień (płomień, plazma itd.):</a:t>
            </a:r>
          </a:p>
          <a:p>
            <a:pPr>
              <a:spcBef>
                <a:spcPct val="0"/>
              </a:spcBef>
            </a:pPr>
            <a:r>
              <a:rPr lang="pl-PL" altLang="pl-PL" sz="1300">
                <a:solidFill>
                  <a:schemeClr val="bg1"/>
                </a:solidFill>
                <a:latin typeface="Comic Sans MS" panose="030F0702030302020204" pitchFamily="66" charset="0"/>
              </a:rPr>
              <a:t>skład</a:t>
            </a:r>
          </a:p>
          <a:p>
            <a:pPr>
              <a:spcBef>
                <a:spcPct val="0"/>
              </a:spcBef>
            </a:pPr>
            <a:r>
              <a:rPr lang="pl-PL" altLang="pl-PL" sz="1300">
                <a:solidFill>
                  <a:schemeClr val="bg1"/>
                </a:solidFill>
                <a:latin typeface="Comic Sans MS" panose="030F0702030302020204" pitchFamily="66" charset="0"/>
              </a:rPr>
              <a:t>temperatura</a:t>
            </a:r>
          </a:p>
          <a:p>
            <a:pPr>
              <a:spcBef>
                <a:spcPct val="0"/>
              </a:spcBef>
            </a:pPr>
            <a:r>
              <a:rPr lang="pl-PL" altLang="pl-PL" sz="1300">
                <a:solidFill>
                  <a:schemeClr val="bg1"/>
                </a:solidFill>
                <a:latin typeface="Comic Sans MS" panose="030F0702030302020204" pitchFamily="66" charset="0"/>
              </a:rPr>
              <a:t>prędkość</a:t>
            </a:r>
          </a:p>
          <a:p>
            <a:pPr>
              <a:spcBef>
                <a:spcPct val="0"/>
              </a:spcBef>
            </a:pPr>
            <a:r>
              <a:rPr lang="pl-PL" altLang="pl-PL" sz="1300">
                <a:solidFill>
                  <a:schemeClr val="bg1"/>
                </a:solidFill>
                <a:latin typeface="Comic Sans MS" panose="030F0702030302020204" pitchFamily="66" charset="0"/>
              </a:rPr>
              <a:t>odległość</a:t>
            </a:r>
          </a:p>
          <a:p>
            <a:pPr>
              <a:spcBef>
                <a:spcPct val="0"/>
              </a:spcBef>
            </a:pPr>
            <a:r>
              <a:rPr lang="pl-PL" altLang="pl-PL" sz="1300">
                <a:solidFill>
                  <a:schemeClr val="bg1"/>
                </a:solidFill>
                <a:latin typeface="Comic Sans MS" panose="030F0702030302020204" pitchFamily="66" charset="0"/>
              </a:rPr>
              <a:t>otoczenie</a:t>
            </a:r>
          </a:p>
          <a:p>
            <a:pPr>
              <a:spcBef>
                <a:spcPct val="0"/>
              </a:spcBef>
            </a:pPr>
            <a:r>
              <a:rPr lang="pl-PL" altLang="pl-PL" sz="1300">
                <a:solidFill>
                  <a:schemeClr val="bg1"/>
                </a:solidFill>
                <a:latin typeface="Comic Sans MS" panose="030F0702030302020204" pitchFamily="66" charset="0"/>
              </a:rPr>
              <a:t>zaburzenia</a:t>
            </a:r>
          </a:p>
        </p:txBody>
      </p:sp>
      <p:sp>
        <p:nvSpPr>
          <p:cNvPr id="302093" name="Oval 13"/>
          <p:cNvSpPr>
            <a:spLocks noChangeArrowheads="1"/>
          </p:cNvSpPr>
          <p:nvPr/>
        </p:nvSpPr>
        <p:spPr bwMode="auto">
          <a:xfrm>
            <a:off x="8570913" y="3525838"/>
            <a:ext cx="346075" cy="1312862"/>
          </a:xfrm>
          <a:prstGeom prst="ellipse">
            <a:avLst/>
          </a:prstGeom>
          <a:solidFill>
            <a:srgbClr val="00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2094" name="Rectangle 14"/>
          <p:cNvSpPr>
            <a:spLocks noChangeArrowheads="1"/>
          </p:cNvSpPr>
          <p:nvPr/>
        </p:nvSpPr>
        <p:spPr bwMode="auto">
          <a:xfrm>
            <a:off x="8709025" y="3179763"/>
            <a:ext cx="276225" cy="2005012"/>
          </a:xfrm>
          <a:prstGeom prst="rect">
            <a:avLst/>
          </a:prstGeom>
          <a:solidFill>
            <a:srgbClr val="00517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2095" name="Text Box 15"/>
          <p:cNvSpPr txBox="1">
            <a:spLocks noChangeArrowheads="1"/>
          </p:cNvSpPr>
          <p:nvPr/>
        </p:nvSpPr>
        <p:spPr bwMode="auto">
          <a:xfrm>
            <a:off x="6221413" y="5322888"/>
            <a:ext cx="2671762" cy="104775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945" tIns="41473" rIns="82945" bIns="41473">
            <a:spAutoFit/>
          </a:bodyPr>
          <a:lstStyle>
            <a:lvl1pPr defTabSz="828675">
              <a:spcBef>
                <a:spcPct val="20000"/>
              </a:spcBef>
              <a:buChar char="•"/>
              <a:defRPr sz="3200">
                <a:solidFill>
                  <a:schemeClr val="tx1"/>
                </a:solidFill>
                <a:latin typeface="Times New Roman" panose="02020603050405020304" pitchFamily="18" charset="0"/>
              </a:defRPr>
            </a:lvl1pPr>
            <a:lvl2pPr marL="414338" indent="-285750" defTabSz="828675">
              <a:spcBef>
                <a:spcPct val="20000"/>
              </a:spcBef>
              <a:buChar char="–"/>
              <a:defRPr sz="2800">
                <a:solidFill>
                  <a:schemeClr val="tx1"/>
                </a:solidFill>
                <a:latin typeface="Times New Roman" panose="02020603050405020304" pitchFamily="18" charset="0"/>
              </a:defRPr>
            </a:lvl2pPr>
            <a:lvl3pPr marL="828675" indent="-228600" defTabSz="828675">
              <a:spcBef>
                <a:spcPct val="20000"/>
              </a:spcBef>
              <a:buChar char="•"/>
              <a:defRPr sz="2400">
                <a:solidFill>
                  <a:schemeClr val="tx1"/>
                </a:solidFill>
                <a:latin typeface="Times New Roman" panose="02020603050405020304" pitchFamily="18" charset="0"/>
              </a:defRPr>
            </a:lvl3pPr>
            <a:lvl4pPr marL="1244600" indent="-228600" defTabSz="828675">
              <a:spcBef>
                <a:spcPct val="20000"/>
              </a:spcBef>
              <a:buChar char="–"/>
              <a:defRPr sz="2000">
                <a:solidFill>
                  <a:schemeClr val="tx1"/>
                </a:solidFill>
                <a:latin typeface="Times New Roman" panose="02020603050405020304" pitchFamily="18" charset="0"/>
              </a:defRPr>
            </a:lvl4pPr>
            <a:lvl5pPr marL="1658938" indent="-228600" defTabSz="828675">
              <a:spcBef>
                <a:spcPct val="20000"/>
              </a:spcBef>
              <a:buChar char="»"/>
              <a:defRPr sz="2000">
                <a:solidFill>
                  <a:schemeClr val="tx1"/>
                </a:solidFill>
                <a:latin typeface="Times New Roman" panose="02020603050405020304" pitchFamily="18" charset="0"/>
              </a:defRPr>
            </a:lvl5pPr>
            <a:lvl6pPr marL="21161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6pPr>
            <a:lvl7pPr marL="25733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7pPr>
            <a:lvl8pPr marL="30305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8pPr>
            <a:lvl9pPr marL="3487738" indent="-228600" defTabSz="828675"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300" u="sng">
                <a:solidFill>
                  <a:schemeClr val="bg1"/>
                </a:solidFill>
                <a:latin typeface="Comic Sans MS" panose="030F0702030302020204" pitchFamily="66" charset="0"/>
              </a:rPr>
              <a:t>Podłoże:</a:t>
            </a:r>
          </a:p>
          <a:p>
            <a:pPr>
              <a:spcBef>
                <a:spcPct val="0"/>
              </a:spcBef>
            </a:pPr>
            <a:r>
              <a:rPr lang="pl-PL" altLang="pl-PL" sz="1300">
                <a:solidFill>
                  <a:schemeClr val="bg1"/>
                </a:solidFill>
                <a:latin typeface="Comic Sans MS" panose="030F0702030302020204" pitchFamily="66" charset="0"/>
              </a:rPr>
              <a:t>zanieczyszczenie powierzchni</a:t>
            </a:r>
          </a:p>
          <a:p>
            <a:pPr>
              <a:spcBef>
                <a:spcPct val="0"/>
              </a:spcBef>
            </a:pPr>
            <a:r>
              <a:rPr lang="pl-PL" altLang="pl-PL" sz="1300">
                <a:solidFill>
                  <a:schemeClr val="bg1"/>
                </a:solidFill>
                <a:latin typeface="Comic Sans MS" panose="030F0702030302020204" pitchFamily="66" charset="0"/>
              </a:rPr>
              <a:t>temperatura</a:t>
            </a:r>
          </a:p>
          <a:p>
            <a:pPr>
              <a:spcBef>
                <a:spcPct val="0"/>
              </a:spcBef>
            </a:pPr>
            <a:r>
              <a:rPr lang="pl-PL" altLang="pl-PL" sz="1300">
                <a:solidFill>
                  <a:schemeClr val="bg1"/>
                </a:solidFill>
                <a:latin typeface="Comic Sans MS" panose="030F0702030302020204" pitchFamily="66" charset="0"/>
              </a:rPr>
              <a:t>właściwości fizyczne i chemiczne</a:t>
            </a:r>
          </a:p>
          <a:p>
            <a:pPr>
              <a:spcBef>
                <a:spcPct val="0"/>
              </a:spcBef>
            </a:pPr>
            <a:r>
              <a:rPr lang="pl-PL" altLang="pl-PL" sz="1300">
                <a:solidFill>
                  <a:schemeClr val="bg1"/>
                </a:solidFill>
                <a:latin typeface="Comic Sans MS" panose="030F0702030302020204" pitchFamily="66" charset="0"/>
              </a:rPr>
              <a:t>prędkość względem działa</a:t>
            </a:r>
          </a:p>
        </p:txBody>
      </p:sp>
    </p:spTree>
  </p:cSld>
  <p:clrMapOvr>
    <a:masterClrMapping/>
  </p:clrMapOvr>
  <p:transition>
    <p:wipe dir="r"/>
  </p:transition>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Tytuł 1"/>
          <p:cNvSpPr>
            <a:spLocks noGrp="1"/>
          </p:cNvSpPr>
          <p:nvPr>
            <p:ph type="title"/>
          </p:nvPr>
        </p:nvSpPr>
        <p:spPr>
          <a:xfrm>
            <a:off x="685800" y="609600"/>
            <a:ext cx="7772400" cy="587375"/>
          </a:xfrm>
        </p:spPr>
        <p:txBody>
          <a:bodyPr/>
          <a:lstStyle/>
          <a:p>
            <a:r>
              <a:rPr lang="pl-PL" altLang="pl-PL" sz="2400" b="1">
                <a:solidFill>
                  <a:srgbClr val="FFCC00"/>
                </a:solidFill>
              </a:rPr>
              <a:t>Natryskiwanie na zimno</a:t>
            </a:r>
            <a:br>
              <a:rPr lang="pl-PL" altLang="pl-PL" sz="2000" b="1"/>
            </a:br>
            <a:r>
              <a:rPr lang="pl-PL" altLang="pl-PL" sz="2000" b="1">
                <a:solidFill>
                  <a:schemeClr val="bg1"/>
                </a:solidFill>
              </a:rPr>
              <a:t>Cold gas dynamic spray  (CS)</a:t>
            </a:r>
          </a:p>
        </p:txBody>
      </p:sp>
      <p:pic>
        <p:nvPicPr>
          <p:cNvPr id="303107" name="Symbol zastępczy zawartości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2563" y="2420938"/>
            <a:ext cx="4322762" cy="2162175"/>
          </a:xfrm>
        </p:spPr>
      </p:pic>
      <p:sp>
        <p:nvSpPr>
          <p:cNvPr id="303108" name="pole tekstowe 4"/>
          <p:cNvSpPr txBox="1">
            <a:spLocks noChangeArrowheads="1"/>
          </p:cNvSpPr>
          <p:nvPr/>
        </p:nvSpPr>
        <p:spPr bwMode="auto">
          <a:xfrm>
            <a:off x="107950" y="5299075"/>
            <a:ext cx="522763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000"/>
              <a:t>Proszek przyśpieszany w dyszy de Lavala </a:t>
            </a:r>
          </a:p>
          <a:p>
            <a:pPr>
              <a:spcBef>
                <a:spcPct val="0"/>
              </a:spcBef>
              <a:buFontTx/>
              <a:buNone/>
            </a:pPr>
            <a:r>
              <a:rPr lang="pl-PL" altLang="pl-PL" sz="2000"/>
              <a:t>z prędkościami naddźwiękowymi (do3M) </a:t>
            </a:r>
          </a:p>
          <a:p>
            <a:pPr>
              <a:spcBef>
                <a:spcPct val="0"/>
              </a:spcBef>
              <a:buFontTx/>
              <a:buNone/>
            </a:pPr>
            <a:r>
              <a:rPr lang="pl-PL" altLang="pl-PL" sz="2000"/>
              <a:t>Cząstki uderzają z prędkościami 300 – 1200 ms</a:t>
            </a:r>
            <a:r>
              <a:rPr lang="pl-PL" altLang="pl-PL" sz="2000" baseline="30000"/>
              <a:t>-1</a:t>
            </a:r>
            <a:endParaRPr lang="pl-PL" altLang="pl-PL" sz="2000"/>
          </a:p>
        </p:txBody>
      </p:sp>
      <p:pic>
        <p:nvPicPr>
          <p:cNvPr id="303109" name="Obraz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1412875"/>
            <a:ext cx="4138613" cy="435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4130" name="Symbol zastępczy zawartości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68313" y="1052513"/>
            <a:ext cx="5468937" cy="5472112"/>
          </a:xfrm>
        </p:spPr>
      </p:pic>
      <p:pic>
        <p:nvPicPr>
          <p:cNvPr id="304131" name="Obraz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11863" y="4292600"/>
            <a:ext cx="2963862"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32" name="Obraz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11863" y="2733675"/>
            <a:ext cx="2963862"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33" name="Obraz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937250" y="328613"/>
            <a:ext cx="3130550" cy="135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4134" name="pole tekstowe 7"/>
          <p:cNvSpPr txBox="1">
            <a:spLocks noChangeArrowheads="1"/>
          </p:cNvSpPr>
          <p:nvPr/>
        </p:nvSpPr>
        <p:spPr bwMode="auto">
          <a:xfrm>
            <a:off x="6011863" y="1795463"/>
            <a:ext cx="31321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400"/>
              <a:t>Temperature field</a:t>
            </a:r>
          </a:p>
          <a:p>
            <a:pPr>
              <a:spcBef>
                <a:spcPct val="0"/>
              </a:spcBef>
              <a:buFontTx/>
              <a:buNone/>
            </a:pPr>
            <a:r>
              <a:rPr lang="pl-PL" altLang="pl-PL" sz="1600">
                <a:solidFill>
                  <a:schemeClr val="bg1"/>
                </a:solidFill>
              </a:rPr>
              <a:t>25ns; v=450m/s; </a:t>
            </a:r>
          </a:p>
          <a:p>
            <a:pPr>
              <a:spcBef>
                <a:spcPct val="0"/>
              </a:spcBef>
              <a:buFontTx/>
              <a:buNone/>
            </a:pPr>
            <a:r>
              <a:rPr lang="pl-PL" altLang="pl-PL" sz="1600">
                <a:solidFill>
                  <a:schemeClr val="bg1"/>
                </a:solidFill>
              </a:rPr>
              <a:t>Tparticle 20degC; Tsubst. 20degC</a:t>
            </a:r>
          </a:p>
        </p:txBody>
      </p:sp>
      <p:sp>
        <p:nvSpPr>
          <p:cNvPr id="304135" name="pole tekstowe 8"/>
          <p:cNvSpPr txBox="1">
            <a:spLocks noChangeArrowheads="1"/>
          </p:cNvSpPr>
          <p:nvPr/>
        </p:nvSpPr>
        <p:spPr bwMode="auto">
          <a:xfrm>
            <a:off x="6124575" y="5921375"/>
            <a:ext cx="22653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2400"/>
              <a:t>Stress field </a:t>
            </a:r>
            <a:r>
              <a:rPr lang="pl-PL" altLang="pl-PL" sz="1600">
                <a:solidFill>
                  <a:schemeClr val="bg1"/>
                </a:solidFill>
              </a:rPr>
              <a:t>1ns;5ns</a:t>
            </a:r>
          </a:p>
        </p:txBody>
      </p:sp>
      <p:pic>
        <p:nvPicPr>
          <p:cNvPr id="304136" name="Obraz 9"/>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187450" y="125413"/>
            <a:ext cx="353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lstStyle/>
          <a:p>
            <a:pPr eaLnBrk="1" hangingPunct="1"/>
            <a:r>
              <a:rPr lang="pl-PL" altLang="pl-PL" sz="2800" b="1"/>
              <a:t>20. Odparowanie łukowe</a:t>
            </a:r>
          </a:p>
        </p:txBody>
      </p:sp>
      <p:sp>
        <p:nvSpPr>
          <p:cNvPr id="306179" name="Rectangle 3"/>
          <p:cNvSpPr>
            <a:spLocks noGrp="1" noChangeArrowheads="1"/>
          </p:cNvSpPr>
          <p:nvPr>
            <p:ph type="body" idx="1"/>
          </p:nvPr>
        </p:nvSpPr>
        <p:spPr>
          <a:xfrm>
            <a:off x="757238" y="1557338"/>
            <a:ext cx="7772400" cy="4114800"/>
          </a:xfrm>
        </p:spPr>
        <p:txBody>
          <a:bodyPr/>
          <a:lstStyle/>
          <a:p>
            <a:pPr eaLnBrk="1" hangingPunct="1">
              <a:lnSpc>
                <a:spcPct val="90000"/>
              </a:lnSpc>
              <a:buFontTx/>
              <a:buNone/>
            </a:pPr>
            <a:r>
              <a:rPr lang="pl-PL" altLang="pl-PL" sz="2400"/>
              <a:t>Wyładowanie łukowe – wyładowanie elektryczne o stosunkowo wysokim prądzie przy względnie  niskim napięciu, charakteryzuje się kolektywnym mechanizmem emisji elektronów z katody</a:t>
            </a:r>
          </a:p>
          <a:p>
            <a:pPr eaLnBrk="1" hangingPunct="1">
              <a:lnSpc>
                <a:spcPct val="90000"/>
              </a:lnSpc>
              <a:buFontTx/>
              <a:buNone/>
            </a:pPr>
            <a:r>
              <a:rPr lang="pl-PL" altLang="pl-PL" sz="2400"/>
              <a:t>Wyładowanie łukowe stosuje się do modyfikacji powierzchni i syntezy cienkich warstw</a:t>
            </a:r>
          </a:p>
          <a:p>
            <a:pPr eaLnBrk="1" hangingPunct="1">
              <a:lnSpc>
                <a:spcPct val="90000"/>
              </a:lnSpc>
              <a:buFontTx/>
              <a:buNone/>
            </a:pPr>
            <a:endParaRPr lang="pl-PL" altLang="pl-PL" sz="2400"/>
          </a:p>
          <a:p>
            <a:pPr eaLnBrk="1" hangingPunct="1">
              <a:lnSpc>
                <a:spcPct val="90000"/>
              </a:lnSpc>
            </a:pPr>
            <a:r>
              <a:rPr lang="pl-PL" altLang="pl-PL" sz="2400"/>
              <a:t>Wyładowanie łukowe</a:t>
            </a:r>
          </a:p>
          <a:p>
            <a:pPr eaLnBrk="1" hangingPunct="1">
              <a:lnSpc>
                <a:spcPct val="90000"/>
              </a:lnSpc>
            </a:pPr>
            <a:r>
              <a:rPr lang="pl-PL" altLang="pl-PL" sz="2400"/>
              <a:t>Wyładowanie jarzeniowe częstości radiowej  RF  13.56 MHz</a:t>
            </a:r>
          </a:p>
          <a:p>
            <a:pPr eaLnBrk="1" hangingPunct="1">
              <a:lnSpc>
                <a:spcPct val="90000"/>
              </a:lnSpc>
            </a:pPr>
            <a:r>
              <a:rPr lang="pl-PL" altLang="pl-PL" sz="2400"/>
              <a:t>Wyładowanie mikrofalowe MW  2.45 GHz</a:t>
            </a:r>
          </a:p>
          <a:p>
            <a:pPr eaLnBrk="1" hangingPunct="1">
              <a:lnSpc>
                <a:spcPct val="90000"/>
              </a:lnSpc>
              <a:buFontTx/>
              <a:buNone/>
            </a:pPr>
            <a:endParaRPr lang="pl-PL" altLang="pl-PL" sz="2400"/>
          </a:p>
        </p:txBody>
      </p:sp>
    </p:spTree>
  </p:cSld>
  <p:clrMapOvr>
    <a:masterClrMapping/>
  </p:clrMapOvr>
  <p:transition>
    <p:wipe dir="r"/>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02" name="Picture 2" descr="6"/>
          <p:cNvPicPr>
            <a:picLocks noChangeAspect="1" noChangeArrowheads="1"/>
          </p:cNvPicPr>
          <p:nvPr/>
        </p:nvPicPr>
        <p:blipFill>
          <a:blip r:embed="rId2" cstate="print">
            <a:lum bright="-30000" contrast="48000"/>
            <a:extLst>
              <a:ext uri="{28A0092B-C50C-407E-A947-70E740481C1C}">
                <a14:useLocalDpi xmlns:a14="http://schemas.microsoft.com/office/drawing/2010/main" val="0"/>
              </a:ext>
            </a:extLst>
          </a:blip>
          <a:srcRect l="23116"/>
          <a:stretch>
            <a:fillRect/>
          </a:stretch>
        </p:blipFill>
        <p:spPr bwMode="auto">
          <a:xfrm>
            <a:off x="971550" y="260350"/>
            <a:ext cx="7129463" cy="632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Text Box 2"/>
          <p:cNvSpPr txBox="1">
            <a:spLocks noChangeArrowheads="1"/>
          </p:cNvSpPr>
          <p:nvPr/>
        </p:nvSpPr>
        <p:spPr bwMode="auto">
          <a:xfrm>
            <a:off x="838200" y="2182813"/>
            <a:ext cx="7467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pl-PL" sz="2400" b="1">
                <a:cs typeface="Times New Roman" panose="02020603050405020304" pitchFamily="18" charset="0"/>
              </a:rPr>
              <a:t> </a:t>
            </a:r>
            <a:endParaRPr lang="pl-PL" altLang="pl-PL" sz="2400">
              <a:cs typeface="Times New Roman" panose="02020603050405020304" pitchFamily="18" charset="0"/>
            </a:endParaRPr>
          </a:p>
        </p:txBody>
      </p:sp>
      <p:sp>
        <p:nvSpPr>
          <p:cNvPr id="308227" name="Rectangle 3"/>
          <p:cNvSpPr>
            <a:spLocks noChangeArrowheads="1"/>
          </p:cNvSpPr>
          <p:nvPr/>
        </p:nvSpPr>
        <p:spPr bwMode="auto">
          <a:xfrm>
            <a:off x="8229600" y="0"/>
            <a:ext cx="914400" cy="533400"/>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8228" name="Rectangle 4"/>
          <p:cNvSpPr>
            <a:spLocks noChangeArrowheads="1"/>
          </p:cNvSpPr>
          <p:nvPr/>
        </p:nvSpPr>
        <p:spPr bwMode="auto">
          <a:xfrm>
            <a:off x="8001000" y="152400"/>
            <a:ext cx="914400" cy="533400"/>
          </a:xfrm>
          <a:prstGeom prst="rect">
            <a:avLst/>
          </a:prstGeom>
          <a:solidFill>
            <a:srgbClr val="FF3300"/>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8229" name="Rectangle 5"/>
          <p:cNvSpPr>
            <a:spLocks noChangeArrowheads="1"/>
          </p:cNvSpPr>
          <p:nvPr/>
        </p:nvSpPr>
        <p:spPr bwMode="auto">
          <a:xfrm>
            <a:off x="7696200" y="381000"/>
            <a:ext cx="914400" cy="533400"/>
          </a:xfrm>
          <a:prstGeom prst="rect">
            <a:avLst/>
          </a:prstGeom>
          <a:solidFill>
            <a:schemeClr val="bg1"/>
          </a:soli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08230" name="Text Box 6"/>
          <p:cNvSpPr txBox="1">
            <a:spLocks noChangeArrowheads="1"/>
          </p:cNvSpPr>
          <p:nvPr/>
        </p:nvSpPr>
        <p:spPr bwMode="auto">
          <a:xfrm>
            <a:off x="179388" y="908050"/>
            <a:ext cx="7345362" cy="5203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Struktura wyładowania jarzeniowego</a:t>
            </a:r>
          </a:p>
          <a:p>
            <a:pPr eaLnBrk="1" hangingPunct="1">
              <a:spcBef>
                <a:spcPct val="0"/>
              </a:spcBef>
              <a:buFontTx/>
              <a:buNone/>
            </a:pPr>
            <a:endParaRPr lang="pl-PL" altLang="pl-PL" sz="2400"/>
          </a:p>
          <a:p>
            <a:pPr eaLnBrk="1" hangingPunct="1">
              <a:spcBef>
                <a:spcPct val="0"/>
              </a:spcBef>
              <a:buFontTx/>
              <a:buNone/>
            </a:pPr>
            <a:r>
              <a:rPr lang="pl-PL" altLang="pl-PL" sz="2400"/>
              <a:t>KATODA (-)</a:t>
            </a:r>
          </a:p>
          <a:p>
            <a:pPr eaLnBrk="1" hangingPunct="1">
              <a:spcBef>
                <a:spcPct val="0"/>
              </a:spcBef>
              <a:buFontTx/>
              <a:buNone/>
            </a:pPr>
            <a:r>
              <a:rPr lang="pl-PL" altLang="pl-PL" sz="2400"/>
              <a:t>   ciemnia Astona</a:t>
            </a:r>
          </a:p>
          <a:p>
            <a:pPr eaLnBrk="1" hangingPunct="1">
              <a:spcBef>
                <a:spcPct val="0"/>
              </a:spcBef>
              <a:buFontTx/>
              <a:buNone/>
            </a:pPr>
            <a:r>
              <a:rPr lang="pl-PL" altLang="pl-PL" sz="2400"/>
              <a:t>      poświata katodowa</a:t>
            </a:r>
          </a:p>
          <a:p>
            <a:pPr eaLnBrk="1" hangingPunct="1">
              <a:spcBef>
                <a:spcPct val="0"/>
              </a:spcBef>
              <a:buFontTx/>
              <a:buNone/>
            </a:pPr>
            <a:r>
              <a:rPr lang="pl-PL" altLang="pl-PL" sz="2400"/>
              <a:t>         ciemnia katodowa</a:t>
            </a:r>
          </a:p>
          <a:p>
            <a:pPr eaLnBrk="1" hangingPunct="1">
              <a:spcBef>
                <a:spcPct val="0"/>
              </a:spcBef>
              <a:buFontTx/>
              <a:buNone/>
            </a:pPr>
            <a:r>
              <a:rPr lang="pl-PL" altLang="pl-PL" sz="2400"/>
              <a:t>            jarzenie ujemne (poświata ujemna)</a:t>
            </a:r>
          </a:p>
          <a:p>
            <a:pPr eaLnBrk="1" hangingPunct="1">
              <a:spcBef>
                <a:spcPct val="0"/>
              </a:spcBef>
              <a:buFontTx/>
              <a:buNone/>
            </a:pPr>
            <a:r>
              <a:rPr lang="pl-PL" altLang="pl-PL" sz="2400"/>
              <a:t>                ciemnia Faradaya</a:t>
            </a:r>
          </a:p>
          <a:p>
            <a:pPr eaLnBrk="1" hangingPunct="1">
              <a:spcBef>
                <a:spcPct val="0"/>
              </a:spcBef>
              <a:buFontTx/>
              <a:buNone/>
            </a:pPr>
            <a:r>
              <a:rPr lang="pl-PL" altLang="pl-PL" sz="2400"/>
              <a:t>                    jarzenie dodatnie</a:t>
            </a:r>
          </a:p>
          <a:p>
            <a:pPr eaLnBrk="1" hangingPunct="1">
              <a:spcBef>
                <a:spcPct val="0"/>
              </a:spcBef>
              <a:buFontTx/>
              <a:buNone/>
            </a:pPr>
            <a:r>
              <a:rPr lang="pl-PL" altLang="pl-PL" sz="2400"/>
              <a:t>                       ciemnia anodowa</a:t>
            </a:r>
          </a:p>
          <a:p>
            <a:pPr eaLnBrk="1" hangingPunct="1">
              <a:spcBef>
                <a:spcPct val="0"/>
              </a:spcBef>
              <a:buFontTx/>
              <a:buNone/>
            </a:pPr>
            <a:r>
              <a:rPr lang="pl-PL" altLang="pl-PL" sz="2400"/>
              <a:t>                           jarzenie anodowe (poświata anodowa)</a:t>
            </a:r>
          </a:p>
          <a:p>
            <a:pPr eaLnBrk="1" hangingPunct="1">
              <a:spcBef>
                <a:spcPct val="0"/>
              </a:spcBef>
              <a:buFontTx/>
              <a:buNone/>
            </a:pPr>
            <a:r>
              <a:rPr lang="pl-PL" altLang="pl-PL" sz="2400"/>
              <a:t>                                                                    ANODA (+)</a:t>
            </a:r>
          </a:p>
          <a:p>
            <a:pPr eaLnBrk="1" hangingPunct="1">
              <a:spcBef>
                <a:spcPct val="0"/>
              </a:spcBef>
              <a:buFontTx/>
              <a:buNone/>
            </a:pPr>
            <a:endParaRPr lang="pl-PL" altLang="pl-PL" sz="2400"/>
          </a:p>
          <a:p>
            <a:pP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69666"/>
                                        </p:tgtEl>
                                        <p:attrNameLst>
                                          <p:attrName>style.visibility</p:attrName>
                                        </p:attrNameLst>
                                      </p:cBhvr>
                                      <p:to>
                                        <p:strVal val="visible"/>
                                      </p:to>
                                    </p:set>
                                    <p:animEffect transition="in" filter="wipe(up)">
                                      <p:cBhvr>
                                        <p:cTn id="7" dur="500"/>
                                        <p:tgtEl>
                                          <p:spTgt spid="369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6" grpId="0" autoUpdateAnimBg="0"/>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250" name="Picture 2" descr="7"/>
          <p:cNvPicPr>
            <a:picLocks noChangeAspect="1" noChangeArrowheads="1"/>
          </p:cNvPicPr>
          <p:nvPr/>
        </p:nvPicPr>
        <p:blipFill>
          <a:blip r:embed="rId2" cstate="print">
            <a:lum bright="-18000" contrast="30000"/>
            <a:extLst>
              <a:ext uri="{28A0092B-C50C-407E-A947-70E740481C1C}">
                <a14:useLocalDpi xmlns:a14="http://schemas.microsoft.com/office/drawing/2010/main" val="0"/>
              </a:ext>
            </a:extLst>
          </a:blip>
          <a:srcRect l="7890" t="18619"/>
          <a:stretch>
            <a:fillRect/>
          </a:stretch>
        </p:blipFill>
        <p:spPr bwMode="auto">
          <a:xfrm>
            <a:off x="250825" y="2319338"/>
            <a:ext cx="8767763"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2"/>
          <p:cNvSpPr>
            <a:spLocks noGrp="1" noChangeArrowheads="1"/>
          </p:cNvSpPr>
          <p:nvPr>
            <p:ph type="body" idx="1"/>
          </p:nvPr>
        </p:nvSpPr>
        <p:spPr>
          <a:xfrm>
            <a:off x="685800" y="333375"/>
            <a:ext cx="7772400" cy="5762625"/>
          </a:xfrm>
          <a:noFill/>
        </p:spPr>
        <p:txBody>
          <a:bodyPr/>
          <a:lstStyle/>
          <a:p>
            <a:pPr marL="0" indent="0" algn="ctr" eaLnBrk="1" hangingPunct="1">
              <a:buFontTx/>
              <a:buNone/>
            </a:pPr>
            <a:r>
              <a:rPr lang="de-DE" altLang="pl-PL" b="1"/>
              <a:t>Coating of Tubes</a:t>
            </a:r>
          </a:p>
          <a:p>
            <a:pPr marL="0" indent="0" algn="ctr" eaLnBrk="1" hangingPunct="1"/>
            <a:endParaRPr lang="de-DE" altLang="pl-PL"/>
          </a:p>
          <a:p>
            <a:pPr marL="0" indent="0" algn="ctr" eaLnBrk="1" hangingPunct="1">
              <a:buFontTx/>
              <a:buNone/>
            </a:pPr>
            <a:r>
              <a:rPr lang="de-DE" altLang="pl-PL"/>
              <a:t>First steps of </a:t>
            </a:r>
            <a:br>
              <a:rPr lang="de-DE" altLang="pl-PL"/>
            </a:br>
            <a:r>
              <a:rPr lang="de-DE" altLang="pl-PL"/>
              <a:t>pretreatment and film deposition </a:t>
            </a:r>
            <a:br>
              <a:rPr lang="de-DE" altLang="pl-PL"/>
            </a:br>
            <a:r>
              <a:rPr lang="de-DE" altLang="pl-PL"/>
              <a:t>inside long tubes</a:t>
            </a:r>
          </a:p>
        </p:txBody>
      </p:sp>
    </p:spTree>
  </p:cSld>
  <p:clrMapOvr>
    <a:masterClrMapping/>
  </p:clrMapOvr>
  <p:transition>
    <p:wipe dir="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2"/>
          <p:cNvSpPr>
            <a:spLocks noGrp="1" noChangeArrowheads="1"/>
          </p:cNvSpPr>
          <p:nvPr>
            <p:ph type="title"/>
          </p:nvPr>
        </p:nvSpPr>
        <p:spPr/>
        <p:txBody>
          <a:bodyPr/>
          <a:lstStyle/>
          <a:p>
            <a:pPr eaLnBrk="1" hangingPunct="1"/>
            <a:r>
              <a:rPr lang="de-DE" altLang="pl-PL">
                <a:solidFill>
                  <a:srgbClr val="FF0000"/>
                </a:solidFill>
              </a:rPr>
              <a:t>Background - Motivation</a:t>
            </a:r>
            <a:endParaRPr lang="de-DE" altLang="pl-PL"/>
          </a:p>
        </p:txBody>
      </p:sp>
      <p:sp>
        <p:nvSpPr>
          <p:cNvPr id="311299" name="Rectangle 3"/>
          <p:cNvSpPr>
            <a:spLocks noGrp="1" noChangeArrowheads="1"/>
          </p:cNvSpPr>
          <p:nvPr>
            <p:ph type="body" idx="1"/>
          </p:nvPr>
        </p:nvSpPr>
        <p:spPr>
          <a:xfrm>
            <a:off x="1331913" y="1989138"/>
            <a:ext cx="7704137" cy="4529137"/>
          </a:xfrm>
          <a:noFill/>
        </p:spPr>
        <p:txBody>
          <a:bodyPr lIns="91436" tIns="45718" rIns="91436" bIns="45718"/>
          <a:lstStyle/>
          <a:p>
            <a:pPr marL="287338" indent="-287338" eaLnBrk="1" hangingPunct="1">
              <a:lnSpc>
                <a:spcPct val="90000"/>
              </a:lnSpc>
            </a:pPr>
            <a:r>
              <a:rPr lang="en-US" altLang="pl-PL" sz="1400" b="1"/>
              <a:t>Problems in using traditional PVD/CVD coating techniques:</a:t>
            </a:r>
          </a:p>
          <a:p>
            <a:pPr marL="508000" lvl="1" indent="-219075" eaLnBrk="1" hangingPunct="1">
              <a:lnSpc>
                <a:spcPct val="90000"/>
              </a:lnSpc>
            </a:pPr>
            <a:r>
              <a:rPr lang="en-US" altLang="pl-PL" sz="1400" b="1"/>
              <a:t>PVD: directed particle beam (plasma)</a:t>
            </a:r>
            <a:br>
              <a:rPr lang="en-US" altLang="pl-PL" sz="1400" b="1"/>
            </a:br>
            <a:r>
              <a:rPr lang="en-US" altLang="pl-PL" sz="1400" b="1"/>
              <a:t>          low deposition rate on surfaces parallel to directed beam</a:t>
            </a:r>
            <a:br>
              <a:rPr lang="en-US" altLang="pl-PL" sz="1400" b="1"/>
            </a:br>
            <a:r>
              <a:rPr lang="en-US" altLang="pl-PL" sz="1400" b="1"/>
              <a:t>          in holes: Depth/diameter ratio high =&gt; very low rate</a:t>
            </a:r>
          </a:p>
          <a:p>
            <a:pPr marL="508000" lvl="1" indent="-219075" eaLnBrk="1" hangingPunct="1">
              <a:lnSpc>
                <a:spcPct val="90000"/>
              </a:lnSpc>
            </a:pPr>
            <a:r>
              <a:rPr lang="en-US" altLang="pl-PL" sz="1400" b="1"/>
              <a:t>CVD: deposition from gaseous precursor – easier coating in holes</a:t>
            </a:r>
            <a:br>
              <a:rPr lang="en-US" altLang="pl-PL" sz="1400" b="1"/>
            </a:br>
            <a:r>
              <a:rPr lang="en-US" altLang="pl-PL" sz="1400" b="1"/>
              <a:t>          traditional precursors require high temperatures</a:t>
            </a:r>
            <a:br>
              <a:rPr lang="en-US" altLang="pl-PL" sz="1400" b="1"/>
            </a:br>
            <a:r>
              <a:rPr lang="en-US" altLang="pl-PL" sz="1400" b="1"/>
              <a:t>          only carbon / metal-organic precursors allow coating on polymers</a:t>
            </a:r>
            <a:br>
              <a:rPr lang="en-US" altLang="pl-PL" sz="1400" b="1"/>
            </a:br>
            <a:endParaRPr lang="en-US" altLang="pl-PL" sz="1400" b="1"/>
          </a:p>
          <a:p>
            <a:pPr marL="287338" indent="-287338" eaLnBrk="1" hangingPunct="1">
              <a:lnSpc>
                <a:spcPct val="90000"/>
              </a:lnSpc>
            </a:pPr>
            <a:r>
              <a:rPr lang="en-US" altLang="pl-PL" sz="1400" b="1"/>
              <a:t>Need for coating inside tube-shaped medical parts:</a:t>
            </a:r>
          </a:p>
          <a:p>
            <a:pPr marL="508000" lvl="1" indent="-219075" eaLnBrk="1" hangingPunct="1">
              <a:lnSpc>
                <a:spcPct val="90000"/>
              </a:lnSpc>
            </a:pPr>
            <a:r>
              <a:rPr lang="en-US" altLang="pl-PL" sz="1400" b="1"/>
              <a:t>Direct contact to body fluids (blood, etc.)</a:t>
            </a:r>
          </a:p>
          <a:p>
            <a:pPr marL="508000" lvl="1" indent="-219075" eaLnBrk="1" hangingPunct="1">
              <a:lnSpc>
                <a:spcPct val="90000"/>
              </a:lnSpc>
            </a:pPr>
            <a:r>
              <a:rPr lang="en-US" altLang="pl-PL" sz="1400" b="1"/>
              <a:t>Prevention of any harmful body reactions </a:t>
            </a:r>
            <a:br>
              <a:rPr lang="en-US" altLang="pl-PL" sz="1400" b="1"/>
            </a:br>
            <a:endParaRPr lang="en-US" altLang="pl-PL" sz="1400" b="1"/>
          </a:p>
          <a:p>
            <a:pPr marL="287338" indent="-287338" eaLnBrk="1" hangingPunct="1">
              <a:lnSpc>
                <a:spcPct val="90000"/>
              </a:lnSpc>
            </a:pPr>
            <a:r>
              <a:rPr lang="en-US" altLang="pl-PL" sz="1400" b="1"/>
              <a:t>Attempt:</a:t>
            </a:r>
          </a:p>
          <a:p>
            <a:pPr marL="508000" lvl="1" indent="-219075" eaLnBrk="1" hangingPunct="1">
              <a:lnSpc>
                <a:spcPct val="90000"/>
              </a:lnSpc>
            </a:pPr>
            <a:r>
              <a:rPr lang="en-US" altLang="pl-PL" sz="1400" i="1"/>
              <a:t>Pulsed DC coating process, built especially for coating inside tubes</a:t>
            </a:r>
          </a:p>
          <a:p>
            <a:pPr marL="508000" lvl="1" indent="-219075" eaLnBrk="1" hangingPunct="1">
              <a:lnSpc>
                <a:spcPct val="90000"/>
              </a:lnSpc>
            </a:pPr>
            <a:r>
              <a:rPr lang="en-US" altLang="pl-PL" sz="1400" i="1"/>
              <a:t>Pretreatment in inert or oxidzing plasma</a:t>
            </a:r>
          </a:p>
          <a:p>
            <a:pPr marL="508000" lvl="1" indent="-219075" eaLnBrk="1" hangingPunct="1">
              <a:lnSpc>
                <a:spcPct val="90000"/>
              </a:lnSpc>
            </a:pPr>
            <a:r>
              <a:rPr lang="en-US" altLang="pl-PL" sz="1400" i="1"/>
              <a:t>Coating with carbon, siloxane and metal-organic precursors </a:t>
            </a:r>
          </a:p>
          <a:p>
            <a:pPr marL="508000" lvl="1" indent="-219075" eaLnBrk="1" hangingPunct="1">
              <a:lnSpc>
                <a:spcPct val="90000"/>
              </a:lnSpc>
            </a:pPr>
            <a:r>
              <a:rPr lang="en-US" altLang="pl-PL" sz="1400" i="1"/>
              <a:t>Variation of chemical composition</a:t>
            </a:r>
          </a:p>
          <a:p>
            <a:pPr marL="508000" lvl="1" indent="-219075" eaLnBrk="1" hangingPunct="1">
              <a:lnSpc>
                <a:spcPct val="90000"/>
              </a:lnSpc>
            </a:pPr>
            <a:r>
              <a:rPr lang="en-US" altLang="pl-PL" sz="1400" i="1"/>
              <a:t>Variation of film thickness and deposition conditions (=&gt; different roughness)</a:t>
            </a:r>
          </a:p>
        </p:txBody>
      </p:sp>
    </p:spTree>
  </p:cSld>
  <p:clrMapOvr>
    <a:masterClrMapping/>
  </p:clrMapOvr>
  <p:transition>
    <p:wipe dir="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13347"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13348"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3349"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9590"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Coating system</a:t>
            </a:r>
          </a:p>
        </p:txBody>
      </p:sp>
      <p:pic>
        <p:nvPicPr>
          <p:cNvPr id="31335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03350" y="1412875"/>
            <a:ext cx="7740650" cy="296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3352" name="Picture 8"/>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8313" y="2971800"/>
            <a:ext cx="6913562"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3353" name="Text Box 9"/>
          <p:cNvSpPr txBox="1">
            <a:spLocks noChangeArrowheads="1"/>
          </p:cNvSpPr>
          <p:nvPr/>
        </p:nvSpPr>
        <p:spPr bwMode="auto">
          <a:xfrm>
            <a:off x="2967038" y="6091238"/>
            <a:ext cx="2341562" cy="304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400">
                <a:latin typeface="Arial" panose="020B0604020202020204" pitchFamily="34" charset="0"/>
                <a:ea typeface="MS PGothic" panose="020B0600070205080204" pitchFamily="34" charset="-128"/>
              </a:rPr>
              <a:t>Pulse width (5-20 ms range</a:t>
            </a:r>
            <a:endParaRPr lang="de-DE" altLang="pl-PL" sz="1400">
              <a:latin typeface="Arial" panose="020B0604020202020204" pitchFamily="34" charset="0"/>
              <a:ea typeface="MS PGothic" panose="020B0600070205080204" pitchFamily="34" charset="-128"/>
            </a:endParaRPr>
          </a:p>
        </p:txBody>
      </p:sp>
      <p:sp>
        <p:nvSpPr>
          <p:cNvPr id="313354" name="Text Box 10"/>
          <p:cNvSpPr txBox="1">
            <a:spLocks noChangeArrowheads="1"/>
          </p:cNvSpPr>
          <p:nvPr/>
        </p:nvSpPr>
        <p:spPr bwMode="auto">
          <a:xfrm>
            <a:off x="2411413" y="6381750"/>
            <a:ext cx="2439987" cy="304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400">
                <a:latin typeface="Arial" panose="020B0604020202020204" pitchFamily="34" charset="0"/>
                <a:ea typeface="MS PGothic" panose="020B0600070205080204" pitchFamily="34" charset="-128"/>
              </a:rPr>
              <a:t>Pulse frequency (20-550 Hz)</a:t>
            </a:r>
            <a:endParaRPr lang="de-DE" altLang="pl-PL" sz="1400">
              <a:latin typeface="Arial" panose="020B0604020202020204" pitchFamily="34" charset="0"/>
              <a:ea typeface="MS PGothic" panose="020B0600070205080204" pitchFamily="34" charset="-128"/>
            </a:endParaRPr>
          </a:p>
        </p:txBody>
      </p:sp>
      <p:sp>
        <p:nvSpPr>
          <p:cNvPr id="313355" name="Text Box 11"/>
          <p:cNvSpPr txBox="1">
            <a:spLocks noChangeArrowheads="1"/>
          </p:cNvSpPr>
          <p:nvPr/>
        </p:nvSpPr>
        <p:spPr bwMode="auto">
          <a:xfrm>
            <a:off x="2843213" y="1412875"/>
            <a:ext cx="1708150" cy="3667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800" b="1">
                <a:solidFill>
                  <a:srgbClr val="FF0800"/>
                </a:solidFill>
                <a:latin typeface="Arial" panose="020B0604020202020204" pitchFamily="34" charset="0"/>
                <a:ea typeface="MS PGothic" panose="020B0600070205080204" pitchFamily="34" charset="-128"/>
              </a:rPr>
              <a:t>Coating setup</a:t>
            </a:r>
            <a:endParaRPr lang="de-DE" altLang="pl-PL" sz="1800" b="1">
              <a:solidFill>
                <a:srgbClr val="FF0800"/>
              </a:solidFill>
              <a:latin typeface="Arial" panose="020B0604020202020204" pitchFamily="34" charset="0"/>
              <a:ea typeface="MS PGothic" panose="020B0600070205080204" pitchFamily="34" charset="-128"/>
            </a:endParaRPr>
          </a:p>
        </p:txBody>
      </p:sp>
      <p:sp>
        <p:nvSpPr>
          <p:cNvPr id="313356" name="Text Box 12"/>
          <p:cNvSpPr txBox="1">
            <a:spLocks noChangeArrowheads="1"/>
          </p:cNvSpPr>
          <p:nvPr/>
        </p:nvSpPr>
        <p:spPr bwMode="auto">
          <a:xfrm>
            <a:off x="250825" y="2774950"/>
            <a:ext cx="1479550" cy="3667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800" b="1">
                <a:solidFill>
                  <a:srgbClr val="FF0800"/>
                </a:solidFill>
                <a:latin typeface="Arial" panose="020B0604020202020204" pitchFamily="34" charset="0"/>
                <a:ea typeface="MS PGothic" panose="020B0600070205080204" pitchFamily="34" charset="-128"/>
              </a:rPr>
              <a:t>Control unit</a:t>
            </a:r>
            <a:endParaRPr lang="de-DE" altLang="pl-PL" sz="1800" b="1">
              <a:solidFill>
                <a:srgbClr val="FF0800"/>
              </a:solidFill>
              <a:latin typeface="Arial" panose="020B0604020202020204" pitchFamily="34" charset="0"/>
              <a:ea typeface="MS PGothic" panose="020B0600070205080204" pitchFamily="34" charset="-128"/>
            </a:endParaRPr>
          </a:p>
        </p:txBody>
      </p:sp>
      <p:sp>
        <p:nvSpPr>
          <p:cNvPr id="313357" name="Text Box 13"/>
          <p:cNvSpPr txBox="1">
            <a:spLocks noChangeArrowheads="1"/>
          </p:cNvSpPr>
          <p:nvPr/>
        </p:nvSpPr>
        <p:spPr bwMode="auto">
          <a:xfrm>
            <a:off x="184150" y="1474788"/>
            <a:ext cx="1435100" cy="7302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Pump</a:t>
            </a:r>
          </a:p>
          <a:p>
            <a:pPr algn="r">
              <a:spcBef>
                <a:spcPct val="0"/>
              </a:spcBef>
              <a:buFontTx/>
              <a:buNone/>
            </a:pPr>
            <a:r>
              <a:rPr lang="de-AT" altLang="pl-PL" sz="1400">
                <a:latin typeface="Arial" panose="020B0604020202020204" pitchFamily="34" charset="0"/>
                <a:ea typeface="MS PGothic" panose="020B0600070205080204" pitchFamily="34" charset="-128"/>
              </a:rPr>
              <a:t>Pump valve</a:t>
            </a:r>
          </a:p>
          <a:p>
            <a:pPr algn="r">
              <a:spcBef>
                <a:spcPct val="0"/>
              </a:spcBef>
              <a:buFontTx/>
              <a:buNone/>
            </a:pPr>
            <a:r>
              <a:rPr lang="de-AT" altLang="pl-PL" sz="1400">
                <a:latin typeface="Arial" panose="020B0604020202020204" pitchFamily="34" charset="0"/>
                <a:ea typeface="MS PGothic" panose="020B0600070205080204" pitchFamily="34" charset="-128"/>
              </a:rPr>
              <a:t>Pressure gauge</a:t>
            </a:r>
            <a:endParaRPr lang="de-DE" altLang="pl-PL" sz="1400">
              <a:latin typeface="Arial" panose="020B0604020202020204" pitchFamily="34" charset="0"/>
              <a:ea typeface="MS PGothic" panose="020B0600070205080204" pitchFamily="34" charset="-128"/>
            </a:endParaRPr>
          </a:p>
        </p:txBody>
      </p:sp>
      <p:sp>
        <p:nvSpPr>
          <p:cNvPr id="313358" name="Text Box 14"/>
          <p:cNvSpPr txBox="1">
            <a:spLocks noChangeArrowheads="1"/>
          </p:cNvSpPr>
          <p:nvPr/>
        </p:nvSpPr>
        <p:spPr bwMode="auto">
          <a:xfrm>
            <a:off x="2881313" y="1916113"/>
            <a:ext cx="947737"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Anode / +</a:t>
            </a:r>
            <a:endParaRPr lang="de-DE" altLang="pl-PL" sz="1400">
              <a:latin typeface="Arial" panose="020B0604020202020204" pitchFamily="34" charset="0"/>
              <a:ea typeface="MS PGothic" panose="020B0600070205080204" pitchFamily="34" charset="-128"/>
            </a:endParaRPr>
          </a:p>
        </p:txBody>
      </p:sp>
      <p:sp>
        <p:nvSpPr>
          <p:cNvPr id="313359" name="Text Box 15"/>
          <p:cNvSpPr txBox="1">
            <a:spLocks noChangeArrowheads="1"/>
          </p:cNvSpPr>
          <p:nvPr/>
        </p:nvSpPr>
        <p:spPr bwMode="auto">
          <a:xfrm>
            <a:off x="6300788" y="2349500"/>
            <a:ext cx="1060450" cy="304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Cathode / -</a:t>
            </a:r>
            <a:endParaRPr lang="de-DE" altLang="pl-PL" sz="1400">
              <a:latin typeface="Arial" panose="020B0604020202020204" pitchFamily="34" charset="0"/>
              <a:ea typeface="MS PGothic" panose="020B0600070205080204" pitchFamily="34" charset="-128"/>
            </a:endParaRPr>
          </a:p>
        </p:txBody>
      </p:sp>
      <p:sp>
        <p:nvSpPr>
          <p:cNvPr id="313360" name="Text Box 16"/>
          <p:cNvSpPr txBox="1">
            <a:spLocks noChangeArrowheads="1"/>
          </p:cNvSpPr>
          <p:nvPr/>
        </p:nvSpPr>
        <p:spPr bwMode="auto">
          <a:xfrm>
            <a:off x="7092950" y="4292600"/>
            <a:ext cx="1701800" cy="5175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Gas / power supply</a:t>
            </a:r>
            <a:br>
              <a:rPr lang="de-AT" altLang="pl-PL" sz="1400">
                <a:latin typeface="Arial" panose="020B0604020202020204" pitchFamily="34" charset="0"/>
                <a:ea typeface="MS PGothic" panose="020B0600070205080204" pitchFamily="34" charset="-128"/>
              </a:rPr>
            </a:br>
            <a:r>
              <a:rPr lang="de-AT" altLang="pl-PL" sz="1400">
                <a:latin typeface="Arial" panose="020B0604020202020204" pitchFamily="34" charset="0"/>
                <a:ea typeface="MS PGothic" panose="020B0600070205080204" pitchFamily="34" charset="-128"/>
              </a:rPr>
              <a:t>(control unit)</a:t>
            </a:r>
            <a:endParaRPr lang="de-DE" altLang="pl-PL" sz="1400">
              <a:latin typeface="Arial" panose="020B0604020202020204" pitchFamily="34" charset="0"/>
              <a:ea typeface="MS PGothic" panose="020B0600070205080204" pitchFamily="34" charset="-128"/>
            </a:endParaRPr>
          </a:p>
        </p:txBody>
      </p:sp>
      <p:sp>
        <p:nvSpPr>
          <p:cNvPr id="313361" name="Text Box 17"/>
          <p:cNvSpPr txBox="1">
            <a:spLocks noChangeArrowheads="1"/>
          </p:cNvSpPr>
          <p:nvPr/>
        </p:nvSpPr>
        <p:spPr bwMode="auto">
          <a:xfrm>
            <a:off x="4067175" y="3562350"/>
            <a:ext cx="2025650" cy="7302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400">
                <a:latin typeface="Arial" panose="020B0604020202020204" pitchFamily="34" charset="0"/>
                <a:ea typeface="MS PGothic" panose="020B0600070205080204" pitchFamily="34" charset="-128"/>
              </a:rPr>
              <a:t>Gas supply (MFCs)</a:t>
            </a:r>
            <a:br>
              <a:rPr lang="de-AT" altLang="pl-PL" sz="1400">
                <a:latin typeface="Arial" panose="020B0604020202020204" pitchFamily="34" charset="0"/>
                <a:ea typeface="MS PGothic" panose="020B0600070205080204" pitchFamily="34" charset="-128"/>
              </a:rPr>
            </a:br>
            <a:r>
              <a:rPr lang="de-AT" altLang="pl-PL" sz="1400">
                <a:latin typeface="Arial" panose="020B0604020202020204" pitchFamily="34" charset="0"/>
                <a:ea typeface="MS PGothic" panose="020B0600070205080204" pitchFamily="34" charset="-128"/>
              </a:rPr>
              <a:t>Pressure measurement</a:t>
            </a:r>
          </a:p>
          <a:p>
            <a:pPr>
              <a:spcBef>
                <a:spcPct val="0"/>
              </a:spcBef>
              <a:buFontTx/>
              <a:buNone/>
            </a:pPr>
            <a:r>
              <a:rPr lang="de-AT" altLang="pl-PL" sz="1400">
                <a:latin typeface="Arial" panose="020B0604020202020204" pitchFamily="34" charset="0"/>
                <a:ea typeface="MS PGothic" panose="020B0600070205080204" pitchFamily="34" charset="-128"/>
              </a:rPr>
              <a:t>Timer</a:t>
            </a:r>
            <a:endParaRPr lang="de-DE" altLang="pl-PL" sz="1400">
              <a:latin typeface="Arial" panose="020B0604020202020204" pitchFamily="34" charset="0"/>
              <a:ea typeface="MS PGothic" panose="020B0600070205080204" pitchFamily="34" charset="-128"/>
            </a:endParaRPr>
          </a:p>
        </p:txBody>
      </p:sp>
      <p:sp>
        <p:nvSpPr>
          <p:cNvPr id="313362" name="Rectangle 18"/>
          <p:cNvSpPr>
            <a:spLocks noChangeArrowheads="1"/>
          </p:cNvSpPr>
          <p:nvPr/>
        </p:nvSpPr>
        <p:spPr bwMode="auto">
          <a:xfrm>
            <a:off x="4067175" y="4508500"/>
            <a:ext cx="2952750" cy="5048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13363" name="Text Box 19"/>
          <p:cNvSpPr txBox="1">
            <a:spLocks noChangeArrowheads="1"/>
          </p:cNvSpPr>
          <p:nvPr/>
        </p:nvSpPr>
        <p:spPr bwMode="auto">
          <a:xfrm>
            <a:off x="7046913" y="6340475"/>
            <a:ext cx="2097087"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Supplier:</a:t>
            </a:r>
          </a:p>
          <a:p>
            <a:pPr algn="r">
              <a:spcBef>
                <a:spcPct val="0"/>
              </a:spcBef>
              <a:buFontTx/>
              <a:buNone/>
            </a:pPr>
            <a:r>
              <a:rPr lang="de-AT" altLang="pl-PL" sz="1400">
                <a:latin typeface="Arial" panose="020B0604020202020204" pitchFamily="34" charset="0"/>
                <a:ea typeface="MS PGothic" panose="020B0600070205080204" pitchFamily="34" charset="-128"/>
              </a:rPr>
              <a:t>Diener Electronic GmbH</a:t>
            </a:r>
            <a:endParaRPr lang="de-DE" altLang="pl-PL" sz="1400">
              <a:latin typeface="Arial" panose="020B0604020202020204" pitchFamily="34" charset="0"/>
              <a:ea typeface="MS PGothic" panose="020B0600070205080204" pitchFamily="34" charset="-128"/>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79590"/>
                                        </p:tgtEl>
                                        <p:attrNameLst>
                                          <p:attrName>style.visibility</p:attrName>
                                        </p:attrNameLst>
                                      </p:cBhvr>
                                      <p:to>
                                        <p:strVal val="visible"/>
                                      </p:to>
                                    </p:set>
                                    <p:animEffect transition="in" filter="wipe(left)">
                                      <p:cBhvr>
                                        <p:cTn id="7" dur="500"/>
                                        <p:tgtEl>
                                          <p:spTgt spid="5795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9590" grpId="0"/>
    </p:bld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15395"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800">
              <a:latin typeface="Arial" panose="020B0604020202020204" pitchFamily="34" charset="0"/>
              <a:ea typeface="MS PGothic" panose="020B0600070205080204" pitchFamily="34" charset="-128"/>
            </a:endParaRPr>
          </a:p>
        </p:txBody>
      </p:sp>
      <p:pic>
        <p:nvPicPr>
          <p:cNvPr id="315396"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5397"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1638"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System specification</a:t>
            </a:r>
          </a:p>
        </p:txBody>
      </p:sp>
      <p:pic>
        <p:nvPicPr>
          <p:cNvPr id="315399" name="Picture 7"/>
          <p:cNvPicPr>
            <a:picLocks noChangeAspect="1" noChangeArrowheads="1"/>
          </p:cNvPicPr>
          <p:nvPr/>
        </p:nvPicPr>
        <p:blipFill>
          <a:blip r:embed="rId5">
            <a:extLst>
              <a:ext uri="{28A0092B-C50C-407E-A947-70E740481C1C}">
                <a14:useLocalDpi xmlns:a14="http://schemas.microsoft.com/office/drawing/2010/main" val="0"/>
              </a:ext>
            </a:extLst>
          </a:blip>
          <a:srcRect b="29840"/>
          <a:stretch>
            <a:fillRect/>
          </a:stretch>
        </p:blipFill>
        <p:spPr bwMode="auto">
          <a:xfrm>
            <a:off x="971550" y="4076700"/>
            <a:ext cx="7620000" cy="223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5400" name="Text Box 8"/>
          <p:cNvSpPr txBox="1">
            <a:spLocks noChangeArrowheads="1"/>
          </p:cNvSpPr>
          <p:nvPr/>
        </p:nvSpPr>
        <p:spPr bwMode="auto">
          <a:xfrm rot="-5400000">
            <a:off x="270668" y="4968082"/>
            <a:ext cx="944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200">
                <a:solidFill>
                  <a:schemeClr val="accent2"/>
                </a:solidFill>
                <a:latin typeface="Arial" panose="020B0604020202020204" pitchFamily="34" charset="0"/>
                <a:ea typeface="MS PGothic" panose="020B0600070205080204" pitchFamily="34" charset="-128"/>
              </a:rPr>
              <a:t>2 kV/div</a:t>
            </a:r>
          </a:p>
          <a:p>
            <a:pPr>
              <a:spcBef>
                <a:spcPct val="0"/>
              </a:spcBef>
              <a:buFontTx/>
              <a:buNone/>
            </a:pPr>
            <a:r>
              <a:rPr lang="de-AT" altLang="pl-PL" sz="1200">
                <a:solidFill>
                  <a:srgbClr val="FF0800"/>
                </a:solidFill>
                <a:latin typeface="Arial" panose="020B0604020202020204" pitchFamily="34" charset="0"/>
                <a:ea typeface="MS PGothic" panose="020B0600070205080204" pitchFamily="34" charset="-128"/>
              </a:rPr>
              <a:t>200 mA/div</a:t>
            </a:r>
            <a:endParaRPr lang="de-DE" altLang="pl-PL" sz="1200">
              <a:solidFill>
                <a:srgbClr val="FF0800"/>
              </a:solidFill>
              <a:latin typeface="Arial" panose="020B0604020202020204" pitchFamily="34" charset="0"/>
              <a:ea typeface="MS PGothic" panose="020B0600070205080204" pitchFamily="34" charset="-128"/>
            </a:endParaRPr>
          </a:p>
        </p:txBody>
      </p:sp>
      <p:sp>
        <p:nvSpPr>
          <p:cNvPr id="315401" name="Text Box 9"/>
          <p:cNvSpPr txBox="1">
            <a:spLocks noChangeArrowheads="1"/>
          </p:cNvSpPr>
          <p:nvPr/>
        </p:nvSpPr>
        <p:spPr bwMode="auto">
          <a:xfrm>
            <a:off x="4356100" y="6308725"/>
            <a:ext cx="87947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200">
                <a:latin typeface="Arial" panose="020B0604020202020204" pitchFamily="34" charset="0"/>
                <a:ea typeface="MS PGothic" panose="020B0600070205080204" pitchFamily="34" charset="-128"/>
              </a:rPr>
              <a:t>500 µs/div</a:t>
            </a:r>
            <a:endParaRPr lang="de-DE" altLang="pl-PL" sz="1200">
              <a:latin typeface="Arial" panose="020B0604020202020204" pitchFamily="34" charset="0"/>
              <a:ea typeface="MS PGothic" panose="020B0600070205080204" pitchFamily="34" charset="-128"/>
            </a:endParaRPr>
          </a:p>
        </p:txBody>
      </p:sp>
      <p:sp>
        <p:nvSpPr>
          <p:cNvPr id="315402" name="Text Box 10"/>
          <p:cNvSpPr txBox="1">
            <a:spLocks noChangeArrowheads="1"/>
          </p:cNvSpPr>
          <p:nvPr/>
        </p:nvSpPr>
        <p:spPr bwMode="auto">
          <a:xfrm>
            <a:off x="611188" y="1557338"/>
            <a:ext cx="7993062" cy="229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600">
                <a:solidFill>
                  <a:srgbClr val="158259"/>
                </a:solidFill>
                <a:latin typeface="Arial" panose="020B0604020202020204" pitchFamily="34" charset="0"/>
                <a:ea typeface="MS PGothic" panose="020B0600070205080204" pitchFamily="34" charset="-128"/>
              </a:rPr>
              <a:t>Power supply:</a:t>
            </a:r>
            <a:r>
              <a:rPr lang="de-AT" altLang="pl-PL" sz="1600">
                <a:latin typeface="Arial" panose="020B0604020202020204" pitchFamily="34" charset="0"/>
                <a:ea typeface="MS PGothic" panose="020B0600070205080204" pitchFamily="34" charset="-128"/>
              </a:rPr>
              <a:t>	25 kV, 20-550 Hz pulsing, 5-20 ms pulse width</a:t>
            </a:r>
          </a:p>
          <a:p>
            <a:pPr>
              <a:spcBef>
                <a:spcPct val="0"/>
              </a:spcBef>
              <a:buFontTx/>
              <a:buNone/>
            </a:pPr>
            <a:endParaRPr lang="de-AT" altLang="pl-PL" sz="1600">
              <a:latin typeface="Arial" panose="020B0604020202020204" pitchFamily="34" charset="0"/>
              <a:ea typeface="MS PGothic" panose="020B0600070205080204" pitchFamily="34" charset="-128"/>
            </a:endParaRPr>
          </a:p>
          <a:p>
            <a:pPr>
              <a:spcBef>
                <a:spcPct val="0"/>
              </a:spcBef>
              <a:buFontTx/>
              <a:buNone/>
            </a:pPr>
            <a:r>
              <a:rPr lang="de-AT" altLang="pl-PL" sz="1600">
                <a:solidFill>
                  <a:srgbClr val="158259"/>
                </a:solidFill>
                <a:latin typeface="Arial" panose="020B0604020202020204" pitchFamily="34" charset="0"/>
                <a:ea typeface="MS PGothic" panose="020B0600070205080204" pitchFamily="34" charset="-128"/>
              </a:rPr>
              <a:t>Gas supply:</a:t>
            </a:r>
            <a:r>
              <a:rPr lang="de-AT" altLang="pl-PL" sz="1600">
                <a:latin typeface="Arial" panose="020B0604020202020204" pitchFamily="34" charset="0"/>
                <a:ea typeface="MS PGothic" panose="020B0600070205080204" pitchFamily="34" charset="-128"/>
              </a:rPr>
              <a:t>	0-40 sccm gas flow (nearly all gases useable)</a:t>
            </a:r>
          </a:p>
          <a:p>
            <a:pPr>
              <a:spcBef>
                <a:spcPct val="0"/>
              </a:spcBef>
              <a:buFontTx/>
              <a:buNone/>
            </a:pPr>
            <a:r>
              <a:rPr lang="de-AT" altLang="pl-PL" sz="1600">
                <a:latin typeface="Arial" panose="020B0604020202020204" pitchFamily="34" charset="0"/>
                <a:ea typeface="MS PGothic" panose="020B0600070205080204" pitchFamily="34" charset="-128"/>
              </a:rPr>
              <a:t>		dosing vapours by bubbler unit (e.g. HMDSO, metal-organics) and</a:t>
            </a:r>
            <a:br>
              <a:rPr lang="de-AT" altLang="pl-PL" sz="1600">
                <a:latin typeface="Arial" panose="020B0604020202020204" pitchFamily="34" charset="0"/>
                <a:ea typeface="MS PGothic" panose="020B0600070205080204" pitchFamily="34" charset="-128"/>
              </a:rPr>
            </a:br>
            <a:r>
              <a:rPr lang="de-AT" altLang="pl-PL" sz="1600">
                <a:latin typeface="Arial" panose="020B0604020202020204" pitchFamily="34" charset="0"/>
                <a:ea typeface="MS PGothic" panose="020B0600070205080204" pitchFamily="34" charset="-128"/>
              </a:rPr>
              <a:t>                                    use of carrier gas</a:t>
            </a:r>
          </a:p>
          <a:p>
            <a:pPr>
              <a:spcBef>
                <a:spcPct val="0"/>
              </a:spcBef>
              <a:buFontTx/>
              <a:buNone/>
            </a:pPr>
            <a:endParaRPr lang="de-AT" altLang="pl-PL" sz="1600">
              <a:latin typeface="Arial" panose="020B0604020202020204" pitchFamily="34" charset="0"/>
              <a:ea typeface="MS PGothic" panose="020B0600070205080204" pitchFamily="34" charset="-128"/>
            </a:endParaRPr>
          </a:p>
          <a:p>
            <a:pPr>
              <a:spcBef>
                <a:spcPct val="0"/>
              </a:spcBef>
              <a:buFontTx/>
              <a:buNone/>
            </a:pPr>
            <a:r>
              <a:rPr lang="de-AT" altLang="pl-PL" sz="1600">
                <a:solidFill>
                  <a:srgbClr val="158259"/>
                </a:solidFill>
                <a:latin typeface="Arial" panose="020B0604020202020204" pitchFamily="34" charset="0"/>
                <a:ea typeface="MS PGothic" panose="020B0600070205080204" pitchFamily="34" charset="-128"/>
              </a:rPr>
              <a:t>Vacuum conditions:</a:t>
            </a:r>
            <a:r>
              <a:rPr lang="de-AT" altLang="pl-PL" sz="1600">
                <a:latin typeface="Arial" panose="020B0604020202020204" pitchFamily="34" charset="0"/>
                <a:ea typeface="MS PGothic" panose="020B0600070205080204" pitchFamily="34" charset="-128"/>
              </a:rPr>
              <a:t> working pressure: 0.2 – 1.4 mbar</a:t>
            </a:r>
          </a:p>
          <a:p>
            <a:pPr>
              <a:spcBef>
                <a:spcPct val="0"/>
              </a:spcBef>
              <a:buFontTx/>
              <a:buNone/>
            </a:pPr>
            <a:endParaRPr lang="de-AT" altLang="pl-PL" sz="1600">
              <a:latin typeface="Arial" panose="020B0604020202020204" pitchFamily="34" charset="0"/>
              <a:ea typeface="MS PGothic" panose="020B0600070205080204" pitchFamily="34" charset="-128"/>
            </a:endParaRPr>
          </a:p>
          <a:p>
            <a:pPr>
              <a:spcBef>
                <a:spcPct val="0"/>
              </a:spcBef>
              <a:buFontTx/>
              <a:buNone/>
            </a:pPr>
            <a:r>
              <a:rPr lang="de-AT" altLang="pl-PL" sz="1600">
                <a:solidFill>
                  <a:srgbClr val="158259"/>
                </a:solidFill>
                <a:latin typeface="Arial" panose="020B0604020202020204" pitchFamily="34" charset="0"/>
                <a:ea typeface="MS PGothic" panose="020B0600070205080204" pitchFamily="34" charset="-128"/>
              </a:rPr>
              <a:t>Pulse shape:</a:t>
            </a:r>
            <a:endParaRPr lang="de-DE" altLang="pl-PL" sz="1600">
              <a:solidFill>
                <a:srgbClr val="158259"/>
              </a:solidFill>
              <a:latin typeface="Arial" panose="020B0604020202020204" pitchFamily="34" charset="0"/>
              <a:ea typeface="MS PGothic" panose="020B0600070205080204" pitchFamily="34" charset="-128"/>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81638"/>
                                        </p:tgtEl>
                                        <p:attrNameLst>
                                          <p:attrName>style.visibility</p:attrName>
                                        </p:attrNameLst>
                                      </p:cBhvr>
                                      <p:to>
                                        <p:strVal val="visible"/>
                                      </p:to>
                                    </p:set>
                                    <p:animEffect transition="in" filter="wipe(left)">
                                      <p:cBhvr>
                                        <p:cTn id="7" dur="500"/>
                                        <p:tgtEl>
                                          <p:spTgt spid="5816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1638"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17443"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800">
              <a:latin typeface="Arial" panose="020B0604020202020204" pitchFamily="34" charset="0"/>
              <a:ea typeface="MS PGothic" panose="020B0600070205080204" pitchFamily="34" charset="-128"/>
            </a:endParaRPr>
          </a:p>
        </p:txBody>
      </p:sp>
      <p:pic>
        <p:nvPicPr>
          <p:cNvPr id="317444"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45"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686"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AT" altLang="pl-PL" sz="4400">
                <a:solidFill>
                  <a:schemeClr val="tx2"/>
                </a:solidFill>
              </a:rPr>
              <a:t>Operation / plasma emission</a:t>
            </a:r>
            <a:endParaRPr lang="de-DE" altLang="pl-PL" sz="4400">
              <a:solidFill>
                <a:schemeClr val="tx2"/>
              </a:solidFill>
            </a:endParaRPr>
          </a:p>
        </p:txBody>
      </p:sp>
      <p:sp>
        <p:nvSpPr>
          <p:cNvPr id="317447" name="AutoShape 7" descr="1a8357a1-90de-4827-a994-7b90eecb5830"/>
          <p:cNvSpPr>
            <a:spLocks noChangeAspect="1" noChangeArrowheads="1"/>
          </p:cNvSpPr>
          <p:nvPr/>
        </p:nvSpPr>
        <p:spPr bwMode="auto">
          <a:xfrm>
            <a:off x="127000"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17448" name="Picture 8"/>
          <p:cNvPicPr>
            <a:picLocks noChangeAspect="1" noChangeArrowheads="1"/>
          </p:cNvPicPr>
          <p:nvPr/>
        </p:nvPicPr>
        <p:blipFill>
          <a:blip r:embed="rId5" cstate="print">
            <a:extLst>
              <a:ext uri="{28A0092B-C50C-407E-A947-70E740481C1C}">
                <a14:useLocalDpi xmlns:a14="http://schemas.microsoft.com/office/drawing/2010/main" val="0"/>
              </a:ext>
            </a:extLst>
          </a:blip>
          <a:srcRect l="7280" t="31244" r="10405" b="17189"/>
          <a:stretch>
            <a:fillRect/>
          </a:stretch>
        </p:blipFill>
        <p:spPr bwMode="auto">
          <a:xfrm>
            <a:off x="0" y="1125538"/>
            <a:ext cx="9144000" cy="381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7449" name="Picture 9"/>
          <p:cNvPicPr>
            <a:picLocks noChangeAspect="1" noChangeArrowheads="1"/>
          </p:cNvPicPr>
          <p:nvPr/>
        </p:nvPicPr>
        <p:blipFill>
          <a:blip r:embed="rId6">
            <a:extLst>
              <a:ext uri="{28A0092B-C50C-407E-A947-70E740481C1C}">
                <a14:useLocalDpi xmlns:a14="http://schemas.microsoft.com/office/drawing/2010/main" val="0"/>
              </a:ext>
            </a:extLst>
          </a:blip>
          <a:srcRect l="2492" t="7434" r="8080" b="6458"/>
          <a:stretch>
            <a:fillRect/>
          </a:stretch>
        </p:blipFill>
        <p:spPr bwMode="auto">
          <a:xfrm>
            <a:off x="2916238" y="3830638"/>
            <a:ext cx="6227762" cy="302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7450" name="Picture 10"/>
          <p:cNvPicPr>
            <a:picLocks noChangeArrowheads="1"/>
          </p:cNvPicPr>
          <p:nvPr/>
        </p:nvPicPr>
        <p:blipFill>
          <a:blip r:embed="rId7">
            <a:extLst>
              <a:ext uri="{28A0092B-C50C-407E-A947-70E740481C1C}">
                <a14:useLocalDpi xmlns:a14="http://schemas.microsoft.com/office/drawing/2010/main" val="0"/>
              </a:ext>
            </a:extLst>
          </a:blip>
          <a:srcRect l="11302" t="21849" r="58907" b="38051"/>
          <a:stretch>
            <a:fillRect/>
          </a:stretch>
        </p:blipFill>
        <p:spPr bwMode="auto">
          <a:xfrm>
            <a:off x="3708400" y="4868863"/>
            <a:ext cx="151130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7451" name="Picture 11"/>
          <p:cNvPicPr>
            <a:picLocks noChangeArrowheads="1"/>
          </p:cNvPicPr>
          <p:nvPr/>
        </p:nvPicPr>
        <p:blipFill>
          <a:blip r:embed="rId7">
            <a:extLst>
              <a:ext uri="{28A0092B-C50C-407E-A947-70E740481C1C}">
                <a14:useLocalDpi xmlns:a14="http://schemas.microsoft.com/office/drawing/2010/main" val="0"/>
              </a:ext>
            </a:extLst>
          </a:blip>
          <a:srcRect l="41121" t="21849" r="12933" b="38051"/>
          <a:stretch>
            <a:fillRect/>
          </a:stretch>
        </p:blipFill>
        <p:spPr bwMode="auto">
          <a:xfrm>
            <a:off x="5364163" y="4868863"/>
            <a:ext cx="2663825"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52" name="Text Box 12"/>
          <p:cNvSpPr txBox="1">
            <a:spLocks noChangeArrowheads="1"/>
          </p:cNvSpPr>
          <p:nvPr/>
        </p:nvSpPr>
        <p:spPr bwMode="auto">
          <a:xfrm>
            <a:off x="6732588" y="1557338"/>
            <a:ext cx="947737" cy="304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Anode / +</a:t>
            </a:r>
            <a:endParaRPr lang="de-DE" altLang="pl-PL" sz="1400">
              <a:latin typeface="Arial" panose="020B0604020202020204" pitchFamily="34" charset="0"/>
              <a:ea typeface="MS PGothic" panose="020B0600070205080204" pitchFamily="34" charset="-128"/>
            </a:endParaRPr>
          </a:p>
        </p:txBody>
      </p:sp>
      <p:sp>
        <p:nvSpPr>
          <p:cNvPr id="317453" name="Text Box 13"/>
          <p:cNvSpPr txBox="1">
            <a:spLocks noChangeArrowheads="1"/>
          </p:cNvSpPr>
          <p:nvPr/>
        </p:nvSpPr>
        <p:spPr bwMode="auto">
          <a:xfrm>
            <a:off x="468313" y="2781300"/>
            <a:ext cx="1060450" cy="304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1400">
                <a:latin typeface="Arial" panose="020B0604020202020204" pitchFamily="34" charset="0"/>
                <a:ea typeface="MS PGothic" panose="020B0600070205080204" pitchFamily="34" charset="-128"/>
              </a:rPr>
              <a:t>Cathode / -</a:t>
            </a:r>
            <a:endParaRPr lang="de-DE" altLang="pl-PL" sz="1400">
              <a:latin typeface="Arial" panose="020B0604020202020204" pitchFamily="34" charset="0"/>
              <a:ea typeface="MS PGothic" panose="020B0600070205080204" pitchFamily="34" charset="-128"/>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83686"/>
                                        </p:tgtEl>
                                        <p:attrNameLst>
                                          <p:attrName>style.visibility</p:attrName>
                                        </p:attrNameLst>
                                      </p:cBhvr>
                                      <p:to>
                                        <p:strVal val="visible"/>
                                      </p:to>
                                    </p:set>
                                    <p:animEffect transition="in" filter="wipe(left)">
                                      <p:cBhvr>
                                        <p:cTn id="7" dur="500"/>
                                        <p:tgtEl>
                                          <p:spTgt spid="5836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686" grpId="0"/>
    </p:bld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19491"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19492"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9493"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5734"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Background - Discharges</a:t>
            </a:r>
          </a:p>
        </p:txBody>
      </p:sp>
      <p:pic>
        <p:nvPicPr>
          <p:cNvPr id="31949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750" y="1358900"/>
            <a:ext cx="7775575" cy="549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9496" name="Text Box 8"/>
          <p:cNvSpPr txBox="1">
            <a:spLocks noChangeArrowheads="1"/>
          </p:cNvSpPr>
          <p:nvPr/>
        </p:nvSpPr>
        <p:spPr bwMode="auto">
          <a:xfrm>
            <a:off x="3348038" y="1843088"/>
            <a:ext cx="985837" cy="3968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2000">
                <a:ea typeface="MS PGothic" panose="020B0600070205080204" pitchFamily="34" charset="-128"/>
              </a:rPr>
              <a:t>Ignition</a:t>
            </a:r>
            <a:endParaRPr lang="de-DE" altLang="pl-PL" sz="2000">
              <a:ea typeface="MS PGothic" panose="020B0600070205080204" pitchFamily="34" charset="-128"/>
            </a:endParaRPr>
          </a:p>
        </p:txBody>
      </p:sp>
      <p:sp>
        <p:nvSpPr>
          <p:cNvPr id="319497" name="Text Box 9"/>
          <p:cNvSpPr txBox="1">
            <a:spLocks noChangeArrowheads="1"/>
          </p:cNvSpPr>
          <p:nvPr/>
        </p:nvSpPr>
        <p:spPr bwMode="auto">
          <a:xfrm>
            <a:off x="4067175" y="3933825"/>
            <a:ext cx="1784350" cy="3968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2000">
                <a:ea typeface="MS PGothic" panose="020B0600070205080204" pitchFamily="34" charset="-128"/>
              </a:rPr>
              <a:t>Glow discharge</a:t>
            </a:r>
            <a:endParaRPr lang="de-DE" altLang="pl-PL" sz="2000">
              <a:ea typeface="MS PGothic" panose="020B0600070205080204" pitchFamily="34" charset="-128"/>
            </a:endParaRPr>
          </a:p>
        </p:txBody>
      </p:sp>
      <p:sp>
        <p:nvSpPr>
          <p:cNvPr id="319498" name="Text Box 10"/>
          <p:cNvSpPr txBox="1">
            <a:spLocks noChangeArrowheads="1"/>
          </p:cNvSpPr>
          <p:nvPr/>
        </p:nvSpPr>
        <p:spPr bwMode="auto">
          <a:xfrm>
            <a:off x="6369050" y="5229225"/>
            <a:ext cx="1155700" cy="7016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de-AT" altLang="pl-PL" sz="2000">
                <a:ea typeface="MS PGothic" panose="020B0600070205080204" pitchFamily="34" charset="-128"/>
              </a:rPr>
              <a:t>Arc </a:t>
            </a:r>
            <a:br>
              <a:rPr lang="de-AT" altLang="pl-PL" sz="2000">
                <a:ea typeface="MS PGothic" panose="020B0600070205080204" pitchFamily="34" charset="-128"/>
              </a:rPr>
            </a:br>
            <a:r>
              <a:rPr lang="de-AT" altLang="pl-PL" sz="2000">
                <a:ea typeface="MS PGothic" panose="020B0600070205080204" pitchFamily="34" charset="-128"/>
              </a:rPr>
              <a:t>discharge</a:t>
            </a:r>
            <a:endParaRPr lang="de-DE" altLang="pl-PL" sz="2000">
              <a:ea typeface="MS PGothic" panose="020B0600070205080204" pitchFamily="34" charset="-128"/>
            </a:endParaRPr>
          </a:p>
        </p:txBody>
      </p:sp>
      <p:sp>
        <p:nvSpPr>
          <p:cNvPr id="319499" name="Oval 11"/>
          <p:cNvSpPr>
            <a:spLocks noChangeArrowheads="1"/>
          </p:cNvSpPr>
          <p:nvPr/>
        </p:nvSpPr>
        <p:spPr bwMode="auto">
          <a:xfrm>
            <a:off x="3492500" y="1557338"/>
            <a:ext cx="3167063" cy="4032250"/>
          </a:xfrm>
          <a:prstGeom prst="ellipse">
            <a:avLst/>
          </a:prstGeom>
          <a:noFill/>
          <a:ln w="28575">
            <a:solidFill>
              <a:srgbClr val="FF08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85734"/>
                                        </p:tgtEl>
                                        <p:attrNameLst>
                                          <p:attrName>style.visibility</p:attrName>
                                        </p:attrNameLst>
                                      </p:cBhvr>
                                      <p:to>
                                        <p:strVal val="visible"/>
                                      </p:to>
                                    </p:set>
                                    <p:animEffect transition="in" filter="wipe(left)">
                                      <p:cBhvr>
                                        <p:cTn id="7" dur="500"/>
                                        <p:tgtEl>
                                          <p:spTgt spid="5857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5734" grpId="0"/>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23587"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23588"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3589"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9830"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Background – Glow discharge</a:t>
            </a:r>
          </a:p>
        </p:txBody>
      </p:sp>
      <p:pic>
        <p:nvPicPr>
          <p:cNvPr id="32359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1412875"/>
            <a:ext cx="6061075" cy="500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3592" name="Picture 8"/>
          <p:cNvPicPr>
            <a:picLocks noChangeAspect="1" noChangeArrowheads="1"/>
          </p:cNvPicPr>
          <p:nvPr/>
        </p:nvPicPr>
        <p:blipFill>
          <a:blip r:embed="rId6">
            <a:extLst>
              <a:ext uri="{28A0092B-C50C-407E-A947-70E740481C1C}">
                <a14:useLocalDpi xmlns:a14="http://schemas.microsoft.com/office/drawing/2010/main" val="0"/>
              </a:ext>
            </a:extLst>
          </a:blip>
          <a:srcRect t="-1424" b="11017"/>
          <a:stretch>
            <a:fillRect/>
          </a:stretch>
        </p:blipFill>
        <p:spPr bwMode="auto">
          <a:xfrm>
            <a:off x="5867400" y="2276475"/>
            <a:ext cx="3384550" cy="284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3593" name="Text Box 9"/>
          <p:cNvSpPr txBox="1">
            <a:spLocks noChangeArrowheads="1"/>
          </p:cNvSpPr>
          <p:nvPr/>
        </p:nvSpPr>
        <p:spPr bwMode="auto">
          <a:xfrm>
            <a:off x="2916238" y="6381750"/>
            <a:ext cx="830262"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800">
                <a:latin typeface="Arial" panose="020B0604020202020204" pitchFamily="34" charset="0"/>
                <a:ea typeface="MS PGothic" panose="020B0600070205080204" pitchFamily="34" charset="-128"/>
              </a:rPr>
              <a:t>Faraday‘scher</a:t>
            </a:r>
            <a:endParaRPr lang="de-DE" altLang="pl-PL" sz="800">
              <a:latin typeface="Arial" panose="020B0604020202020204" pitchFamily="34" charset="0"/>
              <a:ea typeface="MS PGothic" panose="020B0600070205080204" pitchFamily="34" charset="-128"/>
            </a:endParaRPr>
          </a:p>
        </p:txBody>
      </p:sp>
      <p:sp>
        <p:nvSpPr>
          <p:cNvPr id="323594" name="Text Box 10"/>
          <p:cNvSpPr txBox="1">
            <a:spLocks noChangeArrowheads="1"/>
          </p:cNvSpPr>
          <p:nvPr/>
        </p:nvSpPr>
        <p:spPr bwMode="auto">
          <a:xfrm>
            <a:off x="684213" y="6381750"/>
            <a:ext cx="717550"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800">
                <a:latin typeface="Arial" panose="020B0604020202020204" pitchFamily="34" charset="0"/>
                <a:ea typeface="MS PGothic" panose="020B0600070205080204" pitchFamily="34" charset="-128"/>
              </a:rPr>
              <a:t>Aston‘scher</a:t>
            </a:r>
            <a:endParaRPr lang="de-DE" altLang="pl-PL" sz="800">
              <a:latin typeface="Arial" panose="020B0604020202020204" pitchFamily="34" charset="0"/>
              <a:ea typeface="MS PGothic" panose="020B0600070205080204" pitchFamily="34" charset="-128"/>
            </a:endParaRPr>
          </a:p>
        </p:txBody>
      </p:sp>
      <p:sp>
        <p:nvSpPr>
          <p:cNvPr id="323595" name="Text Box 11"/>
          <p:cNvSpPr txBox="1">
            <a:spLocks noChangeArrowheads="1"/>
          </p:cNvSpPr>
          <p:nvPr/>
        </p:nvSpPr>
        <p:spPr bwMode="auto">
          <a:xfrm>
            <a:off x="1692275" y="6381750"/>
            <a:ext cx="727075" cy="21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800">
                <a:latin typeface="Arial" panose="020B0604020202020204" pitchFamily="34" charset="0"/>
                <a:ea typeface="MS PGothic" panose="020B0600070205080204" pitchFamily="34" charset="-128"/>
              </a:rPr>
              <a:t>Hittorf‘scher</a:t>
            </a:r>
            <a:endParaRPr lang="de-DE" altLang="pl-PL" sz="800">
              <a:latin typeface="Arial" panose="020B0604020202020204" pitchFamily="34" charset="0"/>
              <a:ea typeface="MS PGothic" panose="020B0600070205080204" pitchFamily="34" charset="-128"/>
            </a:endParaRPr>
          </a:p>
        </p:txBody>
      </p:sp>
      <p:sp>
        <p:nvSpPr>
          <p:cNvPr id="323596" name="Text Box 12"/>
          <p:cNvSpPr txBox="1">
            <a:spLocks noChangeArrowheads="1"/>
          </p:cNvSpPr>
          <p:nvPr/>
        </p:nvSpPr>
        <p:spPr bwMode="auto">
          <a:xfrm>
            <a:off x="1692275" y="6599238"/>
            <a:ext cx="733425"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800">
                <a:latin typeface="Arial" panose="020B0604020202020204" pitchFamily="34" charset="0"/>
                <a:ea typeface="MS PGothic" panose="020B0600070205080204" pitchFamily="34" charset="-128"/>
              </a:rPr>
              <a:t>Dunkelraum</a:t>
            </a:r>
            <a:endParaRPr lang="de-DE" altLang="pl-PL" sz="800">
              <a:latin typeface="Arial" panose="020B0604020202020204" pitchFamily="34" charset="0"/>
              <a:ea typeface="MS PGothic" panose="020B0600070205080204" pitchFamily="34" charset="-128"/>
            </a:endParaRPr>
          </a:p>
        </p:txBody>
      </p:sp>
      <p:sp>
        <p:nvSpPr>
          <p:cNvPr id="323597" name="Line 13"/>
          <p:cNvSpPr>
            <a:spLocks noChangeShapeType="1"/>
          </p:cNvSpPr>
          <p:nvPr/>
        </p:nvSpPr>
        <p:spPr bwMode="auto">
          <a:xfrm flipH="1">
            <a:off x="1042988" y="5805488"/>
            <a:ext cx="73025" cy="5762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23598" name="Line 14"/>
          <p:cNvSpPr>
            <a:spLocks noChangeShapeType="1"/>
          </p:cNvSpPr>
          <p:nvPr/>
        </p:nvSpPr>
        <p:spPr bwMode="auto">
          <a:xfrm flipV="1">
            <a:off x="1979613" y="5589588"/>
            <a:ext cx="431800" cy="7921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23599" name="Line 15"/>
          <p:cNvSpPr>
            <a:spLocks noChangeShapeType="1"/>
          </p:cNvSpPr>
          <p:nvPr/>
        </p:nvSpPr>
        <p:spPr bwMode="auto">
          <a:xfrm flipH="1" flipV="1">
            <a:off x="3276600" y="5734050"/>
            <a:ext cx="142875"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23600" name="Rectangle 16"/>
          <p:cNvSpPr>
            <a:spLocks noChangeArrowheads="1"/>
          </p:cNvSpPr>
          <p:nvPr/>
        </p:nvSpPr>
        <p:spPr bwMode="auto">
          <a:xfrm>
            <a:off x="4427538" y="1341438"/>
            <a:ext cx="1944687" cy="3587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89830"/>
                                        </p:tgtEl>
                                        <p:attrNameLst>
                                          <p:attrName>style.visibility</p:attrName>
                                        </p:attrNameLst>
                                      </p:cBhvr>
                                      <p:to>
                                        <p:strVal val="visible"/>
                                      </p:to>
                                    </p:set>
                                    <p:animEffect transition="in" filter="wipe(left)">
                                      <p:cBhvr>
                                        <p:cTn id="7" dur="500"/>
                                        <p:tgtEl>
                                          <p:spTgt spid="5898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9830" grpId="0"/>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25635"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25636"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5637"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1878"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Background – Glow discharge</a:t>
            </a:r>
          </a:p>
        </p:txBody>
      </p:sp>
      <p:pic>
        <p:nvPicPr>
          <p:cNvPr id="32563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1628775"/>
            <a:ext cx="7991475" cy="492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5640" name="Picture 8"/>
          <p:cNvPicPr>
            <a:picLocks noChangeAspect="1" noChangeArrowheads="1"/>
          </p:cNvPicPr>
          <p:nvPr/>
        </p:nvPicPr>
        <p:blipFill>
          <a:blip r:embed="rId6">
            <a:extLst>
              <a:ext uri="{28A0092B-C50C-407E-A947-70E740481C1C}">
                <a14:useLocalDpi xmlns:a14="http://schemas.microsoft.com/office/drawing/2010/main" val="0"/>
              </a:ext>
            </a:extLst>
          </a:blip>
          <a:srcRect t="61905"/>
          <a:stretch>
            <a:fillRect/>
          </a:stretch>
        </p:blipFill>
        <p:spPr bwMode="auto">
          <a:xfrm>
            <a:off x="4572000" y="4581525"/>
            <a:ext cx="4319588" cy="135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91878"/>
                                        </p:tgtEl>
                                        <p:attrNameLst>
                                          <p:attrName>style.visibility</p:attrName>
                                        </p:attrNameLst>
                                      </p:cBhvr>
                                      <p:to>
                                        <p:strVal val="visible"/>
                                      </p:to>
                                    </p:set>
                                    <p:animEffect transition="in" filter="wipe(left)">
                                      <p:cBhvr>
                                        <p:cTn id="7" dur="500"/>
                                        <p:tgtEl>
                                          <p:spTgt spid="591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1878" grpId="0"/>
    </p:bld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27683"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327684"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685"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26"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Background – glow discharge</a:t>
            </a:r>
          </a:p>
        </p:txBody>
      </p:sp>
      <p:pic>
        <p:nvPicPr>
          <p:cNvPr id="327687" name="Picture 7"/>
          <p:cNvPicPr>
            <a:picLocks noChangeAspect="1" noChangeArrowheads="1"/>
          </p:cNvPicPr>
          <p:nvPr/>
        </p:nvPicPr>
        <p:blipFill>
          <a:blip r:embed="rId5">
            <a:extLst>
              <a:ext uri="{28A0092B-C50C-407E-A947-70E740481C1C}">
                <a14:useLocalDpi xmlns:a14="http://schemas.microsoft.com/office/drawing/2010/main" val="0"/>
              </a:ext>
            </a:extLst>
          </a:blip>
          <a:srcRect b="16681"/>
          <a:stretch>
            <a:fillRect/>
          </a:stretch>
        </p:blipFill>
        <p:spPr bwMode="auto">
          <a:xfrm>
            <a:off x="468313" y="1412875"/>
            <a:ext cx="8164512" cy="4464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7688" name="Text Box 8"/>
          <p:cNvSpPr txBox="1">
            <a:spLocks noChangeArrowheads="1"/>
          </p:cNvSpPr>
          <p:nvPr/>
        </p:nvSpPr>
        <p:spPr bwMode="auto">
          <a:xfrm>
            <a:off x="539750" y="6092825"/>
            <a:ext cx="7593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2000">
                <a:latin typeface="Arial" panose="020B0604020202020204" pitchFamily="34" charset="0"/>
                <a:ea typeface="MS PGothic" panose="020B0600070205080204" pitchFamily="34" charset="-128"/>
              </a:rPr>
              <a:t>Energy conversation in positive column of glow discharge plasma </a:t>
            </a:r>
            <a:endParaRPr lang="de-DE" altLang="pl-PL" sz="2000">
              <a:latin typeface="Arial" panose="020B0604020202020204" pitchFamily="34" charset="0"/>
              <a:ea typeface="MS PGothic" panose="020B0600070205080204" pitchFamily="34" charset="-128"/>
            </a:endParaRPr>
          </a:p>
        </p:txBody>
      </p:sp>
      <p:sp>
        <p:nvSpPr>
          <p:cNvPr id="327689" name="Text Box 9"/>
          <p:cNvSpPr txBox="1">
            <a:spLocks noChangeArrowheads="1"/>
          </p:cNvSpPr>
          <p:nvPr/>
        </p:nvSpPr>
        <p:spPr bwMode="auto">
          <a:xfrm>
            <a:off x="1984375" y="1604963"/>
            <a:ext cx="5370513" cy="3365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600">
                <a:latin typeface="Arial" panose="020B0604020202020204" pitchFamily="34" charset="0"/>
                <a:ea typeface="MS PGothic" panose="020B0600070205080204" pitchFamily="34" charset="-128"/>
              </a:rPr>
              <a:t>Input energy (kinetic energy)</a:t>
            </a:r>
            <a:endParaRPr lang="de-DE" altLang="pl-PL" sz="1600">
              <a:latin typeface="Arial" panose="020B0604020202020204" pitchFamily="34" charset="0"/>
              <a:ea typeface="MS PGothic" panose="020B0600070205080204" pitchFamily="34" charset="-128"/>
            </a:endParaRPr>
          </a:p>
        </p:txBody>
      </p:sp>
      <p:sp>
        <p:nvSpPr>
          <p:cNvPr id="327690" name="Text Box 10"/>
          <p:cNvSpPr txBox="1">
            <a:spLocks noChangeArrowheads="1"/>
          </p:cNvSpPr>
          <p:nvPr/>
        </p:nvSpPr>
        <p:spPr bwMode="auto">
          <a:xfrm>
            <a:off x="1857375" y="2287588"/>
            <a:ext cx="1693863" cy="2905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300" b="1">
                <a:latin typeface="Arial" panose="020B0604020202020204" pitchFamily="34" charset="0"/>
                <a:ea typeface="MS PGothic" panose="020B0600070205080204" pitchFamily="34" charset="-128"/>
              </a:rPr>
              <a:t>Inelastic collisions</a:t>
            </a:r>
            <a:endParaRPr lang="de-DE" altLang="pl-PL" sz="1300" b="1">
              <a:latin typeface="Arial" panose="020B0604020202020204" pitchFamily="34" charset="0"/>
              <a:ea typeface="MS PGothic" panose="020B0600070205080204" pitchFamily="34" charset="-128"/>
            </a:endParaRPr>
          </a:p>
        </p:txBody>
      </p:sp>
      <p:sp>
        <p:nvSpPr>
          <p:cNvPr id="327691" name="Text Box 11"/>
          <p:cNvSpPr txBox="1">
            <a:spLocks noChangeArrowheads="1"/>
          </p:cNvSpPr>
          <p:nvPr/>
        </p:nvSpPr>
        <p:spPr bwMode="auto">
          <a:xfrm>
            <a:off x="3997325" y="2274888"/>
            <a:ext cx="1541463" cy="2905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300" b="1">
                <a:latin typeface="Arial" panose="020B0604020202020204" pitchFamily="34" charset="0"/>
                <a:ea typeface="MS PGothic" panose="020B0600070205080204" pitchFamily="34" charset="-128"/>
              </a:rPr>
              <a:t>Elastic collisions</a:t>
            </a:r>
            <a:endParaRPr lang="de-DE" altLang="pl-PL" sz="1300" b="1">
              <a:latin typeface="Arial" panose="020B0604020202020204" pitchFamily="34" charset="0"/>
              <a:ea typeface="MS PGothic" panose="020B0600070205080204" pitchFamily="34" charset="-128"/>
            </a:endParaRPr>
          </a:p>
        </p:txBody>
      </p:sp>
      <p:sp>
        <p:nvSpPr>
          <p:cNvPr id="327692" name="Text Box 12"/>
          <p:cNvSpPr txBox="1">
            <a:spLocks noChangeArrowheads="1"/>
          </p:cNvSpPr>
          <p:nvPr/>
        </p:nvSpPr>
        <p:spPr bwMode="auto">
          <a:xfrm>
            <a:off x="5794375" y="2281238"/>
            <a:ext cx="1922463" cy="2905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300" b="1">
                <a:latin typeface="Arial" panose="020B0604020202020204" pitchFamily="34" charset="0"/>
                <a:ea typeface="MS PGothic" panose="020B0600070205080204" pitchFamily="34" charset="-128"/>
              </a:rPr>
              <a:t>Dielectric loss</a:t>
            </a:r>
            <a:endParaRPr lang="de-DE" altLang="pl-PL" sz="1300" b="1">
              <a:latin typeface="Arial" panose="020B0604020202020204" pitchFamily="34" charset="0"/>
              <a:ea typeface="MS PGothic" panose="020B0600070205080204" pitchFamily="34" charset="-128"/>
            </a:endParaRPr>
          </a:p>
        </p:txBody>
      </p:sp>
      <p:sp>
        <p:nvSpPr>
          <p:cNvPr id="327693" name="Text Box 13"/>
          <p:cNvSpPr txBox="1">
            <a:spLocks noChangeArrowheads="1"/>
          </p:cNvSpPr>
          <p:nvPr/>
        </p:nvSpPr>
        <p:spPr bwMode="auto">
          <a:xfrm>
            <a:off x="3133725" y="2925763"/>
            <a:ext cx="1008063" cy="2905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300" b="1">
                <a:latin typeface="Arial" panose="020B0604020202020204" pitchFamily="34" charset="0"/>
                <a:ea typeface="MS PGothic" panose="020B0600070205080204" pitchFamily="34" charset="-128"/>
              </a:rPr>
              <a:t>Excitation</a:t>
            </a:r>
            <a:endParaRPr lang="de-DE" altLang="pl-PL" sz="1300" b="1">
              <a:latin typeface="Arial" panose="020B0604020202020204" pitchFamily="34" charset="0"/>
              <a:ea typeface="MS PGothic" panose="020B0600070205080204" pitchFamily="34" charset="-128"/>
            </a:endParaRPr>
          </a:p>
        </p:txBody>
      </p:sp>
      <p:sp>
        <p:nvSpPr>
          <p:cNvPr id="327694" name="Text Box 14"/>
          <p:cNvSpPr txBox="1">
            <a:spLocks noChangeArrowheads="1"/>
          </p:cNvSpPr>
          <p:nvPr/>
        </p:nvSpPr>
        <p:spPr bwMode="auto">
          <a:xfrm>
            <a:off x="1425575" y="2932113"/>
            <a:ext cx="1008063" cy="2905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de-AT" altLang="pl-PL" sz="1300" b="1">
                <a:latin typeface="Arial" panose="020B0604020202020204" pitchFamily="34" charset="0"/>
                <a:ea typeface="MS PGothic" panose="020B0600070205080204" pitchFamily="34" charset="-128"/>
              </a:rPr>
              <a:t>Ionization</a:t>
            </a:r>
            <a:endParaRPr lang="de-DE" altLang="pl-PL" sz="1300" b="1">
              <a:latin typeface="Arial" panose="020B0604020202020204" pitchFamily="34" charset="0"/>
              <a:ea typeface="MS PGothic" panose="020B0600070205080204" pitchFamily="34" charset="-128"/>
            </a:endParaRPr>
          </a:p>
        </p:txBody>
      </p:sp>
      <p:sp>
        <p:nvSpPr>
          <p:cNvPr id="327695" name="Text Box 15"/>
          <p:cNvSpPr txBox="1">
            <a:spLocks noChangeArrowheads="1"/>
          </p:cNvSpPr>
          <p:nvPr/>
        </p:nvSpPr>
        <p:spPr bwMode="auto">
          <a:xfrm>
            <a:off x="955675" y="3605213"/>
            <a:ext cx="1408113" cy="4095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Recombination</a:t>
            </a:r>
          </a:p>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at wall</a:t>
            </a:r>
            <a:endParaRPr lang="de-DE" altLang="pl-PL" sz="1300" b="1">
              <a:latin typeface="Arial" panose="020B0604020202020204" pitchFamily="34" charset="0"/>
              <a:ea typeface="MS PGothic" panose="020B0600070205080204" pitchFamily="34" charset="-128"/>
            </a:endParaRPr>
          </a:p>
        </p:txBody>
      </p:sp>
      <p:sp>
        <p:nvSpPr>
          <p:cNvPr id="327696" name="Text Box 16"/>
          <p:cNvSpPr txBox="1">
            <a:spLocks noChangeArrowheads="1"/>
          </p:cNvSpPr>
          <p:nvPr/>
        </p:nvSpPr>
        <p:spPr bwMode="auto">
          <a:xfrm>
            <a:off x="2476500" y="3611563"/>
            <a:ext cx="1408113" cy="4095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Recombination</a:t>
            </a:r>
          </a:p>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in gas</a:t>
            </a:r>
            <a:endParaRPr lang="de-DE" altLang="pl-PL" sz="1300" b="1">
              <a:latin typeface="Arial" panose="020B0604020202020204" pitchFamily="34" charset="0"/>
              <a:ea typeface="MS PGothic" panose="020B0600070205080204" pitchFamily="34" charset="-128"/>
            </a:endParaRPr>
          </a:p>
        </p:txBody>
      </p:sp>
      <p:sp>
        <p:nvSpPr>
          <p:cNvPr id="327697" name="Text Box 17"/>
          <p:cNvSpPr txBox="1">
            <a:spLocks noChangeArrowheads="1"/>
          </p:cNvSpPr>
          <p:nvPr/>
        </p:nvSpPr>
        <p:spPr bwMode="auto">
          <a:xfrm>
            <a:off x="3978275" y="3627438"/>
            <a:ext cx="1084263" cy="4095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Step </a:t>
            </a:r>
          </a:p>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excitation</a:t>
            </a:r>
            <a:endParaRPr lang="de-DE" altLang="pl-PL" sz="1300" b="1">
              <a:latin typeface="Arial" panose="020B0604020202020204" pitchFamily="34" charset="0"/>
              <a:ea typeface="MS PGothic" panose="020B0600070205080204" pitchFamily="34" charset="-128"/>
            </a:endParaRPr>
          </a:p>
        </p:txBody>
      </p:sp>
      <p:sp>
        <p:nvSpPr>
          <p:cNvPr id="327698" name="Text Box 18"/>
          <p:cNvSpPr txBox="1">
            <a:spLocks noChangeArrowheads="1"/>
          </p:cNvSpPr>
          <p:nvPr/>
        </p:nvSpPr>
        <p:spPr bwMode="auto">
          <a:xfrm>
            <a:off x="5184775" y="3614738"/>
            <a:ext cx="1293813" cy="4095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Reabsorption</a:t>
            </a:r>
          </a:p>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in gas</a:t>
            </a:r>
            <a:endParaRPr lang="de-DE" altLang="pl-PL" sz="1300" b="1">
              <a:latin typeface="Arial" panose="020B0604020202020204" pitchFamily="34" charset="0"/>
              <a:ea typeface="MS PGothic" panose="020B0600070205080204" pitchFamily="34" charset="-128"/>
            </a:endParaRPr>
          </a:p>
        </p:txBody>
      </p:sp>
      <p:sp>
        <p:nvSpPr>
          <p:cNvPr id="327699" name="Text Box 19"/>
          <p:cNvSpPr txBox="1">
            <a:spLocks noChangeArrowheads="1"/>
          </p:cNvSpPr>
          <p:nvPr/>
        </p:nvSpPr>
        <p:spPr bwMode="auto">
          <a:xfrm>
            <a:off x="2714625" y="4440238"/>
            <a:ext cx="1103313" cy="2508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Radiation</a:t>
            </a:r>
            <a:endParaRPr lang="de-DE" altLang="pl-PL" sz="1300" b="1">
              <a:latin typeface="Arial" panose="020B0604020202020204" pitchFamily="34" charset="0"/>
              <a:ea typeface="MS PGothic" panose="020B0600070205080204" pitchFamily="34" charset="-128"/>
            </a:endParaRPr>
          </a:p>
        </p:txBody>
      </p:sp>
      <p:sp>
        <p:nvSpPr>
          <p:cNvPr id="327700" name="Text Box 20"/>
          <p:cNvSpPr txBox="1">
            <a:spLocks noChangeArrowheads="1"/>
          </p:cNvSpPr>
          <p:nvPr/>
        </p:nvSpPr>
        <p:spPr bwMode="auto">
          <a:xfrm>
            <a:off x="5578475" y="5103813"/>
            <a:ext cx="1655763" cy="4095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Heating of gas and walls</a:t>
            </a:r>
            <a:endParaRPr lang="de-DE" altLang="pl-PL" sz="1300" b="1">
              <a:latin typeface="Arial" panose="020B0604020202020204" pitchFamily="34" charset="0"/>
              <a:ea typeface="MS PGothic" panose="020B0600070205080204" pitchFamily="34" charset="-128"/>
            </a:endParaRPr>
          </a:p>
        </p:txBody>
      </p:sp>
      <p:sp>
        <p:nvSpPr>
          <p:cNvPr id="327701" name="Text Box 21"/>
          <p:cNvSpPr txBox="1">
            <a:spLocks noChangeArrowheads="1"/>
          </p:cNvSpPr>
          <p:nvPr/>
        </p:nvSpPr>
        <p:spPr bwMode="auto">
          <a:xfrm>
            <a:off x="2708275" y="5091113"/>
            <a:ext cx="1484313" cy="5683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ct val="80000"/>
              </a:lnSpc>
              <a:spcBef>
                <a:spcPct val="0"/>
              </a:spcBef>
              <a:buFontTx/>
              <a:buNone/>
            </a:pPr>
            <a:r>
              <a:rPr lang="de-AT" altLang="pl-PL" sz="1300" b="1">
                <a:latin typeface="Arial" panose="020B0604020202020204" pitchFamily="34" charset="0"/>
                <a:ea typeface="MS PGothic" panose="020B0600070205080204" pitchFamily="34" charset="-128"/>
              </a:rPr>
              <a:t>UV / IR / VIS</a:t>
            </a:r>
            <a:br>
              <a:rPr lang="de-AT" altLang="pl-PL" sz="1300" b="1">
                <a:latin typeface="Arial" panose="020B0604020202020204" pitchFamily="34" charset="0"/>
                <a:ea typeface="MS PGothic" panose="020B0600070205080204" pitchFamily="34" charset="-128"/>
              </a:rPr>
            </a:br>
            <a:br>
              <a:rPr lang="de-AT" altLang="pl-PL" sz="1300" b="1">
                <a:latin typeface="Arial" panose="020B0604020202020204" pitchFamily="34" charset="0"/>
                <a:ea typeface="MS PGothic" panose="020B0600070205080204" pitchFamily="34" charset="-128"/>
              </a:rPr>
            </a:br>
            <a:r>
              <a:rPr lang="de-AT" altLang="pl-PL" sz="1300" b="1">
                <a:latin typeface="Arial" panose="020B0604020202020204" pitchFamily="34" charset="0"/>
                <a:ea typeface="MS PGothic" panose="020B0600070205080204" pitchFamily="34" charset="-128"/>
              </a:rPr>
              <a:t>radiation</a:t>
            </a:r>
            <a:endParaRPr lang="de-DE" altLang="pl-PL" sz="1300" b="1">
              <a:latin typeface="Arial" panose="020B0604020202020204" pitchFamily="34" charset="0"/>
              <a:ea typeface="MS PGothic" panose="020B0600070205080204" pitchFamily="34" charset="-128"/>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93926"/>
                                        </p:tgtEl>
                                        <p:attrNameLst>
                                          <p:attrName>style.visibility</p:attrName>
                                        </p:attrNameLst>
                                      </p:cBhvr>
                                      <p:to>
                                        <p:strVal val="visible"/>
                                      </p:to>
                                    </p:set>
                                    <p:animEffect transition="in" filter="wipe(left)">
                                      <p:cBhvr>
                                        <p:cTn id="7" dur="500"/>
                                        <p:tgtEl>
                                          <p:spTgt spid="5939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26" grpId="0"/>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730" name="Rectangle 2"/>
          <p:cNvSpPr>
            <a:spLocks noGrp="1" noChangeArrowheads="1"/>
          </p:cNvSpPr>
          <p:nvPr>
            <p:ph type="title"/>
          </p:nvPr>
        </p:nvSpPr>
        <p:spPr/>
        <p:txBody>
          <a:bodyPr/>
          <a:lstStyle/>
          <a:p>
            <a:pPr eaLnBrk="1" hangingPunct="1"/>
            <a:r>
              <a:rPr lang="de-DE" altLang="pl-PL">
                <a:solidFill>
                  <a:srgbClr val="FF0000"/>
                </a:solidFill>
              </a:rPr>
              <a:t>ACHTUNG!</a:t>
            </a:r>
            <a:br>
              <a:rPr lang="de-DE" altLang="pl-PL"/>
            </a:br>
            <a:r>
              <a:rPr lang="de-DE" altLang="pl-PL"/>
              <a:t>Platz</a:t>
            </a:r>
          </a:p>
        </p:txBody>
      </p:sp>
      <p:sp>
        <p:nvSpPr>
          <p:cNvPr id="329731" name="Rectangle 3"/>
          <p:cNvSpPr>
            <a:spLocks noChangeArrowheads="1"/>
          </p:cNvSpPr>
          <p:nvPr/>
        </p:nvSpPr>
        <p:spPr bwMode="auto">
          <a:xfrm>
            <a:off x="0" y="0"/>
            <a:ext cx="9144000" cy="6858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pl-PL" altLang="pl-PL" sz="800">
              <a:latin typeface="Arial" panose="020B0604020202020204" pitchFamily="34" charset="0"/>
              <a:ea typeface="MS PGothic" panose="020B0600070205080204" pitchFamily="34" charset="-128"/>
            </a:endParaRPr>
          </a:p>
        </p:txBody>
      </p:sp>
      <p:pic>
        <p:nvPicPr>
          <p:cNvPr id="329732" name="Picture 4" descr="jr_hg_basic_de"/>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l="2925" t="3384" r="83855" b="77280"/>
          <a:stretch>
            <a:fillRect/>
          </a:stretch>
        </p:blipFill>
        <p:spPr bwMode="auto">
          <a:xfrm>
            <a:off x="395288" y="115888"/>
            <a:ext cx="98266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9733" name="Picture 5" descr="jr_hg_basic_de"/>
          <p:cNvPicPr>
            <a:picLocks noChangeAspect="1" noChangeArrowheads="1"/>
          </p:cNvPicPr>
          <p:nvPr/>
        </p:nvPicPr>
        <p:blipFill>
          <a:blip r:embed="rId4">
            <a:extLst>
              <a:ext uri="{28A0092B-C50C-407E-A947-70E740481C1C}">
                <a14:useLocalDpi xmlns:a14="http://schemas.microsoft.com/office/drawing/2010/main" val="0"/>
              </a:ext>
            </a:extLst>
          </a:blip>
          <a:srcRect l="15364" t="18495" r="1962" b="77292"/>
          <a:stretch>
            <a:fillRect/>
          </a:stretch>
        </p:blipFill>
        <p:spPr bwMode="auto">
          <a:xfrm>
            <a:off x="1476375" y="979488"/>
            <a:ext cx="7559675"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5974" name="Rectangle 6"/>
          <p:cNvSpPr>
            <a:spLocks noChangeArrowheads="1"/>
          </p:cNvSpPr>
          <p:nvPr/>
        </p:nvSpPr>
        <p:spPr bwMode="auto">
          <a:xfrm>
            <a:off x="1524000" y="403225"/>
            <a:ext cx="7162800" cy="60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nchor="b"/>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de-DE" altLang="pl-PL" sz="4400">
                <a:solidFill>
                  <a:schemeClr val="tx2"/>
                </a:solidFill>
              </a:rPr>
              <a:t>Background – glow discharge</a:t>
            </a:r>
          </a:p>
        </p:txBody>
      </p:sp>
      <p:pic>
        <p:nvPicPr>
          <p:cNvPr id="32973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420938"/>
            <a:ext cx="9144000" cy="257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9736" name="Text Box 8"/>
          <p:cNvSpPr txBox="1">
            <a:spLocks noChangeArrowheads="1"/>
          </p:cNvSpPr>
          <p:nvPr/>
        </p:nvSpPr>
        <p:spPr bwMode="auto">
          <a:xfrm>
            <a:off x="5270500" y="4605338"/>
            <a:ext cx="1030288" cy="3365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de-AT" altLang="pl-PL" sz="1600">
                <a:latin typeface="Arial" panose="020B0604020202020204" pitchFamily="34" charset="0"/>
                <a:ea typeface="MS PGothic" panose="020B0600070205080204" pitchFamily="34" charset="-128"/>
              </a:rPr>
              <a:t>Striations</a:t>
            </a:r>
            <a:endParaRPr lang="de-DE" altLang="pl-PL" sz="1600">
              <a:latin typeface="Arial" panose="020B0604020202020204" pitchFamily="34" charset="0"/>
              <a:ea typeface="MS PGothic" panose="020B0600070205080204" pitchFamily="34" charset="-128"/>
            </a:endParaRPr>
          </a:p>
        </p:txBody>
      </p:sp>
      <p:sp>
        <p:nvSpPr>
          <p:cNvPr id="329737" name="Oval 9"/>
          <p:cNvSpPr>
            <a:spLocks noChangeArrowheads="1"/>
          </p:cNvSpPr>
          <p:nvPr/>
        </p:nvSpPr>
        <p:spPr bwMode="auto">
          <a:xfrm>
            <a:off x="3851275" y="3500438"/>
            <a:ext cx="3816350" cy="1081087"/>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95974"/>
                                        </p:tgtEl>
                                        <p:attrNameLst>
                                          <p:attrName>style.visibility</p:attrName>
                                        </p:attrNameLst>
                                      </p:cBhvr>
                                      <p:to>
                                        <p:strVal val="visible"/>
                                      </p:to>
                                    </p:set>
                                    <p:animEffect transition="in" filter="wipe(left)">
                                      <p:cBhvr>
                                        <p:cTn id="7" dur="500"/>
                                        <p:tgtEl>
                                          <p:spTgt spid="5959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5974" grpId="0"/>
    </p:bld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685800" y="609600"/>
            <a:ext cx="7772400" cy="5051425"/>
          </a:xfrm>
        </p:spPr>
        <p:txBody>
          <a:bodyPr/>
          <a:lstStyle/>
          <a:p>
            <a:pPr algn="l" eaLnBrk="1" hangingPunct="1"/>
            <a:r>
              <a:rPr lang="pl-PL" altLang="pl-PL" sz="2800" b="1"/>
              <a:t>21. Metody diagnostyki powierzchni</a:t>
            </a:r>
            <a:br>
              <a:rPr lang="pl-PL" altLang="pl-PL" sz="2800" b="1"/>
            </a:br>
            <a:br>
              <a:rPr lang="pl-PL" altLang="pl-PL" sz="2800" b="1"/>
            </a:br>
            <a:r>
              <a:rPr lang="pl-PL" altLang="pl-PL" sz="2800" b="1">
                <a:solidFill>
                  <a:srgbClr val="660033"/>
                </a:solidFill>
              </a:rPr>
              <a:t>a. spektroskopowe metody analizy powierzchni</a:t>
            </a:r>
            <a:br>
              <a:rPr lang="pl-PL" altLang="pl-PL" sz="2800" b="1">
                <a:solidFill>
                  <a:srgbClr val="660033"/>
                </a:solidFill>
              </a:rPr>
            </a:br>
            <a:r>
              <a:rPr lang="pl-PL" altLang="pl-PL" sz="2800" b="1">
                <a:solidFill>
                  <a:srgbClr val="660033"/>
                </a:solidFill>
              </a:rPr>
              <a:t>b. diagnostyka strukturalna (AFM, SEM, TEM)</a:t>
            </a:r>
            <a:br>
              <a:rPr lang="pl-PL" altLang="pl-PL" sz="2800" b="1">
                <a:solidFill>
                  <a:srgbClr val="660033"/>
                </a:solidFill>
              </a:rPr>
            </a:br>
            <a:r>
              <a:rPr lang="pl-PL" altLang="pl-PL" sz="2800" b="1">
                <a:solidFill>
                  <a:srgbClr val="660033"/>
                </a:solidFill>
              </a:rPr>
              <a:t>c. naprężenia własne i metody ich pomiaru</a:t>
            </a:r>
            <a:br>
              <a:rPr lang="pl-PL" altLang="pl-PL" sz="2800" b="1">
                <a:solidFill>
                  <a:srgbClr val="660033"/>
                </a:solidFill>
              </a:rPr>
            </a:br>
            <a:endParaRPr lang="pl-PL" altLang="pl-PL" sz="2800" b="1">
              <a:solidFill>
                <a:srgbClr val="660033"/>
              </a:solidFill>
            </a:endParaRPr>
          </a:p>
        </p:txBody>
      </p:sp>
    </p:spTree>
  </p:cSld>
  <p:clrMapOvr>
    <a:masterClrMapping/>
  </p:clrMapOvr>
  <p:transition>
    <p:wipe dir="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p:txBody>
          <a:bodyPr/>
          <a:lstStyle/>
          <a:p>
            <a:pPr eaLnBrk="1" hangingPunct="1"/>
            <a:r>
              <a:rPr lang="pl-PL" altLang="pl-PL" sz="3200" b="1"/>
              <a:t>a. spektroskopowe metody analizy powierzchni i cienkich warstw</a:t>
            </a:r>
          </a:p>
        </p:txBody>
      </p:sp>
      <p:sp>
        <p:nvSpPr>
          <p:cNvPr id="332803" name="Rectangle 3"/>
          <p:cNvSpPr>
            <a:spLocks noGrp="1" noChangeArrowheads="1"/>
          </p:cNvSpPr>
          <p:nvPr>
            <p:ph type="body" idx="1"/>
          </p:nvPr>
        </p:nvSpPr>
        <p:spPr/>
        <p:txBody>
          <a:bodyPr/>
          <a:lstStyle/>
          <a:p>
            <a:pPr eaLnBrk="1" hangingPunct="1">
              <a:buFontTx/>
              <a:buNone/>
            </a:pPr>
            <a:r>
              <a:rPr lang="pl-PL" altLang="pl-PL"/>
              <a:t>Właściwości krytyczne podczas osadzania i modyfikacji powierzchni”</a:t>
            </a:r>
          </a:p>
          <a:p>
            <a:pPr eaLnBrk="1" hangingPunct="1"/>
            <a:r>
              <a:rPr lang="pl-PL" altLang="pl-PL"/>
              <a:t>Fizysorpca i chemisorpcja</a:t>
            </a:r>
          </a:p>
          <a:p>
            <a:pPr eaLnBrk="1" hangingPunct="1"/>
            <a:r>
              <a:rPr lang="pl-PL" altLang="pl-PL"/>
              <a:t>Napięcie powierzchniowe</a:t>
            </a:r>
          </a:p>
          <a:p>
            <a:pPr eaLnBrk="1" hangingPunct="1">
              <a:buFontTx/>
              <a:buNone/>
            </a:pPr>
            <a:endParaRPr lang="pl-PL" altLang="pl-PL" sz="2000"/>
          </a:p>
          <a:p>
            <a:pPr eaLnBrk="1" hangingPunct="1"/>
            <a:endParaRPr lang="pl-PL" altLang="pl-PL"/>
          </a:p>
          <a:p>
            <a:pPr eaLnBrk="1" hangingPunct="1">
              <a:buFontTx/>
              <a:buNone/>
            </a:pPr>
            <a:endParaRPr lang="pl-PL" altLang="pl-PL"/>
          </a:p>
        </p:txBody>
      </p:sp>
      <p:sp>
        <p:nvSpPr>
          <p:cNvPr id="332804" name="Text Box 5"/>
          <p:cNvSpPr txBox="1">
            <a:spLocks noChangeArrowheads="1"/>
          </p:cNvSpPr>
          <p:nvPr/>
        </p:nvSpPr>
        <p:spPr bwMode="auto">
          <a:xfrm>
            <a:off x="358775" y="4868863"/>
            <a:ext cx="8569325" cy="115411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900" b="1">
                <a:solidFill>
                  <a:srgbClr val="3333FF"/>
                </a:solidFill>
                <a:latin typeface="Arial" panose="020B0604020202020204" pitchFamily="34" charset="0"/>
              </a:rPr>
              <a:t>Fizysorpcja</a:t>
            </a:r>
            <a:r>
              <a:rPr lang="pl-PL" altLang="pl-PL" sz="1900" b="1">
                <a:latin typeface="Arial" panose="020B0604020202020204" pitchFamily="34" charset="0"/>
              </a:rPr>
              <a:t> → siły van der Waalsa → odwracalna</a:t>
            </a:r>
          </a:p>
          <a:p>
            <a:pPr eaLnBrk="1" hangingPunct="1">
              <a:spcBef>
                <a:spcPct val="50000"/>
              </a:spcBef>
              <a:buFontTx/>
              <a:buNone/>
            </a:pPr>
            <a:r>
              <a:rPr lang="pl-PL" altLang="pl-PL" sz="1900" b="1">
                <a:solidFill>
                  <a:srgbClr val="3333FF"/>
                </a:solidFill>
                <a:latin typeface="Arial" panose="020B0604020202020204" pitchFamily="34" charset="0"/>
              </a:rPr>
              <a:t>Chemisorpcja</a:t>
            </a:r>
            <a:r>
              <a:rPr lang="pl-PL" altLang="pl-PL" sz="1900" b="1">
                <a:latin typeface="Arial" panose="020B0604020202020204" pitchFamily="34" charset="0"/>
              </a:rPr>
              <a:t> → wiązania atomowe, spolaryzowane, jonowe → reakcja chemiczna → często nieodwracalna</a:t>
            </a:r>
          </a:p>
        </p:txBody>
      </p:sp>
    </p:spTree>
  </p:cSld>
  <p:clrMapOvr>
    <a:masterClrMapping/>
  </p:clrMapOvr>
  <p:transition>
    <p:wipe dir="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3"/>
          <p:cNvSpPr>
            <a:spLocks noGrp="1" noChangeArrowheads="1"/>
          </p:cNvSpPr>
          <p:nvPr>
            <p:ph type="body" sz="half" idx="1"/>
          </p:nvPr>
        </p:nvSpPr>
        <p:spPr>
          <a:xfrm>
            <a:off x="611188" y="260350"/>
            <a:ext cx="8137525" cy="865188"/>
          </a:xfrm>
        </p:spPr>
        <p:txBody>
          <a:bodyPr/>
          <a:lstStyle/>
          <a:p>
            <a:pPr eaLnBrk="1" hangingPunct="1">
              <a:buFontTx/>
              <a:buNone/>
            </a:pPr>
            <a:r>
              <a:rPr lang="pl-PL" altLang="pl-PL" sz="2000" b="1"/>
              <a:t>Właściwości zależne od zjawisk powierzchniowych</a:t>
            </a:r>
          </a:p>
          <a:p>
            <a:pPr eaLnBrk="1" hangingPunct="1">
              <a:buFontTx/>
              <a:buNone/>
            </a:pPr>
            <a:endParaRPr lang="pl-PL" altLang="pl-PL" sz="2000" b="1"/>
          </a:p>
          <a:p>
            <a:pPr eaLnBrk="1" hangingPunct="1">
              <a:buFontTx/>
              <a:buNone/>
            </a:pPr>
            <a:endParaRPr lang="pl-PL" altLang="pl-PL" sz="2000" b="1"/>
          </a:p>
        </p:txBody>
      </p:sp>
      <p:graphicFrame>
        <p:nvGraphicFramePr>
          <p:cNvPr id="122912" name="Group 32"/>
          <p:cNvGraphicFramePr>
            <a:graphicFrameLocks noGrp="1"/>
          </p:cNvGraphicFramePr>
          <p:nvPr>
            <p:ph sz="half" idx="2"/>
          </p:nvPr>
        </p:nvGraphicFramePr>
        <p:xfrm>
          <a:off x="863600" y="981075"/>
          <a:ext cx="7558088" cy="4035425"/>
        </p:xfrm>
        <a:graphic>
          <a:graphicData uri="http://schemas.openxmlformats.org/drawingml/2006/table">
            <a:tbl>
              <a:tblPr/>
              <a:tblGrid>
                <a:gridCol w="1889125">
                  <a:extLst>
                    <a:ext uri="{9D8B030D-6E8A-4147-A177-3AD203B41FA5}">
                      <a16:colId xmlns:a16="http://schemas.microsoft.com/office/drawing/2014/main" val="20000"/>
                    </a:ext>
                  </a:extLst>
                </a:gridCol>
                <a:gridCol w="1890713">
                  <a:extLst>
                    <a:ext uri="{9D8B030D-6E8A-4147-A177-3AD203B41FA5}">
                      <a16:colId xmlns:a16="http://schemas.microsoft.com/office/drawing/2014/main" val="20001"/>
                    </a:ext>
                  </a:extLst>
                </a:gridCol>
                <a:gridCol w="1889125">
                  <a:extLst>
                    <a:ext uri="{9D8B030D-6E8A-4147-A177-3AD203B41FA5}">
                      <a16:colId xmlns:a16="http://schemas.microsoft.com/office/drawing/2014/main" val="20002"/>
                    </a:ext>
                  </a:extLst>
                </a:gridCol>
                <a:gridCol w="1889125">
                  <a:extLst>
                    <a:ext uri="{9D8B030D-6E8A-4147-A177-3AD203B41FA5}">
                      <a16:colId xmlns:a16="http://schemas.microsoft.com/office/drawing/2014/main" val="20003"/>
                    </a:ext>
                  </a:extLst>
                </a:gridCol>
              </a:tblGrid>
              <a:tr h="1078917">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Właściwości elektryczne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1" i="0" u="none" strike="noStrike" cap="none" normalizeH="0" baseline="0">
                        <a:ln>
                          <a:noFill/>
                        </a:ln>
                        <a:solidFill>
                          <a:schemeClr val="tx1"/>
                        </a:solidFill>
                        <a:effectLst/>
                        <a:latin typeface="Times New Roman" panose="02020603050405020304" pitchFamily="18" charset="0"/>
                      </a:endParaRPr>
                    </a:p>
                  </a:txBody>
                  <a:tcPr marT="45696" marB="4569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Właściwości mechaniczne</a:t>
                      </a:r>
                    </a:p>
                  </a:txBody>
                  <a:tcPr marT="45696" marB="4569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Właściwości sterowane kinetycznie</a:t>
                      </a:r>
                    </a:p>
                  </a:txBody>
                  <a:tcPr marT="45696" marB="4569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Właściwości magnetyczne</a:t>
                      </a:r>
                    </a:p>
                  </a:txBody>
                  <a:tcPr marT="45696" marB="4569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956508">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Heterozłącza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Procesy rekombinacji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Dyfuzja i dotowanie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Elektromigracja</a:t>
                      </a:r>
                    </a:p>
                  </a:txBody>
                  <a:tcPr marT="45696" marB="4569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Zmęczenie metali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Adhezja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-metal/ceramika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-metal/polimer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Warstwy twarde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-azotki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-węgliki</a:t>
                      </a:r>
                    </a:p>
                  </a:txBody>
                  <a:tcPr marT="45696" marB="4569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Adsorpcja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Segregacja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Kataliza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-aktywacja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-zatruwanie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Korozja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Osadzanie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Wzrost</a:t>
                      </a:r>
                    </a:p>
                  </a:txBody>
                  <a:tcPr marT="45696" marB="4569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Magneto-oporność</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Anizotropia normalna </a:t>
                      </a:r>
                    </a:p>
                  </a:txBody>
                  <a:tcPr marT="45696" marB="4569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wipe dir="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p:cNvSpPr>
            <a:spLocks noGrp="1" noChangeArrowheads="1"/>
          </p:cNvSpPr>
          <p:nvPr>
            <p:ph type="ctrTitle"/>
          </p:nvPr>
        </p:nvSpPr>
        <p:spPr>
          <a:xfrm>
            <a:off x="757238" y="549275"/>
            <a:ext cx="7772400" cy="1150938"/>
          </a:xfrm>
        </p:spPr>
        <p:txBody>
          <a:bodyPr anchor="ctr"/>
          <a:lstStyle/>
          <a:p>
            <a:pPr algn="l" eaLnBrk="1" hangingPunct="1"/>
            <a:r>
              <a:rPr lang="pl-PL" altLang="pl-PL" sz="2400"/>
              <a:t>Badania powierzchni ciała stałego</a:t>
            </a:r>
          </a:p>
        </p:txBody>
      </p:sp>
      <p:sp>
        <p:nvSpPr>
          <p:cNvPr id="334851" name="Rectangle 3"/>
          <p:cNvSpPr>
            <a:spLocks noGrp="1" noChangeArrowheads="1"/>
          </p:cNvSpPr>
          <p:nvPr>
            <p:ph type="subTitle" idx="1"/>
          </p:nvPr>
        </p:nvSpPr>
        <p:spPr>
          <a:xfrm>
            <a:off x="1258888" y="2133600"/>
            <a:ext cx="6400800" cy="1752600"/>
          </a:xfrm>
        </p:spPr>
        <p:txBody>
          <a:bodyPr/>
          <a:lstStyle/>
          <a:p>
            <a:pPr eaLnBrk="1" hangingPunct="1">
              <a:lnSpc>
                <a:spcPct val="80000"/>
              </a:lnSpc>
            </a:pPr>
            <a:r>
              <a:rPr lang="pl-PL" altLang="pl-PL" sz="2800"/>
              <a:t>-badania strukturalne</a:t>
            </a:r>
          </a:p>
          <a:p>
            <a:pPr eaLnBrk="1" hangingPunct="1">
              <a:lnSpc>
                <a:spcPct val="80000"/>
              </a:lnSpc>
            </a:pPr>
            <a:r>
              <a:rPr lang="pl-PL" altLang="pl-PL" sz="2000"/>
              <a:t>Mikroskopia optyczna LM (zdoln. rozdz. 250nm)</a:t>
            </a:r>
          </a:p>
          <a:p>
            <a:pPr eaLnBrk="1" hangingPunct="1">
              <a:lnSpc>
                <a:spcPct val="80000"/>
              </a:lnSpc>
            </a:pPr>
            <a:r>
              <a:rPr lang="pl-PL" altLang="pl-PL" sz="2000"/>
              <a:t>Skaningowa mikroskopia elektronowa SEM (10nm)</a:t>
            </a:r>
          </a:p>
          <a:p>
            <a:pPr eaLnBrk="1" hangingPunct="1">
              <a:lnSpc>
                <a:spcPct val="80000"/>
              </a:lnSpc>
            </a:pPr>
            <a:r>
              <a:rPr lang="pl-PL" altLang="pl-PL" sz="2000"/>
              <a:t>Transmisyjna mikroskopia elektronowa TEM (0.2nm)</a:t>
            </a:r>
          </a:p>
          <a:p>
            <a:pPr eaLnBrk="1" hangingPunct="1">
              <a:lnSpc>
                <a:spcPct val="80000"/>
              </a:lnSpc>
            </a:pPr>
            <a:r>
              <a:rPr lang="pl-PL" altLang="pl-PL" sz="2000"/>
              <a:t>Mikroskopia sił atomowych AFM (0.2nm)</a:t>
            </a:r>
          </a:p>
        </p:txBody>
      </p:sp>
    </p:spTree>
  </p:cSld>
  <p:clrMapOvr>
    <a:masterClrMapping/>
  </p:clrMapOvr>
  <p:transition>
    <p:wipe dir="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Rectangle 2"/>
          <p:cNvSpPr>
            <a:spLocks noChangeArrowheads="1"/>
          </p:cNvSpPr>
          <p:nvPr/>
        </p:nvSpPr>
        <p:spPr bwMode="auto">
          <a:xfrm>
            <a:off x="76200" y="304800"/>
            <a:ext cx="9067800" cy="297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b="1" u="sng">
                <a:solidFill>
                  <a:srgbClr val="FF0066"/>
                </a:solidFill>
                <a:latin typeface="Arial" panose="020B0604020202020204" pitchFamily="34" charset="0"/>
                <a:cs typeface="Arial" panose="020B0604020202020204" pitchFamily="34" charset="0"/>
              </a:rPr>
              <a:t>Spektroskopia</a:t>
            </a:r>
            <a:r>
              <a:rPr lang="pl-PL" altLang="pl-PL" sz="2800">
                <a:latin typeface="Arial" panose="020B0604020202020204" pitchFamily="34" charset="0"/>
                <a:cs typeface="Arial" panose="020B0604020202020204" pitchFamily="34" charset="0"/>
              </a:rPr>
              <a:t> bada i wyjaśnia teoretycznie oddziaływania pomiędzy materią będącą zbiorowiskiem atomów i cząsteczek a promieniowaniem elektromagnetycznym. Oddziaływania te powodują zmianę energii wewnętrznej zgodnie z zasadą zachowania energii wyrażającą się wzorem:</a:t>
            </a:r>
          </a:p>
          <a:p>
            <a:pPr>
              <a:spcBef>
                <a:spcPct val="0"/>
              </a:spcBef>
              <a:buFontTx/>
              <a:buNone/>
            </a:pPr>
            <a:r>
              <a:rPr lang="pl-PL" altLang="pl-PL" sz="2800">
                <a:latin typeface="Arial" panose="020B0604020202020204" pitchFamily="34" charset="0"/>
                <a:cs typeface="Arial" panose="020B0604020202020204" pitchFamily="34" charset="0"/>
              </a:rPr>
              <a:t>  </a:t>
            </a:r>
          </a:p>
          <a:p>
            <a:pPr>
              <a:spcBef>
                <a:spcPct val="0"/>
              </a:spcBef>
              <a:buFontTx/>
              <a:buNone/>
            </a:pPr>
            <a:endParaRPr lang="pl-PL" altLang="pl-PL" sz="2800">
              <a:latin typeface="Arial" panose="020B0604020202020204" pitchFamily="34" charset="0"/>
              <a:cs typeface="Arial" panose="020B0604020202020204" pitchFamily="34" charset="0"/>
            </a:endParaRPr>
          </a:p>
        </p:txBody>
      </p:sp>
      <p:sp>
        <p:nvSpPr>
          <p:cNvPr id="335875" name="Rectangle 3"/>
          <p:cNvSpPr>
            <a:spLocks noChangeArrowheads="1"/>
          </p:cNvSpPr>
          <p:nvPr/>
        </p:nvSpPr>
        <p:spPr bwMode="auto">
          <a:xfrm>
            <a:off x="5508625" y="3276600"/>
            <a:ext cx="4181475"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latin typeface="Arial" panose="020B0604020202020204" pitchFamily="34" charset="0"/>
                <a:cs typeface="Arial" panose="020B0604020202020204" pitchFamily="34" charset="0"/>
              </a:rPr>
              <a:t>gdzie:</a:t>
            </a:r>
            <a:endParaRPr lang="pl-PL" altLang="pl-PL" sz="2000">
              <a:latin typeface="Arial" panose="020B0604020202020204" pitchFamily="34" charset="0"/>
            </a:endParaRPr>
          </a:p>
          <a:p>
            <a:pPr eaLnBrk="1" hangingPunct="1">
              <a:spcBef>
                <a:spcPct val="0"/>
              </a:spcBef>
              <a:buFontTx/>
              <a:buNone/>
            </a:pPr>
            <a:r>
              <a:rPr lang="pl-PL" altLang="pl-PL" sz="2000">
                <a:latin typeface="Arial" panose="020B0604020202020204" pitchFamily="34" charset="0"/>
                <a:cs typeface="Arial" panose="020B0604020202020204" pitchFamily="34" charset="0"/>
              </a:rPr>
              <a:t>E - zmiana energii</a:t>
            </a:r>
          </a:p>
          <a:p>
            <a:pPr>
              <a:spcBef>
                <a:spcPct val="0"/>
              </a:spcBef>
              <a:buFontTx/>
              <a:buNone/>
            </a:pPr>
            <a:r>
              <a:rPr lang="pl-PL" altLang="pl-PL" sz="2000">
                <a:latin typeface="Arial" panose="020B0604020202020204" pitchFamily="34" charset="0"/>
                <a:cs typeface="Arial" panose="020B0604020202020204" pitchFamily="34" charset="0"/>
              </a:rPr>
              <a:t>h - stała Plancka</a:t>
            </a:r>
          </a:p>
          <a:p>
            <a:pPr>
              <a:spcBef>
                <a:spcPct val="0"/>
              </a:spcBef>
              <a:buFontTx/>
              <a:buNone/>
            </a:pPr>
            <a:r>
              <a:rPr lang="pl-PL" altLang="pl-PL" sz="2000">
                <a:latin typeface="Arial" panose="020B0604020202020204" pitchFamily="34" charset="0"/>
                <a:cs typeface="Arial" panose="020B0604020202020204" pitchFamily="34" charset="0"/>
              </a:rPr>
              <a:t>v -częstotliwość</a:t>
            </a:r>
          </a:p>
          <a:p>
            <a:pPr>
              <a:spcBef>
                <a:spcPct val="0"/>
              </a:spcBef>
              <a:buFontTx/>
              <a:buNone/>
            </a:pPr>
            <a:r>
              <a:rPr lang="pl-PL" altLang="pl-PL" sz="2000">
                <a:latin typeface="Arial" panose="020B0604020202020204" pitchFamily="34" charset="0"/>
                <a:cs typeface="Arial" panose="020B0604020202020204" pitchFamily="34" charset="0"/>
              </a:rPr>
              <a:t>c - prędkość światła</a:t>
            </a:r>
          </a:p>
          <a:p>
            <a:pPr>
              <a:spcBef>
                <a:spcPct val="0"/>
              </a:spcBef>
              <a:buFontTx/>
              <a:buNone/>
            </a:pPr>
            <a:r>
              <a:rPr lang="pl-PL" altLang="pl-PL" sz="2000">
                <a:latin typeface="Symbol" panose="05050102010706020507" pitchFamily="18" charset="2"/>
                <a:cs typeface="Arial" panose="020B0604020202020204" pitchFamily="34" charset="0"/>
              </a:rPr>
              <a:t>l</a:t>
            </a:r>
            <a:r>
              <a:rPr lang="pl-PL" altLang="pl-PL" sz="2000">
                <a:latin typeface="Arial" panose="020B0604020202020204" pitchFamily="34" charset="0"/>
                <a:cs typeface="Arial" panose="020B0604020202020204" pitchFamily="34" charset="0"/>
              </a:rPr>
              <a:t> -długość fali promieniowania</a:t>
            </a:r>
          </a:p>
          <a:p>
            <a:pPr>
              <a:spcBef>
                <a:spcPct val="0"/>
              </a:spcBef>
              <a:buFontTx/>
              <a:buNone/>
            </a:pPr>
            <a:endParaRPr lang="pl-PL" altLang="pl-PL" sz="2000">
              <a:latin typeface="Arial" panose="020B0604020202020204" pitchFamily="34" charset="0"/>
            </a:endParaRPr>
          </a:p>
        </p:txBody>
      </p:sp>
      <p:sp>
        <p:nvSpPr>
          <p:cNvPr id="335876" name="Rectangle 4"/>
          <p:cNvSpPr>
            <a:spLocks noChangeArrowheads="1"/>
          </p:cNvSpPr>
          <p:nvPr/>
        </p:nvSpPr>
        <p:spPr bwMode="auto">
          <a:xfrm>
            <a:off x="0" y="32305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335877" name="Object 5"/>
          <p:cNvGraphicFramePr>
            <a:graphicFrameLocks noChangeAspect="1"/>
          </p:cNvGraphicFramePr>
          <p:nvPr/>
        </p:nvGraphicFramePr>
        <p:xfrm>
          <a:off x="1108075" y="3429000"/>
          <a:ext cx="4264025" cy="1712913"/>
        </p:xfrm>
        <a:graphic>
          <a:graphicData uri="http://schemas.openxmlformats.org/presentationml/2006/ole">
            <mc:AlternateContent xmlns:mc="http://schemas.openxmlformats.org/markup-compatibility/2006">
              <mc:Choice xmlns:v="urn:schemas-microsoft-com:vml" Requires="v">
                <p:oleObj spid="_x0000_s335893" name="Równanie" r:id="rId3" imgW="990170" imgH="393529" progId="Equation.3">
                  <p:embed/>
                </p:oleObj>
              </mc:Choice>
              <mc:Fallback>
                <p:oleObj name="Równanie" r:id="rId3" imgW="990170" imgH="393529" progId="Equation.3">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8075" y="3429000"/>
                        <a:ext cx="4264025" cy="1712913"/>
                      </a:xfrm>
                      <a:prstGeom prst="rect">
                        <a:avLst/>
                      </a:prstGeom>
                      <a:solidFill>
                        <a:srgbClr val="00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wipe dir="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3"/>
          <p:cNvSpPr>
            <a:spLocks noGrp="1" noChangeArrowheads="1"/>
          </p:cNvSpPr>
          <p:nvPr>
            <p:ph type="body" idx="1"/>
          </p:nvPr>
        </p:nvSpPr>
        <p:spPr>
          <a:xfrm>
            <a:off x="757238" y="765175"/>
            <a:ext cx="7772400" cy="5184775"/>
          </a:xfrm>
        </p:spPr>
        <p:txBody>
          <a:bodyPr/>
          <a:lstStyle/>
          <a:p>
            <a:pPr eaLnBrk="1" hangingPunct="1">
              <a:lnSpc>
                <a:spcPct val="80000"/>
              </a:lnSpc>
              <a:buFontTx/>
              <a:buNone/>
            </a:pPr>
            <a:r>
              <a:rPr lang="pl-PL" altLang="pl-PL" sz="2800">
                <a:cs typeface="Arial" panose="020B0604020202020204" pitchFamily="34" charset="0"/>
              </a:rPr>
              <a:t>●</a:t>
            </a:r>
            <a:r>
              <a:rPr lang="pl-PL" altLang="pl-PL" sz="2800"/>
              <a:t>metody badania struktury elektronowej</a:t>
            </a:r>
          </a:p>
          <a:p>
            <a:pPr eaLnBrk="1" hangingPunct="1">
              <a:lnSpc>
                <a:spcPct val="80000"/>
              </a:lnSpc>
              <a:buFontTx/>
              <a:buNone/>
            </a:pPr>
            <a:r>
              <a:rPr lang="pl-PL" altLang="pl-PL" sz="2000"/>
              <a:t>Spektometria fotoelektronów:PES, </a:t>
            </a:r>
          </a:p>
          <a:p>
            <a:pPr eaLnBrk="1" hangingPunct="1">
              <a:lnSpc>
                <a:spcPct val="80000"/>
              </a:lnSpc>
              <a:buFontTx/>
              <a:buNone/>
            </a:pPr>
            <a:r>
              <a:rPr lang="pl-PL" altLang="pl-PL" sz="2000"/>
              <a:t>Odwrotna fotoemisja:IPES</a:t>
            </a:r>
          </a:p>
          <a:p>
            <a:pPr eaLnBrk="1" hangingPunct="1">
              <a:lnSpc>
                <a:spcPct val="80000"/>
              </a:lnSpc>
              <a:buFontTx/>
              <a:buNone/>
            </a:pPr>
            <a:r>
              <a:rPr lang="pl-PL" altLang="pl-PL" sz="2000"/>
              <a:t>Spektrometria strat energii:EELS, </a:t>
            </a:r>
          </a:p>
          <a:p>
            <a:pPr eaLnBrk="1" hangingPunct="1">
              <a:lnSpc>
                <a:spcPct val="80000"/>
              </a:lnSpc>
              <a:buFontTx/>
              <a:buNone/>
            </a:pPr>
            <a:r>
              <a:rPr lang="pl-PL" altLang="pl-PL" sz="2000"/>
              <a:t>Stany ściśle powierzchniowe:FES, INS, FIS</a:t>
            </a:r>
          </a:p>
          <a:p>
            <a:pPr eaLnBrk="1" hangingPunct="1">
              <a:lnSpc>
                <a:spcPct val="80000"/>
              </a:lnSpc>
              <a:buFontTx/>
              <a:buNone/>
            </a:pPr>
            <a:r>
              <a:rPr lang="pl-PL" altLang="pl-PL" sz="2800">
                <a:cs typeface="Arial" panose="020B0604020202020204" pitchFamily="34" charset="0"/>
              </a:rPr>
              <a:t>●badanie dynamiki ciała stałego</a:t>
            </a:r>
          </a:p>
          <a:p>
            <a:pPr eaLnBrk="1" hangingPunct="1">
              <a:lnSpc>
                <a:spcPct val="80000"/>
              </a:lnSpc>
              <a:buFontTx/>
              <a:buNone/>
            </a:pPr>
            <a:r>
              <a:rPr lang="pl-PL" altLang="pl-PL" sz="2000">
                <a:cs typeface="Arial" panose="020B0604020202020204" pitchFamily="34" charset="0"/>
              </a:rPr>
              <a:t>Spektometria w podczewieni:IRS, DS, FTS,</a:t>
            </a:r>
          </a:p>
          <a:p>
            <a:pPr eaLnBrk="1" hangingPunct="1">
              <a:lnSpc>
                <a:spcPct val="80000"/>
              </a:lnSpc>
              <a:buFontTx/>
              <a:buNone/>
            </a:pPr>
            <a:r>
              <a:rPr lang="pl-PL" altLang="pl-PL" sz="2000">
                <a:cs typeface="Arial" panose="020B0604020202020204" pitchFamily="34" charset="0"/>
              </a:rPr>
              <a:t>Rozpraszanie światła:BS, RS,</a:t>
            </a:r>
          </a:p>
          <a:p>
            <a:pPr eaLnBrk="1" hangingPunct="1">
              <a:lnSpc>
                <a:spcPct val="80000"/>
              </a:lnSpc>
              <a:buFontTx/>
              <a:buNone/>
            </a:pPr>
            <a:r>
              <a:rPr lang="pl-PL" altLang="pl-PL" sz="2000">
                <a:cs typeface="Arial" panose="020B0604020202020204" pitchFamily="34" charset="0"/>
              </a:rPr>
              <a:t>Nieelastyczne rozpraszanie neutronów:INS, ICNS, TF, NSE, IINS, QNS, CN, VNS, </a:t>
            </a:r>
          </a:p>
          <a:p>
            <a:pPr eaLnBrk="1" hangingPunct="1">
              <a:lnSpc>
                <a:spcPct val="80000"/>
              </a:lnSpc>
              <a:buFontTx/>
              <a:buNone/>
            </a:pPr>
            <a:r>
              <a:rPr lang="pl-PL" altLang="pl-PL" sz="2000">
                <a:cs typeface="Arial" panose="020B0604020202020204" pitchFamily="34" charset="0"/>
              </a:rPr>
              <a:t>Spektroskopia kontaktu punktowego:PSC, TEF, </a:t>
            </a:r>
          </a:p>
          <a:p>
            <a:pPr eaLnBrk="1" hangingPunct="1">
              <a:lnSpc>
                <a:spcPct val="80000"/>
              </a:lnSpc>
              <a:buFontTx/>
              <a:buNone/>
            </a:pPr>
            <a:r>
              <a:rPr lang="pl-PL" altLang="pl-PL" sz="2000">
                <a:cs typeface="Arial" panose="020B0604020202020204" pitchFamily="34" charset="0"/>
              </a:rPr>
              <a:t>Spektroskopia strat energii elektronów: EELS</a:t>
            </a:r>
          </a:p>
          <a:p>
            <a:pPr eaLnBrk="1" hangingPunct="1">
              <a:lnSpc>
                <a:spcPct val="80000"/>
              </a:lnSpc>
              <a:buFontTx/>
              <a:buNone/>
            </a:pPr>
            <a:r>
              <a:rPr lang="pl-PL" altLang="pl-PL" sz="2000">
                <a:cs typeface="Arial" panose="020B0604020202020204" pitchFamily="34" charset="0"/>
              </a:rPr>
              <a:t>Rozpraczanie atomów He: HAS</a:t>
            </a:r>
          </a:p>
          <a:p>
            <a:pPr eaLnBrk="1" hangingPunct="1">
              <a:lnSpc>
                <a:spcPct val="80000"/>
              </a:lnSpc>
              <a:buFontTx/>
              <a:buNone/>
            </a:pPr>
            <a:r>
              <a:rPr lang="pl-PL" altLang="pl-PL" sz="2000">
                <a:cs typeface="Arial" panose="020B0604020202020204" pitchFamily="34" charset="0"/>
              </a:rPr>
              <a:t>Nieelastyczne  rozpraszanie promieni X: IXS</a:t>
            </a:r>
          </a:p>
        </p:txBody>
      </p:sp>
    </p:spTree>
  </p:cSld>
  <p:clrMapOvr>
    <a:masterClrMapping/>
  </p:clrMapOvr>
  <p:transition>
    <p:wipe dir="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p:cNvSpPr>
            <a:spLocks noGrp="1" noChangeArrowheads="1"/>
          </p:cNvSpPr>
          <p:nvPr>
            <p:ph type="ctrTitle"/>
          </p:nvPr>
        </p:nvSpPr>
        <p:spPr>
          <a:xfrm>
            <a:off x="539750" y="1628775"/>
            <a:ext cx="7918450" cy="1971675"/>
          </a:xfrm>
        </p:spPr>
        <p:txBody>
          <a:bodyPr anchor="ctr"/>
          <a:lstStyle/>
          <a:p>
            <a:pPr eaLnBrk="1" hangingPunct="1"/>
            <a:r>
              <a:rPr lang="pl-PL" altLang="pl-PL" sz="4400" b="1">
                <a:solidFill>
                  <a:srgbClr val="333399"/>
                </a:solidFill>
                <a:latin typeface="SimSun" panose="02010600030101010101" pitchFamily="2" charset="-122"/>
              </a:rPr>
              <a:t>Diagnostyka powłok oparta o spektroskopię elektronową i fotospektroskopię</a:t>
            </a:r>
          </a:p>
        </p:txBody>
      </p:sp>
    </p:spTree>
  </p:cSld>
  <p:clrMapOvr>
    <a:masterClrMapping/>
  </p:clrMapOvr>
  <p:transition>
    <p:wipe dir="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946" name="Text Box 2"/>
          <p:cNvSpPr txBox="1">
            <a:spLocks noChangeArrowheads="1"/>
          </p:cNvSpPr>
          <p:nvPr/>
        </p:nvSpPr>
        <p:spPr bwMode="auto">
          <a:xfrm>
            <a:off x="1835150" y="476250"/>
            <a:ext cx="730885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u="sng">
                <a:solidFill>
                  <a:srgbClr val="FF0066"/>
                </a:solidFill>
                <a:latin typeface="Arial" panose="020B0604020202020204" pitchFamily="34" charset="0"/>
              </a:rPr>
              <a:t>Poszukiwane informacje: </a:t>
            </a:r>
          </a:p>
          <a:p>
            <a:pPr eaLnBrk="1" hangingPunct="1">
              <a:spcBef>
                <a:spcPct val="50000"/>
              </a:spcBef>
              <a:buFont typeface="Wingdings" panose="05000000000000000000" pitchFamily="2" charset="2"/>
              <a:buChar char="Ø"/>
            </a:pPr>
            <a:r>
              <a:rPr lang="pl-PL" altLang="pl-PL" sz="2400">
                <a:solidFill>
                  <a:srgbClr val="FF0066"/>
                </a:solidFill>
                <a:latin typeface="Arial" panose="020B0604020202020204" pitchFamily="34" charset="0"/>
              </a:rPr>
              <a:t>Skład chemiczny</a:t>
            </a:r>
          </a:p>
          <a:p>
            <a:pPr eaLnBrk="1" hangingPunct="1">
              <a:spcBef>
                <a:spcPct val="50000"/>
              </a:spcBef>
              <a:buFont typeface="Wingdings" panose="05000000000000000000" pitchFamily="2" charset="2"/>
              <a:buChar char="Ø"/>
            </a:pPr>
            <a:r>
              <a:rPr lang="pl-PL" altLang="pl-PL" sz="2400">
                <a:solidFill>
                  <a:srgbClr val="FF0066"/>
                </a:solidFill>
                <a:latin typeface="Arial" panose="020B0604020202020204" pitchFamily="34" charset="0"/>
              </a:rPr>
              <a:t>Identyfikacja faz i ich rozmieszczenie w próbce</a:t>
            </a:r>
          </a:p>
          <a:p>
            <a:pPr eaLnBrk="1" hangingPunct="1">
              <a:spcBef>
                <a:spcPct val="50000"/>
              </a:spcBef>
              <a:buFont typeface="Wingdings" panose="05000000000000000000" pitchFamily="2" charset="2"/>
              <a:buChar char="Ø"/>
            </a:pPr>
            <a:r>
              <a:rPr lang="pl-PL" altLang="pl-PL" sz="2400">
                <a:solidFill>
                  <a:srgbClr val="FF0066"/>
                </a:solidFill>
                <a:latin typeface="Arial" panose="020B0604020202020204" pitchFamily="34" charset="0"/>
              </a:rPr>
              <a:t>Charakterystyka granic międzyfazowych</a:t>
            </a:r>
          </a:p>
        </p:txBody>
      </p:sp>
      <p:grpSp>
        <p:nvGrpSpPr>
          <p:cNvPr id="338947" name="Group 3"/>
          <p:cNvGrpSpPr>
            <a:grpSpLocks/>
          </p:cNvGrpSpPr>
          <p:nvPr/>
        </p:nvGrpSpPr>
        <p:grpSpPr bwMode="auto">
          <a:xfrm>
            <a:off x="1692275" y="3429000"/>
            <a:ext cx="5399088" cy="1728788"/>
            <a:chOff x="1066" y="2160"/>
            <a:chExt cx="3401" cy="1089"/>
          </a:xfrm>
        </p:grpSpPr>
        <p:sp>
          <p:nvSpPr>
            <p:cNvPr id="338948" name="Oval 4"/>
            <p:cNvSpPr>
              <a:spLocks noChangeArrowheads="1"/>
            </p:cNvSpPr>
            <p:nvPr/>
          </p:nvSpPr>
          <p:spPr bwMode="auto">
            <a:xfrm>
              <a:off x="3515" y="2750"/>
              <a:ext cx="816" cy="3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8949" name="Oval 5"/>
            <p:cNvSpPr>
              <a:spLocks noChangeArrowheads="1"/>
            </p:cNvSpPr>
            <p:nvPr/>
          </p:nvSpPr>
          <p:spPr bwMode="auto">
            <a:xfrm>
              <a:off x="2290" y="2886"/>
              <a:ext cx="545" cy="3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8950" name="Oval 6"/>
            <p:cNvSpPr>
              <a:spLocks noChangeArrowheads="1"/>
            </p:cNvSpPr>
            <p:nvPr/>
          </p:nvSpPr>
          <p:spPr bwMode="auto">
            <a:xfrm>
              <a:off x="1066" y="2795"/>
              <a:ext cx="635" cy="3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338951" name="Group 7"/>
            <p:cNvGrpSpPr>
              <a:grpSpLocks/>
            </p:cNvGrpSpPr>
            <p:nvPr/>
          </p:nvGrpSpPr>
          <p:grpSpPr bwMode="auto">
            <a:xfrm>
              <a:off x="1111" y="2160"/>
              <a:ext cx="3356" cy="1002"/>
              <a:chOff x="1202" y="1434"/>
              <a:chExt cx="3356" cy="1002"/>
            </a:xfrm>
          </p:grpSpPr>
          <p:sp>
            <p:nvSpPr>
              <p:cNvPr id="338952" name="Text Box 8"/>
              <p:cNvSpPr txBox="1">
                <a:spLocks noChangeArrowheads="1"/>
              </p:cNvSpPr>
              <p:nvPr/>
            </p:nvSpPr>
            <p:spPr bwMode="auto">
              <a:xfrm>
                <a:off x="2018" y="1434"/>
                <a:ext cx="136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Źródła wzbudzenia</a:t>
                </a:r>
              </a:p>
            </p:txBody>
          </p:sp>
          <p:sp>
            <p:nvSpPr>
              <p:cNvPr id="338953" name="Line 9"/>
              <p:cNvSpPr>
                <a:spLocks noChangeShapeType="1"/>
              </p:cNvSpPr>
              <p:nvPr/>
            </p:nvSpPr>
            <p:spPr bwMode="auto">
              <a:xfrm flipH="1">
                <a:off x="1610" y="1706"/>
                <a:ext cx="454" cy="31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8954" name="Line 10"/>
              <p:cNvSpPr>
                <a:spLocks noChangeShapeType="1"/>
              </p:cNvSpPr>
              <p:nvPr/>
            </p:nvSpPr>
            <p:spPr bwMode="auto">
              <a:xfrm>
                <a:off x="2653" y="1752"/>
                <a:ext cx="0"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8955" name="Line 11"/>
              <p:cNvSpPr>
                <a:spLocks noChangeShapeType="1"/>
              </p:cNvSpPr>
              <p:nvPr/>
            </p:nvSpPr>
            <p:spPr bwMode="auto">
              <a:xfrm>
                <a:off x="3243" y="1706"/>
                <a:ext cx="499" cy="31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8956" name="Text Box 12"/>
              <p:cNvSpPr txBox="1">
                <a:spLocks noChangeArrowheads="1"/>
              </p:cNvSpPr>
              <p:nvPr/>
            </p:nvSpPr>
            <p:spPr bwMode="auto">
              <a:xfrm>
                <a:off x="1202" y="2115"/>
                <a:ext cx="59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fotony</a:t>
                </a:r>
              </a:p>
            </p:txBody>
          </p:sp>
          <p:sp>
            <p:nvSpPr>
              <p:cNvPr id="338957" name="Text Box 13"/>
              <p:cNvSpPr txBox="1">
                <a:spLocks noChangeArrowheads="1"/>
              </p:cNvSpPr>
              <p:nvPr/>
            </p:nvSpPr>
            <p:spPr bwMode="auto">
              <a:xfrm>
                <a:off x="2472" y="2205"/>
                <a:ext cx="63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jony</a:t>
                </a:r>
              </a:p>
            </p:txBody>
          </p:sp>
          <p:sp>
            <p:nvSpPr>
              <p:cNvPr id="338958" name="Text Box 14"/>
              <p:cNvSpPr txBox="1">
                <a:spLocks noChangeArrowheads="1"/>
              </p:cNvSpPr>
              <p:nvPr/>
            </p:nvSpPr>
            <p:spPr bwMode="auto">
              <a:xfrm>
                <a:off x="3696" y="2069"/>
                <a:ext cx="8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elektrony</a:t>
                </a:r>
              </a:p>
            </p:txBody>
          </p:sp>
        </p:grpSp>
      </p:grpSp>
    </p:spTree>
  </p:cSld>
  <p:clrMapOvr>
    <a:masterClrMapping/>
  </p:clrMapOvr>
  <p:transition>
    <p:wipe dir="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970" name="Oval 2"/>
          <p:cNvSpPr>
            <a:spLocks noChangeArrowheads="1"/>
          </p:cNvSpPr>
          <p:nvPr/>
        </p:nvSpPr>
        <p:spPr bwMode="auto">
          <a:xfrm>
            <a:off x="5940425" y="2420938"/>
            <a:ext cx="647700" cy="3603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1" name="Oval 3"/>
          <p:cNvSpPr>
            <a:spLocks noChangeArrowheads="1"/>
          </p:cNvSpPr>
          <p:nvPr/>
        </p:nvSpPr>
        <p:spPr bwMode="auto">
          <a:xfrm>
            <a:off x="5508625" y="1125538"/>
            <a:ext cx="647700" cy="431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2" name="Oval 4"/>
          <p:cNvSpPr>
            <a:spLocks noChangeArrowheads="1"/>
          </p:cNvSpPr>
          <p:nvPr/>
        </p:nvSpPr>
        <p:spPr bwMode="auto">
          <a:xfrm>
            <a:off x="5219700" y="1989138"/>
            <a:ext cx="504825" cy="3603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3" name="Oval 5"/>
          <p:cNvSpPr>
            <a:spLocks noChangeArrowheads="1"/>
          </p:cNvSpPr>
          <p:nvPr/>
        </p:nvSpPr>
        <p:spPr bwMode="auto">
          <a:xfrm>
            <a:off x="6443663" y="1916113"/>
            <a:ext cx="576262"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4" name="Oval 6"/>
          <p:cNvSpPr>
            <a:spLocks noChangeArrowheads="1"/>
          </p:cNvSpPr>
          <p:nvPr/>
        </p:nvSpPr>
        <p:spPr bwMode="auto">
          <a:xfrm>
            <a:off x="2268538" y="1557338"/>
            <a:ext cx="430212" cy="431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5" name="Oval 7"/>
          <p:cNvSpPr>
            <a:spLocks noChangeArrowheads="1"/>
          </p:cNvSpPr>
          <p:nvPr/>
        </p:nvSpPr>
        <p:spPr bwMode="auto">
          <a:xfrm>
            <a:off x="1547813" y="1125538"/>
            <a:ext cx="431800" cy="431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39976" name="Text Box 8"/>
          <p:cNvSpPr txBox="1">
            <a:spLocks noChangeArrowheads="1"/>
          </p:cNvSpPr>
          <p:nvPr/>
        </p:nvSpPr>
        <p:spPr bwMode="auto">
          <a:xfrm>
            <a:off x="0" y="333375"/>
            <a:ext cx="8856663"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                           optyczne                prom. X               elektrony                 jony</a:t>
            </a:r>
          </a:p>
          <a:p>
            <a:pPr eaLnBrk="1" hangingPunct="1">
              <a:spcBef>
                <a:spcPct val="50000"/>
              </a:spcBef>
              <a:buFontTx/>
              <a:buNone/>
            </a:pPr>
            <a:endParaRPr lang="pl-PL" altLang="pl-PL" sz="1800">
              <a:latin typeface="Arial" panose="020B0604020202020204" pitchFamily="34" charset="0"/>
            </a:endParaRPr>
          </a:p>
          <a:p>
            <a:pPr eaLnBrk="1" hangingPunct="1">
              <a:spcBef>
                <a:spcPct val="50000"/>
              </a:spcBef>
              <a:buFontTx/>
              <a:buNone/>
            </a:pPr>
            <a:r>
              <a:rPr lang="pl-PL" altLang="pl-PL" sz="1800">
                <a:latin typeface="Arial" panose="020B0604020202020204" pitchFamily="34" charset="0"/>
              </a:rPr>
              <a:t>Optyczne         IR, VIS, UV,                                           UPS</a:t>
            </a:r>
          </a:p>
          <a:p>
            <a:pPr eaLnBrk="1" hangingPunct="1">
              <a:spcBef>
                <a:spcPct val="50000"/>
              </a:spcBef>
              <a:buFontTx/>
              <a:buNone/>
            </a:pPr>
            <a:r>
              <a:rPr lang="pl-PL" altLang="pl-PL" sz="1800">
                <a:latin typeface="Arial" panose="020B0604020202020204" pitchFamily="34" charset="0"/>
              </a:rPr>
              <a:t>		PL, EL</a:t>
            </a:r>
          </a:p>
          <a:p>
            <a:pPr eaLnBrk="1" hangingPunct="1">
              <a:spcBef>
                <a:spcPct val="50000"/>
              </a:spcBef>
              <a:buFontTx/>
              <a:buNone/>
            </a:pPr>
            <a:r>
              <a:rPr lang="pl-PL" altLang="pl-PL" sz="1800">
                <a:latin typeface="Arial" panose="020B0604020202020204" pitchFamily="34" charset="0"/>
              </a:rPr>
              <a:t>Prom. X                                          XRF, XRD         XPS, XAES,SEM </a:t>
            </a:r>
          </a:p>
          <a:p>
            <a:pPr eaLnBrk="1" hangingPunct="1">
              <a:spcBef>
                <a:spcPct val="50000"/>
              </a:spcBef>
              <a:buFontTx/>
              <a:buNone/>
            </a:pPr>
            <a:r>
              <a:rPr lang="pl-PL" altLang="pl-PL" sz="1800">
                <a:latin typeface="Arial" panose="020B0604020202020204" pitchFamily="34" charset="0"/>
              </a:rPr>
              <a:t>					            TEM, AES</a:t>
            </a:r>
          </a:p>
          <a:p>
            <a:pPr eaLnBrk="1" hangingPunct="1">
              <a:spcBef>
                <a:spcPct val="50000"/>
              </a:spcBef>
              <a:buFontTx/>
              <a:buNone/>
            </a:pPr>
            <a:r>
              <a:rPr lang="pl-PL" altLang="pl-PL" sz="1800">
                <a:latin typeface="Arial" panose="020B0604020202020204" pitchFamily="34" charset="0"/>
              </a:rPr>
              <a:t>Elektrony                                          EMPA                LEED, EELS</a:t>
            </a:r>
          </a:p>
          <a:p>
            <a:pPr eaLnBrk="1" hangingPunct="1">
              <a:spcBef>
                <a:spcPct val="50000"/>
              </a:spcBef>
              <a:buFontTx/>
              <a:buNone/>
            </a:pPr>
            <a:r>
              <a:rPr lang="pl-PL" altLang="pl-PL" sz="1800">
                <a:latin typeface="Arial" panose="020B0604020202020204" pitchFamily="34" charset="0"/>
              </a:rPr>
              <a:t>Jony                                                  PIXE                    IAES                  SIMS,RBS,              							           NRA,ERDA     </a:t>
            </a:r>
          </a:p>
        </p:txBody>
      </p:sp>
      <p:sp>
        <p:nvSpPr>
          <p:cNvPr id="339977" name="Line 9"/>
          <p:cNvSpPr>
            <a:spLocks noChangeShapeType="1"/>
          </p:cNvSpPr>
          <p:nvPr/>
        </p:nvSpPr>
        <p:spPr bwMode="auto">
          <a:xfrm>
            <a:off x="1403350" y="187325"/>
            <a:ext cx="0" cy="3455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78" name="Line 10"/>
          <p:cNvSpPr>
            <a:spLocks noChangeShapeType="1"/>
          </p:cNvSpPr>
          <p:nvPr/>
        </p:nvSpPr>
        <p:spPr bwMode="auto">
          <a:xfrm>
            <a:off x="3203575" y="187325"/>
            <a:ext cx="0" cy="3455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79" name="Line 11"/>
          <p:cNvSpPr>
            <a:spLocks noChangeShapeType="1"/>
          </p:cNvSpPr>
          <p:nvPr/>
        </p:nvSpPr>
        <p:spPr bwMode="auto">
          <a:xfrm>
            <a:off x="5076825" y="187325"/>
            <a:ext cx="0" cy="3455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0" name="Line 12"/>
          <p:cNvSpPr>
            <a:spLocks noChangeShapeType="1"/>
          </p:cNvSpPr>
          <p:nvPr/>
        </p:nvSpPr>
        <p:spPr bwMode="auto">
          <a:xfrm>
            <a:off x="7092950" y="115888"/>
            <a:ext cx="0" cy="34559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1" name="Line 13"/>
          <p:cNvSpPr>
            <a:spLocks noChangeShapeType="1"/>
          </p:cNvSpPr>
          <p:nvPr/>
        </p:nvSpPr>
        <p:spPr bwMode="auto">
          <a:xfrm>
            <a:off x="0" y="981075"/>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2" name="Line 14"/>
          <p:cNvSpPr>
            <a:spLocks noChangeShapeType="1"/>
          </p:cNvSpPr>
          <p:nvPr/>
        </p:nvSpPr>
        <p:spPr bwMode="auto">
          <a:xfrm>
            <a:off x="0" y="1989138"/>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3" name="Line 15"/>
          <p:cNvSpPr>
            <a:spLocks noChangeShapeType="1"/>
          </p:cNvSpPr>
          <p:nvPr/>
        </p:nvSpPr>
        <p:spPr bwMode="auto">
          <a:xfrm>
            <a:off x="0" y="2781300"/>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4" name="Line 16"/>
          <p:cNvSpPr>
            <a:spLocks noChangeShapeType="1"/>
          </p:cNvSpPr>
          <p:nvPr/>
        </p:nvSpPr>
        <p:spPr bwMode="auto">
          <a:xfrm>
            <a:off x="0" y="3213100"/>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5" name="Text Box 17"/>
          <p:cNvSpPr txBox="1">
            <a:spLocks noChangeArrowheads="1"/>
          </p:cNvSpPr>
          <p:nvPr/>
        </p:nvSpPr>
        <p:spPr bwMode="auto">
          <a:xfrm>
            <a:off x="179388" y="0"/>
            <a:ext cx="19081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Źródła wzbudzenia</a:t>
            </a:r>
          </a:p>
        </p:txBody>
      </p:sp>
      <p:sp>
        <p:nvSpPr>
          <p:cNvPr id="339986" name="Line 18"/>
          <p:cNvSpPr>
            <a:spLocks noChangeShapeType="1"/>
          </p:cNvSpPr>
          <p:nvPr/>
        </p:nvSpPr>
        <p:spPr bwMode="auto">
          <a:xfrm>
            <a:off x="2195513" y="115888"/>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7" name="Text Box 19"/>
          <p:cNvSpPr txBox="1">
            <a:spLocks noChangeArrowheads="1"/>
          </p:cNvSpPr>
          <p:nvPr/>
        </p:nvSpPr>
        <p:spPr bwMode="auto">
          <a:xfrm>
            <a:off x="107950" y="333375"/>
            <a:ext cx="169227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Sygnał analizowany</a:t>
            </a:r>
          </a:p>
        </p:txBody>
      </p:sp>
      <p:sp>
        <p:nvSpPr>
          <p:cNvPr id="339988" name="Line 20"/>
          <p:cNvSpPr>
            <a:spLocks noChangeShapeType="1"/>
          </p:cNvSpPr>
          <p:nvPr/>
        </p:nvSpPr>
        <p:spPr bwMode="auto">
          <a:xfrm>
            <a:off x="107950" y="476250"/>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39989" name="Text Box 21"/>
          <p:cNvSpPr txBox="1">
            <a:spLocks noChangeArrowheads="1"/>
          </p:cNvSpPr>
          <p:nvPr/>
        </p:nvSpPr>
        <p:spPr bwMode="auto">
          <a:xfrm>
            <a:off x="179388" y="3573463"/>
            <a:ext cx="3960812" cy="3300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spcBef>
                <a:spcPct val="50000"/>
              </a:spcBef>
              <a:buFontTx/>
              <a:buNone/>
            </a:pPr>
            <a:r>
              <a:rPr lang="pl-PL" altLang="pl-PL" sz="1400">
                <a:latin typeface="Arial" panose="020B0604020202020204" pitchFamily="34" charset="0"/>
              </a:rPr>
              <a:t>AES-Auger Electron Spectroscopy</a:t>
            </a:r>
          </a:p>
          <a:p>
            <a:pPr eaLnBrk="1" hangingPunct="1">
              <a:lnSpc>
                <a:spcPct val="80000"/>
              </a:lnSpc>
              <a:spcBef>
                <a:spcPct val="50000"/>
              </a:spcBef>
              <a:buFontTx/>
              <a:buNone/>
            </a:pPr>
            <a:r>
              <a:rPr lang="pl-PL" altLang="pl-PL" sz="1400">
                <a:latin typeface="Arial" panose="020B0604020202020204" pitchFamily="34" charset="0"/>
              </a:rPr>
              <a:t>EELS-electron energy loss spectroscopy</a:t>
            </a:r>
          </a:p>
          <a:p>
            <a:pPr eaLnBrk="1" hangingPunct="1">
              <a:lnSpc>
                <a:spcPct val="80000"/>
              </a:lnSpc>
              <a:spcBef>
                <a:spcPct val="50000"/>
              </a:spcBef>
              <a:buFontTx/>
              <a:buNone/>
            </a:pPr>
            <a:r>
              <a:rPr lang="pl-PL" altLang="pl-PL" sz="1400">
                <a:latin typeface="Arial" panose="020B0604020202020204" pitchFamily="34" charset="0"/>
              </a:rPr>
              <a:t>EL-ellipsometry</a:t>
            </a:r>
          </a:p>
          <a:p>
            <a:pPr eaLnBrk="1" hangingPunct="1">
              <a:lnSpc>
                <a:spcPct val="80000"/>
              </a:lnSpc>
              <a:spcBef>
                <a:spcPct val="50000"/>
              </a:spcBef>
              <a:buFontTx/>
              <a:buNone/>
            </a:pPr>
            <a:r>
              <a:rPr lang="pl-PL" altLang="pl-PL" sz="1400">
                <a:latin typeface="Arial" panose="020B0604020202020204" pitchFamily="34" charset="0"/>
              </a:rPr>
              <a:t>EMPA-electron microprobe analysis</a:t>
            </a:r>
          </a:p>
          <a:p>
            <a:pPr eaLnBrk="1" hangingPunct="1">
              <a:lnSpc>
                <a:spcPct val="80000"/>
              </a:lnSpc>
              <a:spcBef>
                <a:spcPct val="50000"/>
              </a:spcBef>
              <a:buFontTx/>
              <a:buNone/>
            </a:pPr>
            <a:r>
              <a:rPr lang="pl-PL" altLang="pl-PL" sz="1400">
                <a:latin typeface="Arial" panose="020B0604020202020204" pitchFamily="34" charset="0"/>
              </a:rPr>
              <a:t>ERDA-elastic recoildetection analysis</a:t>
            </a:r>
          </a:p>
          <a:p>
            <a:pPr eaLnBrk="1" hangingPunct="1">
              <a:lnSpc>
                <a:spcPct val="80000"/>
              </a:lnSpc>
              <a:spcBef>
                <a:spcPct val="50000"/>
              </a:spcBef>
              <a:buFontTx/>
              <a:buNone/>
            </a:pPr>
            <a:r>
              <a:rPr lang="pl-PL" altLang="pl-PL" sz="1400">
                <a:latin typeface="Arial" panose="020B0604020202020204" pitchFamily="34" charset="0"/>
              </a:rPr>
              <a:t>ESD-electron simulated desorption</a:t>
            </a:r>
          </a:p>
          <a:p>
            <a:pPr eaLnBrk="1" hangingPunct="1">
              <a:lnSpc>
                <a:spcPct val="80000"/>
              </a:lnSpc>
              <a:spcBef>
                <a:spcPct val="50000"/>
              </a:spcBef>
              <a:buFontTx/>
              <a:buNone/>
            </a:pPr>
            <a:r>
              <a:rPr lang="pl-PL" altLang="pl-PL" sz="1400">
                <a:latin typeface="Arial" panose="020B0604020202020204" pitchFamily="34" charset="0"/>
              </a:rPr>
              <a:t>LEED-low energy electron diffraction</a:t>
            </a:r>
          </a:p>
          <a:p>
            <a:pPr eaLnBrk="1" hangingPunct="1">
              <a:lnSpc>
                <a:spcPct val="80000"/>
              </a:lnSpc>
              <a:spcBef>
                <a:spcPct val="50000"/>
              </a:spcBef>
              <a:buFontTx/>
              <a:buNone/>
            </a:pPr>
            <a:r>
              <a:rPr lang="pl-PL" altLang="pl-PL" sz="1400">
                <a:latin typeface="Arial" panose="020B0604020202020204" pitchFamily="34" charset="0"/>
              </a:rPr>
              <a:t>IAES-ion-induced Auger electron spectroscopy</a:t>
            </a:r>
          </a:p>
          <a:p>
            <a:pPr eaLnBrk="1" hangingPunct="1">
              <a:lnSpc>
                <a:spcPct val="80000"/>
              </a:lnSpc>
              <a:spcBef>
                <a:spcPct val="50000"/>
              </a:spcBef>
              <a:buFontTx/>
              <a:buNone/>
            </a:pPr>
            <a:r>
              <a:rPr lang="pl-PL" altLang="pl-PL" sz="1400">
                <a:latin typeface="Arial" panose="020B0604020202020204" pitchFamily="34" charset="0"/>
              </a:rPr>
              <a:t>IR-infrared spectroscopy</a:t>
            </a:r>
          </a:p>
          <a:p>
            <a:pPr eaLnBrk="1" hangingPunct="1">
              <a:lnSpc>
                <a:spcPct val="80000"/>
              </a:lnSpc>
              <a:spcBef>
                <a:spcPct val="50000"/>
              </a:spcBef>
              <a:buFontTx/>
              <a:buNone/>
            </a:pPr>
            <a:r>
              <a:rPr lang="pl-PL" altLang="pl-PL" sz="1400">
                <a:latin typeface="Arial" panose="020B0604020202020204" pitchFamily="34" charset="0"/>
              </a:rPr>
              <a:t>XRD-X-ray diffraction analysis</a:t>
            </a:r>
          </a:p>
          <a:p>
            <a:pPr eaLnBrk="1" hangingPunct="1">
              <a:lnSpc>
                <a:spcPct val="80000"/>
              </a:lnSpc>
              <a:spcBef>
                <a:spcPct val="50000"/>
              </a:spcBef>
              <a:buFontTx/>
              <a:buNone/>
            </a:pPr>
            <a:r>
              <a:rPr lang="pl-PL" altLang="pl-PL" sz="1400">
                <a:latin typeface="Arial" panose="020B0604020202020204" pitchFamily="34" charset="0"/>
              </a:rPr>
              <a:t>VIS-visible absorption</a:t>
            </a:r>
          </a:p>
          <a:p>
            <a:pPr eaLnBrk="1" hangingPunct="1">
              <a:lnSpc>
                <a:spcPct val="80000"/>
              </a:lnSpc>
              <a:spcBef>
                <a:spcPct val="50000"/>
              </a:spcBef>
              <a:buFontTx/>
              <a:buNone/>
            </a:pPr>
            <a:r>
              <a:rPr lang="pl-PL" altLang="pl-PL" sz="1400">
                <a:latin typeface="Arial" panose="020B0604020202020204" pitchFamily="34" charset="0"/>
              </a:rPr>
              <a:t>XPS-X-ray photoelectron spectroscopy</a:t>
            </a:r>
          </a:p>
        </p:txBody>
      </p:sp>
      <p:sp>
        <p:nvSpPr>
          <p:cNvPr id="339990" name="Text Box 22"/>
          <p:cNvSpPr txBox="1">
            <a:spLocks noChangeArrowheads="1"/>
          </p:cNvSpPr>
          <p:nvPr/>
        </p:nvSpPr>
        <p:spPr bwMode="auto">
          <a:xfrm>
            <a:off x="4284663" y="3573463"/>
            <a:ext cx="4608512" cy="3865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90000"/>
              </a:lnSpc>
              <a:spcBef>
                <a:spcPct val="50000"/>
              </a:spcBef>
              <a:buFontTx/>
              <a:buNone/>
            </a:pPr>
            <a:r>
              <a:rPr lang="pl-PL" altLang="pl-PL" sz="1400">
                <a:latin typeface="Arial" panose="020B0604020202020204" pitchFamily="34" charset="0"/>
              </a:rPr>
              <a:t>NRA-nuclear radiation analysis</a:t>
            </a:r>
          </a:p>
          <a:p>
            <a:pPr eaLnBrk="1" hangingPunct="1">
              <a:lnSpc>
                <a:spcPct val="90000"/>
              </a:lnSpc>
              <a:spcBef>
                <a:spcPct val="50000"/>
              </a:spcBef>
              <a:buFontTx/>
              <a:buNone/>
            </a:pPr>
            <a:r>
              <a:rPr lang="pl-PL" altLang="pl-PL" sz="1400">
                <a:latin typeface="Arial" panose="020B0604020202020204" pitchFamily="34" charset="0"/>
              </a:rPr>
              <a:t>PIXE-particle-induced X-ray emission</a:t>
            </a:r>
          </a:p>
          <a:p>
            <a:pPr eaLnBrk="1" hangingPunct="1">
              <a:lnSpc>
                <a:spcPct val="90000"/>
              </a:lnSpc>
              <a:spcBef>
                <a:spcPct val="50000"/>
              </a:spcBef>
              <a:buFontTx/>
              <a:buNone/>
            </a:pPr>
            <a:r>
              <a:rPr lang="pl-PL" altLang="pl-PL" sz="1400">
                <a:latin typeface="Arial" panose="020B0604020202020204" pitchFamily="34" charset="0"/>
              </a:rPr>
              <a:t>PL-photoluminescence</a:t>
            </a:r>
          </a:p>
          <a:p>
            <a:pPr eaLnBrk="1" hangingPunct="1">
              <a:lnSpc>
                <a:spcPct val="90000"/>
              </a:lnSpc>
              <a:spcBef>
                <a:spcPct val="50000"/>
              </a:spcBef>
              <a:buFontTx/>
              <a:buNone/>
            </a:pPr>
            <a:r>
              <a:rPr lang="pl-PL" altLang="pl-PL" sz="1400">
                <a:latin typeface="Arial" panose="020B0604020202020204" pitchFamily="34" charset="0"/>
              </a:rPr>
              <a:t>PSD-photon stimulated desorption</a:t>
            </a:r>
          </a:p>
          <a:p>
            <a:pPr eaLnBrk="1" hangingPunct="1">
              <a:lnSpc>
                <a:spcPct val="90000"/>
              </a:lnSpc>
              <a:spcBef>
                <a:spcPct val="50000"/>
              </a:spcBef>
              <a:buFontTx/>
              <a:buNone/>
            </a:pPr>
            <a:r>
              <a:rPr lang="pl-PL" altLang="pl-PL" sz="1400">
                <a:latin typeface="Arial" panose="020B0604020202020204" pitchFamily="34" charset="0"/>
              </a:rPr>
              <a:t>RBS-Rutheford backscattering</a:t>
            </a:r>
          </a:p>
          <a:p>
            <a:pPr eaLnBrk="1" hangingPunct="1">
              <a:lnSpc>
                <a:spcPct val="90000"/>
              </a:lnSpc>
              <a:spcBef>
                <a:spcPct val="50000"/>
              </a:spcBef>
              <a:buFontTx/>
              <a:buNone/>
            </a:pPr>
            <a:r>
              <a:rPr lang="pl-PL" altLang="pl-PL" sz="1400">
                <a:latin typeface="Arial" panose="020B0604020202020204" pitchFamily="34" charset="0"/>
              </a:rPr>
              <a:t>SEM-scanning electron microscopy</a:t>
            </a:r>
          </a:p>
          <a:p>
            <a:pPr eaLnBrk="1" hangingPunct="1">
              <a:lnSpc>
                <a:spcPct val="90000"/>
              </a:lnSpc>
              <a:spcBef>
                <a:spcPct val="50000"/>
              </a:spcBef>
              <a:buFontTx/>
              <a:buNone/>
            </a:pPr>
            <a:r>
              <a:rPr lang="pl-PL" altLang="pl-PL" sz="1400">
                <a:latin typeface="Arial" panose="020B0604020202020204" pitchFamily="34" charset="0"/>
              </a:rPr>
              <a:t>SIMS-secondary ion mass spectrometry</a:t>
            </a:r>
          </a:p>
          <a:p>
            <a:pPr eaLnBrk="1" hangingPunct="1">
              <a:lnSpc>
                <a:spcPct val="90000"/>
              </a:lnSpc>
              <a:spcBef>
                <a:spcPct val="50000"/>
              </a:spcBef>
              <a:buFontTx/>
              <a:buNone/>
            </a:pPr>
            <a:r>
              <a:rPr lang="pl-PL" altLang="pl-PL" sz="1400">
                <a:latin typeface="Arial" panose="020B0604020202020204" pitchFamily="34" charset="0"/>
              </a:rPr>
              <a:t>UPS-ultrafiolet photoelectron spectroscopy</a:t>
            </a:r>
          </a:p>
          <a:p>
            <a:pPr eaLnBrk="1" hangingPunct="1">
              <a:lnSpc>
                <a:spcPct val="90000"/>
              </a:lnSpc>
              <a:spcBef>
                <a:spcPct val="50000"/>
              </a:spcBef>
              <a:buFontTx/>
              <a:buNone/>
            </a:pPr>
            <a:r>
              <a:rPr lang="pl-PL" altLang="pl-PL" sz="1400">
                <a:latin typeface="Arial" panose="020B0604020202020204" pitchFamily="34" charset="0"/>
              </a:rPr>
              <a:t>UV-ultrafiolet absorption</a:t>
            </a:r>
          </a:p>
          <a:p>
            <a:pPr eaLnBrk="1" hangingPunct="1">
              <a:lnSpc>
                <a:spcPct val="90000"/>
              </a:lnSpc>
              <a:spcBef>
                <a:spcPct val="50000"/>
              </a:spcBef>
              <a:buFontTx/>
              <a:buNone/>
            </a:pPr>
            <a:r>
              <a:rPr lang="pl-PL" altLang="pl-PL" sz="1400">
                <a:latin typeface="Arial" panose="020B0604020202020204" pitchFamily="34" charset="0"/>
              </a:rPr>
              <a:t>XRF-X-ray fluorescence</a:t>
            </a:r>
          </a:p>
          <a:p>
            <a:pPr eaLnBrk="1" hangingPunct="1">
              <a:lnSpc>
                <a:spcPct val="90000"/>
              </a:lnSpc>
              <a:spcBef>
                <a:spcPct val="50000"/>
              </a:spcBef>
              <a:buFontTx/>
              <a:buNone/>
            </a:pPr>
            <a:r>
              <a:rPr lang="pl-PL" altLang="pl-PL" sz="1400">
                <a:latin typeface="Arial" panose="020B0604020202020204" pitchFamily="34" charset="0"/>
              </a:rPr>
              <a:t>XAES-X-ray induced AES</a:t>
            </a:r>
          </a:p>
          <a:p>
            <a:pPr eaLnBrk="1" hangingPunct="1">
              <a:lnSpc>
                <a:spcPct val="90000"/>
              </a:lnSpc>
              <a:spcBef>
                <a:spcPct val="50000"/>
              </a:spcBef>
              <a:buFontTx/>
              <a:buNone/>
            </a:pPr>
            <a:endParaRPr lang="pl-PL" altLang="pl-PL" sz="1400">
              <a:latin typeface="Arial" panose="020B0604020202020204" pitchFamily="34" charset="0"/>
            </a:endParaRPr>
          </a:p>
          <a:p>
            <a:pPr eaLnBrk="1" hangingPunct="1">
              <a:lnSpc>
                <a:spcPct val="90000"/>
              </a:lnSpc>
              <a:spcBef>
                <a:spcPct val="50000"/>
              </a:spcBef>
              <a:buFontTx/>
              <a:buNone/>
            </a:pPr>
            <a:endParaRPr lang="pl-PL" altLang="pl-PL" sz="1400">
              <a:latin typeface="Arial" panose="020B0604020202020204" pitchFamily="34" charset="0"/>
            </a:endParaRPr>
          </a:p>
        </p:txBody>
      </p:sp>
    </p:spTree>
  </p:cSld>
  <p:clrMapOvr>
    <a:masterClrMapping/>
  </p:clrMapOvr>
  <p:transition>
    <p:wipe dir="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Rectangle 2"/>
          <p:cNvSpPr>
            <a:spLocks noGrp="1" noChangeArrowheads="1"/>
          </p:cNvSpPr>
          <p:nvPr>
            <p:ph type="title"/>
          </p:nvPr>
        </p:nvSpPr>
        <p:spPr/>
        <p:txBody>
          <a:bodyPr/>
          <a:lstStyle/>
          <a:p>
            <a:pPr eaLnBrk="1" hangingPunct="1"/>
            <a:r>
              <a:rPr lang="pl-PL" altLang="pl-PL" sz="4000"/>
              <a:t>Głębokość pomiaru i czułość poszczególnych metod</a:t>
            </a:r>
          </a:p>
        </p:txBody>
      </p:sp>
      <p:grpSp>
        <p:nvGrpSpPr>
          <p:cNvPr id="340995" name="Group 3"/>
          <p:cNvGrpSpPr>
            <a:grpSpLocks/>
          </p:cNvGrpSpPr>
          <p:nvPr/>
        </p:nvGrpSpPr>
        <p:grpSpPr bwMode="auto">
          <a:xfrm>
            <a:off x="4283075" y="2133600"/>
            <a:ext cx="4681538" cy="3025775"/>
            <a:chOff x="2698" y="1344"/>
            <a:chExt cx="2949" cy="1906"/>
          </a:xfrm>
        </p:grpSpPr>
        <p:sp>
          <p:nvSpPr>
            <p:cNvPr id="341023" name="Text Box 4"/>
            <p:cNvSpPr txBox="1">
              <a:spLocks noChangeArrowheads="1"/>
            </p:cNvSpPr>
            <p:nvPr/>
          </p:nvSpPr>
          <p:spPr bwMode="auto">
            <a:xfrm>
              <a:off x="2698" y="1344"/>
              <a:ext cx="2949" cy="190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Technika        limit detekcji          zakres wykr.          	 	                       pierwiastków</a:t>
              </a:r>
            </a:p>
            <a:p>
              <a:pPr eaLnBrk="1" hangingPunct="1">
                <a:spcBef>
                  <a:spcPct val="50000"/>
                </a:spcBef>
                <a:buFontTx/>
                <a:buNone/>
              </a:pPr>
              <a:r>
                <a:rPr lang="pl-PL" altLang="pl-PL" sz="1800">
                  <a:latin typeface="Arial" panose="020B0604020202020204" pitchFamily="34" charset="0"/>
                </a:rPr>
                <a:t>  AES	          0,1-1 % at.              </a:t>
              </a:r>
              <a:r>
                <a:rPr lang="en-US" altLang="pl-PL" sz="1800">
                  <a:latin typeface="Arial" panose="020B0604020202020204" pitchFamily="34" charset="0"/>
                  <a:cs typeface="Arial" panose="020B0604020202020204" pitchFamily="34" charset="0"/>
                </a:rPr>
                <a:t>&gt;</a:t>
              </a:r>
              <a:r>
                <a:rPr lang="pl-PL" altLang="pl-PL" sz="1800">
                  <a:latin typeface="Arial" panose="020B0604020202020204" pitchFamily="34" charset="0"/>
                  <a:cs typeface="Arial" panose="020B0604020202020204" pitchFamily="34" charset="0"/>
                </a:rPr>
                <a:t>He</a:t>
              </a:r>
            </a:p>
            <a:p>
              <a:pPr eaLnBrk="1" hangingPunct="1">
                <a:spcBef>
                  <a:spcPct val="50000"/>
                </a:spcBef>
                <a:buFontTx/>
                <a:buNone/>
              </a:pPr>
              <a:r>
                <a:rPr lang="pl-PL" altLang="pl-PL" sz="1800">
                  <a:latin typeface="Arial" panose="020B0604020202020204" pitchFamily="34" charset="0"/>
                  <a:cs typeface="Arial" panose="020B0604020202020204" pitchFamily="34" charset="0"/>
                </a:rPr>
                <a:t>  PES               </a:t>
              </a:r>
              <a:r>
                <a:rPr lang="pl-PL" altLang="pl-PL" sz="1800">
                  <a:latin typeface="Arial" panose="020B0604020202020204" pitchFamily="34" charset="0"/>
                </a:rPr>
                <a:t>0,1-1 % at.              </a:t>
              </a:r>
              <a:r>
                <a:rPr lang="en-US" altLang="pl-PL" sz="1800">
                  <a:latin typeface="Arial" panose="020B0604020202020204" pitchFamily="34" charset="0"/>
                </a:rPr>
                <a:t>&gt;</a:t>
              </a:r>
              <a:r>
                <a:rPr lang="pl-PL" altLang="pl-PL" sz="1800">
                  <a:latin typeface="Arial" panose="020B0604020202020204" pitchFamily="34" charset="0"/>
                </a:rPr>
                <a:t>H</a:t>
              </a:r>
            </a:p>
            <a:p>
              <a:pPr eaLnBrk="1" hangingPunct="1">
                <a:spcBef>
                  <a:spcPct val="50000"/>
                </a:spcBef>
                <a:buFontTx/>
                <a:buNone/>
              </a:pPr>
              <a:r>
                <a:rPr lang="pl-PL" altLang="pl-PL" sz="1800">
                  <a:latin typeface="Arial" panose="020B0604020202020204" pitchFamily="34" charset="0"/>
                  <a:cs typeface="Arial" panose="020B0604020202020204" pitchFamily="34" charset="0"/>
                </a:rPr>
                <a:t>  EMPA            0,1 % at.                 </a:t>
              </a:r>
              <a:r>
                <a:rPr lang="en-US" altLang="pl-PL" sz="1800">
                  <a:latin typeface="Arial" panose="020B0604020202020204" pitchFamily="34" charset="0"/>
                </a:rPr>
                <a:t>&gt;</a:t>
              </a:r>
              <a:r>
                <a:rPr lang="pl-PL" altLang="pl-PL" sz="1800">
                  <a:latin typeface="Arial" panose="020B0604020202020204" pitchFamily="34" charset="0"/>
                </a:rPr>
                <a:t>Be</a:t>
              </a:r>
            </a:p>
            <a:p>
              <a:pPr eaLnBrk="1" hangingPunct="1">
                <a:spcBef>
                  <a:spcPct val="50000"/>
                </a:spcBef>
                <a:buFontTx/>
                <a:buNone/>
              </a:pPr>
              <a:r>
                <a:rPr lang="pl-PL" altLang="pl-PL" sz="1800">
                  <a:latin typeface="Arial" panose="020B0604020202020204" pitchFamily="34" charset="0"/>
                </a:rPr>
                <a:t>  RBS               0,1 % at.                 </a:t>
              </a:r>
              <a:r>
                <a:rPr lang="en-US" altLang="pl-PL" sz="1800">
                  <a:latin typeface="Arial" panose="020B0604020202020204" pitchFamily="34" charset="0"/>
                </a:rPr>
                <a:t>&gt;</a:t>
              </a:r>
              <a:r>
                <a:rPr lang="pl-PL" altLang="pl-PL" sz="1800">
                  <a:latin typeface="Arial" panose="020B0604020202020204" pitchFamily="34" charset="0"/>
                </a:rPr>
                <a:t>C</a:t>
              </a:r>
            </a:p>
            <a:p>
              <a:pPr eaLnBrk="1" hangingPunct="1">
                <a:spcBef>
                  <a:spcPct val="50000"/>
                </a:spcBef>
                <a:buFontTx/>
                <a:buNone/>
              </a:pPr>
              <a:r>
                <a:rPr lang="pl-PL" altLang="pl-PL" sz="1800">
                  <a:latin typeface="Arial" panose="020B0604020202020204" pitchFamily="34" charset="0"/>
                </a:rPr>
                <a:t>  SIMS            0,1-1000 ppm         wszystkie</a:t>
              </a:r>
            </a:p>
            <a:p>
              <a:pPr eaLnBrk="1" hangingPunct="1">
                <a:spcBef>
                  <a:spcPct val="50000"/>
                </a:spcBef>
                <a:buFontTx/>
                <a:buNone/>
              </a:pPr>
              <a:r>
                <a:rPr lang="pl-PL" altLang="pl-PL" sz="1800">
                  <a:latin typeface="Arial" panose="020B0604020202020204" pitchFamily="34" charset="0"/>
                </a:rPr>
                <a:t>  PIXE             0,1-10 ppm              </a:t>
              </a:r>
              <a:r>
                <a:rPr lang="en-US" altLang="pl-PL" sz="1800">
                  <a:latin typeface="Arial" panose="020B0604020202020204" pitchFamily="34" charset="0"/>
                </a:rPr>
                <a:t>&gt;</a:t>
              </a:r>
              <a:r>
                <a:rPr lang="pl-PL" altLang="pl-PL" sz="1800">
                  <a:latin typeface="Arial" panose="020B0604020202020204" pitchFamily="34" charset="0"/>
                </a:rPr>
                <a:t>Na</a:t>
              </a:r>
            </a:p>
          </p:txBody>
        </p:sp>
        <p:sp>
          <p:nvSpPr>
            <p:cNvPr id="341024" name="Line 5"/>
            <p:cNvSpPr>
              <a:spLocks noChangeShapeType="1"/>
            </p:cNvSpPr>
            <p:nvPr/>
          </p:nvSpPr>
          <p:spPr bwMode="auto">
            <a:xfrm>
              <a:off x="3470" y="1344"/>
              <a:ext cx="0" cy="190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25" name="Line 6"/>
            <p:cNvSpPr>
              <a:spLocks noChangeShapeType="1"/>
            </p:cNvSpPr>
            <p:nvPr/>
          </p:nvSpPr>
          <p:spPr bwMode="auto">
            <a:xfrm>
              <a:off x="4604" y="1344"/>
              <a:ext cx="0" cy="190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26" name="Line 7"/>
            <p:cNvSpPr>
              <a:spLocks noChangeShapeType="1"/>
            </p:cNvSpPr>
            <p:nvPr/>
          </p:nvSpPr>
          <p:spPr bwMode="auto">
            <a:xfrm>
              <a:off x="2699" y="1706"/>
              <a:ext cx="294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grpSp>
        <p:nvGrpSpPr>
          <p:cNvPr id="340996" name="Group 8"/>
          <p:cNvGrpSpPr>
            <a:grpSpLocks/>
          </p:cNvGrpSpPr>
          <p:nvPr/>
        </p:nvGrpSpPr>
        <p:grpSpPr bwMode="auto">
          <a:xfrm>
            <a:off x="1143000" y="3352800"/>
            <a:ext cx="4191000" cy="2895600"/>
            <a:chOff x="288" y="1200"/>
            <a:chExt cx="2640" cy="1824"/>
          </a:xfrm>
        </p:grpSpPr>
        <p:sp>
          <p:nvSpPr>
            <p:cNvPr id="341006" name="Text Box 9"/>
            <p:cNvSpPr txBox="1">
              <a:spLocks noChangeArrowheads="1"/>
            </p:cNvSpPr>
            <p:nvPr/>
          </p:nvSpPr>
          <p:spPr bwMode="auto">
            <a:xfrm>
              <a:off x="288" y="2832"/>
              <a:ext cx="2640"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latin typeface="Arial" panose="020B0604020202020204" pitchFamily="34" charset="0"/>
                </a:rPr>
                <a:t>0.001 0.01         0.1           1         10     100 (</a:t>
              </a:r>
              <a:r>
                <a:rPr lang="pl-PL" altLang="pl-PL" sz="1400">
                  <a:latin typeface="Arial" panose="020B0604020202020204" pitchFamily="34" charset="0"/>
                  <a:sym typeface="Symbol" panose="05050102010706020507" pitchFamily="18" charset="2"/>
                </a:rPr>
                <a:t>m)</a:t>
              </a:r>
              <a:endParaRPr lang="pl-PL" altLang="pl-PL" sz="1400">
                <a:latin typeface="Arial" panose="020B0604020202020204" pitchFamily="34" charset="0"/>
              </a:endParaRPr>
            </a:p>
          </p:txBody>
        </p:sp>
        <p:grpSp>
          <p:nvGrpSpPr>
            <p:cNvPr id="341007" name="Group 10"/>
            <p:cNvGrpSpPr>
              <a:grpSpLocks/>
            </p:cNvGrpSpPr>
            <p:nvPr/>
          </p:nvGrpSpPr>
          <p:grpSpPr bwMode="auto">
            <a:xfrm>
              <a:off x="288" y="1200"/>
              <a:ext cx="2064" cy="1632"/>
              <a:chOff x="576" y="1776"/>
              <a:chExt cx="2064" cy="1632"/>
            </a:xfrm>
          </p:grpSpPr>
          <p:grpSp>
            <p:nvGrpSpPr>
              <p:cNvPr id="341008" name="Group 11"/>
              <p:cNvGrpSpPr>
                <a:grpSpLocks/>
              </p:cNvGrpSpPr>
              <p:nvPr/>
            </p:nvGrpSpPr>
            <p:grpSpPr bwMode="auto">
              <a:xfrm>
                <a:off x="576" y="1776"/>
                <a:ext cx="2064" cy="1536"/>
                <a:chOff x="288" y="2016"/>
                <a:chExt cx="2064" cy="1536"/>
              </a:xfrm>
            </p:grpSpPr>
            <p:sp>
              <p:nvSpPr>
                <p:cNvPr id="341015" name="Rectangle 12"/>
                <p:cNvSpPr>
                  <a:spLocks noChangeArrowheads="1"/>
                </p:cNvSpPr>
                <p:nvPr/>
              </p:nvSpPr>
              <p:spPr bwMode="auto">
                <a:xfrm>
                  <a:off x="288" y="3360"/>
                  <a:ext cx="2064"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16" name="Rectangle 13"/>
                <p:cNvSpPr>
                  <a:spLocks noChangeArrowheads="1"/>
                </p:cNvSpPr>
                <p:nvPr/>
              </p:nvSpPr>
              <p:spPr bwMode="auto">
                <a:xfrm>
                  <a:off x="288" y="3168"/>
                  <a:ext cx="1776"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17" name="Rectangle 14"/>
                <p:cNvSpPr>
                  <a:spLocks noChangeArrowheads="1"/>
                </p:cNvSpPr>
                <p:nvPr/>
              </p:nvSpPr>
              <p:spPr bwMode="auto">
                <a:xfrm>
                  <a:off x="288" y="2976"/>
                  <a:ext cx="1680"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18" name="Rectangle 15"/>
                <p:cNvSpPr>
                  <a:spLocks noChangeArrowheads="1"/>
                </p:cNvSpPr>
                <p:nvPr/>
              </p:nvSpPr>
              <p:spPr bwMode="auto">
                <a:xfrm>
                  <a:off x="288" y="2784"/>
                  <a:ext cx="1680"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19" name="Rectangle 16"/>
                <p:cNvSpPr>
                  <a:spLocks noChangeArrowheads="1"/>
                </p:cNvSpPr>
                <p:nvPr/>
              </p:nvSpPr>
              <p:spPr bwMode="auto">
                <a:xfrm>
                  <a:off x="288" y="2592"/>
                  <a:ext cx="1584"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20" name="Rectangle 17"/>
                <p:cNvSpPr>
                  <a:spLocks noChangeArrowheads="1"/>
                </p:cNvSpPr>
                <p:nvPr/>
              </p:nvSpPr>
              <p:spPr bwMode="auto">
                <a:xfrm>
                  <a:off x="288" y="2400"/>
                  <a:ext cx="1488"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21" name="Rectangle 18"/>
                <p:cNvSpPr>
                  <a:spLocks noChangeArrowheads="1"/>
                </p:cNvSpPr>
                <p:nvPr/>
              </p:nvSpPr>
              <p:spPr bwMode="auto">
                <a:xfrm>
                  <a:off x="288" y="2208"/>
                  <a:ext cx="960"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341022" name="Rectangle 19"/>
                <p:cNvSpPr>
                  <a:spLocks noChangeArrowheads="1"/>
                </p:cNvSpPr>
                <p:nvPr/>
              </p:nvSpPr>
              <p:spPr bwMode="auto">
                <a:xfrm>
                  <a:off x="288" y="2016"/>
                  <a:ext cx="432" cy="19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341009" name="Line 20"/>
              <p:cNvSpPr>
                <a:spLocks noChangeShapeType="1"/>
              </p:cNvSpPr>
              <p:nvPr/>
            </p:nvSpPr>
            <p:spPr bwMode="auto">
              <a:xfrm>
                <a:off x="768"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10" name="Line 21"/>
              <p:cNvSpPr>
                <a:spLocks noChangeShapeType="1"/>
              </p:cNvSpPr>
              <p:nvPr/>
            </p:nvSpPr>
            <p:spPr bwMode="auto">
              <a:xfrm>
                <a:off x="1008"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11" name="Line 22"/>
              <p:cNvSpPr>
                <a:spLocks noChangeShapeType="1"/>
              </p:cNvSpPr>
              <p:nvPr/>
            </p:nvSpPr>
            <p:spPr bwMode="auto">
              <a:xfrm>
                <a:off x="1536"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12" name="Line 23"/>
              <p:cNvSpPr>
                <a:spLocks noChangeShapeType="1"/>
              </p:cNvSpPr>
              <p:nvPr/>
            </p:nvSpPr>
            <p:spPr bwMode="auto">
              <a:xfrm>
                <a:off x="1968"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13" name="Line 24"/>
              <p:cNvSpPr>
                <a:spLocks noChangeShapeType="1"/>
              </p:cNvSpPr>
              <p:nvPr/>
            </p:nvSpPr>
            <p:spPr bwMode="auto">
              <a:xfrm>
                <a:off x="2352"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341014" name="Line 25"/>
              <p:cNvSpPr>
                <a:spLocks noChangeShapeType="1"/>
              </p:cNvSpPr>
              <p:nvPr/>
            </p:nvSpPr>
            <p:spPr bwMode="auto">
              <a:xfrm>
                <a:off x="2640" y="331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grpSp>
      <p:sp>
        <p:nvSpPr>
          <p:cNvPr id="340997" name="Text Box 26"/>
          <p:cNvSpPr txBox="1">
            <a:spLocks noChangeArrowheads="1"/>
          </p:cNvSpPr>
          <p:nvPr/>
        </p:nvSpPr>
        <p:spPr bwMode="auto">
          <a:xfrm>
            <a:off x="228600" y="4876800"/>
            <a:ext cx="106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Raman</a:t>
            </a:r>
          </a:p>
        </p:txBody>
      </p:sp>
      <p:grpSp>
        <p:nvGrpSpPr>
          <p:cNvPr id="340998" name="Group 27"/>
          <p:cNvGrpSpPr>
            <a:grpSpLocks/>
          </p:cNvGrpSpPr>
          <p:nvPr/>
        </p:nvGrpSpPr>
        <p:grpSpPr bwMode="auto">
          <a:xfrm>
            <a:off x="304800" y="3352800"/>
            <a:ext cx="990600" cy="2500313"/>
            <a:chOff x="192" y="2112"/>
            <a:chExt cx="624" cy="1575"/>
          </a:xfrm>
        </p:grpSpPr>
        <p:sp>
          <p:nvSpPr>
            <p:cNvPr id="340999" name="Text Box 28"/>
            <p:cNvSpPr txBox="1">
              <a:spLocks noChangeArrowheads="1"/>
            </p:cNvSpPr>
            <p:nvPr/>
          </p:nvSpPr>
          <p:spPr bwMode="auto">
            <a:xfrm>
              <a:off x="288" y="2112"/>
              <a:ext cx="4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PES</a:t>
              </a:r>
            </a:p>
          </p:txBody>
        </p:sp>
        <p:sp>
          <p:nvSpPr>
            <p:cNvPr id="341000" name="Text Box 29"/>
            <p:cNvSpPr txBox="1">
              <a:spLocks noChangeArrowheads="1"/>
            </p:cNvSpPr>
            <p:nvPr/>
          </p:nvSpPr>
          <p:spPr bwMode="auto">
            <a:xfrm>
              <a:off x="192" y="2496"/>
              <a:ext cx="62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  RBS</a:t>
              </a:r>
            </a:p>
          </p:txBody>
        </p:sp>
        <p:sp>
          <p:nvSpPr>
            <p:cNvPr id="341001" name="Text Box 30"/>
            <p:cNvSpPr txBox="1">
              <a:spLocks noChangeArrowheads="1"/>
            </p:cNvSpPr>
            <p:nvPr/>
          </p:nvSpPr>
          <p:spPr bwMode="auto">
            <a:xfrm>
              <a:off x="240" y="2688"/>
              <a:ext cx="4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 XRD</a:t>
              </a:r>
            </a:p>
          </p:txBody>
        </p:sp>
        <p:sp>
          <p:nvSpPr>
            <p:cNvPr id="341002" name="Text Box 31"/>
            <p:cNvSpPr txBox="1">
              <a:spLocks noChangeArrowheads="1"/>
            </p:cNvSpPr>
            <p:nvPr/>
          </p:nvSpPr>
          <p:spPr bwMode="auto">
            <a:xfrm>
              <a:off x="192" y="2880"/>
              <a:ext cx="4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     IR</a:t>
              </a:r>
            </a:p>
          </p:txBody>
        </p:sp>
        <p:sp>
          <p:nvSpPr>
            <p:cNvPr id="341003" name="Text Box 32"/>
            <p:cNvSpPr txBox="1">
              <a:spLocks noChangeArrowheads="1"/>
            </p:cNvSpPr>
            <p:nvPr/>
          </p:nvSpPr>
          <p:spPr bwMode="auto">
            <a:xfrm>
              <a:off x="192" y="3264"/>
              <a:ext cx="5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EMPA</a:t>
              </a:r>
            </a:p>
          </p:txBody>
        </p:sp>
        <p:sp>
          <p:nvSpPr>
            <p:cNvPr id="341004" name="Text Box 33"/>
            <p:cNvSpPr txBox="1">
              <a:spLocks noChangeArrowheads="1"/>
            </p:cNvSpPr>
            <p:nvPr/>
          </p:nvSpPr>
          <p:spPr bwMode="auto">
            <a:xfrm>
              <a:off x="288" y="3456"/>
              <a:ext cx="4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XRF</a:t>
              </a:r>
            </a:p>
          </p:txBody>
        </p:sp>
        <p:sp>
          <p:nvSpPr>
            <p:cNvPr id="341005" name="Text Box 34"/>
            <p:cNvSpPr txBox="1">
              <a:spLocks noChangeArrowheads="1"/>
            </p:cNvSpPr>
            <p:nvPr/>
          </p:nvSpPr>
          <p:spPr bwMode="auto">
            <a:xfrm>
              <a:off x="240" y="2304"/>
              <a:ext cx="4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SIMS</a:t>
              </a:r>
            </a:p>
          </p:txBody>
        </p:sp>
      </p:grpSp>
    </p:spTree>
  </p:cSld>
  <p:clrMapOvr>
    <a:masterClrMapping/>
  </p:clrMapOvr>
  <p:transition>
    <p:wipe dir="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042"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 </a:t>
            </a:r>
            <a:r>
              <a:rPr lang="pl-PL" altLang="pl-PL" sz="2800"/>
              <a:t>R</a:t>
            </a:r>
            <a:r>
              <a:rPr lang="en-GB" altLang="pl-PL" sz="2800"/>
              <a:t>aman</a:t>
            </a:r>
            <a:r>
              <a:rPr lang="pl-PL" altLang="pl-PL" sz="2800"/>
              <a:t> spectroscopy</a:t>
            </a:r>
            <a:endParaRPr lang="en-GB" altLang="pl-PL" sz="2800"/>
          </a:p>
        </p:txBody>
      </p:sp>
      <p:sp>
        <p:nvSpPr>
          <p:cNvPr id="343043" name="Rectangle 3"/>
          <p:cNvSpPr>
            <a:spLocks noGrp="1" noChangeArrowheads="1"/>
          </p:cNvSpPr>
          <p:nvPr>
            <p:ph type="body" idx="1"/>
          </p:nvPr>
        </p:nvSpPr>
        <p:spPr>
          <a:xfrm>
            <a:off x="685800" y="1981200"/>
            <a:ext cx="7773988" cy="3246438"/>
          </a:xfrm>
          <a:noFill/>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pl-PL" sz="2800"/>
              <a:t>Analysis of the spectrum of the scattered laser radiation</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pl-PL" sz="2800"/>
              <a:t>Raman line shift is directly proportional to the variation of hydrostatic stress</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pl-PL" altLang="pl-PL" sz="2800"/>
              <a:t>S</a:t>
            </a:r>
            <a:r>
              <a:rPr lang="en-US" altLang="pl-PL" sz="2800"/>
              <a:t>urface analysis</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pl-PL" sz="2800"/>
              <a:t>Analysis of the volume only for transparent materials</a:t>
            </a:r>
            <a:endParaRPr lang="en-GB" altLang="pl-PL" sz="280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45091" name="Picture 3"/>
          <p:cNvPicPr>
            <a:picLocks noChangeAspect="1" noChangeArrowheads="1"/>
          </p:cNvPicPr>
          <p:nvPr/>
        </p:nvPicPr>
        <p:blipFill>
          <a:blip r:embed="rId2">
            <a:extLst>
              <a:ext uri="{28A0092B-C50C-407E-A947-70E740481C1C}">
                <a14:useLocalDpi xmlns:a14="http://schemas.microsoft.com/office/drawing/2010/main" val="0"/>
              </a:ext>
            </a:extLst>
          </a:blip>
          <a:srcRect l="21208" t="28841" r="3125" b="7184"/>
          <a:stretch>
            <a:fillRect/>
          </a:stretch>
        </p:blipFill>
        <p:spPr bwMode="auto">
          <a:xfrm>
            <a:off x="0" y="800100"/>
            <a:ext cx="8748713" cy="554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114"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46115" name="Picture 3"/>
          <p:cNvPicPr>
            <a:picLocks noChangeAspect="1" noChangeArrowheads="1"/>
          </p:cNvPicPr>
          <p:nvPr/>
        </p:nvPicPr>
        <p:blipFill>
          <a:blip r:embed="rId2">
            <a:extLst>
              <a:ext uri="{28A0092B-C50C-407E-A947-70E740481C1C}">
                <a14:useLocalDpi xmlns:a14="http://schemas.microsoft.com/office/drawing/2010/main" val="0"/>
              </a:ext>
            </a:extLst>
          </a:blip>
          <a:srcRect l="21941" t="28342" r="2751" b="15538"/>
          <a:stretch>
            <a:fillRect/>
          </a:stretch>
        </p:blipFill>
        <p:spPr bwMode="auto">
          <a:xfrm>
            <a:off x="0" y="839788"/>
            <a:ext cx="9144000" cy="511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138"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47139" name="Picture 3"/>
          <p:cNvPicPr>
            <a:picLocks noChangeAspect="1" noChangeArrowheads="1"/>
          </p:cNvPicPr>
          <p:nvPr/>
        </p:nvPicPr>
        <p:blipFill>
          <a:blip r:embed="rId2">
            <a:extLst>
              <a:ext uri="{28A0092B-C50C-407E-A947-70E740481C1C}">
                <a14:useLocalDpi xmlns:a14="http://schemas.microsoft.com/office/drawing/2010/main" val="0"/>
              </a:ext>
            </a:extLst>
          </a:blip>
          <a:srcRect l="14192" t="30316" r="14925" b="12587"/>
          <a:stretch>
            <a:fillRect/>
          </a:stretch>
        </p:blipFill>
        <p:spPr bwMode="auto">
          <a:xfrm>
            <a:off x="0" y="512763"/>
            <a:ext cx="9144000" cy="552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sp>
        <p:nvSpPr>
          <p:cNvPr id="348163" name="Rectangle 3"/>
          <p:cNvSpPr>
            <a:spLocks noChangeArrowheads="1"/>
          </p:cNvSpPr>
          <p:nvPr/>
        </p:nvSpPr>
        <p:spPr bwMode="auto">
          <a:xfrm>
            <a:off x="323850" y="692150"/>
            <a:ext cx="8497888" cy="4811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pl-PL" sz="1600" b="1">
                <a:solidFill>
                  <a:srgbClr val="000000"/>
                </a:solidFill>
              </a:rPr>
              <a:t>Atomic force microscopy (AFM) is a technique for analyzing the surface of a rigid material all the way down to the level of the atom . AFM uses a mechanical probe to magnify surface features up to 100,000,000 times, and it produces 3-D images of the surface.</a:t>
            </a:r>
          </a:p>
          <a:p>
            <a:pPr eaLnBrk="1" hangingPunct="1">
              <a:spcBef>
                <a:spcPct val="50000"/>
              </a:spcBef>
              <a:buFontTx/>
              <a:buNone/>
            </a:pPr>
            <a:endParaRPr lang="en-US" altLang="pl-PL" sz="1600" b="1">
              <a:solidFill>
                <a:srgbClr val="000000"/>
              </a:solidFill>
            </a:endParaRPr>
          </a:p>
          <a:p>
            <a:pPr eaLnBrk="1" hangingPunct="1">
              <a:spcBef>
                <a:spcPct val="50000"/>
              </a:spcBef>
              <a:buFontTx/>
              <a:buNone/>
            </a:pPr>
            <a:r>
              <a:rPr lang="en-US" altLang="pl-PL" sz="1600" b="1">
                <a:solidFill>
                  <a:srgbClr val="000000"/>
                </a:solidFill>
              </a:rPr>
              <a:t>The technique is derived from a related technology, called scanning tunneling microscopy (STM). The difference is that AFM does not require the sample to conduct electricity, whereas STM does. AFM also works in regular room temperatures, while STM requires special temperature and other conditions.</a:t>
            </a:r>
          </a:p>
          <a:p>
            <a:pPr algn="ctr" eaLnBrk="1" hangingPunct="1">
              <a:spcBef>
                <a:spcPct val="50000"/>
              </a:spcBef>
              <a:buFontTx/>
              <a:buNone/>
            </a:pPr>
            <a:endParaRPr lang="en-US" altLang="pl-PL" sz="1600" b="1">
              <a:solidFill>
                <a:srgbClr val="000000"/>
              </a:solidFill>
            </a:endParaRPr>
          </a:p>
          <a:p>
            <a:pPr algn="ctr" eaLnBrk="1" hangingPunct="1">
              <a:spcBef>
                <a:spcPct val="50000"/>
              </a:spcBef>
              <a:buFontTx/>
              <a:buNone/>
            </a:pPr>
            <a:r>
              <a:rPr lang="en-US" altLang="pl-PL" sz="1600" b="1">
                <a:solidFill>
                  <a:srgbClr val="000000"/>
                </a:solidFill>
              </a:rPr>
              <a:t>AFM is being used to understand materials problems in many areas, including data storage, telecommunications, biomedicine, chemistry, and aerospace. In data storage, it is helping researchers to "force" a disk to have a higher capacity. Today's magnetic storage devices typically have a capacity limit of between 20 and 50 gigabits (billions of bits) per square inch of storage medium. Researchers are looking into AFM to help raise read and write densities to between 40 gigabits and 300 gigabits per square inch. No one has yet commercialized AFM technology for this purpose, but IBM and others are actively pursuing it.</a:t>
            </a:r>
          </a:p>
          <a:p>
            <a:pPr algn="ctr" eaLnBrk="1" hangingPunct="1">
              <a:spcBef>
                <a:spcPct val="50000"/>
              </a:spcBef>
              <a:buFontTx/>
              <a:buNone/>
            </a:pPr>
            <a:endParaRPr lang="en-US" altLang="pl-PL" sz="1400" b="1">
              <a:solidFill>
                <a:srgbClr val="000000"/>
              </a:solidFill>
            </a:endParaRPr>
          </a:p>
        </p:txBody>
      </p:sp>
    </p:spTree>
  </p:cSld>
  <p:clrMapOvr>
    <a:masterClrMapping/>
  </p:clrMapOvr>
  <p:transition advClick="0">
    <p:wipe dir="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49187" name="Picture 3"/>
          <p:cNvPicPr>
            <a:picLocks noChangeAspect="1" noChangeArrowheads="1"/>
          </p:cNvPicPr>
          <p:nvPr/>
        </p:nvPicPr>
        <p:blipFill>
          <a:blip r:embed="rId2">
            <a:extLst>
              <a:ext uri="{28A0092B-C50C-407E-A947-70E740481C1C}">
                <a14:useLocalDpi xmlns:a14="http://schemas.microsoft.com/office/drawing/2010/main" val="0"/>
              </a:ext>
            </a:extLst>
          </a:blip>
          <a:srcRect l="15300" t="23915" r="17155" b="11610"/>
          <a:stretch>
            <a:fillRect/>
          </a:stretch>
        </p:blipFill>
        <p:spPr bwMode="auto">
          <a:xfrm>
            <a:off x="684213" y="360363"/>
            <a:ext cx="8208962"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50211" name="Picture 3"/>
          <p:cNvPicPr>
            <a:picLocks noChangeAspect="1" noChangeArrowheads="1"/>
          </p:cNvPicPr>
          <p:nvPr/>
        </p:nvPicPr>
        <p:blipFill>
          <a:blip r:embed="rId2">
            <a:extLst>
              <a:ext uri="{28A0092B-C50C-407E-A947-70E740481C1C}">
                <a14:useLocalDpi xmlns:a14="http://schemas.microsoft.com/office/drawing/2010/main" val="0"/>
              </a:ext>
            </a:extLst>
          </a:blip>
          <a:srcRect l="15674" t="24414" r="15674" b="8160"/>
          <a:stretch>
            <a:fillRect/>
          </a:stretch>
        </p:blipFill>
        <p:spPr bwMode="auto">
          <a:xfrm>
            <a:off x="358775" y="257175"/>
            <a:ext cx="8461375" cy="623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51235" name="Picture 3"/>
          <p:cNvPicPr>
            <a:picLocks noChangeAspect="1" noChangeArrowheads="1"/>
          </p:cNvPicPr>
          <p:nvPr/>
        </p:nvPicPr>
        <p:blipFill>
          <a:blip r:embed="rId2">
            <a:extLst>
              <a:ext uri="{28A0092B-C50C-407E-A947-70E740481C1C}">
                <a14:useLocalDpi xmlns:a14="http://schemas.microsoft.com/office/drawing/2010/main" val="0"/>
              </a:ext>
            </a:extLst>
          </a:blip>
          <a:srcRect l="14925" t="27365" r="16780" b="6683"/>
          <a:stretch>
            <a:fillRect/>
          </a:stretch>
        </p:blipFill>
        <p:spPr bwMode="auto">
          <a:xfrm>
            <a:off x="0" y="234950"/>
            <a:ext cx="8785225" cy="636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2258" name="Picture 4" descr="P2250411"/>
          <p:cNvPicPr>
            <a:picLocks noChangeAspect="1" noChangeArrowheads="1"/>
          </p:cNvPicPr>
          <p:nvPr/>
        </p:nvPicPr>
        <p:blipFill>
          <a:blip r:embed="rId4">
            <a:extLst>
              <a:ext uri="{28A0092B-C50C-407E-A947-70E740481C1C}">
                <a14:useLocalDpi xmlns:a14="http://schemas.microsoft.com/office/drawing/2010/main" val="0"/>
              </a:ext>
            </a:extLst>
          </a:blip>
          <a:srcRect l="9531" r="9425"/>
          <a:stretch>
            <a:fillRect/>
          </a:stretch>
        </p:blipFill>
        <p:spPr bwMode="auto">
          <a:xfrm>
            <a:off x="111125" y="1557338"/>
            <a:ext cx="4460875" cy="412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2259" name="Rectangle 5"/>
          <p:cNvSpPr>
            <a:spLocks noChangeArrowheads="1"/>
          </p:cNvSpPr>
          <p:nvPr/>
        </p:nvSpPr>
        <p:spPr bwMode="auto">
          <a:xfrm>
            <a:off x="4616450" y="1274763"/>
            <a:ext cx="4403725" cy="540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200">
              <a:solidFill>
                <a:srgbClr val="FFFFFF"/>
              </a:solidFill>
              <a:latin typeface="Arial" panose="020B0604020202020204" pitchFamily="34" charset="0"/>
            </a:endParaRPr>
          </a:p>
          <a:p>
            <a:pPr eaLnBrk="1" hangingPunct="1">
              <a:spcBef>
                <a:spcPct val="0"/>
              </a:spcBef>
            </a:pPr>
            <a:r>
              <a:rPr lang="pl-PL" altLang="pl-PL" sz="1600">
                <a:solidFill>
                  <a:srgbClr val="FFFF00"/>
                </a:solidFill>
                <a:latin typeface="Arial" panose="020B0604020202020204" pitchFamily="34" charset="0"/>
              </a:rPr>
              <a:t>Confocal modulus LSM 5 Exciter, </a:t>
            </a:r>
          </a:p>
          <a:p>
            <a:pPr eaLnBrk="1" hangingPunct="1">
              <a:spcBef>
                <a:spcPct val="0"/>
              </a:spcBef>
              <a:buFontTx/>
              <a:buNone/>
            </a:pPr>
            <a:r>
              <a:rPr lang="pl-PL" altLang="pl-PL" sz="1600">
                <a:solidFill>
                  <a:srgbClr val="FFFF00"/>
                </a:solidFill>
                <a:latin typeface="Arial" panose="020B0604020202020204" pitchFamily="34" charset="0"/>
              </a:rPr>
              <a:t> 2 channels, RGB</a:t>
            </a:r>
          </a:p>
          <a:p>
            <a:pPr eaLnBrk="1" hangingPunct="1">
              <a:spcBef>
                <a:spcPct val="0"/>
              </a:spcBef>
            </a:pPr>
            <a:r>
              <a:rPr lang="pl-PL" altLang="pl-PL" sz="2000">
                <a:solidFill>
                  <a:srgbClr val="FFFFFF"/>
                </a:solidFill>
                <a:latin typeface="Arial" panose="020B0604020202020204" pitchFamily="34" charset="0"/>
              </a:rPr>
              <a:t>Laser HeNe 633nm 5mW</a:t>
            </a:r>
          </a:p>
          <a:p>
            <a:pPr eaLnBrk="1" hangingPunct="1">
              <a:spcBef>
                <a:spcPct val="0"/>
              </a:spcBef>
            </a:pPr>
            <a:r>
              <a:rPr lang="pl-PL" altLang="pl-PL" sz="2000">
                <a:solidFill>
                  <a:srgbClr val="FFFFFF"/>
                </a:solidFill>
                <a:latin typeface="Arial" panose="020B0604020202020204" pitchFamily="34" charset="0"/>
              </a:rPr>
              <a:t>Laser HeNe 543nm 1mW</a:t>
            </a:r>
          </a:p>
          <a:p>
            <a:pPr eaLnBrk="1" hangingPunct="1">
              <a:spcBef>
                <a:spcPct val="0"/>
              </a:spcBef>
            </a:pPr>
            <a:r>
              <a:rPr lang="pl-PL" altLang="pl-PL" sz="2000">
                <a:solidFill>
                  <a:srgbClr val="FFFFFF"/>
                </a:solidFill>
                <a:latin typeface="Arial" panose="020B0604020202020204" pitchFamily="34" charset="0"/>
              </a:rPr>
              <a:t>Laser argon 458/488/514nm, 25mW </a:t>
            </a:r>
          </a:p>
          <a:p>
            <a:pPr eaLnBrk="1" hangingPunct="1">
              <a:spcBef>
                <a:spcPct val="0"/>
              </a:spcBef>
            </a:pPr>
            <a:r>
              <a:rPr lang="pl-PL" altLang="pl-PL" sz="2000">
                <a:solidFill>
                  <a:srgbClr val="FFFFFF"/>
                </a:solidFill>
                <a:latin typeface="Arial" panose="020B0604020202020204" pitchFamily="34" charset="0"/>
              </a:rPr>
              <a:t>Laser- diode V 405nm</a:t>
            </a:r>
          </a:p>
          <a:p>
            <a:pPr eaLnBrk="1" hangingPunct="1">
              <a:spcBef>
                <a:spcPct val="0"/>
              </a:spcBef>
            </a:pPr>
            <a:r>
              <a:rPr lang="pl-PL" altLang="pl-PL" sz="1600">
                <a:solidFill>
                  <a:srgbClr val="FFFF00"/>
                </a:solidFill>
                <a:latin typeface="Arial" panose="020B0604020202020204" pitchFamily="34" charset="0"/>
              </a:rPr>
              <a:t>Main Beam Splitter turret PASCAL</a:t>
            </a:r>
          </a:p>
          <a:p>
            <a:pPr eaLnBrk="1" hangingPunct="1">
              <a:spcBef>
                <a:spcPct val="0"/>
              </a:spcBef>
            </a:pPr>
            <a:r>
              <a:rPr lang="pl-PL" altLang="pl-PL" sz="1600">
                <a:solidFill>
                  <a:srgbClr val="FFFF00"/>
                </a:solidFill>
                <a:latin typeface="Arial" panose="020B0604020202020204" pitchFamily="34" charset="0"/>
              </a:rPr>
              <a:t>Software ZEN 2008 LSM 5 EXCITER</a:t>
            </a:r>
          </a:p>
          <a:p>
            <a:pPr eaLnBrk="1" hangingPunct="1">
              <a:spcBef>
                <a:spcPct val="0"/>
              </a:spcBef>
            </a:pPr>
            <a:r>
              <a:rPr lang="pl-PL" altLang="pl-PL" sz="1600">
                <a:solidFill>
                  <a:srgbClr val="FFFF00"/>
                </a:solidFill>
                <a:latin typeface="Arial" panose="020B0604020202020204" pitchFamily="34" charset="0"/>
              </a:rPr>
              <a:t>Light division system </a:t>
            </a:r>
          </a:p>
          <a:p>
            <a:pPr eaLnBrk="1" hangingPunct="1">
              <a:spcBef>
                <a:spcPct val="0"/>
              </a:spcBef>
              <a:buFontTx/>
              <a:buNone/>
            </a:pPr>
            <a:r>
              <a:rPr lang="pl-PL" altLang="pl-PL" sz="1600">
                <a:solidFill>
                  <a:srgbClr val="FFFF00"/>
                </a:solidFill>
                <a:latin typeface="Arial" panose="020B0604020202020204" pitchFamily="34" charset="0"/>
              </a:rPr>
              <a:t>  (405, 458, 488, 514, 543 nm)</a:t>
            </a:r>
          </a:p>
          <a:p>
            <a:pPr eaLnBrk="1" hangingPunct="1">
              <a:spcBef>
                <a:spcPct val="0"/>
              </a:spcBef>
            </a:pPr>
            <a:r>
              <a:rPr lang="pl-PL" altLang="pl-PL" sz="1600">
                <a:solidFill>
                  <a:srgbClr val="FFFF00"/>
                </a:solidFill>
                <a:latin typeface="Arial" panose="020B0604020202020204" pitchFamily="34" charset="0"/>
              </a:rPr>
              <a:t>Filter BP 505-530</a:t>
            </a:r>
          </a:p>
          <a:p>
            <a:pPr eaLnBrk="1" hangingPunct="1">
              <a:spcBef>
                <a:spcPct val="0"/>
              </a:spcBef>
            </a:pPr>
            <a:r>
              <a:rPr lang="pl-PL" altLang="pl-PL" sz="1600">
                <a:solidFill>
                  <a:srgbClr val="FFFF00"/>
                </a:solidFill>
                <a:latin typeface="Arial" panose="020B0604020202020204" pitchFamily="34" charset="0"/>
              </a:rPr>
              <a:t>Filter BP 505-600</a:t>
            </a:r>
          </a:p>
          <a:p>
            <a:pPr eaLnBrk="1" hangingPunct="1">
              <a:spcBef>
                <a:spcPct val="0"/>
              </a:spcBef>
            </a:pPr>
            <a:r>
              <a:rPr lang="pl-PL" altLang="pl-PL" sz="1600">
                <a:solidFill>
                  <a:srgbClr val="FFFF00"/>
                </a:solidFill>
                <a:latin typeface="Arial" panose="020B0604020202020204" pitchFamily="34" charset="0"/>
              </a:rPr>
              <a:t>Filter BP 530-600</a:t>
            </a:r>
          </a:p>
          <a:p>
            <a:pPr eaLnBrk="1" hangingPunct="1">
              <a:spcBef>
                <a:spcPct val="0"/>
              </a:spcBef>
            </a:pPr>
            <a:r>
              <a:rPr lang="pl-PL" altLang="pl-PL" sz="1600">
                <a:solidFill>
                  <a:srgbClr val="FFFF00"/>
                </a:solidFill>
                <a:latin typeface="Arial" panose="020B0604020202020204" pitchFamily="34" charset="0"/>
              </a:rPr>
              <a:t>Filter BP 560-615</a:t>
            </a:r>
          </a:p>
          <a:p>
            <a:pPr eaLnBrk="1" hangingPunct="1">
              <a:spcBef>
                <a:spcPct val="0"/>
              </a:spcBef>
            </a:pPr>
            <a:r>
              <a:rPr lang="pl-PL" altLang="pl-PL" sz="1600">
                <a:solidFill>
                  <a:srgbClr val="FFFF00"/>
                </a:solidFill>
                <a:latin typeface="Arial" panose="020B0604020202020204" pitchFamily="34" charset="0"/>
              </a:rPr>
              <a:t>Fiter LP 420</a:t>
            </a:r>
          </a:p>
          <a:p>
            <a:pPr eaLnBrk="1" hangingPunct="1">
              <a:spcBef>
                <a:spcPct val="0"/>
              </a:spcBef>
            </a:pPr>
            <a:r>
              <a:rPr lang="pl-PL" altLang="pl-PL" sz="1600">
                <a:solidFill>
                  <a:srgbClr val="FFFF00"/>
                </a:solidFill>
                <a:latin typeface="Arial" panose="020B0604020202020204" pitchFamily="34" charset="0"/>
              </a:rPr>
              <a:t> Filter BP 420-480</a:t>
            </a:r>
          </a:p>
          <a:p>
            <a:pPr eaLnBrk="1" hangingPunct="1">
              <a:spcBef>
                <a:spcPct val="0"/>
              </a:spcBef>
            </a:pPr>
            <a:r>
              <a:rPr lang="pl-PL" altLang="pl-PL" sz="1600">
                <a:solidFill>
                  <a:srgbClr val="FFFF00"/>
                </a:solidFill>
                <a:latin typeface="Arial" panose="020B0604020202020204" pitchFamily="34" charset="0"/>
              </a:rPr>
              <a:t>System ECU LSM 5 EXCITER</a:t>
            </a:r>
          </a:p>
          <a:p>
            <a:pPr eaLnBrk="1" hangingPunct="1">
              <a:spcBef>
                <a:spcPct val="0"/>
              </a:spcBef>
            </a:pPr>
            <a:r>
              <a:rPr lang="pl-PL" altLang="pl-PL" sz="1600">
                <a:solidFill>
                  <a:srgbClr val="FFFF00"/>
                </a:solidFill>
                <a:latin typeface="Arial" panose="020B0604020202020204" pitchFamily="34" charset="0"/>
              </a:rPr>
              <a:t>Modulus DIC I/0,9 with polarysator</a:t>
            </a:r>
          </a:p>
          <a:p>
            <a:pPr eaLnBrk="1" hangingPunct="1">
              <a:spcBef>
                <a:spcPct val="0"/>
              </a:spcBef>
            </a:pPr>
            <a:r>
              <a:rPr lang="pl-PL" altLang="pl-PL" sz="1600">
                <a:solidFill>
                  <a:srgbClr val="FFFF00"/>
                </a:solidFill>
                <a:latin typeface="Arial" panose="020B0604020202020204" pitchFamily="34" charset="0"/>
              </a:rPr>
              <a:t>Transmited light detector T-PMT LSM 710</a:t>
            </a:r>
          </a:p>
          <a:p>
            <a:pPr eaLnBrk="1" hangingPunct="1">
              <a:spcBef>
                <a:spcPct val="0"/>
              </a:spcBef>
            </a:pPr>
            <a:r>
              <a:rPr lang="pl-PL" altLang="pl-PL" sz="1600">
                <a:solidFill>
                  <a:srgbClr val="FFFF00"/>
                </a:solidFill>
                <a:latin typeface="Arial" panose="020B0604020202020204" pitchFamily="34" charset="0"/>
              </a:rPr>
              <a:t>Heating stage</a:t>
            </a:r>
          </a:p>
        </p:txBody>
      </p:sp>
      <p:sp>
        <p:nvSpPr>
          <p:cNvPr id="352260"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000" b="1">
                <a:solidFill>
                  <a:srgbClr val="FFFF00"/>
                </a:solidFill>
                <a:latin typeface="Arial" panose="020B0604020202020204" pitchFamily="34" charset="0"/>
              </a:rPr>
              <a:t>Confocal microscopy</a:t>
            </a:r>
            <a:endParaRPr kumimoji="1" lang="en-US" altLang="pl-PL" sz="2000" b="1">
              <a:solidFill>
                <a:srgbClr val="FFFF00"/>
              </a:solidFill>
              <a:latin typeface="Arial" panose="020B0604020202020204" pitchFamily="34" charset="0"/>
            </a:endParaRPr>
          </a:p>
        </p:txBody>
      </p:sp>
      <p:sp>
        <p:nvSpPr>
          <p:cNvPr id="7" name="Text Box 13"/>
          <p:cNvSpPr txBox="1">
            <a:spLocks noChangeArrowheads="1"/>
          </p:cNvSpPr>
          <p:nvPr/>
        </p:nvSpPr>
        <p:spPr bwMode="auto">
          <a:xfrm>
            <a:off x="7854950" y="92075"/>
            <a:ext cx="1282700" cy="369888"/>
          </a:xfrm>
          <a:prstGeom prst="rect">
            <a:avLst/>
          </a:prstGeom>
          <a:noFill/>
          <a:ln w="9525">
            <a:noFill/>
            <a:miter lim="800000"/>
            <a:headEnd/>
            <a:tailEnd/>
          </a:ln>
          <a:effectLst/>
        </p:spPr>
        <p:txBody>
          <a:bodyPr wrap="none">
            <a:spAutoFit/>
          </a:bodyPr>
          <a:lstStyle/>
          <a:p>
            <a:pPr algn="r" eaLnBrk="1" hangingPunct="1">
              <a:defRPr/>
            </a:pPr>
            <a:r>
              <a:rPr lang="pl-PL" sz="1800" i="1" dirty="0">
                <a:solidFill>
                  <a:srgbClr val="FFFF00"/>
                </a:solidFill>
                <a:effectLst>
                  <a:outerShdw blurRad="38100" dist="38100" dir="2700000" algn="tl">
                    <a:srgbClr val="000000"/>
                  </a:outerShdw>
                </a:effectLst>
                <a:latin typeface="Arial" charset="0"/>
              </a:rPr>
              <a:t>IMIM PAN </a:t>
            </a:r>
            <a:endParaRPr lang="en-US" sz="1800" i="1" dirty="0">
              <a:solidFill>
                <a:srgbClr val="FFFF00"/>
              </a:solidFill>
              <a:effectLst>
                <a:outerShdw blurRad="38100" dist="38100" dir="2700000" algn="tl">
                  <a:srgbClr val="000000"/>
                </a:outerShdw>
              </a:effectLst>
              <a:latin typeface="Arial" charset="0"/>
            </a:endParaRPr>
          </a:p>
        </p:txBody>
      </p:sp>
      <p:graphicFrame>
        <p:nvGraphicFramePr>
          <p:cNvPr id="352262"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52278"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4306" name="Picture 4" descr="P2250411"/>
          <p:cNvPicPr>
            <a:picLocks noChangeAspect="1" noChangeArrowheads="1"/>
          </p:cNvPicPr>
          <p:nvPr/>
        </p:nvPicPr>
        <p:blipFill>
          <a:blip r:embed="rId3">
            <a:extLst>
              <a:ext uri="{28A0092B-C50C-407E-A947-70E740481C1C}">
                <a14:useLocalDpi xmlns:a14="http://schemas.microsoft.com/office/drawing/2010/main" val="0"/>
              </a:ext>
            </a:extLst>
          </a:blip>
          <a:srcRect l="9531" r="9425"/>
          <a:stretch>
            <a:fillRect/>
          </a:stretch>
        </p:blipFill>
        <p:spPr bwMode="auto">
          <a:xfrm>
            <a:off x="111125" y="1557338"/>
            <a:ext cx="4460875" cy="412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4307" name="Rectangle 5"/>
          <p:cNvSpPr>
            <a:spLocks noChangeArrowheads="1"/>
          </p:cNvSpPr>
          <p:nvPr/>
        </p:nvSpPr>
        <p:spPr bwMode="auto">
          <a:xfrm>
            <a:off x="4616450" y="1274763"/>
            <a:ext cx="4473575" cy="491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200" b="1">
              <a:solidFill>
                <a:srgbClr val="FFFFFF"/>
              </a:solidFill>
              <a:latin typeface="Arial" panose="020B0604020202020204" pitchFamily="34" charset="0"/>
            </a:endParaRPr>
          </a:p>
          <a:p>
            <a:pPr eaLnBrk="1" hangingPunct="1">
              <a:spcBef>
                <a:spcPct val="0"/>
              </a:spcBef>
            </a:pPr>
            <a:r>
              <a:rPr lang="pl-PL" altLang="pl-PL" sz="1600" b="1">
                <a:solidFill>
                  <a:srgbClr val="FFFF00"/>
                </a:solidFill>
                <a:latin typeface="Calibri" panose="020F0502020204030204" pitchFamily="34" charset="0"/>
              </a:rPr>
              <a:t>Confocal modulus LSM 5 Exciter, 2 channels, RGB</a:t>
            </a:r>
          </a:p>
          <a:p>
            <a:pPr eaLnBrk="1" hangingPunct="1">
              <a:spcBef>
                <a:spcPct val="0"/>
              </a:spcBef>
            </a:pPr>
            <a:r>
              <a:rPr lang="pl-PL" altLang="pl-PL" sz="2000" b="1">
                <a:solidFill>
                  <a:srgbClr val="000000"/>
                </a:solidFill>
                <a:latin typeface="Calibri" panose="020F0502020204030204" pitchFamily="34" charset="0"/>
              </a:rPr>
              <a:t>Laser HeNe 633nm 5mW</a:t>
            </a:r>
          </a:p>
          <a:p>
            <a:pPr eaLnBrk="1" hangingPunct="1">
              <a:spcBef>
                <a:spcPct val="0"/>
              </a:spcBef>
            </a:pPr>
            <a:r>
              <a:rPr lang="pl-PL" altLang="pl-PL" sz="2000" b="1">
                <a:solidFill>
                  <a:srgbClr val="000000"/>
                </a:solidFill>
                <a:latin typeface="Calibri" panose="020F0502020204030204" pitchFamily="34" charset="0"/>
              </a:rPr>
              <a:t>Laser HeNe 543nm 1mW</a:t>
            </a:r>
          </a:p>
          <a:p>
            <a:pPr eaLnBrk="1" hangingPunct="1">
              <a:spcBef>
                <a:spcPct val="0"/>
              </a:spcBef>
            </a:pPr>
            <a:r>
              <a:rPr lang="pl-PL" altLang="pl-PL" sz="2000" b="1">
                <a:solidFill>
                  <a:srgbClr val="000000"/>
                </a:solidFill>
                <a:latin typeface="Calibri" panose="020F0502020204030204" pitchFamily="34" charset="0"/>
              </a:rPr>
              <a:t>Laser argon 458/488/514nm, 25mW </a:t>
            </a:r>
          </a:p>
          <a:p>
            <a:pPr eaLnBrk="1" hangingPunct="1">
              <a:spcBef>
                <a:spcPct val="0"/>
              </a:spcBef>
            </a:pPr>
            <a:r>
              <a:rPr lang="pl-PL" altLang="pl-PL" sz="2000" b="1">
                <a:solidFill>
                  <a:srgbClr val="000000"/>
                </a:solidFill>
                <a:latin typeface="Calibri" panose="020F0502020204030204" pitchFamily="34" charset="0"/>
              </a:rPr>
              <a:t>Laser- diode V 405nm</a:t>
            </a:r>
          </a:p>
          <a:p>
            <a:pPr eaLnBrk="1" hangingPunct="1">
              <a:spcBef>
                <a:spcPct val="0"/>
              </a:spcBef>
            </a:pPr>
            <a:r>
              <a:rPr lang="pl-PL" altLang="pl-PL" sz="1600" b="1">
                <a:solidFill>
                  <a:srgbClr val="FFFF00"/>
                </a:solidFill>
                <a:latin typeface="Calibri" panose="020F0502020204030204" pitchFamily="34" charset="0"/>
              </a:rPr>
              <a:t>Main Beam Splitter turret PASCAL</a:t>
            </a:r>
          </a:p>
          <a:p>
            <a:pPr eaLnBrk="1" hangingPunct="1">
              <a:spcBef>
                <a:spcPct val="0"/>
              </a:spcBef>
            </a:pPr>
            <a:r>
              <a:rPr lang="pl-PL" altLang="pl-PL" sz="1600" b="1">
                <a:solidFill>
                  <a:srgbClr val="FFFF00"/>
                </a:solidFill>
                <a:latin typeface="Calibri" panose="020F0502020204030204" pitchFamily="34" charset="0"/>
              </a:rPr>
              <a:t>Software ZEN 2008 LSM 5 EXCITER</a:t>
            </a:r>
          </a:p>
          <a:p>
            <a:pPr eaLnBrk="1" hangingPunct="1">
              <a:spcBef>
                <a:spcPct val="0"/>
              </a:spcBef>
            </a:pPr>
            <a:r>
              <a:rPr lang="pl-PL" altLang="pl-PL" sz="1600" b="1">
                <a:solidFill>
                  <a:srgbClr val="FFFF00"/>
                </a:solidFill>
                <a:latin typeface="Calibri" panose="020F0502020204030204" pitchFamily="34" charset="0"/>
              </a:rPr>
              <a:t>Light division system (405, 458, 488, 514, 543 nm)</a:t>
            </a:r>
          </a:p>
          <a:p>
            <a:pPr eaLnBrk="1" hangingPunct="1">
              <a:spcBef>
                <a:spcPct val="0"/>
              </a:spcBef>
            </a:pPr>
            <a:r>
              <a:rPr lang="pl-PL" altLang="pl-PL" sz="1600" b="1">
                <a:solidFill>
                  <a:srgbClr val="FFFF00"/>
                </a:solidFill>
                <a:latin typeface="Calibri" panose="020F0502020204030204" pitchFamily="34" charset="0"/>
              </a:rPr>
              <a:t>Filter BP 505-530</a:t>
            </a:r>
          </a:p>
          <a:p>
            <a:pPr eaLnBrk="1" hangingPunct="1">
              <a:spcBef>
                <a:spcPct val="0"/>
              </a:spcBef>
            </a:pPr>
            <a:r>
              <a:rPr lang="pl-PL" altLang="pl-PL" sz="1600" b="1">
                <a:solidFill>
                  <a:srgbClr val="FFFF00"/>
                </a:solidFill>
                <a:latin typeface="Calibri" panose="020F0502020204030204" pitchFamily="34" charset="0"/>
              </a:rPr>
              <a:t>Filter BP 505-600</a:t>
            </a:r>
          </a:p>
          <a:p>
            <a:pPr eaLnBrk="1" hangingPunct="1">
              <a:spcBef>
                <a:spcPct val="0"/>
              </a:spcBef>
            </a:pPr>
            <a:r>
              <a:rPr lang="pl-PL" altLang="pl-PL" sz="1600" b="1">
                <a:solidFill>
                  <a:srgbClr val="FFFF00"/>
                </a:solidFill>
                <a:latin typeface="Calibri" panose="020F0502020204030204" pitchFamily="34" charset="0"/>
              </a:rPr>
              <a:t>Filter BP 530-600</a:t>
            </a:r>
          </a:p>
          <a:p>
            <a:pPr eaLnBrk="1" hangingPunct="1">
              <a:spcBef>
                <a:spcPct val="0"/>
              </a:spcBef>
            </a:pPr>
            <a:r>
              <a:rPr lang="pl-PL" altLang="pl-PL" sz="1600" b="1">
                <a:solidFill>
                  <a:srgbClr val="FFFF00"/>
                </a:solidFill>
                <a:latin typeface="Calibri" panose="020F0502020204030204" pitchFamily="34" charset="0"/>
              </a:rPr>
              <a:t>Filter BP 560-615</a:t>
            </a:r>
          </a:p>
          <a:p>
            <a:pPr eaLnBrk="1" hangingPunct="1">
              <a:spcBef>
                <a:spcPct val="0"/>
              </a:spcBef>
            </a:pPr>
            <a:r>
              <a:rPr lang="pl-PL" altLang="pl-PL" sz="1600" b="1">
                <a:solidFill>
                  <a:srgbClr val="FFFF00"/>
                </a:solidFill>
                <a:latin typeface="Calibri" panose="020F0502020204030204" pitchFamily="34" charset="0"/>
              </a:rPr>
              <a:t>Fiter LP 420</a:t>
            </a:r>
          </a:p>
          <a:p>
            <a:pPr eaLnBrk="1" hangingPunct="1">
              <a:spcBef>
                <a:spcPct val="0"/>
              </a:spcBef>
            </a:pPr>
            <a:r>
              <a:rPr lang="pl-PL" altLang="pl-PL" sz="1600">
                <a:solidFill>
                  <a:srgbClr val="FFFF00"/>
                </a:solidFill>
                <a:latin typeface="Calibri" panose="020F0502020204030204" pitchFamily="34" charset="0"/>
              </a:rPr>
              <a:t> </a:t>
            </a:r>
            <a:r>
              <a:rPr lang="pl-PL" altLang="pl-PL" sz="1600" b="1">
                <a:solidFill>
                  <a:srgbClr val="FFFF00"/>
                </a:solidFill>
                <a:latin typeface="Calibri" panose="020F0502020204030204" pitchFamily="34" charset="0"/>
              </a:rPr>
              <a:t>Filter BP 420-480</a:t>
            </a:r>
          </a:p>
          <a:p>
            <a:pPr eaLnBrk="1" hangingPunct="1">
              <a:spcBef>
                <a:spcPct val="0"/>
              </a:spcBef>
            </a:pPr>
            <a:r>
              <a:rPr lang="pl-PL" altLang="pl-PL" sz="1600" b="1">
                <a:solidFill>
                  <a:srgbClr val="FFFF00"/>
                </a:solidFill>
                <a:latin typeface="Calibri" panose="020F0502020204030204" pitchFamily="34" charset="0"/>
              </a:rPr>
              <a:t>System ECU LSM 5 EXCITER</a:t>
            </a:r>
          </a:p>
          <a:p>
            <a:pPr eaLnBrk="1" hangingPunct="1">
              <a:spcBef>
                <a:spcPct val="0"/>
              </a:spcBef>
            </a:pPr>
            <a:r>
              <a:rPr lang="pl-PL" altLang="pl-PL" sz="1600" b="1">
                <a:solidFill>
                  <a:srgbClr val="FFFF00"/>
                </a:solidFill>
                <a:latin typeface="Calibri" panose="020F0502020204030204" pitchFamily="34" charset="0"/>
              </a:rPr>
              <a:t>Modulus DIC I/0,9 with polarysator</a:t>
            </a:r>
          </a:p>
          <a:p>
            <a:pPr eaLnBrk="1" hangingPunct="1">
              <a:spcBef>
                <a:spcPct val="0"/>
              </a:spcBef>
            </a:pPr>
            <a:r>
              <a:rPr lang="pl-PL" altLang="pl-PL" sz="1600" b="1">
                <a:solidFill>
                  <a:srgbClr val="FFFF00"/>
                </a:solidFill>
                <a:latin typeface="Calibri" panose="020F0502020204030204" pitchFamily="34" charset="0"/>
              </a:rPr>
              <a:t>Transmited light detector T-PMT LSM 710</a:t>
            </a:r>
          </a:p>
          <a:p>
            <a:pPr eaLnBrk="1" hangingPunct="1">
              <a:spcBef>
                <a:spcPct val="0"/>
              </a:spcBef>
            </a:pPr>
            <a:r>
              <a:rPr lang="pl-PL" altLang="pl-PL" sz="1600" b="1">
                <a:solidFill>
                  <a:srgbClr val="FFFF00"/>
                </a:solidFill>
                <a:latin typeface="Calibri" panose="020F0502020204030204" pitchFamily="34" charset="0"/>
              </a:rPr>
              <a:t>Heating stage</a:t>
            </a:r>
          </a:p>
        </p:txBody>
      </p:sp>
      <p:sp>
        <p:nvSpPr>
          <p:cNvPr id="354308"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Mikroskop konfokalny</a:t>
            </a:r>
            <a:endParaRPr kumimoji="1" lang="en-US" altLang="pl-PL" sz="2400" b="1" i="1">
              <a:solidFill>
                <a:srgbClr val="FFFF00"/>
              </a:solidFill>
              <a:latin typeface="Calibri" panose="020F0502020204030204" pitchFamily="34" charset="0"/>
            </a:endParaRPr>
          </a:p>
        </p:txBody>
      </p:sp>
      <p:sp>
        <p:nvSpPr>
          <p:cNvPr id="7" name="Text Box 13"/>
          <p:cNvSpPr txBox="1">
            <a:spLocks noChangeArrowheads="1"/>
          </p:cNvSpPr>
          <p:nvPr/>
        </p:nvSpPr>
        <p:spPr bwMode="auto">
          <a:xfrm>
            <a:off x="6267450" y="92075"/>
            <a:ext cx="2870200" cy="457200"/>
          </a:xfrm>
          <a:prstGeom prst="rect">
            <a:avLst/>
          </a:prstGeom>
          <a:noFill/>
          <a:ln w="9525">
            <a:noFill/>
            <a:miter lim="800000"/>
            <a:headEnd/>
            <a:tailEnd/>
          </a:ln>
          <a:effectLst/>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Aparatura IMIM PAN</a:t>
            </a:r>
            <a:endParaRPr lang="en-US" altLang="pl-PL" b="1" i="1">
              <a:solidFill>
                <a:srgbClr val="FFFF00"/>
              </a:solidFill>
              <a:effectLst>
                <a:outerShdw blurRad="38100" dist="38100" dir="2700000" algn="tl">
                  <a:srgbClr val="000000"/>
                </a:outerShdw>
              </a:effectLst>
              <a:latin typeface="Calibri" panose="020F0502020204030204" pitchFamily="34" charset="0"/>
            </a:endParaRPr>
          </a:p>
        </p:txBody>
      </p:sp>
    </p:spTree>
  </p:cSld>
  <p:clrMapOvr>
    <a:masterClrMapping/>
  </p:clrMapOvr>
  <p:transition>
    <p:wipe dir="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354"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56355" name="Picture 3"/>
          <p:cNvPicPr>
            <a:picLocks noChangeAspect="1" noChangeArrowheads="1"/>
          </p:cNvPicPr>
          <p:nvPr/>
        </p:nvPicPr>
        <p:blipFill>
          <a:blip r:embed="rId2">
            <a:extLst>
              <a:ext uri="{28A0092B-C50C-407E-A947-70E740481C1C}">
                <a14:useLocalDpi xmlns:a14="http://schemas.microsoft.com/office/drawing/2010/main" val="0"/>
              </a:ext>
            </a:extLst>
          </a:blip>
          <a:srcRect l="19727" t="25890" r="21208" b="9158"/>
          <a:stretch>
            <a:fillRect/>
          </a:stretch>
        </p:blipFill>
        <p:spPr bwMode="auto">
          <a:xfrm>
            <a:off x="684213" y="15875"/>
            <a:ext cx="8135937" cy="670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Rectangle 5"/>
          <p:cNvSpPr>
            <a:spLocks noChangeArrowheads="1"/>
          </p:cNvSpPr>
          <p:nvPr/>
        </p:nvSpPr>
        <p:spPr bwMode="auto">
          <a:xfrm>
            <a:off x="4330700" y="1617663"/>
            <a:ext cx="4562475"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CONCEPT confocal microscopy</a:t>
            </a:r>
          </a:p>
          <a:p>
            <a:pPr eaLnBrk="1" hangingPunct="1">
              <a:spcBef>
                <a:spcPct val="0"/>
              </a:spcBef>
              <a:buFontTx/>
              <a:buNone/>
            </a:pPr>
            <a:r>
              <a:rPr lang="pl-PL" altLang="pl-PL" sz="1800" b="1">
                <a:solidFill>
                  <a:srgbClr val="FFFFFF"/>
                </a:solidFill>
                <a:latin typeface="Arial" panose="020B0604020202020204" pitchFamily="34" charset="0"/>
              </a:rPr>
              <a:t>Marvin Minsky year 1950, postdoc-Harvard University</a:t>
            </a:r>
          </a:p>
          <a:p>
            <a:pPr eaLnBrk="1" hangingPunct="1">
              <a:spcBef>
                <a:spcPct val="0"/>
              </a:spcBef>
              <a:buFontTx/>
              <a:buNone/>
            </a:pPr>
            <a:r>
              <a:rPr lang="pl-PL" altLang="pl-PL" sz="1800" b="1">
                <a:solidFill>
                  <a:srgbClr val="FFFFFF"/>
                </a:solidFill>
                <a:latin typeface="Arial" panose="020B0604020202020204" pitchFamily="34" charset="0"/>
              </a:rPr>
              <a:t>patented in 1961</a:t>
            </a:r>
          </a:p>
          <a:p>
            <a:pPr eaLnBrk="1" hangingPunct="1">
              <a:spcBef>
                <a:spcPct val="0"/>
              </a:spcBef>
              <a:buFontTx/>
              <a:buNone/>
            </a:pPr>
            <a:endParaRPr lang="pl-PL" altLang="pl-PL" sz="1800" b="1">
              <a:solidFill>
                <a:srgbClr val="FFFFFF"/>
              </a:solidFill>
              <a:latin typeface="Arial" panose="020B0604020202020204" pitchFamily="34" charset="0"/>
            </a:endParaRPr>
          </a:p>
          <a:p>
            <a:pPr eaLnBrk="1" hangingPunct="1">
              <a:spcBef>
                <a:spcPct val="0"/>
              </a:spcBef>
              <a:buFontTx/>
              <a:buNone/>
            </a:pPr>
            <a:r>
              <a:rPr lang="pl-PL" altLang="pl-PL" sz="1800" b="1">
                <a:solidFill>
                  <a:srgbClr val="FFFFFF"/>
                </a:solidFill>
                <a:latin typeface="Arial" panose="020B0604020202020204" pitchFamily="34" charset="0"/>
              </a:rPr>
              <a:t>Multi-beam confocal microscopy</a:t>
            </a:r>
          </a:p>
          <a:p>
            <a:pPr eaLnBrk="1" hangingPunct="1">
              <a:spcBef>
                <a:spcPct val="0"/>
              </a:spcBef>
              <a:buFontTx/>
              <a:buNone/>
            </a:pPr>
            <a:r>
              <a:rPr lang="pl-PL" altLang="pl-PL" sz="1800" b="1">
                <a:solidFill>
                  <a:srgbClr val="FFFFFF"/>
                </a:solidFill>
                <a:latin typeface="Arial" panose="020B0604020202020204" pitchFamily="34" charset="0"/>
              </a:rPr>
              <a:t>David Egger and Mojmir Petran-late 1960s</a:t>
            </a:r>
          </a:p>
          <a:p>
            <a:pPr eaLnBrk="1" hangingPunct="1">
              <a:spcBef>
                <a:spcPct val="0"/>
              </a:spcBef>
              <a:buFontTx/>
              <a:buNone/>
            </a:pPr>
            <a:endParaRPr lang="pl-PL" altLang="pl-PL" sz="1800" b="1">
              <a:solidFill>
                <a:srgbClr val="FFFFFF"/>
              </a:solidFill>
              <a:latin typeface="Arial" panose="020B0604020202020204" pitchFamily="34" charset="0"/>
            </a:endParaRPr>
          </a:p>
          <a:p>
            <a:pPr eaLnBrk="1" hangingPunct="1">
              <a:spcBef>
                <a:spcPct val="0"/>
              </a:spcBef>
              <a:buFontTx/>
              <a:buNone/>
            </a:pPr>
            <a:r>
              <a:rPr lang="pl-PL" altLang="pl-PL" sz="1800" b="1">
                <a:solidFill>
                  <a:srgbClr val="FFFFFF"/>
                </a:solidFill>
                <a:latin typeface="Arial" panose="020B0604020202020204" pitchFamily="34" charset="0"/>
              </a:rPr>
              <a:t>FIRST INSTRUMENT working</a:t>
            </a:r>
          </a:p>
          <a:p>
            <a:pPr eaLnBrk="1" hangingPunct="1">
              <a:spcBef>
                <a:spcPct val="0"/>
              </a:spcBef>
              <a:buFontTx/>
              <a:buNone/>
            </a:pPr>
            <a:r>
              <a:rPr lang="pl-PL" altLang="pl-PL" sz="1800" b="1">
                <a:solidFill>
                  <a:srgbClr val="FFFFFF"/>
                </a:solidFill>
                <a:latin typeface="Arial" panose="020B0604020202020204" pitchFamily="34" charset="0"/>
              </a:rPr>
              <a:t>Fred Brakenhoff-1979</a:t>
            </a:r>
          </a:p>
          <a:p>
            <a:pPr eaLnBrk="1" hangingPunct="1">
              <a:spcBef>
                <a:spcPct val="0"/>
              </a:spcBef>
              <a:buFontTx/>
              <a:buNone/>
            </a:pPr>
            <a:endParaRPr lang="pl-PL" altLang="pl-PL" sz="1800" b="1">
              <a:solidFill>
                <a:srgbClr val="FFFFFF"/>
              </a:solidFill>
              <a:latin typeface="Arial" panose="020B0604020202020204" pitchFamily="34" charset="0"/>
            </a:endParaRPr>
          </a:p>
          <a:p>
            <a:pPr eaLnBrk="1" hangingPunct="1">
              <a:spcBef>
                <a:spcPct val="0"/>
              </a:spcBef>
              <a:buFontTx/>
              <a:buNone/>
            </a:pPr>
            <a:r>
              <a:rPr lang="pl-PL" altLang="pl-PL" sz="1800" b="1">
                <a:solidFill>
                  <a:srgbClr val="FFFFFF"/>
                </a:solidFill>
                <a:latin typeface="Arial" panose="020B0604020202020204" pitchFamily="34" charset="0"/>
              </a:rPr>
              <a:t>FIRST COMMERCIAL MICROSCOPES 1987</a:t>
            </a:r>
          </a:p>
        </p:txBody>
      </p:sp>
      <p:sp>
        <p:nvSpPr>
          <p:cNvPr id="357379" name="Text Box 13"/>
          <p:cNvSpPr txBox="1">
            <a:spLocks noChangeArrowheads="1"/>
          </p:cNvSpPr>
          <p:nvPr/>
        </p:nvSpPr>
        <p:spPr bwMode="auto">
          <a:xfrm>
            <a:off x="8048625" y="92075"/>
            <a:ext cx="1089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History</a:t>
            </a:r>
          </a:p>
        </p:txBody>
      </p:sp>
      <p:sp>
        <p:nvSpPr>
          <p:cNvPr id="357380" name="pole tekstowe 11"/>
          <p:cNvSpPr txBox="1">
            <a:spLocks noChangeArrowheads="1"/>
          </p:cNvSpPr>
          <p:nvPr/>
        </p:nvSpPr>
        <p:spPr bwMode="auto">
          <a:xfrm>
            <a:off x="5715000" y="500063"/>
            <a:ext cx="34083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b="1">
                <a:solidFill>
                  <a:srgbClr val="FFFF00"/>
                </a:solidFill>
                <a:latin typeface="Calibri" panose="020F0502020204030204" pitchFamily="34" charset="0"/>
              </a:rPr>
              <a:t>CONFOCAL  LASER SCANNING MICROSCOPY</a:t>
            </a:r>
          </a:p>
        </p:txBody>
      </p:sp>
      <p:sp>
        <p:nvSpPr>
          <p:cNvPr id="357381"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Confocal microscopy</a:t>
            </a:r>
            <a:endParaRPr kumimoji="1" lang="en-US" altLang="pl-PL" sz="2400" b="1" i="1">
              <a:solidFill>
                <a:srgbClr val="FFFF00"/>
              </a:solidFill>
              <a:latin typeface="Calibri" panose="020F0502020204030204" pitchFamily="34" charset="0"/>
            </a:endParaRPr>
          </a:p>
        </p:txBody>
      </p:sp>
      <p:pic>
        <p:nvPicPr>
          <p:cNvPr id="357382"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2060575"/>
            <a:ext cx="338455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7383"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57384" name="Object 8"/>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57400" name="CorelDRAW" r:id="rId5" imgW="4568040" imgH="4592160" progId="">
                  <p:embed/>
                </p:oleObj>
              </mc:Choice>
              <mc:Fallback>
                <p:oleObj name="CorelDRAW" r:id="rId5" imgW="4568040" imgH="4592160" progId="">
                  <p:embed/>
                  <p:pic>
                    <p:nvPicPr>
                      <p:cNvPr id="0" name="Object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9426" name="Picture 3" descr="Fig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2689225"/>
            <a:ext cx="3816350" cy="196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9427" name="Picture 4" descr="Fig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6288" y="2205038"/>
            <a:ext cx="4306887" cy="385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9428"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Microbiospektromulti fluorometer </a:t>
            </a:r>
          </a:p>
          <a:p>
            <a:pPr algn="ctr">
              <a:spcBef>
                <a:spcPct val="0"/>
              </a:spcBef>
              <a:buFontTx/>
              <a:buNone/>
            </a:pPr>
            <a:r>
              <a:rPr kumimoji="1" lang="pl-PL" altLang="pl-PL" sz="2400" b="1" i="1">
                <a:solidFill>
                  <a:srgbClr val="FFFF00"/>
                </a:solidFill>
                <a:latin typeface="Calibri" panose="020F0502020204030204" pitchFamily="34" charset="0"/>
              </a:rPr>
              <a:t>Mikrobiospektromultifluorymetr</a:t>
            </a:r>
            <a:endParaRPr kumimoji="1" lang="en-US" altLang="pl-PL" sz="2400" b="1" i="1">
              <a:solidFill>
                <a:srgbClr val="FFFF00"/>
              </a:solidFill>
              <a:latin typeface="Calibri" panose="020F0502020204030204" pitchFamily="34" charset="0"/>
            </a:endParaRPr>
          </a:p>
        </p:txBody>
      </p:sp>
      <p:sp>
        <p:nvSpPr>
          <p:cNvPr id="359429" name="Text Box 13"/>
          <p:cNvSpPr txBox="1">
            <a:spLocks noChangeArrowheads="1"/>
          </p:cNvSpPr>
          <p:nvPr/>
        </p:nvSpPr>
        <p:spPr bwMode="auto">
          <a:xfrm>
            <a:off x="6416675" y="92075"/>
            <a:ext cx="2720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Looking into the cell</a:t>
            </a:r>
          </a:p>
        </p:txBody>
      </p:sp>
      <p:sp>
        <p:nvSpPr>
          <p:cNvPr id="359430"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59431" name="Object 7"/>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59447" name="CorelDRAW" r:id="rId6" imgW="4568040" imgH="4592160" progId="">
                  <p:embed/>
                </p:oleObj>
              </mc:Choice>
              <mc:Fallback>
                <p:oleObj name="CorelDRAW" r:id="rId6" imgW="4568040" imgH="4592160" progId="">
                  <p:embed/>
                  <p:pic>
                    <p:nvPicPr>
                      <p:cNvPr id="0"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4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60575"/>
            <a:ext cx="9144000" cy="330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1475" name="Text Box 13"/>
          <p:cNvSpPr txBox="1">
            <a:spLocks noChangeArrowheads="1"/>
          </p:cNvSpPr>
          <p:nvPr/>
        </p:nvSpPr>
        <p:spPr bwMode="auto">
          <a:xfrm>
            <a:off x="4392613" y="92075"/>
            <a:ext cx="47450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Assumptions of confocal microscopy</a:t>
            </a:r>
          </a:p>
        </p:txBody>
      </p:sp>
      <p:sp>
        <p:nvSpPr>
          <p:cNvPr id="361476"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Comparison of confocal microscopy and </a:t>
            </a:r>
            <a:r>
              <a:rPr kumimoji="1" lang="pl-PL" altLang="pl-PL" sz="2400" b="1" i="1">
                <a:solidFill>
                  <a:srgbClr val="FFFF00"/>
                </a:solidFill>
                <a:latin typeface="Calibri" panose="020F0502020204030204" pitchFamily="34" charset="0"/>
              </a:rPr>
              <a:t>widefield</a:t>
            </a:r>
            <a:endParaRPr kumimoji="1" lang="en-US" altLang="pl-PL" sz="2400" b="1" i="1">
              <a:solidFill>
                <a:srgbClr val="FFFF00"/>
              </a:solidFill>
              <a:latin typeface="Calibri" panose="020F0502020204030204" pitchFamily="34" charset="0"/>
            </a:endParaRPr>
          </a:p>
        </p:txBody>
      </p:sp>
      <p:sp>
        <p:nvSpPr>
          <p:cNvPr id="361477"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61478" name="Object 6"/>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61494" name="CorelDRAW" r:id="rId5" imgW="4568040" imgH="4592160" progId="">
                  <p:embed/>
                </p:oleObj>
              </mc:Choice>
              <mc:Fallback>
                <p:oleObj name="CorelDRAW" r:id="rId5" imgW="4568040" imgH="4592160" progId="">
                  <p:embed/>
                  <p:pic>
                    <p:nvPicPr>
                      <p:cNvPr id="0"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63523" name="Picture 3"/>
          <p:cNvPicPr>
            <a:picLocks noChangeAspect="1" noChangeArrowheads="1"/>
          </p:cNvPicPr>
          <p:nvPr/>
        </p:nvPicPr>
        <p:blipFill>
          <a:blip r:embed="rId2">
            <a:extLst>
              <a:ext uri="{28A0092B-C50C-407E-A947-70E740481C1C}">
                <a14:useLocalDpi xmlns:a14="http://schemas.microsoft.com/office/drawing/2010/main" val="0"/>
              </a:ext>
            </a:extLst>
          </a:blip>
          <a:srcRect l="19727" t="27365" r="21941" b="16536"/>
          <a:stretch>
            <a:fillRect/>
          </a:stretch>
        </p:blipFill>
        <p:spPr bwMode="auto">
          <a:xfrm>
            <a:off x="539750" y="476250"/>
            <a:ext cx="8388350" cy="6051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45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375" y="1584325"/>
            <a:ext cx="2595563"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454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48038" y="1557338"/>
            <a:ext cx="3600450" cy="2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454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43663" y="3860800"/>
            <a:ext cx="24352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4549"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The advantages of confocal microscopy</a:t>
            </a:r>
          </a:p>
        </p:txBody>
      </p:sp>
      <p:sp>
        <p:nvSpPr>
          <p:cNvPr id="364550" name="Text Box 13"/>
          <p:cNvSpPr txBox="1">
            <a:spLocks noChangeArrowheads="1"/>
          </p:cNvSpPr>
          <p:nvPr/>
        </p:nvSpPr>
        <p:spPr bwMode="auto">
          <a:xfrm>
            <a:off x="4392613" y="92075"/>
            <a:ext cx="47450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Assumptions of confocal microscopy</a:t>
            </a:r>
          </a:p>
        </p:txBody>
      </p:sp>
      <p:sp>
        <p:nvSpPr>
          <p:cNvPr id="364551"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64552" name="Object 8"/>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64568" name="CorelDRAW" r:id="rId7" imgW="4568040" imgH="4592160" progId="">
                  <p:embed/>
                </p:oleObj>
              </mc:Choice>
              <mc:Fallback>
                <p:oleObj name="CorelDRAW" r:id="rId7" imgW="4568040" imgH="4592160" progId="">
                  <p:embed/>
                  <p:pic>
                    <p:nvPicPr>
                      <p:cNvPr id="0" name="Object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5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41438"/>
            <a:ext cx="7018338" cy="502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6595"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Airy Discs</a:t>
            </a:r>
            <a:endParaRPr kumimoji="1" lang="en-US" altLang="pl-PL" sz="2400" b="1" i="1">
              <a:solidFill>
                <a:srgbClr val="FFFF00"/>
              </a:solidFill>
              <a:latin typeface="Calibri" panose="020F0502020204030204" pitchFamily="34" charset="0"/>
            </a:endParaRPr>
          </a:p>
        </p:txBody>
      </p:sp>
      <p:sp>
        <p:nvSpPr>
          <p:cNvPr id="366596" name="Text Box 13"/>
          <p:cNvSpPr txBox="1">
            <a:spLocks noChangeArrowheads="1"/>
          </p:cNvSpPr>
          <p:nvPr/>
        </p:nvSpPr>
        <p:spPr bwMode="auto">
          <a:xfrm>
            <a:off x="4392613" y="92075"/>
            <a:ext cx="47450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Assumptions of confocal microscopy</a:t>
            </a:r>
          </a:p>
        </p:txBody>
      </p:sp>
      <p:sp>
        <p:nvSpPr>
          <p:cNvPr id="366597"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66598" name="Object 6"/>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66615" name="CorelDRAW" r:id="rId5" imgW="4568040" imgH="4592160" progId="">
                  <p:embed/>
                </p:oleObj>
              </mc:Choice>
              <mc:Fallback>
                <p:oleObj name="CorelDRAW" r:id="rId5" imgW="4568040" imgH="4592160" progId="">
                  <p:embed/>
                  <p:pic>
                    <p:nvPicPr>
                      <p:cNvPr id="0"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36659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9738" y="1341438"/>
            <a:ext cx="2354262" cy="4900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42" name="Picture 2"/>
          <p:cNvPicPr>
            <a:picLocks noChangeAspect="1" noChangeArrowheads="1"/>
          </p:cNvPicPr>
          <p:nvPr/>
        </p:nvPicPr>
        <p:blipFill>
          <a:blip r:embed="rId4">
            <a:extLst>
              <a:ext uri="{28A0092B-C50C-407E-A947-70E740481C1C}">
                <a14:useLocalDpi xmlns:a14="http://schemas.microsoft.com/office/drawing/2010/main" val="0"/>
              </a:ext>
            </a:extLst>
          </a:blip>
          <a:srcRect l="1704" t="5824" r="1460" b="50844"/>
          <a:stretch>
            <a:fillRect/>
          </a:stretch>
        </p:blipFill>
        <p:spPr bwMode="auto">
          <a:xfrm>
            <a:off x="0" y="1968500"/>
            <a:ext cx="9144000" cy="297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627" name="Picture 3"/>
          <p:cNvPicPr>
            <a:picLocks noChangeAspect="1" noChangeArrowheads="1"/>
          </p:cNvPicPr>
          <p:nvPr/>
        </p:nvPicPr>
        <p:blipFill>
          <a:blip r:embed="rId4">
            <a:extLst>
              <a:ext uri="{28A0092B-C50C-407E-A947-70E740481C1C}">
                <a14:useLocalDpi xmlns:a14="http://schemas.microsoft.com/office/drawing/2010/main" val="0"/>
              </a:ext>
            </a:extLst>
          </a:blip>
          <a:srcRect l="1704" t="50197" r="1460" b="6494"/>
          <a:stretch>
            <a:fillRect/>
          </a:stretch>
        </p:blipFill>
        <p:spPr bwMode="auto">
          <a:xfrm>
            <a:off x="0" y="1989138"/>
            <a:ext cx="91440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44" name="Text Box 13"/>
          <p:cNvSpPr txBox="1">
            <a:spLocks noChangeArrowheads="1"/>
          </p:cNvSpPr>
          <p:nvPr/>
        </p:nvSpPr>
        <p:spPr bwMode="auto">
          <a:xfrm>
            <a:off x="4392613" y="92075"/>
            <a:ext cx="47450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Assumptions of confocal microscopy</a:t>
            </a:r>
          </a:p>
        </p:txBody>
      </p:sp>
      <p:sp>
        <p:nvSpPr>
          <p:cNvPr id="368645"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rPr>
              <a:t>Comparison of confocal microscopy and </a:t>
            </a:r>
            <a:r>
              <a:rPr kumimoji="1" lang="pl-PL" altLang="pl-PL" sz="2400" b="1" i="1">
                <a:solidFill>
                  <a:srgbClr val="FFFF00"/>
                </a:solidFill>
              </a:rPr>
              <a:t>widefield</a:t>
            </a:r>
            <a:endParaRPr kumimoji="1" lang="en-US" altLang="pl-PL" sz="2400" b="1" i="1">
              <a:solidFill>
                <a:srgbClr val="FFFF00"/>
              </a:solidFill>
            </a:endParaRPr>
          </a:p>
        </p:txBody>
      </p:sp>
      <p:sp>
        <p:nvSpPr>
          <p:cNvPr id="368646"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68647" name="Object 8"/>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68663" name="CorelDRAW" r:id="rId5" imgW="4568040" imgH="4592160" progId="">
                  <p:embed/>
                </p:oleObj>
              </mc:Choice>
              <mc:Fallback>
                <p:oleObj name="CorelDRAW" r:id="rId5" imgW="4568040" imgH="4592160" progId="">
                  <p:embed/>
                  <p:pic>
                    <p:nvPicPr>
                      <p:cNvPr id="0" name="Object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4627"/>
                                        </p:tgtEl>
                                        <p:attrNameLst>
                                          <p:attrName>style.visibility</p:attrName>
                                        </p:attrNameLst>
                                      </p:cBhvr>
                                      <p:to>
                                        <p:strVal val="visible"/>
                                      </p:to>
                                    </p:set>
                                    <p:animEffect transition="in" filter="fade">
                                      <p:cBhvr>
                                        <p:cTn id="7" dur="2000"/>
                                        <p:tgtEl>
                                          <p:spTgt spid="154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6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628775"/>
            <a:ext cx="4826000"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0691" name="Text Box 13"/>
          <p:cNvSpPr txBox="1">
            <a:spLocks noChangeArrowheads="1"/>
          </p:cNvSpPr>
          <p:nvPr/>
        </p:nvSpPr>
        <p:spPr bwMode="auto">
          <a:xfrm>
            <a:off x="4392613" y="92075"/>
            <a:ext cx="47450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Assumptions of confocal microscopy</a:t>
            </a:r>
          </a:p>
        </p:txBody>
      </p:sp>
      <p:sp>
        <p:nvSpPr>
          <p:cNvPr id="370692"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Layout of CLSM</a:t>
            </a:r>
            <a:endParaRPr kumimoji="1" lang="en-US" altLang="pl-PL" sz="2400" b="1" i="1">
              <a:solidFill>
                <a:srgbClr val="FFFF00"/>
              </a:solidFill>
              <a:latin typeface="Calibri" panose="020F0502020204030204" pitchFamily="34" charset="0"/>
            </a:endParaRPr>
          </a:p>
        </p:txBody>
      </p:sp>
      <p:sp>
        <p:nvSpPr>
          <p:cNvPr id="370693"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70694" name="Object 6"/>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70710" name="CorelDRAW" r:id="rId5" imgW="4568040" imgH="4592160" progId="">
                  <p:embed/>
                </p:oleObj>
              </mc:Choice>
              <mc:Fallback>
                <p:oleObj name="CorelDRAW" r:id="rId5" imgW="4568040" imgH="4592160" progId="">
                  <p:embed/>
                  <p:pic>
                    <p:nvPicPr>
                      <p:cNvPr id="0"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7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5038" y="1557338"/>
            <a:ext cx="4887912" cy="496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2739" name="Text Box 13"/>
          <p:cNvSpPr txBox="1">
            <a:spLocks noChangeArrowheads="1"/>
          </p:cNvSpPr>
          <p:nvPr/>
        </p:nvSpPr>
        <p:spPr bwMode="auto">
          <a:xfrm>
            <a:off x="4357688" y="92075"/>
            <a:ext cx="477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Assumptions of confocal microscopy</a:t>
            </a:r>
          </a:p>
        </p:txBody>
      </p:sp>
      <p:sp>
        <p:nvSpPr>
          <p:cNvPr id="372740"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Scanner</a:t>
            </a:r>
            <a:endParaRPr kumimoji="1" lang="en-US" altLang="pl-PL" sz="2400" b="1" i="1">
              <a:solidFill>
                <a:srgbClr val="FFFF00"/>
              </a:solidFill>
              <a:latin typeface="Calibri" panose="020F0502020204030204" pitchFamily="34" charset="0"/>
            </a:endParaRPr>
          </a:p>
        </p:txBody>
      </p:sp>
      <p:sp>
        <p:nvSpPr>
          <p:cNvPr id="372741"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72742" name="Object 6"/>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72758" name="CorelDRAW" r:id="rId5" imgW="4568040" imgH="4592160" progId="">
                  <p:embed/>
                </p:oleObj>
              </mc:Choice>
              <mc:Fallback>
                <p:oleObj name="CorelDRAW" r:id="rId5" imgW="4568040" imgH="4592160" progId="">
                  <p:embed/>
                  <p:pic>
                    <p:nvPicPr>
                      <p:cNvPr id="0"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47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1557338"/>
            <a:ext cx="3167063"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478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79725" y="2205038"/>
            <a:ext cx="3382963"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4788"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Resolving</a:t>
            </a:r>
            <a:endParaRPr kumimoji="1" lang="en-US" altLang="pl-PL" sz="2400" b="1" i="1">
              <a:solidFill>
                <a:srgbClr val="FFFF00"/>
              </a:solidFill>
              <a:latin typeface="Calibri" panose="020F0502020204030204" pitchFamily="34" charset="0"/>
            </a:endParaRPr>
          </a:p>
        </p:txBody>
      </p:sp>
      <p:sp>
        <p:nvSpPr>
          <p:cNvPr id="374789" name="Text Box 13"/>
          <p:cNvSpPr txBox="1">
            <a:spLocks noChangeArrowheads="1"/>
          </p:cNvSpPr>
          <p:nvPr/>
        </p:nvSpPr>
        <p:spPr bwMode="auto">
          <a:xfrm>
            <a:off x="4357688" y="92075"/>
            <a:ext cx="477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Assumptions of confocal microscopy</a:t>
            </a:r>
          </a:p>
        </p:txBody>
      </p:sp>
      <p:sp>
        <p:nvSpPr>
          <p:cNvPr id="374790"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74791" name="Object 7"/>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74807" name="CorelDRAW" r:id="rId6" imgW="4568040" imgH="4592160" progId="">
                  <p:embed/>
                </p:oleObj>
              </mc:Choice>
              <mc:Fallback>
                <p:oleObj name="CorelDRAW" r:id="rId6" imgW="4568040" imgH="4592160" progId="">
                  <p:embed/>
                  <p:pic>
                    <p:nvPicPr>
                      <p:cNvPr id="0"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834"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76835" name="Picture 3"/>
          <p:cNvPicPr>
            <a:picLocks noChangeAspect="1" noChangeArrowheads="1"/>
          </p:cNvPicPr>
          <p:nvPr/>
        </p:nvPicPr>
        <p:blipFill>
          <a:blip r:embed="rId2">
            <a:extLst>
              <a:ext uri="{28A0092B-C50C-407E-A947-70E740481C1C}">
                <a14:useLocalDpi xmlns:a14="http://schemas.microsoft.com/office/drawing/2010/main" val="0"/>
              </a:ext>
            </a:extLst>
          </a:blip>
          <a:srcRect l="19727" t="27365" r="22087" b="19489"/>
          <a:stretch>
            <a:fillRect/>
          </a:stretch>
        </p:blipFill>
        <p:spPr bwMode="auto">
          <a:xfrm>
            <a:off x="358775" y="406400"/>
            <a:ext cx="8569325" cy="5870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77859" name="Picture 3"/>
          <p:cNvPicPr>
            <a:picLocks noChangeAspect="1" noChangeArrowheads="1"/>
          </p:cNvPicPr>
          <p:nvPr/>
        </p:nvPicPr>
        <p:blipFill>
          <a:blip r:embed="rId3">
            <a:extLst>
              <a:ext uri="{28A0092B-C50C-407E-A947-70E740481C1C}">
                <a14:useLocalDpi xmlns:a14="http://schemas.microsoft.com/office/drawing/2010/main" val="0"/>
              </a:ext>
            </a:extLst>
          </a:blip>
          <a:srcRect l="19727" t="29817" r="21582" b="19966"/>
          <a:stretch>
            <a:fillRect/>
          </a:stretch>
        </p:blipFill>
        <p:spPr bwMode="auto">
          <a:xfrm>
            <a:off x="142875" y="541338"/>
            <a:ext cx="9001125" cy="577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82"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78883" name="Picture 3"/>
          <p:cNvPicPr>
            <a:picLocks noChangeAspect="1" noChangeArrowheads="1"/>
          </p:cNvPicPr>
          <p:nvPr/>
        </p:nvPicPr>
        <p:blipFill>
          <a:blip r:embed="rId2">
            <a:extLst>
              <a:ext uri="{28A0092B-C50C-407E-A947-70E740481C1C}">
                <a14:useLocalDpi xmlns:a14="http://schemas.microsoft.com/office/drawing/2010/main" val="0"/>
              </a:ext>
            </a:extLst>
          </a:blip>
          <a:srcRect l="20100" t="29817" r="21582" b="21463"/>
          <a:stretch>
            <a:fillRect/>
          </a:stretch>
        </p:blipFill>
        <p:spPr bwMode="auto">
          <a:xfrm>
            <a:off x="0" y="584200"/>
            <a:ext cx="9144000" cy="573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906"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79907" name="Picture 3"/>
          <p:cNvPicPr>
            <a:picLocks noChangeAspect="1" noChangeArrowheads="1"/>
          </p:cNvPicPr>
          <p:nvPr/>
        </p:nvPicPr>
        <p:blipFill>
          <a:blip r:embed="rId2">
            <a:extLst>
              <a:ext uri="{28A0092B-C50C-407E-A947-70E740481C1C}">
                <a14:useLocalDpi xmlns:a14="http://schemas.microsoft.com/office/drawing/2010/main" val="0"/>
              </a:ext>
            </a:extLst>
          </a:blip>
          <a:srcRect l="19937" t="40646" r="21745" b="23915"/>
          <a:stretch>
            <a:fillRect/>
          </a:stretch>
        </p:blipFill>
        <p:spPr bwMode="auto">
          <a:xfrm>
            <a:off x="0" y="882650"/>
            <a:ext cx="9144000" cy="416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p:cNvSpPr>
            <a:spLocks noGrp="1" noChangeArrowheads="1"/>
          </p:cNvSpPr>
          <p:nvPr>
            <p:ph type="title"/>
          </p:nvPr>
        </p:nvSpPr>
        <p:spPr>
          <a:xfrm>
            <a:off x="539750" y="225425"/>
            <a:ext cx="7772400" cy="5949950"/>
          </a:xfrm>
        </p:spPr>
        <p:txBody>
          <a:bodyPr/>
          <a:lstStyle/>
          <a:p>
            <a:pPr algn="l" eaLnBrk="1" hangingPunct="1"/>
            <a:br>
              <a:rPr lang="pl-PL" altLang="pl-PL" sz="2400" b="1">
                <a:solidFill>
                  <a:schemeClr val="tx1"/>
                </a:solidFill>
              </a:rPr>
            </a:br>
            <a:br>
              <a:rPr lang="pl-PL" altLang="pl-PL" sz="2400" b="1">
                <a:solidFill>
                  <a:srgbClr val="000000"/>
                </a:solidFill>
              </a:rPr>
            </a:br>
            <a:br>
              <a:rPr lang="pl-PL" altLang="pl-PL" sz="4000" b="1">
                <a:solidFill>
                  <a:srgbClr val="000099"/>
                </a:solidFill>
              </a:rPr>
            </a:br>
            <a:r>
              <a:rPr lang="pl-PL" altLang="pl-PL" sz="2800" b="1">
                <a:solidFill>
                  <a:srgbClr val="000000"/>
                </a:solidFill>
              </a:rPr>
              <a:t> </a:t>
            </a:r>
            <a:br>
              <a:rPr lang="pl-PL" altLang="pl-PL" sz="2800" b="1">
                <a:solidFill>
                  <a:srgbClr val="000000"/>
                </a:solidFill>
              </a:rPr>
            </a:br>
            <a:br>
              <a:rPr lang="pl-PL" altLang="pl-PL" sz="2800" b="1">
                <a:solidFill>
                  <a:srgbClr val="000000"/>
                </a:solidFill>
              </a:rPr>
            </a:br>
            <a:endParaRPr lang="pl-PL" altLang="pl-PL" sz="2800" b="1">
              <a:solidFill>
                <a:srgbClr val="000000"/>
              </a:solidFill>
            </a:endParaRPr>
          </a:p>
        </p:txBody>
      </p:sp>
      <p:pic>
        <p:nvPicPr>
          <p:cNvPr id="380931" name="Picture 3"/>
          <p:cNvPicPr>
            <a:picLocks noChangeAspect="1" noChangeArrowheads="1"/>
          </p:cNvPicPr>
          <p:nvPr/>
        </p:nvPicPr>
        <p:blipFill>
          <a:blip r:embed="rId2">
            <a:extLst>
              <a:ext uri="{28A0092B-C50C-407E-A947-70E740481C1C}">
                <a14:useLocalDpi xmlns:a14="http://schemas.microsoft.com/office/drawing/2010/main" val="0"/>
              </a:ext>
            </a:extLst>
          </a:blip>
          <a:srcRect l="27116" t="39171" r="23796" b="22939"/>
          <a:stretch>
            <a:fillRect/>
          </a:stretch>
        </p:blipFill>
        <p:spPr bwMode="auto">
          <a:xfrm>
            <a:off x="0" y="800100"/>
            <a:ext cx="9144000" cy="529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Click="0">
    <p:wipe dir="r"/>
  </p:transition>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1954" name="Picture 15"/>
          <p:cNvPicPr>
            <a:picLocks noChangeAspect="1" noChangeArrowheads="1"/>
          </p:cNvPicPr>
          <p:nvPr/>
        </p:nvPicPr>
        <p:blipFill>
          <a:blip r:embed="rId3">
            <a:extLst>
              <a:ext uri="{28A0092B-C50C-407E-A947-70E740481C1C}">
                <a14:useLocalDpi xmlns:a14="http://schemas.microsoft.com/office/drawing/2010/main" val="0"/>
              </a:ext>
            </a:extLst>
          </a:blip>
          <a:srcRect l="20671" t="34303" r="21013" b="41710"/>
          <a:stretch>
            <a:fillRect/>
          </a:stretch>
        </p:blipFill>
        <p:spPr bwMode="auto">
          <a:xfrm>
            <a:off x="17463" y="738188"/>
            <a:ext cx="3978275" cy="130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1955" name="Picture 11"/>
          <p:cNvPicPr>
            <a:picLocks noChangeAspect="1" noChangeArrowheads="1"/>
          </p:cNvPicPr>
          <p:nvPr/>
        </p:nvPicPr>
        <p:blipFill>
          <a:blip r:embed="rId4">
            <a:extLst>
              <a:ext uri="{28A0092B-C50C-407E-A947-70E740481C1C}">
                <a14:useLocalDpi xmlns:a14="http://schemas.microsoft.com/office/drawing/2010/main" val="0"/>
              </a:ext>
            </a:extLst>
          </a:blip>
          <a:srcRect l="24153" t="26003" r="25635" b="57396"/>
          <a:stretch>
            <a:fillRect/>
          </a:stretch>
        </p:blipFill>
        <p:spPr bwMode="auto">
          <a:xfrm>
            <a:off x="4475163" y="765175"/>
            <a:ext cx="4705350"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1956" name="Rectangle 17"/>
          <p:cNvSpPr>
            <a:spLocks noChangeArrowheads="1"/>
          </p:cNvSpPr>
          <p:nvPr/>
        </p:nvSpPr>
        <p:spPr bwMode="auto">
          <a:xfrm>
            <a:off x="508000" y="2309813"/>
            <a:ext cx="28638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800" b="1">
                <a:solidFill>
                  <a:srgbClr val="FFFF00"/>
                </a:solidFill>
                <a:latin typeface="Arial" panose="020B0604020202020204" pitchFamily="34" charset="0"/>
              </a:rPr>
              <a:t>Deconvolution</a:t>
            </a:r>
            <a:r>
              <a:rPr lang="pl-PL" altLang="pl-PL" sz="1800" b="1">
                <a:solidFill>
                  <a:srgbClr val="FFFFFF"/>
                </a:solidFill>
                <a:latin typeface="Arial" panose="020B0604020202020204" pitchFamily="34" charset="0"/>
              </a:rPr>
              <a:t> ZEN 2008</a:t>
            </a:r>
          </a:p>
          <a:p>
            <a:pPr algn="ctr" eaLnBrk="1" hangingPunct="1">
              <a:spcBef>
                <a:spcPct val="0"/>
              </a:spcBef>
              <a:buFontTx/>
              <a:buNone/>
            </a:pPr>
            <a:r>
              <a:rPr lang="pl-PL" altLang="pl-PL" sz="1800" b="1">
                <a:solidFill>
                  <a:srgbClr val="FFFF00"/>
                </a:solidFill>
                <a:latin typeface="Arial" panose="020B0604020202020204" pitchFamily="34" charset="0"/>
              </a:rPr>
              <a:t>Physiology ZEN 2008</a:t>
            </a:r>
          </a:p>
          <a:p>
            <a:pPr algn="ctr" eaLnBrk="1" hangingPunct="1">
              <a:spcBef>
                <a:spcPct val="0"/>
              </a:spcBef>
              <a:buFontTx/>
              <a:buNone/>
            </a:pPr>
            <a:r>
              <a:rPr lang="pl-PL" altLang="pl-PL" sz="1800" b="1">
                <a:solidFill>
                  <a:srgbClr val="FFFF00"/>
                </a:solidFill>
                <a:latin typeface="Arial" panose="020B0604020202020204" pitchFamily="34" charset="0"/>
              </a:rPr>
              <a:t>Topography</a:t>
            </a:r>
          </a:p>
          <a:p>
            <a:pPr algn="ctr" eaLnBrk="1" hangingPunct="1">
              <a:spcBef>
                <a:spcPct val="0"/>
              </a:spcBef>
              <a:buFontTx/>
              <a:buNone/>
            </a:pPr>
            <a:r>
              <a:rPr lang="pl-PL" altLang="pl-PL" sz="1800" b="1">
                <a:solidFill>
                  <a:srgbClr val="FFFF00"/>
                </a:solidFill>
                <a:latin typeface="Arial" panose="020B0604020202020204" pitchFamily="34" charset="0"/>
              </a:rPr>
              <a:t>Main control program</a:t>
            </a:r>
          </a:p>
        </p:txBody>
      </p:sp>
      <p:sp>
        <p:nvSpPr>
          <p:cNvPr id="381957" name="Rectangle 18"/>
          <p:cNvSpPr>
            <a:spLocks noChangeArrowheads="1"/>
          </p:cNvSpPr>
          <p:nvPr/>
        </p:nvSpPr>
        <p:spPr bwMode="auto">
          <a:xfrm>
            <a:off x="3419475" y="2205038"/>
            <a:ext cx="5724525" cy="210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200" b="1">
                <a:solidFill>
                  <a:srgbClr val="FFFF00"/>
                </a:solidFill>
                <a:latin typeface="Arial" panose="020B0604020202020204" pitchFamily="34" charset="0"/>
              </a:rPr>
              <a:t>AxioVision 4 Module AutoMeasure Plus</a:t>
            </a:r>
          </a:p>
          <a:p>
            <a:pPr eaLnBrk="1" hangingPunct="1">
              <a:spcBef>
                <a:spcPct val="0"/>
              </a:spcBef>
              <a:buFontTx/>
              <a:buNone/>
            </a:pPr>
            <a:r>
              <a:rPr lang="pl-PL" altLang="pl-PL" sz="1200" b="1">
                <a:solidFill>
                  <a:srgbClr val="FFFF00"/>
                </a:solidFill>
                <a:latin typeface="Arial" panose="020B0604020202020204" pitchFamily="34" charset="0"/>
              </a:rPr>
              <a:t>Segmentacja, binarna obróbka obrazu i pomiary automatyczne. Segmentacja: - Programowanie przy pomocy histogramu</a:t>
            </a:r>
          </a:p>
          <a:p>
            <a:pPr eaLnBrk="1" hangingPunct="1">
              <a:spcBef>
                <a:spcPct val="0"/>
              </a:spcBef>
              <a:buFontTx/>
              <a:buNone/>
            </a:pPr>
            <a:r>
              <a:rPr lang="pl-PL" altLang="pl-PL" sz="1200" b="1">
                <a:solidFill>
                  <a:srgbClr val="FFFF00"/>
                </a:solidFill>
                <a:latin typeface="Arial" panose="020B0604020202020204" pitchFamily="34" charset="0"/>
              </a:rPr>
              <a:t>(manualne, automatyczne, dynamiczne) - Identyfikacja regionów zbieżnych - Detekcja krawędzi - Identyfikacja</a:t>
            </a:r>
          </a:p>
          <a:p>
            <a:pPr eaLnBrk="1" hangingPunct="1">
              <a:spcBef>
                <a:spcPct val="0"/>
              </a:spcBef>
              <a:buFontTx/>
              <a:buNone/>
            </a:pPr>
            <a:r>
              <a:rPr lang="pl-PL" altLang="pl-PL" sz="1200" b="1">
                <a:solidFill>
                  <a:srgbClr val="FFFF00"/>
                </a:solidFill>
                <a:latin typeface="Arial" panose="020B0604020202020204" pitchFamily="34" charset="0"/>
              </a:rPr>
              <a:t>ciemnych linii na jasnym tle ("Valleys") Obróbka binarna: - Zmiany morfologiczne obiektów (erozja, dylatacja, "Open",</a:t>
            </a:r>
          </a:p>
          <a:p>
            <a:pPr eaLnBrk="1" hangingPunct="1">
              <a:spcBef>
                <a:spcPct val="0"/>
              </a:spcBef>
              <a:buFontTx/>
              <a:buNone/>
            </a:pPr>
            <a:r>
              <a:rPr lang="pl-PL" altLang="pl-PL" sz="1200" b="1">
                <a:solidFill>
                  <a:srgbClr val="FFFF00"/>
                </a:solidFill>
                <a:latin typeface="Arial" panose="020B0604020202020204" pitchFamily="34" charset="0"/>
              </a:rPr>
              <a:t>"Close") - Uzupełnianie „dziur”, usuwanie obiektów binarnych; operacje logiczne (AND, OR, XOR, NOT) - Skeletonizacja</a:t>
            </a:r>
          </a:p>
          <a:p>
            <a:pPr eaLnBrk="1" hangingPunct="1">
              <a:spcBef>
                <a:spcPct val="0"/>
              </a:spcBef>
              <a:buFontTx/>
              <a:buNone/>
            </a:pPr>
            <a:r>
              <a:rPr lang="pl-PL" altLang="pl-PL" sz="1200" b="1">
                <a:solidFill>
                  <a:srgbClr val="FFFF00"/>
                </a:solidFill>
                <a:latin typeface="Arial" panose="020B0604020202020204" pitchFamily="34" charset="0"/>
              </a:rPr>
              <a:t>obiektów wyseparowanych Pomiary automatyczne: - Pomiary geometryczne i densytometryczne</a:t>
            </a:r>
          </a:p>
        </p:txBody>
      </p:sp>
      <p:sp>
        <p:nvSpPr>
          <p:cNvPr id="7" name="Text Box 13"/>
          <p:cNvSpPr txBox="1">
            <a:spLocks noChangeArrowheads="1"/>
          </p:cNvSpPr>
          <p:nvPr/>
        </p:nvSpPr>
        <p:spPr bwMode="auto">
          <a:xfrm>
            <a:off x="6267450" y="92075"/>
            <a:ext cx="2870200" cy="457200"/>
          </a:xfrm>
          <a:prstGeom prst="rect">
            <a:avLst/>
          </a:prstGeom>
          <a:noFill/>
          <a:ln w="9525">
            <a:noFill/>
            <a:miter lim="800000"/>
            <a:headEnd/>
            <a:tailEnd/>
          </a:ln>
          <a:effectLst/>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Aparatura IMIM PAN</a:t>
            </a:r>
            <a:endParaRPr lang="en-US" altLang="pl-PL" b="1" i="1">
              <a:solidFill>
                <a:srgbClr val="FFFF00"/>
              </a:solidFill>
              <a:effectLst>
                <a:outerShdw blurRad="38100" dist="38100" dir="2700000" algn="tl">
                  <a:srgbClr val="000000"/>
                </a:outerShdw>
              </a:effectLst>
              <a:latin typeface="Calibri" panose="020F0502020204030204" pitchFamily="34" charset="0"/>
            </a:endParaRPr>
          </a:p>
        </p:txBody>
      </p:sp>
      <p:sp>
        <p:nvSpPr>
          <p:cNvPr id="381959" name="Text Box 7"/>
          <p:cNvSpPr txBox="1">
            <a:spLocks noChangeArrowheads="1"/>
          </p:cNvSpPr>
          <p:nvPr/>
        </p:nvSpPr>
        <p:spPr bwMode="auto">
          <a:xfrm>
            <a:off x="0" y="3933825"/>
            <a:ext cx="8567738" cy="289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00"/>
                </a:solidFill>
                <a:latin typeface="Calibri" panose="020F0502020204030204" pitchFamily="34" charset="0"/>
              </a:rPr>
              <a:t>AxioVision Rel. 4.8</a:t>
            </a:r>
          </a:p>
          <a:p>
            <a:pPr eaLnBrk="1" hangingPunct="1">
              <a:spcBef>
                <a:spcPct val="0"/>
              </a:spcBef>
              <a:buFontTx/>
              <a:buNone/>
            </a:pPr>
            <a:r>
              <a:rPr lang="pl-PL" altLang="pl-PL" sz="1600" b="1">
                <a:solidFill>
                  <a:srgbClr val="FFFF00"/>
                </a:solidFill>
                <a:latin typeface="Calibri" panose="020F0502020204030204" pitchFamily="34" charset="0"/>
              </a:rPr>
              <a:t>AxioVision 4 Module AutoMeasure</a:t>
            </a:r>
          </a:p>
          <a:p>
            <a:pPr eaLnBrk="1" hangingPunct="1">
              <a:spcBef>
                <a:spcPct val="0"/>
              </a:spcBef>
              <a:buFontTx/>
              <a:buNone/>
            </a:pPr>
            <a:r>
              <a:rPr lang="pl-PL" altLang="pl-PL" sz="1200" b="1">
                <a:solidFill>
                  <a:srgbClr val="FFFF00"/>
                </a:solidFill>
                <a:latin typeface="Arial" panose="020B0604020202020204" pitchFamily="34" charset="0"/>
              </a:rPr>
              <a:t>Generator makr wykonawczych dla pomiarów automatycznych. Generator wykonawczy: </a:t>
            </a:r>
          </a:p>
          <a:p>
            <a:pPr eaLnBrk="1" hangingPunct="1">
              <a:spcBef>
                <a:spcPct val="0"/>
              </a:spcBef>
              <a:buFontTx/>
              <a:buNone/>
            </a:pPr>
            <a:r>
              <a:rPr lang="pl-PL" altLang="pl-PL" sz="1200" b="1">
                <a:solidFill>
                  <a:srgbClr val="FFFF00"/>
                </a:solidFill>
                <a:latin typeface="Arial" panose="020B0604020202020204" pitchFamily="34" charset="0"/>
              </a:rPr>
              <a:t>Funkcje podstawowe obróbki obrazu </a:t>
            </a:r>
          </a:p>
          <a:p>
            <a:pPr eaLnBrk="1" hangingPunct="1">
              <a:spcBef>
                <a:spcPct val="0"/>
              </a:spcBef>
              <a:buFontTx/>
              <a:buNone/>
            </a:pPr>
            <a:r>
              <a:rPr lang="pl-PL" altLang="pl-PL" sz="1200" b="1">
                <a:solidFill>
                  <a:srgbClr val="FFFF00"/>
                </a:solidFill>
                <a:latin typeface="Arial" panose="020B0604020202020204" pitchFamily="34" charset="0"/>
              </a:rPr>
              <a:t>- Całkowita lub lokalna segmentacja granic obiektów,</a:t>
            </a:r>
          </a:p>
          <a:p>
            <a:pPr eaLnBrk="1" hangingPunct="1">
              <a:spcBef>
                <a:spcPct val="0"/>
              </a:spcBef>
              <a:buFontTx/>
              <a:buNone/>
            </a:pPr>
            <a:r>
              <a:rPr lang="pl-PL" altLang="pl-PL" sz="1200" b="1">
                <a:solidFill>
                  <a:srgbClr val="FFFF00"/>
                </a:solidFill>
                <a:latin typeface="Arial" panose="020B0604020202020204" pitchFamily="34" charset="0"/>
              </a:rPr>
              <a:t> programowanie przy pomocy histogramu </a:t>
            </a:r>
          </a:p>
          <a:p>
            <a:pPr eaLnBrk="1" hangingPunct="1">
              <a:spcBef>
                <a:spcPct val="0"/>
              </a:spcBef>
              <a:buFontTx/>
              <a:buNone/>
            </a:pPr>
            <a:r>
              <a:rPr lang="pl-PL" altLang="pl-PL" sz="1200" b="1">
                <a:solidFill>
                  <a:srgbClr val="FFFF00"/>
                </a:solidFill>
                <a:latin typeface="Arial" panose="020B0604020202020204" pitchFamily="34" charset="0"/>
              </a:rPr>
              <a:t>Automatyczna segmentacja obiektów oraz interaktywna obróbka masek pomiarowych </a:t>
            </a:r>
          </a:p>
          <a:p>
            <a:pPr eaLnBrk="1" hangingPunct="1">
              <a:spcBef>
                <a:spcPct val="0"/>
              </a:spcBef>
              <a:buFontTx/>
              <a:buChar char="-"/>
            </a:pPr>
            <a:r>
              <a:rPr lang="pl-PL" altLang="pl-PL" sz="1200" b="1">
                <a:solidFill>
                  <a:srgbClr val="FFFF00"/>
                </a:solidFill>
                <a:latin typeface="Arial" panose="020B0604020202020204" pitchFamily="34" charset="0"/>
              </a:rPr>
              <a:t>Pomiary geometryczne i densytometryczne pojedyńczych obiektów. </a:t>
            </a:r>
          </a:p>
          <a:p>
            <a:pPr eaLnBrk="1" hangingPunct="1">
              <a:spcBef>
                <a:spcPct val="0"/>
              </a:spcBef>
              <a:buFontTx/>
              <a:buChar char="-"/>
            </a:pPr>
            <a:r>
              <a:rPr lang="pl-PL" altLang="pl-PL" sz="1200" b="1">
                <a:solidFill>
                  <a:srgbClr val="FFFF00"/>
                </a:solidFill>
                <a:latin typeface="Arial" panose="020B0604020202020204" pitchFamily="34" charset="0"/>
              </a:rPr>
              <a:t>Zaznaczanie obiektów mierzonych, przedstawianie wyników w płaszczyźnie obrazu -</a:t>
            </a:r>
          </a:p>
          <a:p>
            <a:pPr eaLnBrk="1" hangingPunct="1">
              <a:spcBef>
                <a:spcPct val="0"/>
              </a:spcBef>
              <a:buFontTx/>
              <a:buNone/>
            </a:pPr>
            <a:r>
              <a:rPr lang="pl-PL" altLang="pl-PL" sz="1200" b="1">
                <a:solidFill>
                  <a:srgbClr val="FFFF00"/>
                </a:solidFill>
                <a:latin typeface="Arial" panose="020B0604020202020204" pitchFamily="34" charset="0"/>
              </a:rPr>
              <a:t>Zapisywanie obrazów w formacie *.CSV kompatybilnym dla plików Excell Wykonywanie programów pomiarowych: -</a:t>
            </a:r>
          </a:p>
          <a:p>
            <a:pPr eaLnBrk="1" hangingPunct="1">
              <a:spcBef>
                <a:spcPct val="0"/>
              </a:spcBef>
              <a:buFontTx/>
              <a:buNone/>
            </a:pPr>
            <a:r>
              <a:rPr lang="pl-PL" altLang="pl-PL" sz="1200" b="1">
                <a:solidFill>
                  <a:srgbClr val="FFFF00"/>
                </a:solidFill>
                <a:latin typeface="Arial" panose="020B0604020202020204" pitchFamily="34" charset="0"/>
              </a:rPr>
              <a:t>Grupowanie procesów dla dowolnej liczby zdjęć. </a:t>
            </a:r>
          </a:p>
          <a:p>
            <a:pPr eaLnBrk="1" hangingPunct="1">
              <a:spcBef>
                <a:spcPct val="0"/>
              </a:spcBef>
              <a:buFontTx/>
              <a:buNone/>
            </a:pPr>
            <a:r>
              <a:rPr lang="pl-PL" altLang="pl-PL" sz="1200" b="1">
                <a:solidFill>
                  <a:srgbClr val="FFFF00"/>
                </a:solidFill>
                <a:latin typeface="Arial" panose="020B0604020202020204" pitchFamily="34" charset="0"/>
              </a:rPr>
              <a:t>- Aktywowanie i dezaktywowanie jak również zmiany parametrów</a:t>
            </a:r>
          </a:p>
          <a:p>
            <a:pPr eaLnBrk="1" hangingPunct="1">
              <a:spcBef>
                <a:spcPct val="0"/>
              </a:spcBef>
              <a:buFontTx/>
              <a:buNone/>
            </a:pPr>
            <a:r>
              <a:rPr lang="pl-PL" altLang="pl-PL" sz="1200" b="1">
                <a:solidFill>
                  <a:srgbClr val="FFFF00"/>
                </a:solidFill>
                <a:latin typeface="Arial" panose="020B0604020202020204" pitchFamily="34" charset="0"/>
              </a:rPr>
              <a:t>mierzonych podczas wykonywania pomiarów.</a:t>
            </a:r>
          </a:p>
          <a:p>
            <a:pPr eaLnBrk="1" hangingPunct="1">
              <a:spcBef>
                <a:spcPct val="0"/>
              </a:spcBef>
              <a:buFontTx/>
              <a:buNone/>
            </a:pPr>
            <a:endParaRPr lang="pl-PL" altLang="pl-PL" sz="1200" b="1">
              <a:solidFill>
                <a:srgbClr val="000000"/>
              </a:solidFill>
              <a:latin typeface="Arial" panose="020B0604020202020204" pitchFamily="34" charset="0"/>
            </a:endParaRPr>
          </a:p>
        </p:txBody>
      </p:sp>
    </p:spTree>
  </p:cSld>
  <p:clrMapOvr>
    <a:masterClrMapping/>
  </p:clrMapOvr>
  <p:transition>
    <p:wipe dir="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4002" name="Picture 5" descr="bg_hea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60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 Box 3"/>
          <p:cNvSpPr txBox="1">
            <a:spLocks noChangeArrowheads="1"/>
          </p:cNvSpPr>
          <p:nvPr/>
        </p:nvSpPr>
        <p:spPr bwMode="auto">
          <a:xfrm>
            <a:off x="76200" y="852488"/>
            <a:ext cx="9067800" cy="457200"/>
          </a:xfrm>
          <a:prstGeom prst="rect">
            <a:avLst/>
          </a:prstGeom>
          <a:noFill/>
          <a:ln w="9525">
            <a:noFill/>
            <a:miter lim="800000"/>
            <a:headEnd/>
            <a:tailEnd/>
          </a:ln>
          <a:effectLst/>
        </p:spPr>
        <p:txBody>
          <a:bodyPr>
            <a:spAutoFit/>
          </a:bodyPr>
          <a:lstStyle/>
          <a:p>
            <a:pPr algn="ctr" eaLnBrk="1" hangingPunct="1">
              <a:defRPr/>
            </a:pPr>
            <a:r>
              <a:rPr lang="pl-PL" sz="1800" i="1">
                <a:solidFill>
                  <a:srgbClr val="FFFF00"/>
                </a:solidFill>
                <a:effectLst>
                  <a:outerShdw blurRad="38100" dist="38100" dir="2700000" algn="tl">
                    <a:srgbClr val="000000"/>
                  </a:outerShdw>
                </a:effectLst>
                <a:latin typeface="Arial" charset="0"/>
              </a:rPr>
              <a:t>Upgrade of LSM</a:t>
            </a:r>
            <a:endParaRPr lang="pl-PL" sz="1800" i="1">
              <a:solidFill>
                <a:srgbClr val="FFFF00"/>
              </a:solidFill>
              <a:latin typeface="Arial" charset="0"/>
            </a:endParaRPr>
          </a:p>
        </p:txBody>
      </p:sp>
      <p:pic>
        <p:nvPicPr>
          <p:cNvPr id="384004" name="Obraz 4" descr="DSCN0225.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7950" y="2089150"/>
            <a:ext cx="4379913" cy="328453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384005" name="Obraz 5" descr="DSCN0222.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16463" y="1341438"/>
            <a:ext cx="4032250" cy="53752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graphicFrame>
        <p:nvGraphicFramePr>
          <p:cNvPr id="384006"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84023" name="CorelDRAW" r:id="rId6" imgW="4568040" imgH="4592160" progId="">
                  <p:embed/>
                </p:oleObj>
              </mc:Choice>
              <mc:Fallback>
                <p:oleObj name="CorelDRAW" r:id="rId6" imgW="4568040" imgH="4592160" progId="">
                  <p:embed/>
                  <p:pic>
                    <p:nvPicPr>
                      <p:cNvPr id="0" name="Object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84007" name="pole tekstowe 6"/>
          <p:cNvSpPr txBox="1">
            <a:spLocks noChangeArrowheads="1"/>
          </p:cNvSpPr>
          <p:nvPr/>
        </p:nvSpPr>
        <p:spPr bwMode="auto">
          <a:xfrm>
            <a:off x="6516688" y="1412875"/>
            <a:ext cx="2209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Incubation chamber</a:t>
            </a:r>
          </a:p>
        </p:txBody>
      </p:sp>
    </p:spTree>
  </p:cSld>
  <p:clrMapOvr>
    <a:masterClrMapping/>
  </p:clrMapOvr>
  <p:transition>
    <p:wipe dir="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026" name="Picture 2"/>
          <p:cNvPicPr>
            <a:picLocks noChangeAspect="1" noChangeArrowheads="1"/>
          </p:cNvPicPr>
          <p:nvPr/>
        </p:nvPicPr>
        <p:blipFill>
          <a:blip r:embed="rId4">
            <a:extLst>
              <a:ext uri="{28A0092B-C50C-407E-A947-70E740481C1C}">
                <a14:useLocalDpi xmlns:a14="http://schemas.microsoft.com/office/drawing/2010/main" val="0"/>
              </a:ext>
            </a:extLst>
          </a:blip>
          <a:srcRect b="50648"/>
          <a:stretch>
            <a:fillRect/>
          </a:stretch>
        </p:blipFill>
        <p:spPr bwMode="auto">
          <a:xfrm>
            <a:off x="468313" y="1773238"/>
            <a:ext cx="3730625"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5027" name="Picture 3"/>
          <p:cNvPicPr>
            <a:picLocks noChangeAspect="1" noChangeArrowheads="1"/>
          </p:cNvPicPr>
          <p:nvPr/>
        </p:nvPicPr>
        <p:blipFill>
          <a:blip r:embed="rId4">
            <a:extLst>
              <a:ext uri="{28A0092B-C50C-407E-A947-70E740481C1C}">
                <a14:useLocalDpi xmlns:a14="http://schemas.microsoft.com/office/drawing/2010/main" val="0"/>
              </a:ext>
            </a:extLst>
          </a:blip>
          <a:srcRect t="47894" b="2754"/>
          <a:stretch>
            <a:fillRect/>
          </a:stretch>
        </p:blipFill>
        <p:spPr bwMode="auto">
          <a:xfrm>
            <a:off x="4859338" y="1773238"/>
            <a:ext cx="3730625"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5028"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C</a:t>
            </a:r>
            <a:r>
              <a:rPr kumimoji="1" lang="en-US" altLang="pl-PL" sz="2400" b="1" i="1">
                <a:solidFill>
                  <a:srgbClr val="FFFF00"/>
                </a:solidFill>
                <a:latin typeface="Calibri" panose="020F0502020204030204" pitchFamily="34" charset="0"/>
              </a:rPr>
              <a:t>ataloging </a:t>
            </a:r>
            <a:r>
              <a:rPr kumimoji="1" lang="pl-PL" altLang="pl-PL" sz="2400" b="1" i="1">
                <a:solidFill>
                  <a:srgbClr val="FFFF00"/>
                </a:solidFill>
                <a:latin typeface="Calibri" panose="020F0502020204030204" pitchFamily="34" charset="0"/>
              </a:rPr>
              <a:t>of </a:t>
            </a:r>
            <a:r>
              <a:rPr kumimoji="1" lang="en-US" altLang="pl-PL" sz="2400" b="1" i="1">
                <a:solidFill>
                  <a:srgbClr val="FFFF00"/>
                </a:solidFill>
                <a:latin typeface="Calibri" panose="020F0502020204030204" pitchFamily="34" charset="0"/>
              </a:rPr>
              <a:t>fluorochromes</a:t>
            </a:r>
          </a:p>
        </p:txBody>
      </p:sp>
      <p:sp>
        <p:nvSpPr>
          <p:cNvPr id="385029" name="Text Box 13"/>
          <p:cNvSpPr txBox="1">
            <a:spLocks noChangeArrowheads="1"/>
          </p:cNvSpPr>
          <p:nvPr/>
        </p:nvSpPr>
        <p:spPr bwMode="auto">
          <a:xfrm>
            <a:off x="4357688" y="92075"/>
            <a:ext cx="477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Assumptions of confocal microscopy</a:t>
            </a:r>
          </a:p>
        </p:txBody>
      </p:sp>
      <p:cxnSp>
        <p:nvCxnSpPr>
          <p:cNvPr id="10" name="Łącznik prosty ze strzałką 9"/>
          <p:cNvCxnSpPr/>
          <p:nvPr/>
        </p:nvCxnSpPr>
        <p:spPr bwMode="auto">
          <a:xfrm rot="5400000">
            <a:off x="1108075" y="1820863"/>
            <a:ext cx="642937" cy="1588"/>
          </a:xfrm>
          <a:prstGeom prst="straightConnector1">
            <a:avLst/>
          </a:prstGeom>
          <a:ln w="57150">
            <a:solidFill>
              <a:srgbClr val="FF3300"/>
            </a:solidFill>
            <a:headEnd type="none" w="sm" len="sm"/>
            <a:tailEnd type="arrow"/>
          </a:ln>
        </p:spPr>
        <p:style>
          <a:lnRef idx="1">
            <a:schemeClr val="dk1"/>
          </a:lnRef>
          <a:fillRef idx="0">
            <a:schemeClr val="dk1"/>
          </a:fillRef>
          <a:effectRef idx="0">
            <a:schemeClr val="dk1"/>
          </a:effectRef>
          <a:fontRef idx="minor">
            <a:schemeClr val="tx1"/>
          </a:fontRef>
        </p:style>
      </p:cxnSp>
      <p:sp>
        <p:nvSpPr>
          <p:cNvPr id="385031"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85032"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85049"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85033" name="Text Box 9"/>
          <p:cNvSpPr txBox="1">
            <a:spLocks noChangeArrowheads="1"/>
          </p:cNvSpPr>
          <p:nvPr/>
        </p:nvSpPr>
        <p:spPr bwMode="auto">
          <a:xfrm>
            <a:off x="1547813" y="5373688"/>
            <a:ext cx="5021262"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a:solidFill>
                  <a:srgbClr val="000000"/>
                </a:solidFill>
              </a:rPr>
              <a:t>Absorption and fluorescence</a:t>
            </a:r>
          </a:p>
          <a:p>
            <a:pPr algn="ctr" eaLnBrk="1" hangingPunct="1">
              <a:spcBef>
                <a:spcPct val="0"/>
              </a:spcBef>
              <a:buFontTx/>
              <a:buNone/>
            </a:pPr>
            <a:r>
              <a:rPr lang="pl-PL" altLang="pl-PL" sz="2400">
                <a:solidFill>
                  <a:srgbClr val="000000"/>
                </a:solidFill>
              </a:rPr>
              <a:t>Wavelength of absorption and emission</a:t>
            </a:r>
          </a:p>
          <a:p>
            <a:pPr algn="ctr" eaLnBrk="1" hangingPunct="1">
              <a:spcBef>
                <a:spcPct val="0"/>
              </a:spcBef>
              <a:buFontTx/>
              <a:buNone/>
            </a:pPr>
            <a:r>
              <a:rPr lang="pl-PL" altLang="pl-PL" sz="2400">
                <a:solidFill>
                  <a:srgbClr val="000000"/>
                </a:solidFill>
              </a:rPr>
              <a:t>Fluorescence instensity of emitted light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7074" name="Picture 2"/>
          <p:cNvPicPr>
            <a:picLocks noChangeAspect="1" noChangeArrowheads="1"/>
          </p:cNvPicPr>
          <p:nvPr/>
        </p:nvPicPr>
        <p:blipFill>
          <a:blip r:embed="rId4">
            <a:extLst>
              <a:ext uri="{28A0092B-C50C-407E-A947-70E740481C1C}">
                <a14:useLocalDpi xmlns:a14="http://schemas.microsoft.com/office/drawing/2010/main" val="0"/>
              </a:ext>
            </a:extLst>
          </a:blip>
          <a:srcRect t="50810"/>
          <a:stretch>
            <a:fillRect/>
          </a:stretch>
        </p:blipFill>
        <p:spPr bwMode="auto">
          <a:xfrm>
            <a:off x="4859338" y="1700213"/>
            <a:ext cx="3914775" cy="338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7075" name="Picture 3"/>
          <p:cNvPicPr>
            <a:picLocks noChangeAspect="1" noChangeArrowheads="1"/>
          </p:cNvPicPr>
          <p:nvPr/>
        </p:nvPicPr>
        <p:blipFill>
          <a:blip r:embed="rId4">
            <a:extLst>
              <a:ext uri="{28A0092B-C50C-407E-A947-70E740481C1C}">
                <a14:useLocalDpi xmlns:a14="http://schemas.microsoft.com/office/drawing/2010/main" val="0"/>
              </a:ext>
            </a:extLst>
          </a:blip>
          <a:srcRect b="50600"/>
          <a:stretch>
            <a:fillRect/>
          </a:stretch>
        </p:blipFill>
        <p:spPr bwMode="auto">
          <a:xfrm>
            <a:off x="250825" y="1700213"/>
            <a:ext cx="3897313" cy="338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7076" name="Text Box 13"/>
          <p:cNvSpPr txBox="1">
            <a:spLocks noChangeArrowheads="1"/>
          </p:cNvSpPr>
          <p:nvPr/>
        </p:nvSpPr>
        <p:spPr bwMode="auto">
          <a:xfrm>
            <a:off x="4357688" y="92075"/>
            <a:ext cx="477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Assumptions of confocal microscopy</a:t>
            </a:r>
          </a:p>
        </p:txBody>
      </p:sp>
      <p:sp>
        <p:nvSpPr>
          <p:cNvPr id="387077"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Basic characteristics of the fluorochromes</a:t>
            </a:r>
          </a:p>
        </p:txBody>
      </p:sp>
      <p:sp>
        <p:nvSpPr>
          <p:cNvPr id="8" name="Prostokąt 7"/>
          <p:cNvSpPr>
            <a:spLocks noChangeArrowheads="1"/>
          </p:cNvSpPr>
          <p:nvPr/>
        </p:nvSpPr>
        <p:spPr bwMode="auto">
          <a:xfrm>
            <a:off x="214313" y="5143500"/>
            <a:ext cx="86439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pPr>
            <a:r>
              <a:rPr lang="en-US" altLang="pl-PL" sz="2400" b="1">
                <a:solidFill>
                  <a:srgbClr val="FFFFFF"/>
                </a:solidFill>
                <a:latin typeface="Calibri" panose="020F0502020204030204" pitchFamily="34" charset="0"/>
              </a:rPr>
              <a:t>488 nm blue-green argon laser </a:t>
            </a:r>
            <a:endParaRPr lang="pl-PL" altLang="pl-PL" sz="2400" b="1">
              <a:solidFill>
                <a:srgbClr val="FFFFFF"/>
              </a:solidFill>
              <a:latin typeface="Calibri" panose="020F0502020204030204" pitchFamily="34" charset="0"/>
            </a:endParaRPr>
          </a:p>
          <a:p>
            <a:pPr eaLnBrk="1" hangingPunct="1">
              <a:spcBef>
                <a:spcPct val="0"/>
              </a:spcBef>
            </a:pPr>
            <a:r>
              <a:rPr lang="en-US" altLang="pl-PL" sz="2400" b="1">
                <a:solidFill>
                  <a:srgbClr val="FFFFFF"/>
                </a:solidFill>
                <a:latin typeface="Calibri" panose="020F0502020204030204" pitchFamily="34" charset="0"/>
              </a:rPr>
              <a:t>543 nm helium-neon green laser </a:t>
            </a:r>
            <a:endParaRPr lang="pl-PL" altLang="pl-PL" sz="2400" b="1">
              <a:solidFill>
                <a:srgbClr val="FFFFFF"/>
              </a:solidFill>
              <a:latin typeface="Calibri" panose="020F0502020204030204" pitchFamily="34" charset="0"/>
            </a:endParaRPr>
          </a:p>
          <a:p>
            <a:pPr eaLnBrk="1" hangingPunct="1">
              <a:spcBef>
                <a:spcPct val="0"/>
              </a:spcBef>
            </a:pPr>
            <a:r>
              <a:rPr lang="en-US" altLang="pl-PL" sz="2400" b="1">
                <a:solidFill>
                  <a:srgbClr val="FFFFFF"/>
                </a:solidFill>
                <a:latin typeface="Calibri" panose="020F0502020204030204" pitchFamily="34" charset="0"/>
              </a:rPr>
              <a:t>633 nm helium-neon red laser.</a:t>
            </a:r>
            <a:endParaRPr lang="pl-PL" altLang="pl-PL" sz="2400" b="1">
              <a:solidFill>
                <a:srgbClr val="FFFFFF"/>
              </a:solidFill>
              <a:latin typeface="Calibri" panose="020F0502020204030204" pitchFamily="34" charset="0"/>
            </a:endParaRPr>
          </a:p>
        </p:txBody>
      </p:sp>
      <p:sp>
        <p:nvSpPr>
          <p:cNvPr id="9" name="pole tekstowe 8"/>
          <p:cNvSpPr txBox="1">
            <a:spLocks noChangeArrowheads="1"/>
          </p:cNvSpPr>
          <p:nvPr/>
        </p:nvSpPr>
        <p:spPr bwMode="auto">
          <a:xfrm>
            <a:off x="5214938" y="5643563"/>
            <a:ext cx="33067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FFFF"/>
                </a:solidFill>
                <a:latin typeface="Calibri" panose="020F0502020204030204" pitchFamily="34" charset="0"/>
              </a:rPr>
              <a:t>405nm 		UV</a:t>
            </a:r>
          </a:p>
        </p:txBody>
      </p:sp>
      <p:sp>
        <p:nvSpPr>
          <p:cNvPr id="387080"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87081"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87097"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22" name="Rectangle 2"/>
          <p:cNvSpPr>
            <a:spLocks noChangeArrowheads="1"/>
          </p:cNvSpPr>
          <p:nvPr/>
        </p:nvSpPr>
        <p:spPr bwMode="auto">
          <a:xfrm>
            <a:off x="75565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F</a:t>
            </a:r>
            <a:r>
              <a:rPr kumimoji="1" lang="en-US" altLang="pl-PL" sz="2400" b="1" i="1">
                <a:solidFill>
                  <a:srgbClr val="FFFF00"/>
                </a:solidFill>
                <a:latin typeface="Calibri" panose="020F0502020204030204" pitchFamily="34" charset="0"/>
              </a:rPr>
              <a:t>luorescent </a:t>
            </a:r>
            <a:r>
              <a:rPr kumimoji="1" lang="pl-PL" altLang="pl-PL" sz="2400" b="1" i="1">
                <a:solidFill>
                  <a:srgbClr val="FFFF00"/>
                </a:solidFill>
                <a:latin typeface="Calibri" panose="020F0502020204030204" pitchFamily="34" charset="0"/>
              </a:rPr>
              <a:t>d</a:t>
            </a:r>
            <a:r>
              <a:rPr kumimoji="1" lang="en-US" altLang="pl-PL" sz="2400" b="1" i="1">
                <a:solidFill>
                  <a:srgbClr val="FFFF00"/>
                </a:solidFill>
                <a:latin typeface="Calibri" panose="020F0502020204030204" pitchFamily="34" charset="0"/>
              </a:rPr>
              <a:t>yes</a:t>
            </a:r>
          </a:p>
        </p:txBody>
      </p:sp>
      <p:sp>
        <p:nvSpPr>
          <p:cNvPr id="389123" name="Text Box 13"/>
          <p:cNvSpPr txBox="1">
            <a:spLocks noChangeArrowheads="1"/>
          </p:cNvSpPr>
          <p:nvPr/>
        </p:nvSpPr>
        <p:spPr bwMode="auto">
          <a:xfrm>
            <a:off x="6218238" y="92075"/>
            <a:ext cx="29194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Imaging of living cells</a:t>
            </a:r>
          </a:p>
        </p:txBody>
      </p:sp>
      <p:sp>
        <p:nvSpPr>
          <p:cNvPr id="106506" name="Text Box 10"/>
          <p:cNvSpPr txBox="1">
            <a:spLocks noChangeArrowheads="1"/>
          </p:cNvSpPr>
          <p:nvPr/>
        </p:nvSpPr>
        <p:spPr bwMode="auto">
          <a:xfrm>
            <a:off x="679450" y="1628775"/>
            <a:ext cx="2903538" cy="11969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I</a:t>
            </a:r>
          </a:p>
          <a:p>
            <a:pPr algn="ctr" eaLnBrk="1" hangingPunct="1">
              <a:spcBef>
                <a:spcPct val="0"/>
              </a:spcBef>
            </a:pPr>
            <a:r>
              <a:rPr lang="pl-PL" altLang="pl-PL" sz="2400" b="1">
                <a:solidFill>
                  <a:srgbClr val="FFFFFF"/>
                </a:solidFill>
                <a:latin typeface="Calibri" panose="020F0502020204030204" pitchFamily="34" charset="0"/>
              </a:rPr>
              <a:t>small molecule</a:t>
            </a:r>
          </a:p>
          <a:p>
            <a:pPr algn="ctr" eaLnBrk="1" hangingPunct="1">
              <a:spcBef>
                <a:spcPct val="0"/>
              </a:spcBef>
            </a:pPr>
            <a:r>
              <a:rPr lang="pl-PL" altLang="pl-PL" sz="2400" b="1">
                <a:solidFill>
                  <a:srgbClr val="FFFFFF"/>
                </a:solidFill>
                <a:latin typeface="Calibri" panose="020F0502020204030204" pitchFamily="34" charset="0"/>
              </a:rPr>
              <a:t>fluorescent proteins</a:t>
            </a:r>
          </a:p>
        </p:txBody>
      </p:sp>
      <p:sp>
        <p:nvSpPr>
          <p:cNvPr id="106507" name="Text Box 11"/>
          <p:cNvSpPr txBox="1">
            <a:spLocks noChangeArrowheads="1"/>
          </p:cNvSpPr>
          <p:nvPr/>
        </p:nvSpPr>
        <p:spPr bwMode="auto">
          <a:xfrm>
            <a:off x="6003925" y="1700213"/>
            <a:ext cx="1776413" cy="11969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II</a:t>
            </a:r>
          </a:p>
          <a:p>
            <a:pPr algn="ctr" eaLnBrk="1" hangingPunct="1">
              <a:spcBef>
                <a:spcPct val="0"/>
              </a:spcBef>
            </a:pPr>
            <a:r>
              <a:rPr lang="pl-PL" altLang="pl-PL" sz="2400" b="1">
                <a:solidFill>
                  <a:srgbClr val="FFFFFF"/>
                </a:solidFill>
                <a:latin typeface="Calibri" panose="020F0502020204030204" pitchFamily="34" charset="0"/>
              </a:rPr>
              <a:t>specific</a:t>
            </a:r>
          </a:p>
          <a:p>
            <a:pPr algn="ctr" eaLnBrk="1" hangingPunct="1">
              <a:spcBef>
                <a:spcPct val="0"/>
              </a:spcBef>
            </a:pPr>
            <a:r>
              <a:rPr lang="pl-PL" altLang="pl-PL" sz="2400" b="1">
                <a:solidFill>
                  <a:srgbClr val="FFFFFF"/>
                </a:solidFill>
                <a:latin typeface="Calibri" panose="020F0502020204030204" pitchFamily="34" charset="0"/>
              </a:rPr>
              <a:t>nonspecific</a:t>
            </a:r>
          </a:p>
        </p:txBody>
      </p:sp>
      <p:sp>
        <p:nvSpPr>
          <p:cNvPr id="106509" name="Text Box 13"/>
          <p:cNvSpPr txBox="1">
            <a:spLocks noChangeArrowheads="1"/>
          </p:cNvSpPr>
          <p:nvPr/>
        </p:nvSpPr>
        <p:spPr bwMode="auto">
          <a:xfrm>
            <a:off x="1546225" y="4581525"/>
            <a:ext cx="6092825" cy="11969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III</a:t>
            </a:r>
          </a:p>
          <a:p>
            <a:pPr algn="ctr" eaLnBrk="1" hangingPunct="1">
              <a:spcBef>
                <a:spcPct val="0"/>
              </a:spcBef>
            </a:pPr>
            <a:r>
              <a:rPr lang="en-US" altLang="pl-PL" sz="2400" b="1">
                <a:solidFill>
                  <a:srgbClr val="FFFFFF"/>
                </a:solidFill>
                <a:latin typeface="Calibri" panose="020F0502020204030204" pitchFamily="34" charset="0"/>
              </a:rPr>
              <a:t>Penetrating the integral</a:t>
            </a:r>
            <a:r>
              <a:rPr lang="pl-PL" altLang="pl-PL" sz="2400" b="1">
                <a:solidFill>
                  <a:srgbClr val="FFFFFF"/>
                </a:solidFill>
                <a:latin typeface="Calibri" panose="020F0502020204030204" pitchFamily="34" charset="0"/>
              </a:rPr>
              <a:t> </a:t>
            </a:r>
            <a:r>
              <a:rPr lang="en-US" altLang="pl-PL" sz="2400" b="1">
                <a:solidFill>
                  <a:srgbClr val="FFFFFF"/>
                </a:solidFill>
                <a:latin typeface="Calibri" panose="020F0502020204030204" pitchFamily="34" charset="0"/>
              </a:rPr>
              <a:t>cell membrane </a:t>
            </a:r>
            <a:endParaRPr lang="pl-PL" altLang="pl-PL" sz="2400" b="1">
              <a:solidFill>
                <a:srgbClr val="FFFFFF"/>
              </a:solidFill>
              <a:latin typeface="Calibri" panose="020F0502020204030204" pitchFamily="34" charset="0"/>
            </a:endParaRPr>
          </a:p>
          <a:p>
            <a:pPr algn="ctr" eaLnBrk="1" hangingPunct="1">
              <a:spcBef>
                <a:spcPct val="0"/>
              </a:spcBef>
            </a:pPr>
            <a:r>
              <a:rPr lang="en-US" altLang="pl-PL" sz="2400" b="1">
                <a:solidFill>
                  <a:srgbClr val="FFFFFF"/>
                </a:solidFill>
                <a:latin typeface="Calibri" panose="020F0502020204030204" pitchFamily="34" charset="0"/>
              </a:rPr>
              <a:t>Do not penetrate the integral cell membrane </a:t>
            </a:r>
            <a:endParaRPr lang="pl-PL" altLang="pl-PL" sz="2400" b="1">
              <a:solidFill>
                <a:srgbClr val="FFFFFF"/>
              </a:solidFill>
              <a:latin typeface="Calibri" panose="020F0502020204030204" pitchFamily="34" charset="0"/>
            </a:endParaRPr>
          </a:p>
        </p:txBody>
      </p:sp>
      <p:sp>
        <p:nvSpPr>
          <p:cNvPr id="389127"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89128" name="Object 10"/>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89144" name="CorelDRAW" r:id="rId4" imgW="4568040" imgH="4592160" progId="">
                  <p:embed/>
                </p:oleObj>
              </mc:Choice>
              <mc:Fallback>
                <p:oleObj name="CorelDRAW" r:id="rId4" imgW="4568040" imgH="4592160" progId="">
                  <p:embed/>
                  <p:pic>
                    <p:nvPicPr>
                      <p:cNvPr id="0" name="Object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06506"/>
                                        </p:tgtEl>
                                        <p:attrNameLst>
                                          <p:attrName>style.visibility</p:attrName>
                                        </p:attrNameLst>
                                      </p:cBhvr>
                                      <p:to>
                                        <p:strVal val="visible"/>
                                      </p:to>
                                    </p:set>
                                    <p:animEffect transition="in" filter="slide(fromLeft)">
                                      <p:cBhvr>
                                        <p:cTn id="7" dur="500"/>
                                        <p:tgtEl>
                                          <p:spTgt spid="106506"/>
                                        </p:tgtEl>
                                      </p:cBhvr>
                                    </p:animEffect>
                                  </p:childTnLst>
                                </p:cTn>
                              </p:par>
                            </p:childTnLst>
                          </p:cTn>
                        </p:par>
                        <p:par>
                          <p:cTn id="8" fill="hold" nodeType="afterGroup">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06507"/>
                                        </p:tgtEl>
                                        <p:attrNameLst>
                                          <p:attrName>style.visibility</p:attrName>
                                        </p:attrNameLst>
                                      </p:cBhvr>
                                      <p:to>
                                        <p:strVal val="visible"/>
                                      </p:to>
                                    </p:set>
                                    <p:animEffect transition="in" filter="slide(fromRight)">
                                      <p:cBhvr>
                                        <p:cTn id="11" dur="500"/>
                                        <p:tgtEl>
                                          <p:spTgt spid="106507"/>
                                        </p:tgtEl>
                                      </p:cBhvr>
                                    </p:animEffect>
                                  </p:childTnLst>
                                </p:cTn>
                              </p:par>
                            </p:childTnLst>
                          </p:cTn>
                        </p:par>
                        <p:par>
                          <p:cTn id="12" fill="hold" nodeType="afterGroup">
                            <p:stCondLst>
                              <p:cond delay="1000"/>
                            </p:stCondLst>
                            <p:childTnLst>
                              <p:par>
                                <p:cTn id="13" presetID="12" presetClass="entr" presetSubtype="4" fill="hold" grpId="0" nodeType="afterEffect">
                                  <p:stCondLst>
                                    <p:cond delay="0"/>
                                  </p:stCondLst>
                                  <p:childTnLst>
                                    <p:set>
                                      <p:cBhvr>
                                        <p:cTn id="14" dur="1" fill="hold">
                                          <p:stCondLst>
                                            <p:cond delay="0"/>
                                          </p:stCondLst>
                                        </p:cTn>
                                        <p:tgtEl>
                                          <p:spTgt spid="106509"/>
                                        </p:tgtEl>
                                        <p:attrNameLst>
                                          <p:attrName>style.visibility</p:attrName>
                                        </p:attrNameLst>
                                      </p:cBhvr>
                                      <p:to>
                                        <p:strVal val="visible"/>
                                      </p:to>
                                    </p:set>
                                    <p:animEffect transition="in" filter="slide(fromBottom)">
                                      <p:cBhvr>
                                        <p:cTn id="15" dur="500"/>
                                        <p:tgtEl>
                                          <p:spTgt spid="1065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6" grpId="0" animBg="1"/>
      <p:bldP spid="106507" grpId="0" animBg="1"/>
      <p:bldP spid="106509" grpId="0" animBg="1"/>
    </p:bld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2"/>
          <p:cNvSpPr>
            <a:spLocks noChangeArrowheads="1"/>
          </p:cNvSpPr>
          <p:nvPr/>
        </p:nvSpPr>
        <p:spPr bwMode="auto">
          <a:xfrm>
            <a:off x="75565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Examples of specific fluorescent dyes</a:t>
            </a:r>
          </a:p>
        </p:txBody>
      </p:sp>
      <p:sp>
        <p:nvSpPr>
          <p:cNvPr id="391171" name="Text Box 13"/>
          <p:cNvSpPr txBox="1">
            <a:spLocks noChangeArrowheads="1"/>
          </p:cNvSpPr>
          <p:nvPr/>
        </p:nvSpPr>
        <p:spPr bwMode="auto">
          <a:xfrm>
            <a:off x="6137275" y="92075"/>
            <a:ext cx="3000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Imaging of living cells</a:t>
            </a:r>
          </a:p>
        </p:txBody>
      </p:sp>
      <p:sp>
        <p:nvSpPr>
          <p:cNvPr id="108549" name="Text Box 5"/>
          <p:cNvSpPr txBox="1">
            <a:spLocks noChangeArrowheads="1"/>
          </p:cNvSpPr>
          <p:nvPr/>
        </p:nvSpPr>
        <p:spPr bwMode="auto">
          <a:xfrm>
            <a:off x="1042988" y="1557338"/>
            <a:ext cx="6985000" cy="74136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1. </a:t>
            </a:r>
            <a:r>
              <a:rPr lang="en-US" altLang="pl-PL" sz="2400" b="1">
                <a:solidFill>
                  <a:srgbClr val="FFFFFF"/>
                </a:solidFill>
                <a:latin typeface="Calibri" panose="020F0502020204030204" pitchFamily="34" charset="0"/>
              </a:rPr>
              <a:t>Dyes binding to nucleic acids</a:t>
            </a:r>
            <a:endParaRPr lang="pl-PL" altLang="pl-PL" sz="2400" b="1">
              <a:solidFill>
                <a:srgbClr val="FFFFFF"/>
              </a:solidFill>
              <a:latin typeface="Calibri" panose="020F0502020204030204" pitchFamily="34" charset="0"/>
            </a:endParaRPr>
          </a:p>
          <a:p>
            <a:pPr algn="ctr" eaLnBrk="1" hangingPunct="1">
              <a:spcBef>
                <a:spcPct val="0"/>
              </a:spcBef>
              <a:buFontTx/>
              <a:buNone/>
            </a:pPr>
            <a:r>
              <a:rPr lang="pl-PL" altLang="pl-PL" sz="1800" b="1">
                <a:solidFill>
                  <a:srgbClr val="FFFF00"/>
                </a:solidFill>
                <a:latin typeface="Calibri" panose="020F0502020204030204" pitchFamily="34" charset="0"/>
              </a:rPr>
              <a:t>TOTO, YOYO, DRAQ5, bromek etydyny, DAPI, Hoechst</a:t>
            </a:r>
          </a:p>
        </p:txBody>
      </p:sp>
      <p:sp>
        <p:nvSpPr>
          <p:cNvPr id="108550" name="Text Box 6"/>
          <p:cNvSpPr txBox="1">
            <a:spLocks noChangeArrowheads="1"/>
          </p:cNvSpPr>
          <p:nvPr/>
        </p:nvSpPr>
        <p:spPr bwMode="auto">
          <a:xfrm>
            <a:off x="1042988" y="2420938"/>
            <a:ext cx="6985000" cy="74136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2. </a:t>
            </a:r>
            <a:r>
              <a:rPr lang="en-US" altLang="pl-PL" sz="2400" b="1">
                <a:solidFill>
                  <a:srgbClr val="FFFFFF"/>
                </a:solidFill>
                <a:latin typeface="Calibri" panose="020F0502020204030204" pitchFamily="34" charset="0"/>
              </a:rPr>
              <a:t>Lipophilic dyes, coloring lipid membranes</a:t>
            </a:r>
            <a:endParaRPr lang="pl-PL" altLang="pl-PL" sz="2400" b="1">
              <a:solidFill>
                <a:srgbClr val="FFFFFF"/>
              </a:solidFill>
              <a:latin typeface="Calibri" panose="020F0502020204030204" pitchFamily="34" charset="0"/>
            </a:endParaRPr>
          </a:p>
          <a:p>
            <a:pPr algn="ctr" eaLnBrk="1" hangingPunct="1">
              <a:spcBef>
                <a:spcPct val="0"/>
              </a:spcBef>
              <a:buFontTx/>
              <a:buNone/>
            </a:pPr>
            <a:r>
              <a:rPr lang="pl-PL" altLang="pl-PL" sz="1800" b="1">
                <a:solidFill>
                  <a:srgbClr val="FFFF00"/>
                </a:solidFill>
                <a:latin typeface="Calibri" panose="020F0502020204030204" pitchFamily="34" charset="0"/>
              </a:rPr>
              <a:t>DiO, DiI</a:t>
            </a:r>
          </a:p>
        </p:txBody>
      </p:sp>
      <p:sp>
        <p:nvSpPr>
          <p:cNvPr id="108551" name="Text Box 7"/>
          <p:cNvSpPr txBox="1">
            <a:spLocks noChangeArrowheads="1"/>
          </p:cNvSpPr>
          <p:nvPr/>
        </p:nvSpPr>
        <p:spPr bwMode="auto">
          <a:xfrm>
            <a:off x="1042988" y="3284538"/>
            <a:ext cx="6985000" cy="83185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3. </a:t>
            </a:r>
            <a:r>
              <a:rPr lang="en-US" altLang="pl-PL" sz="2400" b="1">
                <a:solidFill>
                  <a:srgbClr val="FFFFFF"/>
                </a:solidFill>
                <a:latin typeface="Calibri" panose="020F0502020204030204" pitchFamily="34" charset="0"/>
              </a:rPr>
              <a:t>Dyes accumulated in the mitochondria, </a:t>
            </a:r>
            <a:r>
              <a:rPr lang="pl-PL" altLang="pl-PL" sz="2400" b="1">
                <a:solidFill>
                  <a:srgbClr val="FFFFFF"/>
                </a:solidFill>
                <a:latin typeface="Calibri" panose="020F0502020204030204" pitchFamily="34" charset="0"/>
              </a:rPr>
              <a:t>thanks </a:t>
            </a:r>
            <a:r>
              <a:rPr lang="en-US" altLang="pl-PL" sz="2400" b="1">
                <a:solidFill>
                  <a:srgbClr val="FFFFFF"/>
                </a:solidFill>
                <a:latin typeface="Calibri" panose="020F0502020204030204" pitchFamily="34" charset="0"/>
              </a:rPr>
              <a:t>the potential to mitochondrialnemu</a:t>
            </a:r>
            <a:r>
              <a:rPr lang="pl-PL" altLang="pl-PL" sz="1800" b="1">
                <a:solidFill>
                  <a:srgbClr val="FFFF00"/>
                </a:solidFill>
                <a:latin typeface="Calibri" panose="020F0502020204030204" pitchFamily="34" charset="0"/>
              </a:rPr>
              <a:t>Rodamina 123, TMRE, JC-1</a:t>
            </a:r>
          </a:p>
        </p:txBody>
      </p:sp>
      <p:sp>
        <p:nvSpPr>
          <p:cNvPr id="108552" name="Text Box 8"/>
          <p:cNvSpPr txBox="1">
            <a:spLocks noChangeArrowheads="1"/>
          </p:cNvSpPr>
          <p:nvPr/>
        </p:nvSpPr>
        <p:spPr bwMode="auto">
          <a:xfrm>
            <a:off x="1042988" y="4581525"/>
            <a:ext cx="6985000" cy="741363"/>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4. PH indicator dyes </a:t>
            </a:r>
          </a:p>
          <a:p>
            <a:pPr algn="ctr" eaLnBrk="1" hangingPunct="1">
              <a:spcBef>
                <a:spcPct val="0"/>
              </a:spcBef>
              <a:buFontTx/>
              <a:buNone/>
            </a:pPr>
            <a:r>
              <a:rPr lang="pl-PL" altLang="pl-PL" sz="1800" b="1">
                <a:solidFill>
                  <a:srgbClr val="FFFF00"/>
                </a:solidFill>
                <a:latin typeface="Calibri" panose="020F0502020204030204" pitchFamily="34" charset="0"/>
              </a:rPr>
              <a:t>BCECF</a:t>
            </a:r>
          </a:p>
        </p:txBody>
      </p:sp>
      <p:sp>
        <p:nvSpPr>
          <p:cNvPr id="108553" name="Text Box 9"/>
          <p:cNvSpPr txBox="1">
            <a:spLocks noChangeArrowheads="1"/>
          </p:cNvSpPr>
          <p:nvPr/>
        </p:nvSpPr>
        <p:spPr bwMode="auto">
          <a:xfrm>
            <a:off x="1042988" y="5497513"/>
            <a:ext cx="6985000" cy="74136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5. </a:t>
            </a:r>
            <a:r>
              <a:rPr lang="en-US" altLang="pl-PL" sz="2400" b="1">
                <a:solidFill>
                  <a:srgbClr val="FFFFFF"/>
                </a:solidFill>
                <a:latin typeface="Calibri" panose="020F0502020204030204" pitchFamily="34" charset="0"/>
              </a:rPr>
              <a:t>Dyes </a:t>
            </a:r>
            <a:r>
              <a:rPr lang="pl-PL" altLang="pl-PL" sz="2400" b="1">
                <a:solidFill>
                  <a:srgbClr val="FFFFFF"/>
                </a:solidFill>
                <a:latin typeface="Calibri" panose="020F0502020204030204" pitchFamily="34" charset="0"/>
              </a:rPr>
              <a:t>indicating the </a:t>
            </a:r>
            <a:r>
              <a:rPr lang="en-US" altLang="pl-PL" sz="2400" b="1">
                <a:solidFill>
                  <a:srgbClr val="FFFFFF"/>
                </a:solidFill>
                <a:latin typeface="Calibri" panose="020F0502020204030204" pitchFamily="34" charset="0"/>
              </a:rPr>
              <a:t>concentration ratios of Ca + +</a:t>
            </a:r>
            <a:endParaRPr lang="pl-PL" altLang="pl-PL" sz="2400" b="1" baseline="30000">
              <a:solidFill>
                <a:srgbClr val="FFFFFF"/>
              </a:solidFill>
              <a:latin typeface="Calibri" panose="020F0502020204030204" pitchFamily="34" charset="0"/>
            </a:endParaRPr>
          </a:p>
          <a:p>
            <a:pPr algn="ctr" eaLnBrk="1" hangingPunct="1">
              <a:spcBef>
                <a:spcPct val="0"/>
              </a:spcBef>
              <a:buFontTx/>
              <a:buNone/>
            </a:pPr>
            <a:r>
              <a:rPr lang="pl-PL" altLang="pl-PL" sz="1800" b="1">
                <a:solidFill>
                  <a:srgbClr val="FFFF00"/>
                </a:solidFill>
                <a:latin typeface="Calibri" panose="020F0502020204030204" pitchFamily="34" charset="0"/>
              </a:rPr>
              <a:t>Fura-2, Indo1, Fluo-4</a:t>
            </a:r>
          </a:p>
        </p:txBody>
      </p:sp>
      <p:sp>
        <p:nvSpPr>
          <p:cNvPr id="391177"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91178"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91194" name="CorelDRAW" r:id="rId4" imgW="4568040" imgH="4592160" progId="">
                  <p:embed/>
                </p:oleObj>
              </mc:Choice>
              <mc:Fallback>
                <p:oleObj name="CorelDRAW" r:id="rId4" imgW="4568040" imgH="4592160" progId="">
                  <p:embed/>
                  <p:pic>
                    <p:nvPicPr>
                      <p:cNvPr id="0" name="Object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08549"/>
                                        </p:tgtEl>
                                        <p:attrNameLst>
                                          <p:attrName>style.visibility</p:attrName>
                                        </p:attrNameLst>
                                      </p:cBhvr>
                                      <p:to>
                                        <p:strVal val="visible"/>
                                      </p:to>
                                    </p:set>
                                    <p:animEffect transition="in" filter="slide(fromLeft)">
                                      <p:cBhvr>
                                        <p:cTn id="7" dur="500"/>
                                        <p:tgtEl>
                                          <p:spTgt spid="108549"/>
                                        </p:tgtEl>
                                      </p:cBhvr>
                                    </p:animEffect>
                                  </p:childTnLst>
                                </p:cTn>
                              </p:par>
                            </p:childTnLst>
                          </p:cTn>
                        </p:par>
                        <p:par>
                          <p:cTn id="8" fill="hold" nodeType="afterGroup">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08550"/>
                                        </p:tgtEl>
                                        <p:attrNameLst>
                                          <p:attrName>style.visibility</p:attrName>
                                        </p:attrNameLst>
                                      </p:cBhvr>
                                      <p:to>
                                        <p:strVal val="visible"/>
                                      </p:to>
                                    </p:set>
                                    <p:animEffect transition="in" filter="slide(fromRight)">
                                      <p:cBhvr>
                                        <p:cTn id="11" dur="500"/>
                                        <p:tgtEl>
                                          <p:spTgt spid="108550"/>
                                        </p:tgtEl>
                                      </p:cBhvr>
                                    </p:animEffect>
                                  </p:childTnLst>
                                </p:cTn>
                              </p:par>
                            </p:childTnLst>
                          </p:cTn>
                        </p:par>
                        <p:par>
                          <p:cTn id="12" fill="hold" nodeType="afterGroup">
                            <p:stCondLst>
                              <p:cond delay="1000"/>
                            </p:stCondLst>
                            <p:childTnLst>
                              <p:par>
                                <p:cTn id="13" presetID="12" presetClass="entr" presetSubtype="4" fill="hold" grpId="0" nodeType="afterEffect">
                                  <p:stCondLst>
                                    <p:cond delay="0"/>
                                  </p:stCondLst>
                                  <p:childTnLst>
                                    <p:set>
                                      <p:cBhvr>
                                        <p:cTn id="14" dur="1" fill="hold">
                                          <p:stCondLst>
                                            <p:cond delay="0"/>
                                          </p:stCondLst>
                                        </p:cTn>
                                        <p:tgtEl>
                                          <p:spTgt spid="108551"/>
                                        </p:tgtEl>
                                        <p:attrNameLst>
                                          <p:attrName>style.visibility</p:attrName>
                                        </p:attrNameLst>
                                      </p:cBhvr>
                                      <p:to>
                                        <p:strVal val="visible"/>
                                      </p:to>
                                    </p:set>
                                    <p:animEffect transition="in" filter="slide(fromBottom)">
                                      <p:cBhvr>
                                        <p:cTn id="15" dur="500"/>
                                        <p:tgtEl>
                                          <p:spTgt spid="108551"/>
                                        </p:tgtEl>
                                      </p:cBhvr>
                                    </p:animEffect>
                                  </p:childTnLst>
                                </p:cTn>
                              </p:par>
                            </p:childTnLst>
                          </p:cTn>
                        </p:par>
                        <p:par>
                          <p:cTn id="16" fill="hold" nodeType="afterGroup">
                            <p:stCondLst>
                              <p:cond delay="1500"/>
                            </p:stCondLst>
                            <p:childTnLst>
                              <p:par>
                                <p:cTn id="17" presetID="12" presetClass="entr" presetSubtype="4" fill="hold" grpId="0" nodeType="afterEffect">
                                  <p:stCondLst>
                                    <p:cond delay="0"/>
                                  </p:stCondLst>
                                  <p:childTnLst>
                                    <p:set>
                                      <p:cBhvr>
                                        <p:cTn id="18" dur="1" fill="hold">
                                          <p:stCondLst>
                                            <p:cond delay="0"/>
                                          </p:stCondLst>
                                        </p:cTn>
                                        <p:tgtEl>
                                          <p:spTgt spid="108552"/>
                                        </p:tgtEl>
                                        <p:attrNameLst>
                                          <p:attrName>style.visibility</p:attrName>
                                        </p:attrNameLst>
                                      </p:cBhvr>
                                      <p:to>
                                        <p:strVal val="visible"/>
                                      </p:to>
                                    </p:set>
                                    <p:animEffect transition="in" filter="slide(fromBottom)">
                                      <p:cBhvr>
                                        <p:cTn id="19" dur="500"/>
                                        <p:tgtEl>
                                          <p:spTgt spid="108552"/>
                                        </p:tgtEl>
                                      </p:cBhvr>
                                    </p:animEffect>
                                  </p:childTnLst>
                                </p:cTn>
                              </p:par>
                            </p:childTnLst>
                          </p:cTn>
                        </p:par>
                        <p:par>
                          <p:cTn id="20" fill="hold" nodeType="afterGroup">
                            <p:stCondLst>
                              <p:cond delay="2000"/>
                            </p:stCondLst>
                            <p:childTnLst>
                              <p:par>
                                <p:cTn id="21" presetID="12" presetClass="entr" presetSubtype="4" fill="hold" grpId="0" nodeType="afterEffect">
                                  <p:stCondLst>
                                    <p:cond delay="0"/>
                                  </p:stCondLst>
                                  <p:childTnLst>
                                    <p:set>
                                      <p:cBhvr>
                                        <p:cTn id="22" dur="1" fill="hold">
                                          <p:stCondLst>
                                            <p:cond delay="0"/>
                                          </p:stCondLst>
                                        </p:cTn>
                                        <p:tgtEl>
                                          <p:spTgt spid="108553"/>
                                        </p:tgtEl>
                                        <p:attrNameLst>
                                          <p:attrName>style.visibility</p:attrName>
                                        </p:attrNameLst>
                                      </p:cBhvr>
                                      <p:to>
                                        <p:strVal val="visible"/>
                                      </p:to>
                                    </p:set>
                                    <p:animEffect transition="in" filter="slide(fromBottom)">
                                      <p:cBhvr>
                                        <p:cTn id="23" dur="500"/>
                                        <p:tgtEl>
                                          <p:spTgt spid="1085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9" grpId="0" animBg="1"/>
      <p:bldP spid="108550" grpId="0" animBg="1"/>
      <p:bldP spid="108551" grpId="0" animBg="1"/>
      <p:bldP spid="108552" grpId="0" animBg="1"/>
      <p:bldP spid="108553" grpId="0" animBg="1"/>
    </p:bld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2"/>
          <p:cNvSpPr>
            <a:spLocks noChangeArrowheads="1"/>
          </p:cNvSpPr>
          <p:nvPr/>
        </p:nvSpPr>
        <p:spPr bwMode="auto">
          <a:xfrm>
            <a:off x="75565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The advantages of confocal microscopy</a:t>
            </a:r>
          </a:p>
        </p:txBody>
      </p:sp>
      <p:sp>
        <p:nvSpPr>
          <p:cNvPr id="393219" name="Text Box 13"/>
          <p:cNvSpPr txBox="1">
            <a:spLocks noChangeArrowheads="1"/>
          </p:cNvSpPr>
          <p:nvPr/>
        </p:nvSpPr>
        <p:spPr bwMode="auto">
          <a:xfrm>
            <a:off x="6137275" y="92075"/>
            <a:ext cx="3000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Imaging of living cells</a:t>
            </a:r>
          </a:p>
        </p:txBody>
      </p:sp>
      <p:sp>
        <p:nvSpPr>
          <p:cNvPr id="114693" name="Text Box 5"/>
          <p:cNvSpPr txBox="1">
            <a:spLocks noChangeArrowheads="1"/>
          </p:cNvSpPr>
          <p:nvPr/>
        </p:nvSpPr>
        <p:spPr bwMode="auto">
          <a:xfrm>
            <a:off x="785813" y="1557338"/>
            <a:ext cx="8143875" cy="26574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pl-PL" sz="2400" b="1">
                <a:solidFill>
                  <a:srgbClr val="FFFFFF"/>
                </a:solidFill>
                <a:latin typeface="Calibri" panose="020F0502020204030204" pitchFamily="34" charset="0"/>
              </a:rPr>
              <a:t>The possibility of receiving the optical sections (0.5-1.5 mm) through the sample fluorescence of up to 50 mm</a:t>
            </a:r>
          </a:p>
          <a:p>
            <a:pPr algn="ctr" eaLnBrk="1" hangingPunct="1">
              <a:spcBef>
                <a:spcPct val="0"/>
              </a:spcBef>
              <a:buFontTx/>
              <a:buNone/>
            </a:pPr>
            <a:r>
              <a:rPr lang="en-US" altLang="pl-PL" sz="2400" b="1">
                <a:solidFill>
                  <a:srgbClr val="FFFFFF"/>
                </a:solidFill>
                <a:latin typeface="Calibri" panose="020F0502020204030204" pitchFamily="34" charset="0"/>
              </a:rPr>
              <a:t>The information received in the form of the image comes from a well defined plane</a:t>
            </a:r>
          </a:p>
          <a:p>
            <a:pPr algn="ctr" eaLnBrk="1" hangingPunct="1">
              <a:spcBef>
                <a:spcPct val="0"/>
              </a:spcBef>
              <a:buFontTx/>
              <a:buNone/>
            </a:pPr>
            <a:r>
              <a:rPr lang="en-US" altLang="pl-PL" sz="2400" b="1">
                <a:solidFill>
                  <a:srgbClr val="FFFFFF"/>
                </a:solidFill>
                <a:latin typeface="Calibri" panose="020F0502020204030204" pitchFamily="34" charset="0"/>
              </a:rPr>
              <a:t>Reducing background fluorescence</a:t>
            </a:r>
          </a:p>
          <a:p>
            <a:pPr algn="ctr" eaLnBrk="1" hangingPunct="1">
              <a:spcBef>
                <a:spcPct val="0"/>
              </a:spcBef>
              <a:buFontTx/>
              <a:buNone/>
            </a:pPr>
            <a:r>
              <a:rPr lang="en-US" altLang="pl-PL" sz="2400" b="1">
                <a:solidFill>
                  <a:srgbClr val="FFFFFF"/>
                </a:solidFill>
                <a:latin typeface="Calibri" panose="020F0502020204030204" pitchFamily="34" charset="0"/>
              </a:rPr>
              <a:t>Non-invasive tomographic imaging technique that allows the analysis of living cells and established</a:t>
            </a:r>
            <a:endParaRPr lang="pl-PL" altLang="pl-PL" sz="2400" b="1">
              <a:solidFill>
                <a:srgbClr val="FFFFFF"/>
              </a:solidFill>
              <a:latin typeface="Calibri" panose="020F0502020204030204" pitchFamily="34" charset="0"/>
            </a:endParaRPr>
          </a:p>
        </p:txBody>
      </p:sp>
      <p:sp>
        <p:nvSpPr>
          <p:cNvPr id="393221"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93222" name="Object 7"/>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93238" name="CorelDRAW" r:id="rId4" imgW="4568040" imgH="4592160" progId="">
                  <p:embed/>
                </p:oleObj>
              </mc:Choice>
              <mc:Fallback>
                <p:oleObj name="CorelDRAW" r:id="rId4" imgW="4568040" imgH="4592160" progId="">
                  <p:embed/>
                  <p:pic>
                    <p:nvPicPr>
                      <p:cNvPr id="0"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14693"/>
                                        </p:tgtEl>
                                        <p:attrNameLst>
                                          <p:attrName>style.visibility</p:attrName>
                                        </p:attrNameLst>
                                      </p:cBhvr>
                                      <p:to>
                                        <p:strVal val="visible"/>
                                      </p:to>
                                    </p:set>
                                    <p:animEffect transition="in" filter="slide(fromLeft)">
                                      <p:cBhvr>
                                        <p:cTn id="7" dur="500"/>
                                        <p:tgtEl>
                                          <p:spTgt spid="1146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3" grpId="0" animBg="1"/>
    </p:bld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266"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395267" name="Rectangle 2"/>
          <p:cNvSpPr>
            <a:spLocks noChangeArrowheads="1"/>
          </p:cNvSpPr>
          <p:nvPr/>
        </p:nvSpPr>
        <p:spPr bwMode="auto">
          <a:xfrm>
            <a:off x="75565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Limitations of fluorescence microscopy</a:t>
            </a:r>
          </a:p>
        </p:txBody>
      </p:sp>
      <p:sp>
        <p:nvSpPr>
          <p:cNvPr id="395268" name="Text Box 13"/>
          <p:cNvSpPr txBox="1">
            <a:spLocks noChangeArrowheads="1"/>
          </p:cNvSpPr>
          <p:nvPr/>
        </p:nvSpPr>
        <p:spPr bwMode="auto">
          <a:xfrm>
            <a:off x="6137275" y="92075"/>
            <a:ext cx="3000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rPr>
              <a:t>Imaging of living cells</a:t>
            </a:r>
          </a:p>
        </p:txBody>
      </p:sp>
      <p:sp>
        <p:nvSpPr>
          <p:cNvPr id="114693" name="Text Box 5"/>
          <p:cNvSpPr txBox="1">
            <a:spLocks noChangeArrowheads="1"/>
          </p:cNvSpPr>
          <p:nvPr/>
        </p:nvSpPr>
        <p:spPr bwMode="auto">
          <a:xfrm>
            <a:off x="1042988" y="1557338"/>
            <a:ext cx="698500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1. Cytotoxicity</a:t>
            </a:r>
          </a:p>
        </p:txBody>
      </p:sp>
      <p:sp>
        <p:nvSpPr>
          <p:cNvPr id="114694" name="Text Box 6"/>
          <p:cNvSpPr txBox="1">
            <a:spLocks noChangeArrowheads="1"/>
          </p:cNvSpPr>
          <p:nvPr/>
        </p:nvSpPr>
        <p:spPr bwMode="auto">
          <a:xfrm>
            <a:off x="1042988" y="2133600"/>
            <a:ext cx="6985000" cy="466725"/>
          </a:xfrm>
          <a:prstGeom prst="rect">
            <a:avLst/>
          </a:prstGeom>
          <a:noFill/>
          <a:ln w="9525">
            <a:solidFill>
              <a:srgbClr val="FF0000"/>
            </a:solidFill>
            <a:miter lim="800000"/>
            <a:headEnd/>
            <a:tailEnd/>
          </a:ln>
          <a:effectLst/>
        </p:spPr>
        <p:txBody>
          <a:bodyPr>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pl-PL" altLang="pl-PL" b="1">
                <a:solidFill>
                  <a:srgbClr val="FFFFFF"/>
                </a:solidFill>
                <a:latin typeface="Calibri" panose="020F0502020204030204" pitchFamily="34" charset="0"/>
                <a:hlinkClick r:id="rId4" action="ppaction://hlinkfile"/>
              </a:rPr>
              <a:t>2. </a:t>
            </a:r>
            <a:r>
              <a:rPr lang="pl-PL" altLang="pl-PL" b="1">
                <a:solidFill>
                  <a:srgbClr val="FFFFFF"/>
                </a:solidFill>
                <a:latin typeface="Calibri" panose="020F0502020204030204" pitchFamily="34" charset="0"/>
              </a:rPr>
              <a:t>Photobleaching</a:t>
            </a:r>
            <a:endParaRPr lang="pl-PL" altLang="pl-PL" sz="1800" b="1">
              <a:solidFill>
                <a:srgbClr val="FFFFFF"/>
              </a:solidFill>
              <a:effectLst>
                <a:outerShdw blurRad="38100" dist="38100" dir="2700000" algn="tl">
                  <a:srgbClr val="000000"/>
                </a:outerShdw>
              </a:effectLst>
              <a:latin typeface="Calibri" panose="020F0502020204030204" pitchFamily="34" charset="0"/>
            </a:endParaRPr>
          </a:p>
        </p:txBody>
      </p:sp>
      <p:pic>
        <p:nvPicPr>
          <p:cNvPr id="114700" name="Picture 12" descr="photobleachingjavafigure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2781300"/>
            <a:ext cx="3933825"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4702" name="Picture 14" descr="fluorointrofigure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100" y="2781300"/>
            <a:ext cx="3933825"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703" name="Text Box 15"/>
          <p:cNvSpPr txBox="1">
            <a:spLocks noChangeArrowheads="1"/>
          </p:cNvSpPr>
          <p:nvPr/>
        </p:nvSpPr>
        <p:spPr bwMode="auto">
          <a:xfrm>
            <a:off x="1042988" y="5915025"/>
            <a:ext cx="698500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rgbClr val="FFFFFF"/>
                </a:solidFill>
                <a:latin typeface="Calibri" panose="020F0502020204030204" pitchFamily="34" charset="0"/>
              </a:rPr>
              <a:t>3. Phototoxicity</a:t>
            </a:r>
          </a:p>
        </p:txBody>
      </p:sp>
      <p:graphicFrame>
        <p:nvGraphicFramePr>
          <p:cNvPr id="395274" name="Object 10"/>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95290" name="CorelDRAW" r:id="rId7" imgW="4568040" imgH="4592160" progId="">
                  <p:embed/>
                </p:oleObj>
              </mc:Choice>
              <mc:Fallback>
                <p:oleObj name="CorelDRAW" r:id="rId7" imgW="4568040" imgH="4592160" progId="">
                  <p:embed/>
                  <p:pic>
                    <p:nvPicPr>
                      <p:cNvPr id="0" name="Object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14693"/>
                                        </p:tgtEl>
                                        <p:attrNameLst>
                                          <p:attrName>style.visibility</p:attrName>
                                        </p:attrNameLst>
                                      </p:cBhvr>
                                      <p:to>
                                        <p:strVal val="visible"/>
                                      </p:to>
                                    </p:set>
                                    <p:animEffect transition="in" filter="slide(fromLeft)">
                                      <p:cBhvr>
                                        <p:cTn id="7" dur="500"/>
                                        <p:tgtEl>
                                          <p:spTgt spid="114693"/>
                                        </p:tgtEl>
                                      </p:cBhvr>
                                    </p:animEffect>
                                  </p:childTnLst>
                                </p:cTn>
                              </p:par>
                            </p:childTnLst>
                          </p:cTn>
                        </p:par>
                        <p:par>
                          <p:cTn id="8" fill="hold" nodeType="afterGroup">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14694"/>
                                        </p:tgtEl>
                                        <p:attrNameLst>
                                          <p:attrName>style.visibility</p:attrName>
                                        </p:attrNameLst>
                                      </p:cBhvr>
                                      <p:to>
                                        <p:strVal val="visible"/>
                                      </p:to>
                                    </p:set>
                                    <p:animEffect transition="in" filter="slide(fromRight)">
                                      <p:cBhvr>
                                        <p:cTn id="11" dur="500"/>
                                        <p:tgtEl>
                                          <p:spTgt spid="114694"/>
                                        </p:tgtEl>
                                      </p:cBhvr>
                                    </p:animEffect>
                                  </p:childTnLst>
                                </p:cTn>
                              </p:par>
                            </p:childTnLst>
                          </p:cTn>
                        </p:par>
                        <p:par>
                          <p:cTn id="12" fill="hold" nodeType="afterGroup">
                            <p:stCondLst>
                              <p:cond delay="1000"/>
                            </p:stCondLst>
                            <p:childTnLst>
                              <p:par>
                                <p:cTn id="13" presetID="22" presetClass="entr" presetSubtype="4" fill="hold" nodeType="afterEffect">
                                  <p:stCondLst>
                                    <p:cond delay="0"/>
                                  </p:stCondLst>
                                  <p:childTnLst>
                                    <p:set>
                                      <p:cBhvr>
                                        <p:cTn id="14" dur="1" fill="hold">
                                          <p:stCondLst>
                                            <p:cond delay="0"/>
                                          </p:stCondLst>
                                        </p:cTn>
                                        <p:tgtEl>
                                          <p:spTgt spid="114700"/>
                                        </p:tgtEl>
                                        <p:attrNameLst>
                                          <p:attrName>style.visibility</p:attrName>
                                        </p:attrNameLst>
                                      </p:cBhvr>
                                      <p:to>
                                        <p:strVal val="visible"/>
                                      </p:to>
                                    </p:set>
                                    <p:animEffect transition="in" filter="wipe(down)">
                                      <p:cBhvr>
                                        <p:cTn id="15" dur="500"/>
                                        <p:tgtEl>
                                          <p:spTgt spid="114700"/>
                                        </p:tgtEl>
                                      </p:cBhvr>
                                    </p:animEffect>
                                  </p:childTnLst>
                                </p:cTn>
                              </p:par>
                              <p:par>
                                <p:cTn id="16" presetID="22" presetClass="entr" presetSubtype="4" fill="hold" nodeType="withEffect">
                                  <p:stCondLst>
                                    <p:cond delay="0"/>
                                  </p:stCondLst>
                                  <p:childTnLst>
                                    <p:set>
                                      <p:cBhvr>
                                        <p:cTn id="17" dur="1" fill="hold">
                                          <p:stCondLst>
                                            <p:cond delay="0"/>
                                          </p:stCondLst>
                                        </p:cTn>
                                        <p:tgtEl>
                                          <p:spTgt spid="114702"/>
                                        </p:tgtEl>
                                        <p:attrNameLst>
                                          <p:attrName>style.visibility</p:attrName>
                                        </p:attrNameLst>
                                      </p:cBhvr>
                                      <p:to>
                                        <p:strVal val="visible"/>
                                      </p:to>
                                    </p:set>
                                    <p:animEffect transition="in" filter="wipe(down)">
                                      <p:cBhvr>
                                        <p:cTn id="18" dur="500"/>
                                        <p:tgtEl>
                                          <p:spTgt spid="114702"/>
                                        </p:tgtEl>
                                      </p:cBhvr>
                                    </p:animEffect>
                                  </p:childTnLst>
                                </p:cTn>
                              </p:par>
                            </p:childTnLst>
                          </p:cTn>
                        </p:par>
                        <p:par>
                          <p:cTn id="19" fill="hold" nodeType="afterGroup">
                            <p:stCondLst>
                              <p:cond delay="1500"/>
                            </p:stCondLst>
                            <p:childTnLst>
                              <p:par>
                                <p:cTn id="20" presetID="12" presetClass="entr" presetSubtype="2" fill="hold" grpId="0" nodeType="afterEffect">
                                  <p:stCondLst>
                                    <p:cond delay="0"/>
                                  </p:stCondLst>
                                  <p:childTnLst>
                                    <p:set>
                                      <p:cBhvr>
                                        <p:cTn id="21" dur="1" fill="hold">
                                          <p:stCondLst>
                                            <p:cond delay="0"/>
                                          </p:stCondLst>
                                        </p:cTn>
                                        <p:tgtEl>
                                          <p:spTgt spid="114703"/>
                                        </p:tgtEl>
                                        <p:attrNameLst>
                                          <p:attrName>style.visibility</p:attrName>
                                        </p:attrNameLst>
                                      </p:cBhvr>
                                      <p:to>
                                        <p:strVal val="visible"/>
                                      </p:to>
                                    </p:set>
                                    <p:animEffect transition="in" filter="slide(fromRight)">
                                      <p:cBhvr>
                                        <p:cTn id="22" dur="500"/>
                                        <p:tgtEl>
                                          <p:spTgt spid="114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3" grpId="0" animBg="1"/>
      <p:bldP spid="114694" grpId="0" animBg="1"/>
      <p:bldP spid="114703" grpId="0" animBg="1"/>
    </p:bld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4"/>
          <p:cNvSpPr>
            <a:spLocks noChangeArrowheads="1"/>
          </p:cNvSpPr>
          <p:nvPr/>
        </p:nvSpPr>
        <p:spPr bwMode="auto">
          <a:xfrm>
            <a:off x="2557463" y="5535613"/>
            <a:ext cx="115093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000">
              <a:solidFill>
                <a:srgbClr val="FFFFFF"/>
              </a:solidFill>
              <a:latin typeface="Calibri" panose="020F0502020204030204" pitchFamily="34" charset="0"/>
            </a:endParaRPr>
          </a:p>
          <a:p>
            <a:pPr eaLnBrk="1" hangingPunct="1">
              <a:spcBef>
                <a:spcPct val="0"/>
              </a:spcBef>
              <a:buFontTx/>
              <a:buNone/>
            </a:pPr>
            <a:r>
              <a:rPr lang="pl-PL" altLang="pl-PL" sz="2000">
                <a:solidFill>
                  <a:srgbClr val="FFFFFF"/>
                </a:solidFill>
                <a:latin typeface="Calibri" panose="020F0502020204030204" pitchFamily="34" charset="0"/>
              </a:rPr>
              <a:t>CD62P</a:t>
            </a:r>
            <a:endParaRPr lang="pl-PL" altLang="pl-PL" sz="2000" b="1">
              <a:solidFill>
                <a:srgbClr val="FFFFFF"/>
              </a:solidFill>
              <a:latin typeface="Calibri" panose="020F0502020204030204" pitchFamily="34" charset="0"/>
            </a:endParaRPr>
          </a:p>
        </p:txBody>
      </p:sp>
      <p:sp>
        <p:nvSpPr>
          <p:cNvPr id="397315" name="Rectangle 5"/>
          <p:cNvSpPr>
            <a:spLocks noChangeArrowheads="1"/>
          </p:cNvSpPr>
          <p:nvPr/>
        </p:nvSpPr>
        <p:spPr bwMode="auto">
          <a:xfrm>
            <a:off x="5580063" y="5518150"/>
            <a:ext cx="100806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000">
              <a:solidFill>
                <a:srgbClr val="FFFFFF"/>
              </a:solidFill>
              <a:latin typeface="Calibri" panose="020F0502020204030204" pitchFamily="34" charset="0"/>
            </a:endParaRPr>
          </a:p>
          <a:p>
            <a:pPr eaLnBrk="1" hangingPunct="1">
              <a:spcBef>
                <a:spcPct val="0"/>
              </a:spcBef>
              <a:buFontTx/>
              <a:buNone/>
            </a:pPr>
            <a:r>
              <a:rPr lang="pl-PL" altLang="pl-PL" sz="2000">
                <a:solidFill>
                  <a:srgbClr val="FFFFFF"/>
                </a:solidFill>
                <a:latin typeface="Calibri" panose="020F0502020204030204" pitchFamily="34" charset="0"/>
              </a:rPr>
              <a:t>CD45</a:t>
            </a:r>
            <a:endParaRPr lang="pl-PL" altLang="pl-PL" sz="2000" b="1">
              <a:solidFill>
                <a:srgbClr val="FFFFFF"/>
              </a:solidFill>
              <a:latin typeface="Calibri" panose="020F0502020204030204" pitchFamily="34" charset="0"/>
            </a:endParaRPr>
          </a:p>
        </p:txBody>
      </p:sp>
      <p:sp>
        <p:nvSpPr>
          <p:cNvPr id="397316" name="Text Box 5"/>
          <p:cNvSpPr txBox="1">
            <a:spLocks noChangeArrowheads="1"/>
          </p:cNvSpPr>
          <p:nvPr/>
        </p:nvSpPr>
        <p:spPr bwMode="auto">
          <a:xfrm>
            <a:off x="6372225" y="92075"/>
            <a:ext cx="2736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CLSM-cell activation</a:t>
            </a:r>
          </a:p>
        </p:txBody>
      </p:sp>
      <p:sp>
        <p:nvSpPr>
          <p:cNvPr id="397317"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2400" b="1" i="1">
                <a:solidFill>
                  <a:srgbClr val="FFFF00"/>
                </a:solidFill>
                <a:latin typeface="Calibri" panose="020F0502020204030204" pitchFamily="34" charset="0"/>
              </a:rPr>
              <a:t>Fl</a:t>
            </a:r>
            <a:r>
              <a:rPr kumimoji="1" lang="pl-PL" altLang="pl-PL" sz="2400" b="1" i="1">
                <a:solidFill>
                  <a:srgbClr val="FFFF00"/>
                </a:solidFill>
                <a:latin typeface="Calibri" panose="020F0502020204030204" pitchFamily="34" charset="0"/>
              </a:rPr>
              <a:t>uorescence</a:t>
            </a:r>
            <a:endParaRPr kumimoji="1" lang="en-US" altLang="pl-PL" sz="2400" b="1" i="1">
              <a:solidFill>
                <a:srgbClr val="FFFF00"/>
              </a:solidFill>
              <a:latin typeface="Calibri" panose="020F0502020204030204" pitchFamily="34" charset="0"/>
            </a:endParaRPr>
          </a:p>
        </p:txBody>
      </p:sp>
      <p:pic>
        <p:nvPicPr>
          <p:cNvPr id="397318" name="Picture 8" descr="300px-Antibody_schem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1773238"/>
            <a:ext cx="2808287"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7319" name="Line 9"/>
          <p:cNvSpPr>
            <a:spLocks noChangeShapeType="1"/>
          </p:cNvSpPr>
          <p:nvPr/>
        </p:nvSpPr>
        <p:spPr bwMode="auto">
          <a:xfrm flipH="1">
            <a:off x="3059113" y="4654550"/>
            <a:ext cx="720725" cy="1150938"/>
          </a:xfrm>
          <a:prstGeom prst="line">
            <a:avLst/>
          </a:prstGeom>
          <a:noFill/>
          <a:ln w="9525">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397320" name="Line 11"/>
          <p:cNvSpPr>
            <a:spLocks noChangeShapeType="1"/>
          </p:cNvSpPr>
          <p:nvPr/>
        </p:nvSpPr>
        <p:spPr bwMode="auto">
          <a:xfrm>
            <a:off x="5148263" y="4797425"/>
            <a:ext cx="792162" cy="1008063"/>
          </a:xfrm>
          <a:prstGeom prst="line">
            <a:avLst/>
          </a:prstGeom>
          <a:noFill/>
          <a:ln w="9525">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397321" name="Text Box 13"/>
          <p:cNvSpPr txBox="1">
            <a:spLocks noChangeArrowheads="1"/>
          </p:cNvSpPr>
          <p:nvPr/>
        </p:nvSpPr>
        <p:spPr bwMode="auto">
          <a:xfrm>
            <a:off x="5651500" y="1700213"/>
            <a:ext cx="26050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Calibri" panose="020F0502020204030204" pitchFamily="34" charset="0"/>
              </a:rPr>
              <a:t>antigen-binding fragment</a:t>
            </a:r>
          </a:p>
        </p:txBody>
      </p:sp>
      <p:sp>
        <p:nvSpPr>
          <p:cNvPr id="397322"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97323"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97339" name="CorelDRAW" r:id="rId6" imgW="4568040" imgH="4592160" progId="">
                  <p:embed/>
                </p:oleObj>
              </mc:Choice>
              <mc:Fallback>
                <p:oleObj name="CorelDRAW" r:id="rId6" imgW="4568040" imgH="4592160" progId="">
                  <p:embed/>
                  <p:pic>
                    <p:nvPicPr>
                      <p:cNvPr id="0" name="Object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Oval 5"/>
          <p:cNvSpPr>
            <a:spLocks noChangeArrowheads="1"/>
          </p:cNvSpPr>
          <p:nvPr/>
        </p:nvSpPr>
        <p:spPr bwMode="auto">
          <a:xfrm>
            <a:off x="3589338" y="1773238"/>
            <a:ext cx="1223962" cy="1223962"/>
          </a:xfrm>
          <a:prstGeom prst="ellipse">
            <a:avLst/>
          </a:prstGeom>
          <a:gradFill rotWithShape="1">
            <a:gsLst>
              <a:gs pos="0">
                <a:srgbClr val="00FF00"/>
              </a:gs>
              <a:gs pos="100000">
                <a:srgbClr val="007600"/>
              </a:gs>
            </a:gsLst>
            <a:path path="shape">
              <a:fillToRect l="50000" t="50000" r="50000" b="50000"/>
            </a:path>
          </a:gra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Calibri" panose="020F0502020204030204" pitchFamily="34" charset="0"/>
            </a:endParaRPr>
          </a:p>
        </p:txBody>
      </p:sp>
      <p:sp>
        <p:nvSpPr>
          <p:cNvPr id="399363" name="Freeform 7"/>
          <p:cNvSpPr>
            <a:spLocks/>
          </p:cNvSpPr>
          <p:nvPr/>
        </p:nvSpPr>
        <p:spPr bwMode="auto">
          <a:xfrm rot="614034">
            <a:off x="4140200" y="2997200"/>
            <a:ext cx="382588" cy="2016125"/>
          </a:xfrm>
          <a:custGeom>
            <a:avLst/>
            <a:gdLst>
              <a:gd name="T0" fmla="*/ 0 w 241"/>
              <a:gd name="T1" fmla="*/ 0 h 1270"/>
              <a:gd name="T2" fmla="*/ 2147483646 w 241"/>
              <a:gd name="T3" fmla="*/ 2147483646 h 1270"/>
              <a:gd name="T4" fmla="*/ 2147483646 w 241"/>
              <a:gd name="T5" fmla="*/ 2147483646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399364" name="Freeform 8"/>
          <p:cNvSpPr>
            <a:spLocks/>
          </p:cNvSpPr>
          <p:nvPr/>
        </p:nvSpPr>
        <p:spPr bwMode="auto">
          <a:xfrm rot="8604857">
            <a:off x="4840288" y="2752725"/>
            <a:ext cx="382587" cy="2016125"/>
          </a:xfrm>
          <a:custGeom>
            <a:avLst/>
            <a:gdLst>
              <a:gd name="T0" fmla="*/ 0 w 241"/>
              <a:gd name="T1" fmla="*/ 0 h 1270"/>
              <a:gd name="T2" fmla="*/ 2147483646 w 241"/>
              <a:gd name="T3" fmla="*/ 2147483646 h 1270"/>
              <a:gd name="T4" fmla="*/ 2147483646 w 241"/>
              <a:gd name="T5" fmla="*/ 2147483646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399365" name="Oval 6"/>
          <p:cNvSpPr>
            <a:spLocks noChangeArrowheads="1"/>
          </p:cNvSpPr>
          <p:nvPr/>
        </p:nvSpPr>
        <p:spPr bwMode="auto">
          <a:xfrm>
            <a:off x="3482975" y="1674813"/>
            <a:ext cx="1441450" cy="1441450"/>
          </a:xfrm>
          <a:prstGeom prst="ellipse">
            <a:avLst/>
          </a:prstGeom>
          <a:solidFill>
            <a:srgbClr val="00FF00">
              <a:alpha val="47842"/>
            </a:srgbClr>
          </a:solidFill>
          <a:ln w="9525">
            <a:solidFill>
              <a:srgbClr val="00FF00"/>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Calibri" panose="020F0502020204030204" pitchFamily="34" charset="0"/>
            </a:endParaRPr>
          </a:p>
        </p:txBody>
      </p:sp>
      <p:sp>
        <p:nvSpPr>
          <p:cNvPr id="399366" name="Line 9"/>
          <p:cNvSpPr>
            <a:spLocks noChangeShapeType="1"/>
          </p:cNvSpPr>
          <p:nvPr/>
        </p:nvSpPr>
        <p:spPr bwMode="auto">
          <a:xfrm flipH="1">
            <a:off x="3995738" y="4365625"/>
            <a:ext cx="287337" cy="503238"/>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67" name="Line 10"/>
          <p:cNvSpPr>
            <a:spLocks noChangeShapeType="1"/>
          </p:cNvSpPr>
          <p:nvPr/>
        </p:nvSpPr>
        <p:spPr bwMode="auto">
          <a:xfrm flipV="1">
            <a:off x="4479925" y="3502025"/>
            <a:ext cx="215900" cy="61913"/>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68" name="Line 11"/>
          <p:cNvSpPr>
            <a:spLocks noChangeShapeType="1"/>
          </p:cNvSpPr>
          <p:nvPr/>
        </p:nvSpPr>
        <p:spPr bwMode="auto">
          <a:xfrm flipV="1">
            <a:off x="4518025" y="3635375"/>
            <a:ext cx="215900" cy="61913"/>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69" name="Line 13"/>
          <p:cNvSpPr>
            <a:spLocks noChangeShapeType="1"/>
          </p:cNvSpPr>
          <p:nvPr/>
        </p:nvSpPr>
        <p:spPr bwMode="auto">
          <a:xfrm>
            <a:off x="5364163" y="4076700"/>
            <a:ext cx="431800" cy="215900"/>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70" name="Line 15"/>
          <p:cNvSpPr>
            <a:spLocks noChangeShapeType="1"/>
          </p:cNvSpPr>
          <p:nvPr/>
        </p:nvSpPr>
        <p:spPr bwMode="auto">
          <a:xfrm>
            <a:off x="4244975" y="4437063"/>
            <a:ext cx="144463" cy="71437"/>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71" name="Line 19"/>
          <p:cNvSpPr>
            <a:spLocks noChangeShapeType="1"/>
          </p:cNvSpPr>
          <p:nvPr/>
        </p:nvSpPr>
        <p:spPr bwMode="auto">
          <a:xfrm flipH="1">
            <a:off x="5378450" y="4114800"/>
            <a:ext cx="71438" cy="144463"/>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399372" name="Text Box 21"/>
          <p:cNvSpPr txBox="1">
            <a:spLocks noChangeArrowheads="1"/>
          </p:cNvSpPr>
          <p:nvPr/>
        </p:nvSpPr>
        <p:spPr bwMode="auto">
          <a:xfrm>
            <a:off x="5632450" y="3567113"/>
            <a:ext cx="1052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FFFF"/>
                </a:solidFill>
                <a:latin typeface="Calibri" panose="020F0502020204030204" pitchFamily="34" charset="0"/>
              </a:rPr>
              <a:t>any-body</a:t>
            </a:r>
          </a:p>
        </p:txBody>
      </p:sp>
      <p:sp>
        <p:nvSpPr>
          <p:cNvPr id="399373" name="Text Box 22"/>
          <p:cNvSpPr txBox="1">
            <a:spLocks noChangeArrowheads="1"/>
          </p:cNvSpPr>
          <p:nvPr/>
        </p:nvSpPr>
        <p:spPr bwMode="auto">
          <a:xfrm>
            <a:off x="2519363" y="1747838"/>
            <a:ext cx="13033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FFFF"/>
                </a:solidFill>
                <a:latin typeface="Calibri" panose="020F0502020204030204" pitchFamily="34" charset="0"/>
              </a:rPr>
              <a:t>fluorophore</a:t>
            </a:r>
          </a:p>
        </p:txBody>
      </p:sp>
      <p:sp>
        <p:nvSpPr>
          <p:cNvPr id="399374" name="Text Box 5"/>
          <p:cNvSpPr txBox="1">
            <a:spLocks noChangeArrowheads="1"/>
          </p:cNvSpPr>
          <p:nvPr/>
        </p:nvSpPr>
        <p:spPr bwMode="auto">
          <a:xfrm>
            <a:off x="5180013" y="92075"/>
            <a:ext cx="3929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r>
              <a:rPr lang="pl-PL" altLang="pl-PL" sz="2400" b="1" i="1">
                <a:solidFill>
                  <a:srgbClr val="FFFF00"/>
                </a:solidFill>
                <a:latin typeface="Calibri" panose="020F0502020204030204" pitchFamily="34" charset="0"/>
              </a:rPr>
              <a:t>CLSM- aktywacja komórkowa</a:t>
            </a:r>
          </a:p>
        </p:txBody>
      </p:sp>
      <p:sp>
        <p:nvSpPr>
          <p:cNvPr id="399375"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i="1">
                <a:solidFill>
                  <a:srgbClr val="FFFF00"/>
                </a:solidFill>
                <a:latin typeface="Calibri" panose="020F0502020204030204" pitchFamily="34" charset="0"/>
              </a:rPr>
              <a:t>F</a:t>
            </a:r>
            <a:r>
              <a:rPr kumimoji="1" lang="en-US" altLang="pl-PL" sz="2400" b="1" i="1">
                <a:solidFill>
                  <a:srgbClr val="FFFF00"/>
                </a:solidFill>
                <a:latin typeface="Calibri" panose="020F0502020204030204" pitchFamily="34" charset="0"/>
              </a:rPr>
              <a:t>luorescence</a:t>
            </a:r>
          </a:p>
        </p:txBody>
      </p:sp>
      <p:sp>
        <p:nvSpPr>
          <p:cNvPr id="399376" name="pole tekstowe 15"/>
          <p:cNvSpPr txBox="1">
            <a:spLocks noChangeArrowheads="1"/>
          </p:cNvSpPr>
          <p:nvPr/>
        </p:nvSpPr>
        <p:spPr bwMode="auto">
          <a:xfrm>
            <a:off x="6643688" y="500063"/>
            <a:ext cx="24860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b="1">
                <a:solidFill>
                  <a:srgbClr val="FFFF00"/>
                </a:solidFill>
                <a:latin typeface="Calibri" panose="020F0502020204030204" pitchFamily="34" charset="0"/>
              </a:rPr>
              <a:t>CONFOCAL  LASER SCANNING MICROSCOPY</a:t>
            </a:r>
          </a:p>
        </p:txBody>
      </p:sp>
      <p:sp>
        <p:nvSpPr>
          <p:cNvPr id="399377"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aphicFrame>
        <p:nvGraphicFramePr>
          <p:cNvPr id="399378" name="Object 18"/>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399394" name="CorelDRAW" r:id="rId4" imgW="4568040" imgH="4592160" progId="">
                  <p:embed/>
                </p:oleObj>
              </mc:Choice>
              <mc:Fallback>
                <p:oleObj name="CorelDRAW" r:id="rId4" imgW="4568040" imgH="4592160" progId="">
                  <p:embed/>
                  <p:pic>
                    <p:nvPicPr>
                      <p:cNvPr id="0" name="Object 1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Box 5"/>
          <p:cNvSpPr txBox="1">
            <a:spLocks noChangeArrowheads="1"/>
          </p:cNvSpPr>
          <p:nvPr/>
        </p:nvSpPr>
        <p:spPr bwMode="auto">
          <a:xfrm>
            <a:off x="6053138" y="92075"/>
            <a:ext cx="3055937" cy="457200"/>
          </a:xfrm>
          <a:prstGeom prst="rect">
            <a:avLst/>
          </a:prstGeom>
          <a:noFill/>
          <a:ln w="9525">
            <a:noFill/>
            <a:miter lim="800000"/>
            <a:headEnd/>
            <a:tailEnd/>
          </a:ln>
          <a:effectLst/>
        </p:spPr>
        <p:txBody>
          <a:bodyPr wrap="none">
            <a:spAutoFit/>
          </a:bodyPr>
          <a:lstStyle/>
          <a:p>
            <a:pPr algn="r" eaLnBrk="1" hangingPunct="1">
              <a:defRPr/>
            </a:pPr>
            <a:r>
              <a:rPr lang="pl-PL" sz="1800" i="1">
                <a:solidFill>
                  <a:srgbClr val="FFFF00"/>
                </a:solidFill>
                <a:effectLst>
                  <a:outerShdw blurRad="38100" dist="38100" dir="2700000" algn="tl">
                    <a:srgbClr val="000000"/>
                  </a:outerShdw>
                </a:effectLst>
                <a:latin typeface="Arial" charset="0"/>
              </a:rPr>
              <a:t>CLSM- cell activation</a:t>
            </a:r>
          </a:p>
        </p:txBody>
      </p:sp>
      <p:sp>
        <p:nvSpPr>
          <p:cNvPr id="401411"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1800" i="1">
                <a:solidFill>
                  <a:srgbClr val="FFFF00"/>
                </a:solidFill>
                <a:latin typeface="Arial" panose="020B0604020202020204" pitchFamily="34" charset="0"/>
              </a:rPr>
              <a:t>Fl</a:t>
            </a:r>
            <a:r>
              <a:rPr kumimoji="1" lang="pl-PL" altLang="pl-PL" sz="1800" i="1">
                <a:solidFill>
                  <a:srgbClr val="FFFF00"/>
                </a:solidFill>
                <a:latin typeface="Arial" panose="020B0604020202020204" pitchFamily="34" charset="0"/>
              </a:rPr>
              <a:t>uorescence</a:t>
            </a:r>
            <a:endParaRPr kumimoji="1" lang="en-US" altLang="pl-PL" sz="1800" i="1">
              <a:solidFill>
                <a:srgbClr val="FFFF00"/>
              </a:solidFill>
              <a:latin typeface="Arial" panose="020B0604020202020204" pitchFamily="34" charset="0"/>
            </a:endParaRPr>
          </a:p>
        </p:txBody>
      </p:sp>
      <p:sp>
        <p:nvSpPr>
          <p:cNvPr id="20" name="pole tekstowe 19"/>
          <p:cNvSpPr txBox="1"/>
          <p:nvPr/>
        </p:nvSpPr>
        <p:spPr>
          <a:xfrm>
            <a:off x="7164388" y="765175"/>
            <a:ext cx="1755775" cy="396875"/>
          </a:xfrm>
          <a:prstGeom prst="rect">
            <a:avLst/>
          </a:prstGeom>
          <a:noFill/>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eaLnBrk="1" hangingPunct="1">
              <a:defRPr/>
            </a:pPr>
            <a:r>
              <a:rPr lang="pl-PL" altLang="pl-PL" sz="1000">
                <a:solidFill>
                  <a:srgbClr val="FFFF00"/>
                </a:solidFill>
                <a:effectLst>
                  <a:outerShdw blurRad="38100" dist="38100" dir="2700000" algn="tl">
                    <a:srgbClr val="000000"/>
                  </a:outerShdw>
                </a:effectLst>
                <a:latin typeface="Arial" panose="020B0604020202020204" pitchFamily="34" charset="0"/>
              </a:rPr>
              <a:t>CONFOCAL  LASER </a:t>
            </a:r>
          </a:p>
          <a:p>
            <a:pPr eaLnBrk="1" hangingPunct="1">
              <a:defRPr/>
            </a:pPr>
            <a:r>
              <a:rPr lang="pl-PL" altLang="pl-PL" sz="1000">
                <a:solidFill>
                  <a:srgbClr val="FFFF00"/>
                </a:solidFill>
                <a:effectLst>
                  <a:outerShdw blurRad="38100" dist="38100" dir="2700000" algn="tl">
                    <a:srgbClr val="000000"/>
                  </a:outerShdw>
                </a:effectLst>
                <a:latin typeface="Arial" panose="020B0604020202020204" pitchFamily="34" charset="0"/>
              </a:rPr>
              <a:t>SCANNING MICROSCOPY</a:t>
            </a:r>
          </a:p>
        </p:txBody>
      </p:sp>
      <p:pic>
        <p:nvPicPr>
          <p:cNvPr id="401413" name="Picture 18" descr="Plik:Red White Blood cells.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2924175"/>
            <a:ext cx="4762500" cy="310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5"/>
          <p:cNvGrpSpPr>
            <a:grpSpLocks/>
          </p:cNvGrpSpPr>
          <p:nvPr/>
        </p:nvGrpSpPr>
        <p:grpSpPr bwMode="auto">
          <a:xfrm>
            <a:off x="5614988" y="260350"/>
            <a:ext cx="2206625" cy="3240088"/>
            <a:chOff x="3537" y="634"/>
            <a:chExt cx="1390" cy="2041"/>
          </a:xfrm>
        </p:grpSpPr>
        <p:sp>
          <p:nvSpPr>
            <p:cNvPr id="121861" name="Oval 5"/>
            <p:cNvSpPr>
              <a:spLocks noChangeArrowheads="1"/>
            </p:cNvSpPr>
            <p:nvPr/>
          </p:nvSpPr>
          <p:spPr bwMode="auto">
            <a:xfrm>
              <a:off x="3537" y="634"/>
              <a:ext cx="771" cy="771"/>
            </a:xfrm>
            <a:prstGeom prst="ellipse">
              <a:avLst/>
            </a:prstGeom>
            <a:gradFill rotWithShape="1">
              <a:gsLst>
                <a:gs pos="0">
                  <a:schemeClr val="bg2"/>
                </a:gs>
                <a:gs pos="100000">
                  <a:schemeClr val="bg2">
                    <a:gamma/>
                    <a:shade val="46275"/>
                    <a:invGamma/>
                  </a:schemeClr>
                </a:gs>
              </a:gsLst>
              <a:path path="shape">
                <a:fillToRect l="50000" t="50000" r="50000" b="50000"/>
              </a:path>
            </a:gradFill>
            <a:ln w="9525">
              <a:solidFill>
                <a:schemeClr val="tx1"/>
              </a:solidFill>
              <a:round/>
              <a:headEnd/>
              <a:tailEnd/>
            </a:ln>
            <a:effectLst/>
          </p:spPr>
          <p:txBody>
            <a:bodyPr wrap="none" anchor="ctr"/>
            <a:lstStyle/>
            <a:p>
              <a:pPr eaLnBrk="1" fontAlgn="auto" hangingPunct="1">
                <a:spcBef>
                  <a:spcPts val="0"/>
                </a:spcBef>
                <a:spcAft>
                  <a:spcPts val="0"/>
                </a:spcAft>
                <a:defRPr/>
              </a:pPr>
              <a:endParaRPr lang="pl-PL" sz="1800">
                <a:solidFill>
                  <a:srgbClr val="000000"/>
                </a:solidFill>
                <a:latin typeface="Times New Roman"/>
              </a:endParaRPr>
            </a:p>
          </p:txBody>
        </p:sp>
        <p:sp>
          <p:nvSpPr>
            <p:cNvPr id="401425" name="Freeform 6"/>
            <p:cNvSpPr>
              <a:spLocks/>
            </p:cNvSpPr>
            <p:nvPr/>
          </p:nvSpPr>
          <p:spPr bwMode="auto">
            <a:xfrm rot="614034">
              <a:off x="3884" y="1405"/>
              <a:ext cx="241" cy="1270"/>
            </a:xfrm>
            <a:custGeom>
              <a:avLst/>
              <a:gdLst>
                <a:gd name="T0" fmla="*/ 0 w 241"/>
                <a:gd name="T1" fmla="*/ 0 h 1270"/>
                <a:gd name="T2" fmla="*/ 226 w 241"/>
                <a:gd name="T3" fmla="*/ 635 h 1270"/>
                <a:gd name="T4" fmla="*/ 90 w 241"/>
                <a:gd name="T5" fmla="*/ 1270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401426" name="Freeform 7"/>
            <p:cNvSpPr>
              <a:spLocks/>
            </p:cNvSpPr>
            <p:nvPr/>
          </p:nvSpPr>
          <p:spPr bwMode="auto">
            <a:xfrm rot="8604857">
              <a:off x="4325" y="1251"/>
              <a:ext cx="241" cy="1270"/>
            </a:xfrm>
            <a:custGeom>
              <a:avLst/>
              <a:gdLst>
                <a:gd name="T0" fmla="*/ 0 w 241"/>
                <a:gd name="T1" fmla="*/ 0 h 1270"/>
                <a:gd name="T2" fmla="*/ 226 w 241"/>
                <a:gd name="T3" fmla="*/ 635 h 1270"/>
                <a:gd name="T4" fmla="*/ 90 w 241"/>
                <a:gd name="T5" fmla="*/ 1270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401427" name="Line 9"/>
            <p:cNvSpPr>
              <a:spLocks noChangeShapeType="1"/>
            </p:cNvSpPr>
            <p:nvPr/>
          </p:nvSpPr>
          <p:spPr bwMode="auto">
            <a:xfrm flipH="1">
              <a:off x="3793" y="2267"/>
              <a:ext cx="181" cy="317"/>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1428" name="Line 10"/>
            <p:cNvSpPr>
              <a:spLocks noChangeShapeType="1"/>
            </p:cNvSpPr>
            <p:nvPr/>
          </p:nvSpPr>
          <p:spPr bwMode="auto">
            <a:xfrm flipV="1">
              <a:off x="4098" y="1723"/>
              <a:ext cx="136" cy="39"/>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1429" name="Line 11"/>
            <p:cNvSpPr>
              <a:spLocks noChangeShapeType="1"/>
            </p:cNvSpPr>
            <p:nvPr/>
          </p:nvSpPr>
          <p:spPr bwMode="auto">
            <a:xfrm flipV="1">
              <a:off x="4122" y="1807"/>
              <a:ext cx="136" cy="39"/>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1430" name="Line 12"/>
            <p:cNvSpPr>
              <a:spLocks noChangeShapeType="1"/>
            </p:cNvSpPr>
            <p:nvPr/>
          </p:nvSpPr>
          <p:spPr bwMode="auto">
            <a:xfrm>
              <a:off x="4655" y="2085"/>
              <a:ext cx="272" cy="136"/>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1431" name="Line 13"/>
            <p:cNvSpPr>
              <a:spLocks noChangeShapeType="1"/>
            </p:cNvSpPr>
            <p:nvPr/>
          </p:nvSpPr>
          <p:spPr bwMode="auto">
            <a:xfrm>
              <a:off x="3950" y="2312"/>
              <a:ext cx="91" cy="45"/>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1432" name="Line 14"/>
            <p:cNvSpPr>
              <a:spLocks noChangeShapeType="1"/>
            </p:cNvSpPr>
            <p:nvPr/>
          </p:nvSpPr>
          <p:spPr bwMode="auto">
            <a:xfrm flipH="1">
              <a:off x="4664" y="2109"/>
              <a:ext cx="45" cy="91"/>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grpSp>
      <p:grpSp>
        <p:nvGrpSpPr>
          <p:cNvPr id="3" name="Group 20"/>
          <p:cNvGrpSpPr>
            <a:grpSpLocks/>
          </p:cNvGrpSpPr>
          <p:nvPr/>
        </p:nvGrpSpPr>
        <p:grpSpPr bwMode="auto">
          <a:xfrm>
            <a:off x="723900" y="333375"/>
            <a:ext cx="4376738" cy="2962275"/>
            <a:chOff x="456" y="391"/>
            <a:chExt cx="2757" cy="1866"/>
          </a:xfrm>
        </p:grpSpPr>
        <p:sp>
          <p:nvSpPr>
            <p:cNvPr id="401422" name="Text Box 16"/>
            <p:cNvSpPr txBox="1">
              <a:spLocks noChangeArrowheads="1"/>
            </p:cNvSpPr>
            <p:nvPr/>
          </p:nvSpPr>
          <p:spPr bwMode="auto">
            <a:xfrm>
              <a:off x="945" y="391"/>
              <a:ext cx="226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Fluorescence colouring antybody </a:t>
              </a:r>
            </a:p>
          </p:txBody>
        </p:sp>
        <p:sp>
          <p:nvSpPr>
            <p:cNvPr id="401423" name="Text Box 19"/>
            <p:cNvSpPr txBox="1">
              <a:spLocks noChangeArrowheads="1"/>
            </p:cNvSpPr>
            <p:nvPr/>
          </p:nvSpPr>
          <p:spPr bwMode="auto">
            <a:xfrm>
              <a:off x="456" y="2026"/>
              <a:ext cx="17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FF00"/>
                  </a:solidFill>
                  <a:latin typeface="Arial" panose="020B0604020202020204" pitchFamily="34" charset="0"/>
                </a:rPr>
                <a:t>Blood morphotic elements</a:t>
              </a:r>
            </a:p>
          </p:txBody>
        </p:sp>
      </p:grpSp>
      <p:sp>
        <p:nvSpPr>
          <p:cNvPr id="17" name="Strzałka w górę 16"/>
          <p:cNvSpPr/>
          <p:nvPr/>
        </p:nvSpPr>
        <p:spPr>
          <a:xfrm>
            <a:off x="3286116" y="5429264"/>
            <a:ext cx="500066" cy="1000132"/>
          </a:xfrm>
          <a:prstGeom prst="upArrow">
            <a:avLst/>
          </a:prstGeom>
          <a:solidFill>
            <a:srgbClr val="FF0000"/>
          </a:solidFill>
          <a:scene3d>
            <a:camera prst="isometricOffAxis2Left"/>
            <a:lightRig rig="threePt" dir="t"/>
          </a:scene3d>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pl-PL" sz="1800">
              <a:solidFill>
                <a:srgbClr val="000000"/>
              </a:solidFill>
            </a:endParaRPr>
          </a:p>
        </p:txBody>
      </p:sp>
      <p:sp>
        <p:nvSpPr>
          <p:cNvPr id="18" name="pole tekstowe 17"/>
          <p:cNvSpPr txBox="1">
            <a:spLocks noChangeArrowheads="1"/>
          </p:cNvSpPr>
          <p:nvPr/>
        </p:nvSpPr>
        <p:spPr bwMode="auto">
          <a:xfrm>
            <a:off x="5715000" y="2500313"/>
            <a:ext cx="12334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Anty- CD62</a:t>
            </a:r>
          </a:p>
        </p:txBody>
      </p:sp>
      <p:sp>
        <p:nvSpPr>
          <p:cNvPr id="401418" name="Text Box 21"/>
          <p:cNvSpPr txBox="1">
            <a:spLocks noChangeArrowheads="1"/>
          </p:cNvSpPr>
          <p:nvPr/>
        </p:nvSpPr>
        <p:spPr bwMode="auto">
          <a:xfrm>
            <a:off x="735013" y="5969000"/>
            <a:ext cx="1289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erytrocyte</a:t>
            </a:r>
          </a:p>
        </p:txBody>
      </p:sp>
      <p:sp>
        <p:nvSpPr>
          <p:cNvPr id="401419" name="Text Box 22"/>
          <p:cNvSpPr txBox="1">
            <a:spLocks noChangeArrowheads="1"/>
          </p:cNvSpPr>
          <p:nvPr/>
        </p:nvSpPr>
        <p:spPr bwMode="auto">
          <a:xfrm>
            <a:off x="3883025" y="6021388"/>
            <a:ext cx="1365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trombocite</a:t>
            </a:r>
          </a:p>
        </p:txBody>
      </p:sp>
      <p:sp>
        <p:nvSpPr>
          <p:cNvPr id="401420" name="Text Box 23"/>
          <p:cNvSpPr txBox="1">
            <a:spLocks noChangeArrowheads="1"/>
          </p:cNvSpPr>
          <p:nvPr/>
        </p:nvSpPr>
        <p:spPr bwMode="auto">
          <a:xfrm>
            <a:off x="5559425" y="3448050"/>
            <a:ext cx="1238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leucocyte</a:t>
            </a:r>
          </a:p>
        </p:txBody>
      </p:sp>
      <p:graphicFrame>
        <p:nvGraphicFramePr>
          <p:cNvPr id="401421"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01448" name="CorelDRAW" r:id="rId6" imgW="4568040" imgH="4592160" progId="">
                  <p:embed/>
                </p:oleObj>
              </mc:Choice>
              <mc:Fallback>
                <p:oleObj name="CorelDRAW" r:id="rId6" imgW="4568040" imgH="4592160" progId="">
                  <p:embed/>
                  <p:pic>
                    <p:nvPicPr>
                      <p:cNvPr id="0" name="Object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3"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1+#ppt_w/2"/>
                                          </p:val>
                                        </p:tav>
                                        <p:tav tm="100000">
                                          <p:val>
                                            <p:strVal val="#ppt_x"/>
                                          </p:val>
                                        </p:tav>
                                      </p:tavLst>
                                    </p:anim>
                                    <p:anim calcmode="lin" valueType="num">
                                      <p:cBhvr additive="base">
                                        <p:cTn id="8" dur="2000" fill="hold"/>
                                        <p:tgtEl>
                                          <p:spTgt spid="2"/>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2000"/>
                            </p:stCondLst>
                            <p:childTnLst>
                              <p:par>
                                <p:cTn id="10" presetID="1" presetClass="entr" presetSubtype="0"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42"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1000"/>
                                        <p:tgtEl>
                                          <p:spTgt spid="17"/>
                                        </p:tgtEl>
                                      </p:cBhvr>
                                    </p:animEffect>
                                    <p:anim calcmode="lin" valueType="num">
                                      <p:cBhvr>
                                        <p:cTn id="17" dur="1000" fill="hold"/>
                                        <p:tgtEl>
                                          <p:spTgt spid="17"/>
                                        </p:tgtEl>
                                        <p:attrNameLst>
                                          <p:attrName>ppt_x</p:attrName>
                                        </p:attrNameLst>
                                      </p:cBhvr>
                                      <p:tavLst>
                                        <p:tav tm="0">
                                          <p:val>
                                            <p:strVal val="#ppt_x"/>
                                          </p:val>
                                        </p:tav>
                                        <p:tav tm="100000">
                                          <p:val>
                                            <p:strVal val="#ppt_x"/>
                                          </p:val>
                                        </p:tav>
                                      </p:tavLst>
                                    </p:anim>
                                    <p:anim calcmode="lin" valueType="num">
                                      <p:cBhvr>
                                        <p:cTn id="18" dur="1000" fill="hold"/>
                                        <p:tgtEl>
                                          <p:spTgt spid="17"/>
                                        </p:tgtEl>
                                        <p:attrNameLst>
                                          <p:attrName>ppt_y</p:attrName>
                                        </p:attrNameLst>
                                      </p:cBhvr>
                                      <p:tavLst>
                                        <p:tav tm="0">
                                          <p:val>
                                            <p:strVal val="#ppt_y+.1"/>
                                          </p:val>
                                        </p:tav>
                                        <p:tav tm="100000">
                                          <p:val>
                                            <p:strVal val="#ppt_y"/>
                                          </p:val>
                                        </p:tav>
                                      </p:tavLst>
                                    </p:anim>
                                  </p:childTnLst>
                                </p:cTn>
                              </p:par>
                            </p:childTnLst>
                          </p:cTn>
                        </p:par>
                        <p:par>
                          <p:cTn id="19" fill="hold" nodeType="afterGroup">
                            <p:stCondLst>
                              <p:cond delay="1000"/>
                            </p:stCondLst>
                            <p:childTnLst>
                              <p:par>
                                <p:cTn id="20" presetID="22" presetClass="entr" presetSubtype="8"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left)">
                                      <p:cBhvr>
                                        <p:cTn id="22" dur="500"/>
                                        <p:tgtEl>
                                          <p:spTgt spid="1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xit" presetSubtype="0" fill="hold" grpId="1" nodeType="clickEffect">
                                  <p:stCondLst>
                                    <p:cond delay="0"/>
                                  </p:stCondLst>
                                  <p:childTnLst>
                                    <p:animEffect transition="out" filter="dissolve">
                                      <p:cBhvr>
                                        <p:cTn id="26" dur="500"/>
                                        <p:tgtEl>
                                          <p:spTgt spid="18"/>
                                        </p:tgtEl>
                                      </p:cBhvr>
                                    </p:animEffect>
                                    <p:set>
                                      <p:cBhvr>
                                        <p:cTn id="27" dur="1" fill="hold">
                                          <p:stCondLst>
                                            <p:cond delay="499"/>
                                          </p:stCondLst>
                                        </p:cTn>
                                        <p:tgtEl>
                                          <p:spTgt spid="18"/>
                                        </p:tgtEl>
                                        <p:attrNameLst>
                                          <p:attrName>style.visibility</p:attrName>
                                        </p:attrNameLst>
                                      </p:cBhvr>
                                      <p:to>
                                        <p:strVal val="hidden"/>
                                      </p:to>
                                    </p:set>
                                  </p:childTnLst>
                                </p:cTn>
                              </p:par>
                            </p:childTnLst>
                          </p:cTn>
                        </p:par>
                        <p:par>
                          <p:cTn id="28" fill="hold" nodeType="afterGroup">
                            <p:stCondLst>
                              <p:cond delay="500"/>
                            </p:stCondLst>
                            <p:childTnLst>
                              <p:par>
                                <p:cTn id="29" presetID="53" presetClass="exit" presetSubtype="0" fill="hold" nodeType="afterEffect">
                                  <p:stCondLst>
                                    <p:cond delay="0"/>
                                  </p:stCondLst>
                                  <p:childTnLst>
                                    <p:anim calcmode="lin" valueType="num">
                                      <p:cBhvr>
                                        <p:cTn id="30" dur="500"/>
                                        <p:tgtEl>
                                          <p:spTgt spid="17"/>
                                        </p:tgtEl>
                                        <p:attrNameLst>
                                          <p:attrName>ppt_w</p:attrName>
                                        </p:attrNameLst>
                                      </p:cBhvr>
                                      <p:tavLst>
                                        <p:tav tm="0">
                                          <p:val>
                                            <p:strVal val="ppt_w"/>
                                          </p:val>
                                        </p:tav>
                                        <p:tav tm="100000">
                                          <p:val>
                                            <p:fltVal val="0"/>
                                          </p:val>
                                        </p:tav>
                                      </p:tavLst>
                                    </p:anim>
                                    <p:anim calcmode="lin" valueType="num">
                                      <p:cBhvr>
                                        <p:cTn id="31" dur="500"/>
                                        <p:tgtEl>
                                          <p:spTgt spid="17"/>
                                        </p:tgtEl>
                                        <p:attrNameLst>
                                          <p:attrName>ppt_h</p:attrName>
                                        </p:attrNameLst>
                                      </p:cBhvr>
                                      <p:tavLst>
                                        <p:tav tm="0">
                                          <p:val>
                                            <p:strVal val="ppt_h"/>
                                          </p:val>
                                        </p:tav>
                                        <p:tav tm="100000">
                                          <p:val>
                                            <p:fltVal val="0"/>
                                          </p:val>
                                        </p:tav>
                                      </p:tavLst>
                                    </p:anim>
                                    <p:animEffect transition="out" filter="fade">
                                      <p:cBhvr>
                                        <p:cTn id="32" dur="500"/>
                                        <p:tgtEl>
                                          <p:spTgt spid="17"/>
                                        </p:tgtEl>
                                      </p:cBhvr>
                                    </p:animEffect>
                                    <p:set>
                                      <p:cBhvr>
                                        <p:cTn id="33" dur="1" fill="hold">
                                          <p:stCondLst>
                                            <p:cond delay="499"/>
                                          </p:stCondLst>
                                        </p:cTn>
                                        <p:tgtEl>
                                          <p:spTgt spid="17"/>
                                        </p:tgtEl>
                                        <p:attrNameLst>
                                          <p:attrName>style.visibility</p:attrName>
                                        </p:attrNameLst>
                                      </p:cBhvr>
                                      <p:to>
                                        <p:strVal val="hidden"/>
                                      </p:to>
                                    </p:set>
                                  </p:childTnLst>
                                </p:cTn>
                              </p:par>
                            </p:childTnLst>
                          </p:cTn>
                        </p:par>
                        <p:par>
                          <p:cTn id="34" fill="hold" nodeType="afterGroup">
                            <p:stCondLst>
                              <p:cond delay="1000"/>
                            </p:stCondLst>
                            <p:childTnLst>
                              <p:par>
                                <p:cTn id="35" presetID="49" presetClass="path" presetSubtype="0" accel="50000" decel="50000" fill="hold" nodeType="afterEffect">
                                  <p:stCondLst>
                                    <p:cond delay="0"/>
                                  </p:stCondLst>
                                  <p:childTnLst>
                                    <p:animMotion origin="layout" path="M -2.22222E-6 -4.07407E-6 L -0.25833 0.18403 " pathEditMode="relative" rAng="0" ptsTypes="AA">
                                      <p:cBhvr>
                                        <p:cTn id="36" dur="2000" fill="hold"/>
                                        <p:tgtEl>
                                          <p:spTgt spid="2"/>
                                        </p:tgtEl>
                                        <p:attrNameLst>
                                          <p:attrName>ppt_x</p:attrName>
                                          <p:attrName>ppt_y</p:attrName>
                                        </p:attrNameLst>
                                      </p:cBhvr>
                                      <p:rCtr x="-12900" y="9200"/>
                                    </p:animMotion>
                                  </p:childTnLst>
                                </p:cTn>
                              </p:par>
                              <p:par>
                                <p:cTn id="37" presetID="1" presetClass="exit" presetSubtype="0" fill="hold" nodeType="withEffect">
                                  <p:stCondLst>
                                    <p:cond delay="0"/>
                                  </p:stCondLst>
                                  <p:childTnLst>
                                    <p:set>
                                      <p:cBhvr>
                                        <p:cTn id="38"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8" grpId="1"/>
    </p:bld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37" name="Text Box 33"/>
          <p:cNvSpPr txBox="1">
            <a:spLocks noChangeArrowheads="1"/>
          </p:cNvSpPr>
          <p:nvPr/>
        </p:nvSpPr>
        <p:spPr bwMode="auto">
          <a:xfrm>
            <a:off x="6496050" y="3808413"/>
            <a:ext cx="1989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Światło wzbudzone</a:t>
            </a:r>
          </a:p>
        </p:txBody>
      </p:sp>
      <p:sp>
        <p:nvSpPr>
          <p:cNvPr id="25" name="Text Box 5"/>
          <p:cNvSpPr txBox="1">
            <a:spLocks noChangeArrowheads="1"/>
          </p:cNvSpPr>
          <p:nvPr/>
        </p:nvSpPr>
        <p:spPr bwMode="auto">
          <a:xfrm>
            <a:off x="5162550" y="92075"/>
            <a:ext cx="3946525" cy="461963"/>
          </a:xfrm>
          <a:prstGeom prst="rect">
            <a:avLst/>
          </a:prstGeom>
          <a:noFill/>
          <a:ln w="9525">
            <a:noFill/>
            <a:miter lim="800000"/>
            <a:headEnd/>
            <a:tailEnd/>
          </a:ln>
          <a:effectLst/>
        </p:spPr>
        <p:txBody>
          <a:bodyPr wrap="none">
            <a:spAutoFit/>
          </a:bodyPr>
          <a:lstStyle/>
          <a:p>
            <a:pPr algn="r" eaLnBrk="1" hangingPunct="1">
              <a:defRPr/>
            </a:pPr>
            <a:r>
              <a:rPr lang="pl-PL" sz="1800" i="1" dirty="0">
                <a:solidFill>
                  <a:srgbClr val="FFFF00"/>
                </a:solidFill>
                <a:effectLst>
                  <a:outerShdw blurRad="38100" dist="38100" dir="2700000" algn="tl">
                    <a:srgbClr val="000000"/>
                  </a:outerShdw>
                </a:effectLst>
                <a:latin typeface="Arial" charset="0"/>
              </a:rPr>
              <a:t>CLSM- aktywacja komórkowa</a:t>
            </a:r>
          </a:p>
        </p:txBody>
      </p:sp>
      <p:sp>
        <p:nvSpPr>
          <p:cNvPr id="403460"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en-US" altLang="pl-PL" sz="1800" i="1">
                <a:solidFill>
                  <a:srgbClr val="FFFF00"/>
                </a:solidFill>
                <a:latin typeface="Arial" panose="020B0604020202020204" pitchFamily="34" charset="0"/>
              </a:rPr>
              <a:t>Fl</a:t>
            </a:r>
            <a:r>
              <a:rPr kumimoji="1" lang="pl-PL" altLang="pl-PL" sz="1800" i="1">
                <a:solidFill>
                  <a:srgbClr val="FFFF00"/>
                </a:solidFill>
                <a:latin typeface="Arial" panose="020B0604020202020204" pitchFamily="34" charset="0"/>
              </a:rPr>
              <a:t>uorescencja</a:t>
            </a:r>
            <a:endParaRPr kumimoji="1" lang="en-US" altLang="pl-PL" sz="1800" i="1">
              <a:solidFill>
                <a:srgbClr val="FFFF00"/>
              </a:solidFill>
              <a:latin typeface="Arial" panose="020B0604020202020204" pitchFamily="34" charset="0"/>
            </a:endParaRPr>
          </a:p>
        </p:txBody>
      </p:sp>
      <p:sp>
        <p:nvSpPr>
          <p:cNvPr id="27" name="pole tekstowe 26"/>
          <p:cNvSpPr txBox="1"/>
          <p:nvPr/>
        </p:nvSpPr>
        <p:spPr>
          <a:xfrm>
            <a:off x="6643688" y="500063"/>
            <a:ext cx="2508250" cy="246062"/>
          </a:xfrm>
          <a:prstGeom prst="rect">
            <a:avLst/>
          </a:prstGeom>
          <a:noFill/>
        </p:spPr>
        <p:txBody>
          <a:bodyPr wrap="none">
            <a:spAutoFit/>
          </a:bodyPr>
          <a:lstStyle/>
          <a:p>
            <a:pPr eaLnBrk="1" hangingPunct="1">
              <a:defRPr/>
            </a:pPr>
            <a:r>
              <a:rPr lang="pl-PL" sz="1000" dirty="0">
                <a:solidFill>
                  <a:srgbClr val="FFFF00"/>
                </a:solidFill>
                <a:effectLst>
                  <a:outerShdw blurRad="38100" dist="38100" dir="2700000" algn="tl">
                    <a:srgbClr val="000000">
                      <a:alpha val="43137"/>
                    </a:srgbClr>
                  </a:outerShdw>
                </a:effectLst>
                <a:latin typeface="Arial" charset="0"/>
              </a:rPr>
              <a:t>CONFOCAL  LASER SCANNING MICROSCOPY</a:t>
            </a:r>
          </a:p>
        </p:txBody>
      </p:sp>
      <p:pic>
        <p:nvPicPr>
          <p:cNvPr id="403462" name="Picture 27" descr="Plik:Red White Blood cells.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2924175"/>
            <a:ext cx="4762500" cy="310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27"/>
          <p:cNvGrpSpPr>
            <a:grpSpLocks/>
          </p:cNvGrpSpPr>
          <p:nvPr/>
        </p:nvGrpSpPr>
        <p:grpSpPr bwMode="auto">
          <a:xfrm>
            <a:off x="3635375" y="1312863"/>
            <a:ext cx="5508625" cy="1655762"/>
            <a:chOff x="2290" y="827"/>
            <a:chExt cx="3470" cy="1043"/>
          </a:xfrm>
        </p:grpSpPr>
        <p:sp>
          <p:nvSpPr>
            <p:cNvPr id="403481" name="Rectangle 23"/>
            <p:cNvSpPr>
              <a:spLocks noChangeArrowheads="1"/>
            </p:cNvSpPr>
            <p:nvPr/>
          </p:nvSpPr>
          <p:spPr bwMode="auto">
            <a:xfrm>
              <a:off x="2290" y="827"/>
              <a:ext cx="3470" cy="136"/>
            </a:xfrm>
            <a:prstGeom prst="rect">
              <a:avLst/>
            </a:prstGeom>
            <a:solidFill>
              <a:srgbClr val="00FF00">
                <a:alpha val="56078"/>
              </a:srgbClr>
            </a:solidFill>
            <a:ln w="9525">
              <a:solidFill>
                <a:srgbClr val="00FF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sp>
          <p:nvSpPr>
            <p:cNvPr id="403482" name="Rectangle 24"/>
            <p:cNvSpPr>
              <a:spLocks noChangeArrowheads="1"/>
            </p:cNvSpPr>
            <p:nvPr/>
          </p:nvSpPr>
          <p:spPr bwMode="auto">
            <a:xfrm>
              <a:off x="2290" y="1734"/>
              <a:ext cx="3470" cy="136"/>
            </a:xfrm>
            <a:prstGeom prst="rect">
              <a:avLst/>
            </a:prstGeom>
            <a:solidFill>
              <a:srgbClr val="00FF00">
                <a:alpha val="56078"/>
              </a:srgbClr>
            </a:solidFill>
            <a:ln w="9525">
              <a:solidFill>
                <a:srgbClr val="00FF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grpSp>
      <p:sp>
        <p:nvSpPr>
          <p:cNvPr id="123920" name="Rectangle 16"/>
          <p:cNvSpPr>
            <a:spLocks noChangeArrowheads="1"/>
          </p:cNvSpPr>
          <p:nvPr/>
        </p:nvSpPr>
        <p:spPr bwMode="auto">
          <a:xfrm>
            <a:off x="0" y="1312863"/>
            <a:ext cx="3635375" cy="1655762"/>
          </a:xfrm>
          <a:prstGeom prst="rect">
            <a:avLst/>
          </a:prstGeom>
          <a:solidFill>
            <a:srgbClr val="00FFFF">
              <a:alpha val="79999"/>
            </a:srgbClr>
          </a:solidFill>
          <a:ln w="9525">
            <a:solidFill>
              <a:srgbClr val="00FFFF"/>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sp>
        <p:nvSpPr>
          <p:cNvPr id="123932" name="Rectangle 28"/>
          <p:cNvSpPr>
            <a:spLocks noChangeArrowheads="1"/>
          </p:cNvSpPr>
          <p:nvPr/>
        </p:nvSpPr>
        <p:spPr bwMode="auto">
          <a:xfrm>
            <a:off x="4067175" y="1412875"/>
            <a:ext cx="5076825" cy="1368425"/>
          </a:xfrm>
          <a:prstGeom prst="rect">
            <a:avLst/>
          </a:prstGeom>
          <a:solidFill>
            <a:srgbClr val="00FF00">
              <a:alpha val="18823"/>
            </a:srgbClr>
          </a:solidFill>
          <a:ln w="9525">
            <a:solidFill>
              <a:srgbClr val="00FF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sp>
        <p:nvSpPr>
          <p:cNvPr id="123930" name="Oval 26"/>
          <p:cNvSpPr>
            <a:spLocks noChangeArrowheads="1"/>
          </p:cNvSpPr>
          <p:nvPr/>
        </p:nvSpPr>
        <p:spPr bwMode="auto">
          <a:xfrm>
            <a:off x="3257550" y="1522413"/>
            <a:ext cx="1223963" cy="1223962"/>
          </a:xfrm>
          <a:prstGeom prst="ellipse">
            <a:avLst/>
          </a:prstGeom>
          <a:gradFill rotWithShape="1">
            <a:gsLst>
              <a:gs pos="0">
                <a:schemeClr val="bg2"/>
              </a:gs>
              <a:gs pos="100000">
                <a:schemeClr val="bg2">
                  <a:gamma/>
                  <a:shade val="46275"/>
                  <a:invGamma/>
                </a:schemeClr>
              </a:gs>
            </a:gsLst>
            <a:path path="shape">
              <a:fillToRect l="50000" t="50000" r="50000" b="50000"/>
            </a:path>
          </a:gradFill>
          <a:ln w="9525">
            <a:solidFill>
              <a:schemeClr val="tx1"/>
            </a:solidFill>
            <a:round/>
            <a:headEnd/>
            <a:tailEnd/>
          </a:ln>
          <a:effectLst/>
        </p:spPr>
        <p:txBody>
          <a:bodyPr wrap="none" anchor="ctr"/>
          <a:lstStyle/>
          <a:p>
            <a:pPr eaLnBrk="1" fontAlgn="auto" hangingPunct="1">
              <a:spcBef>
                <a:spcPts val="0"/>
              </a:spcBef>
              <a:spcAft>
                <a:spcPts val="0"/>
              </a:spcAft>
              <a:defRPr/>
            </a:pPr>
            <a:endParaRPr lang="pl-PL" sz="1800">
              <a:solidFill>
                <a:srgbClr val="000000"/>
              </a:solidFill>
              <a:latin typeface="Times New Roman"/>
            </a:endParaRPr>
          </a:p>
        </p:txBody>
      </p:sp>
      <p:sp>
        <p:nvSpPr>
          <p:cNvPr id="123908" name="Oval 4"/>
          <p:cNvSpPr>
            <a:spLocks noChangeArrowheads="1"/>
          </p:cNvSpPr>
          <p:nvPr/>
        </p:nvSpPr>
        <p:spPr bwMode="auto">
          <a:xfrm>
            <a:off x="3257550" y="1531938"/>
            <a:ext cx="1223963" cy="1223962"/>
          </a:xfrm>
          <a:prstGeom prst="ellipse">
            <a:avLst/>
          </a:prstGeom>
          <a:gradFill rotWithShape="1">
            <a:gsLst>
              <a:gs pos="0">
                <a:schemeClr val="bg2"/>
              </a:gs>
              <a:gs pos="100000">
                <a:schemeClr val="bg2">
                  <a:gamma/>
                  <a:shade val="46275"/>
                  <a:invGamma/>
                </a:schemeClr>
              </a:gs>
            </a:gsLst>
            <a:path path="shape">
              <a:fillToRect l="50000" t="50000" r="50000" b="50000"/>
            </a:path>
          </a:gradFill>
          <a:ln w="9525">
            <a:solidFill>
              <a:schemeClr val="tx1"/>
            </a:solidFill>
            <a:round/>
            <a:headEnd/>
            <a:tailEnd/>
          </a:ln>
          <a:effectLst/>
        </p:spPr>
        <p:txBody>
          <a:bodyPr wrap="none" anchor="ctr"/>
          <a:lstStyle/>
          <a:p>
            <a:pPr eaLnBrk="1" fontAlgn="auto" hangingPunct="1">
              <a:spcBef>
                <a:spcPts val="0"/>
              </a:spcBef>
              <a:spcAft>
                <a:spcPts val="0"/>
              </a:spcAft>
              <a:defRPr/>
            </a:pPr>
            <a:endParaRPr lang="pl-PL" sz="1800">
              <a:solidFill>
                <a:srgbClr val="000000"/>
              </a:solidFill>
              <a:latin typeface="Times New Roman"/>
            </a:endParaRPr>
          </a:p>
        </p:txBody>
      </p:sp>
      <p:sp>
        <p:nvSpPr>
          <p:cNvPr id="123922" name="Oval 18"/>
          <p:cNvSpPr>
            <a:spLocks noChangeArrowheads="1"/>
          </p:cNvSpPr>
          <p:nvPr/>
        </p:nvSpPr>
        <p:spPr bwMode="auto">
          <a:xfrm>
            <a:off x="3132138" y="1411288"/>
            <a:ext cx="1441450" cy="1441450"/>
          </a:xfrm>
          <a:prstGeom prst="ellipse">
            <a:avLst/>
          </a:prstGeom>
          <a:solidFill>
            <a:srgbClr val="00FF00">
              <a:alpha val="47842"/>
            </a:srgbClr>
          </a:solidFill>
          <a:ln w="9525">
            <a:solidFill>
              <a:srgbClr val="00FF00"/>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grpSp>
        <p:nvGrpSpPr>
          <p:cNvPr id="403469" name="Group 38"/>
          <p:cNvGrpSpPr>
            <a:grpSpLocks/>
          </p:cNvGrpSpPr>
          <p:nvPr/>
        </p:nvGrpSpPr>
        <p:grpSpPr bwMode="auto">
          <a:xfrm>
            <a:off x="3667125" y="2500313"/>
            <a:ext cx="1800225" cy="2260600"/>
            <a:chOff x="2300" y="1588"/>
            <a:chExt cx="1134" cy="1424"/>
          </a:xfrm>
        </p:grpSpPr>
        <p:sp>
          <p:nvSpPr>
            <p:cNvPr id="403473" name="Freeform 6"/>
            <p:cNvSpPr>
              <a:spLocks/>
            </p:cNvSpPr>
            <p:nvPr/>
          </p:nvSpPr>
          <p:spPr bwMode="auto">
            <a:xfrm rot="614034">
              <a:off x="2391" y="1742"/>
              <a:ext cx="241" cy="1270"/>
            </a:xfrm>
            <a:custGeom>
              <a:avLst/>
              <a:gdLst>
                <a:gd name="T0" fmla="*/ 0 w 241"/>
                <a:gd name="T1" fmla="*/ 0 h 1270"/>
                <a:gd name="T2" fmla="*/ 226 w 241"/>
                <a:gd name="T3" fmla="*/ 635 h 1270"/>
                <a:gd name="T4" fmla="*/ 90 w 241"/>
                <a:gd name="T5" fmla="*/ 1270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403474" name="Freeform 7"/>
            <p:cNvSpPr>
              <a:spLocks/>
            </p:cNvSpPr>
            <p:nvPr/>
          </p:nvSpPr>
          <p:spPr bwMode="auto">
            <a:xfrm rot="8604857">
              <a:off x="2832" y="1588"/>
              <a:ext cx="241" cy="1270"/>
            </a:xfrm>
            <a:custGeom>
              <a:avLst/>
              <a:gdLst>
                <a:gd name="T0" fmla="*/ 0 w 241"/>
                <a:gd name="T1" fmla="*/ 0 h 1270"/>
                <a:gd name="T2" fmla="*/ 226 w 241"/>
                <a:gd name="T3" fmla="*/ 635 h 1270"/>
                <a:gd name="T4" fmla="*/ 90 w 241"/>
                <a:gd name="T5" fmla="*/ 1270 h 1270"/>
                <a:gd name="T6" fmla="*/ 0 60000 65536"/>
                <a:gd name="T7" fmla="*/ 0 60000 65536"/>
                <a:gd name="T8" fmla="*/ 0 60000 65536"/>
                <a:gd name="T9" fmla="*/ 0 w 241"/>
                <a:gd name="T10" fmla="*/ 0 h 1270"/>
                <a:gd name="T11" fmla="*/ 241 w 241"/>
                <a:gd name="T12" fmla="*/ 1270 h 1270"/>
              </a:gdLst>
              <a:ahLst/>
              <a:cxnLst>
                <a:cxn ang="T6">
                  <a:pos x="T0" y="T1"/>
                </a:cxn>
                <a:cxn ang="T7">
                  <a:pos x="T2" y="T3"/>
                </a:cxn>
                <a:cxn ang="T8">
                  <a:pos x="T4" y="T5"/>
                </a:cxn>
              </a:cxnLst>
              <a:rect l="T9" t="T10" r="T11" b="T12"/>
              <a:pathLst>
                <a:path w="241" h="1270">
                  <a:moveTo>
                    <a:pt x="0" y="0"/>
                  </a:moveTo>
                  <a:cubicBezTo>
                    <a:pt x="105" y="211"/>
                    <a:pt x="211" y="423"/>
                    <a:pt x="226" y="635"/>
                  </a:cubicBezTo>
                  <a:cubicBezTo>
                    <a:pt x="241" y="847"/>
                    <a:pt x="165" y="1058"/>
                    <a:pt x="90" y="1270"/>
                  </a:cubicBezTo>
                </a:path>
              </a:pathLst>
            </a:custGeom>
            <a:noFill/>
            <a:ln w="82550">
              <a:solidFill>
                <a:srgbClr val="FF00FF"/>
              </a:solidFill>
              <a:round/>
              <a:headEnd/>
              <a:tailEnd/>
            </a:ln>
            <a:extLst>
              <a:ext uri="{909E8E84-426E-40DD-AFC4-6F175D3DCCD1}">
                <a14:hiddenFill xmlns:a14="http://schemas.microsoft.com/office/drawing/2010/main">
                  <a:solidFill>
                    <a:srgbClr val="FFFFFF"/>
                  </a:solidFill>
                </a14:hiddenFill>
              </a:ext>
            </a:extLst>
          </p:spPr>
          <p:txBody>
            <a:bodyPr rot="10800000"/>
            <a:lstStyle/>
            <a:p>
              <a:endParaRPr lang="pl-PL"/>
            </a:p>
          </p:txBody>
        </p:sp>
        <p:sp>
          <p:nvSpPr>
            <p:cNvPr id="403475" name="Line 9"/>
            <p:cNvSpPr>
              <a:spLocks noChangeShapeType="1"/>
            </p:cNvSpPr>
            <p:nvPr/>
          </p:nvSpPr>
          <p:spPr bwMode="auto">
            <a:xfrm flipH="1">
              <a:off x="2300" y="2604"/>
              <a:ext cx="181" cy="317"/>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3476" name="Line 10"/>
            <p:cNvSpPr>
              <a:spLocks noChangeShapeType="1"/>
            </p:cNvSpPr>
            <p:nvPr/>
          </p:nvSpPr>
          <p:spPr bwMode="auto">
            <a:xfrm flipV="1">
              <a:off x="2605" y="2060"/>
              <a:ext cx="136" cy="39"/>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3477" name="Line 11"/>
            <p:cNvSpPr>
              <a:spLocks noChangeShapeType="1"/>
            </p:cNvSpPr>
            <p:nvPr/>
          </p:nvSpPr>
          <p:spPr bwMode="auto">
            <a:xfrm flipV="1">
              <a:off x="2629" y="2144"/>
              <a:ext cx="136" cy="39"/>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3478" name="Line 12"/>
            <p:cNvSpPr>
              <a:spLocks noChangeShapeType="1"/>
            </p:cNvSpPr>
            <p:nvPr/>
          </p:nvSpPr>
          <p:spPr bwMode="auto">
            <a:xfrm>
              <a:off x="3162" y="2422"/>
              <a:ext cx="272" cy="136"/>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3479" name="Line 13"/>
            <p:cNvSpPr>
              <a:spLocks noChangeShapeType="1"/>
            </p:cNvSpPr>
            <p:nvPr/>
          </p:nvSpPr>
          <p:spPr bwMode="auto">
            <a:xfrm>
              <a:off x="2457" y="2649"/>
              <a:ext cx="91" cy="45"/>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03480" name="Line 14"/>
            <p:cNvSpPr>
              <a:spLocks noChangeShapeType="1"/>
            </p:cNvSpPr>
            <p:nvPr/>
          </p:nvSpPr>
          <p:spPr bwMode="auto">
            <a:xfrm flipH="1">
              <a:off x="3171" y="2446"/>
              <a:ext cx="45" cy="91"/>
            </a:xfrm>
            <a:prstGeom prst="line">
              <a:avLst/>
            </a:prstGeom>
            <a:noFill/>
            <a:ln w="825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123923" name="Oval 19"/>
          <p:cNvSpPr>
            <a:spLocks noChangeArrowheads="1"/>
          </p:cNvSpPr>
          <p:nvPr/>
        </p:nvSpPr>
        <p:spPr bwMode="auto">
          <a:xfrm>
            <a:off x="-2700338" y="-4348163"/>
            <a:ext cx="13465176" cy="13465176"/>
          </a:xfrm>
          <a:prstGeom prst="ellipse">
            <a:avLst/>
          </a:prstGeom>
          <a:solidFill>
            <a:srgbClr val="00FF00">
              <a:alpha val="47842"/>
            </a:srgbClr>
          </a:solidFill>
          <a:ln w="9525">
            <a:solidFill>
              <a:srgbClr val="00FF00"/>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e</a:t>
            </a:r>
          </a:p>
        </p:txBody>
      </p:sp>
      <p:sp>
        <p:nvSpPr>
          <p:cNvPr id="403471" name="pole tekstowe 25"/>
          <p:cNvSpPr txBox="1">
            <a:spLocks noChangeArrowheads="1"/>
          </p:cNvSpPr>
          <p:nvPr/>
        </p:nvSpPr>
        <p:spPr bwMode="auto">
          <a:xfrm>
            <a:off x="6516688" y="4292600"/>
            <a:ext cx="17319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0000"/>
                </a:solidFill>
                <a:latin typeface="Arial" panose="020B0604020202020204" pitchFamily="34" charset="0"/>
              </a:rPr>
              <a:t>Excited light</a:t>
            </a:r>
          </a:p>
        </p:txBody>
      </p:sp>
      <p:graphicFrame>
        <p:nvGraphicFramePr>
          <p:cNvPr id="403472"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03498" name="CorelDRAW" r:id="rId6" imgW="4568040" imgH="4592160" progId="">
                  <p:embed/>
                </p:oleObj>
              </mc:Choice>
              <mc:Fallback>
                <p:oleObj name="CorelDRAW" r:id="rId6" imgW="4568040" imgH="4592160" progId="">
                  <p:embed/>
                  <p:pic>
                    <p:nvPicPr>
                      <p:cNvPr id="0" name="Object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23920"/>
                                        </p:tgtEl>
                                        <p:attrNameLst>
                                          <p:attrName>style.visibility</p:attrName>
                                        </p:attrNameLst>
                                      </p:cBhvr>
                                      <p:to>
                                        <p:strVal val="visible"/>
                                      </p:to>
                                    </p:set>
                                    <p:animEffect transition="in" filter="wipe(left)">
                                      <p:cBhvr>
                                        <p:cTn id="7" dur="500"/>
                                        <p:tgtEl>
                                          <p:spTgt spid="123920"/>
                                        </p:tgtEl>
                                      </p:cBhvr>
                                    </p:animEffect>
                                  </p:childTnLst>
                                </p:cTn>
                              </p:par>
                            </p:childTnLst>
                          </p:cTn>
                        </p:par>
                        <p:par>
                          <p:cTn id="8" fill="hold" nodeType="afterGroup">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123922"/>
                                        </p:tgtEl>
                                        <p:attrNameLst>
                                          <p:attrName>style.visibility</p:attrName>
                                        </p:attrNameLst>
                                      </p:cBhvr>
                                      <p:to>
                                        <p:strVal val="visible"/>
                                      </p:to>
                                    </p:set>
                                    <p:anim calcmode="lin" valueType="num">
                                      <p:cBhvr>
                                        <p:cTn id="11" dur="500" fill="hold"/>
                                        <p:tgtEl>
                                          <p:spTgt spid="123922"/>
                                        </p:tgtEl>
                                        <p:attrNameLst>
                                          <p:attrName>ppt_w</p:attrName>
                                        </p:attrNameLst>
                                      </p:cBhvr>
                                      <p:tavLst>
                                        <p:tav tm="0">
                                          <p:val>
                                            <p:fltVal val="0"/>
                                          </p:val>
                                        </p:tav>
                                        <p:tav tm="100000">
                                          <p:val>
                                            <p:strVal val="#ppt_w"/>
                                          </p:val>
                                        </p:tav>
                                      </p:tavLst>
                                    </p:anim>
                                    <p:anim calcmode="lin" valueType="num">
                                      <p:cBhvr>
                                        <p:cTn id="12" dur="500" fill="hold"/>
                                        <p:tgtEl>
                                          <p:spTgt spid="123922"/>
                                        </p:tgtEl>
                                        <p:attrNameLst>
                                          <p:attrName>ppt_h</p:attrName>
                                        </p:attrNameLst>
                                      </p:cBhvr>
                                      <p:tavLst>
                                        <p:tav tm="0">
                                          <p:val>
                                            <p:fltVal val="0"/>
                                          </p:val>
                                        </p:tav>
                                        <p:tav tm="100000">
                                          <p:val>
                                            <p:strVal val="#ppt_h"/>
                                          </p:val>
                                        </p:tav>
                                      </p:tavLst>
                                    </p:anim>
                                  </p:childTnLst>
                                </p:cTn>
                              </p:par>
                            </p:childTnLst>
                          </p:cTn>
                        </p:par>
                        <p:par>
                          <p:cTn id="13" fill="hold" nodeType="afterGroup">
                            <p:stCondLst>
                              <p:cond delay="1000"/>
                            </p:stCondLst>
                            <p:childTnLst>
                              <p:par>
                                <p:cTn id="14" presetID="23" presetClass="entr" presetSubtype="16" fill="hold" grpId="0" nodeType="afterEffect">
                                  <p:stCondLst>
                                    <p:cond delay="0"/>
                                  </p:stCondLst>
                                  <p:childTnLst>
                                    <p:set>
                                      <p:cBhvr>
                                        <p:cTn id="15" dur="1" fill="hold">
                                          <p:stCondLst>
                                            <p:cond delay="0"/>
                                          </p:stCondLst>
                                        </p:cTn>
                                        <p:tgtEl>
                                          <p:spTgt spid="123923"/>
                                        </p:tgtEl>
                                        <p:attrNameLst>
                                          <p:attrName>style.visibility</p:attrName>
                                        </p:attrNameLst>
                                      </p:cBhvr>
                                      <p:to>
                                        <p:strVal val="visible"/>
                                      </p:to>
                                    </p:set>
                                    <p:anim calcmode="lin" valueType="num">
                                      <p:cBhvr>
                                        <p:cTn id="16" dur="500" fill="hold"/>
                                        <p:tgtEl>
                                          <p:spTgt spid="123923"/>
                                        </p:tgtEl>
                                        <p:attrNameLst>
                                          <p:attrName>ppt_w</p:attrName>
                                        </p:attrNameLst>
                                      </p:cBhvr>
                                      <p:tavLst>
                                        <p:tav tm="0">
                                          <p:val>
                                            <p:fltVal val="0"/>
                                          </p:val>
                                        </p:tav>
                                        <p:tav tm="100000">
                                          <p:val>
                                            <p:strVal val="#ppt_w"/>
                                          </p:val>
                                        </p:tav>
                                      </p:tavLst>
                                    </p:anim>
                                    <p:anim calcmode="lin" valueType="num">
                                      <p:cBhvr>
                                        <p:cTn id="17" dur="500" fill="hold"/>
                                        <p:tgtEl>
                                          <p:spTgt spid="123923"/>
                                        </p:tgtEl>
                                        <p:attrNameLst>
                                          <p:attrName>ppt_h</p:attrName>
                                        </p:attrNameLst>
                                      </p:cBhvr>
                                      <p:tavLst>
                                        <p:tav tm="0">
                                          <p:val>
                                            <p:fltVal val="0"/>
                                          </p:val>
                                        </p:tav>
                                        <p:tav tm="100000">
                                          <p:val>
                                            <p:strVal val="#ppt_h"/>
                                          </p:val>
                                        </p:tav>
                                      </p:tavLst>
                                    </p:anim>
                                  </p:childTnLst>
                                </p:cTn>
                              </p:par>
                            </p:childTnLst>
                          </p:cTn>
                        </p:par>
                        <p:par>
                          <p:cTn id="18" fill="hold" nodeType="afterGroup">
                            <p:stCondLst>
                              <p:cond delay="1500"/>
                            </p:stCondLst>
                            <p:childTnLst>
                              <p:par>
                                <p:cTn id="19" presetID="22" presetClass="entr" presetSubtype="8" fill="hold" nodeType="after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wipe(left)">
                                      <p:cBhvr>
                                        <p:cTn id="21" dur="500"/>
                                        <p:tgtEl>
                                          <p:spTgt spid="2"/>
                                        </p:tgtEl>
                                      </p:cBhvr>
                                    </p:animEffect>
                                  </p:childTnLst>
                                </p:cTn>
                              </p:par>
                            </p:childTnLst>
                          </p:cTn>
                        </p:par>
                        <p:par>
                          <p:cTn id="22" fill="hold" nodeType="afterGroup">
                            <p:stCondLst>
                              <p:cond delay="2000"/>
                            </p:stCondLst>
                            <p:childTnLst>
                              <p:par>
                                <p:cTn id="23" presetID="1" presetClass="exit" presetSubtype="0" fill="hold" grpId="1" nodeType="afterEffect">
                                  <p:stCondLst>
                                    <p:cond delay="0"/>
                                  </p:stCondLst>
                                  <p:childTnLst>
                                    <p:set>
                                      <p:cBhvr>
                                        <p:cTn id="24" dur="1" fill="hold">
                                          <p:stCondLst>
                                            <p:cond delay="0"/>
                                          </p:stCondLst>
                                        </p:cTn>
                                        <p:tgtEl>
                                          <p:spTgt spid="123923"/>
                                        </p:tgtEl>
                                        <p:attrNameLst>
                                          <p:attrName>style.visibility</p:attrName>
                                        </p:attrNameLst>
                                      </p:cBhvr>
                                      <p:to>
                                        <p:strVal val="hidden"/>
                                      </p:to>
                                    </p:set>
                                  </p:childTnLst>
                                </p:cTn>
                              </p:par>
                              <p:par>
                                <p:cTn id="25" presetID="22" presetClass="entr" presetSubtype="8" fill="hold" grpId="0" nodeType="withEffect">
                                  <p:stCondLst>
                                    <p:cond delay="0"/>
                                  </p:stCondLst>
                                  <p:childTnLst>
                                    <p:set>
                                      <p:cBhvr>
                                        <p:cTn id="26" dur="1" fill="hold">
                                          <p:stCondLst>
                                            <p:cond delay="0"/>
                                          </p:stCondLst>
                                        </p:cTn>
                                        <p:tgtEl>
                                          <p:spTgt spid="123932"/>
                                        </p:tgtEl>
                                        <p:attrNameLst>
                                          <p:attrName>style.visibility</p:attrName>
                                        </p:attrNameLst>
                                      </p:cBhvr>
                                      <p:to>
                                        <p:strVal val="visible"/>
                                      </p:to>
                                    </p:set>
                                    <p:animEffect transition="in" filter="wipe(left)">
                                      <p:cBhvr>
                                        <p:cTn id="27" dur="500"/>
                                        <p:tgtEl>
                                          <p:spTgt spid="123932"/>
                                        </p:tgtEl>
                                      </p:cBhvr>
                                    </p:animEffect>
                                  </p:childTnLst>
                                </p:cTn>
                              </p:par>
                            </p:childTnLst>
                          </p:cTn>
                        </p:par>
                        <p:par>
                          <p:cTn id="28" fill="hold" nodeType="afterGroup">
                            <p:stCondLst>
                              <p:cond delay="2500"/>
                            </p:stCondLst>
                            <p:childTnLst>
                              <p:par>
                                <p:cTn id="29" presetID="1" presetClass="entr" presetSubtype="0" fill="hold" grpId="0" nodeType="afterEffect">
                                  <p:stCondLst>
                                    <p:cond delay="0"/>
                                  </p:stCondLst>
                                  <p:childTnLst>
                                    <p:set>
                                      <p:cBhvr>
                                        <p:cTn id="30" dur="1" fill="hold">
                                          <p:stCondLst>
                                            <p:cond delay="0"/>
                                          </p:stCondLst>
                                        </p:cTn>
                                        <p:tgtEl>
                                          <p:spTgt spid="1239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37" grpId="0"/>
      <p:bldP spid="123920" grpId="0" animBg="1"/>
      <p:bldP spid="123932" grpId="0" animBg="1"/>
      <p:bldP spid="123922" grpId="0" animBg="1"/>
      <p:bldP spid="123923" grpId="0" animBg="1"/>
      <p:bldP spid="123923" grpId="1" animBg="1"/>
    </p:bld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5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00213"/>
            <a:ext cx="4572000" cy="219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5507" name="Picture 3" descr="r7"/>
          <p:cNvPicPr>
            <a:picLocks noChangeAspect="1" noChangeArrowheads="1"/>
          </p:cNvPicPr>
          <p:nvPr/>
        </p:nvPicPr>
        <p:blipFill>
          <a:blip r:embed="rId4">
            <a:lum bright="12000" contrast="12000"/>
            <a:extLst>
              <a:ext uri="{28A0092B-C50C-407E-A947-70E740481C1C}">
                <a14:useLocalDpi xmlns:a14="http://schemas.microsoft.com/office/drawing/2010/main" val="0"/>
              </a:ext>
            </a:extLst>
          </a:blip>
          <a:srcRect/>
          <a:stretch>
            <a:fillRect/>
          </a:stretch>
        </p:blipFill>
        <p:spPr bwMode="auto">
          <a:xfrm>
            <a:off x="5292725" y="1503363"/>
            <a:ext cx="3671888" cy="367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5508"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a:solidFill>
                  <a:srgbClr val="FFFF00"/>
                </a:solidFill>
                <a:latin typeface="Calibri" panose="020F0502020204030204" pitchFamily="34" charset="0"/>
              </a:rPr>
              <a:t>Migration channels</a:t>
            </a:r>
            <a:endParaRPr kumimoji="1" lang="en-US" altLang="pl-PL" sz="2400" b="1">
              <a:solidFill>
                <a:srgbClr val="FFFF00"/>
              </a:solidFill>
              <a:latin typeface="Calibri" panose="020F0502020204030204" pitchFamily="34" charset="0"/>
            </a:endParaRPr>
          </a:p>
        </p:txBody>
      </p:sp>
      <p:sp>
        <p:nvSpPr>
          <p:cNvPr id="405509" name="Text Box 5"/>
          <p:cNvSpPr txBox="1">
            <a:spLocks noChangeArrowheads="1"/>
          </p:cNvSpPr>
          <p:nvPr/>
        </p:nvSpPr>
        <p:spPr bwMode="auto">
          <a:xfrm>
            <a:off x="158750" y="4035425"/>
            <a:ext cx="18557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rgbClr val="FF9900"/>
                </a:solidFill>
                <a:latin typeface="Calibri" panose="020F0502020204030204" pitchFamily="34" charset="0"/>
              </a:rPr>
              <a:t>Lase ablation</a:t>
            </a:r>
          </a:p>
        </p:txBody>
      </p:sp>
      <p:pic>
        <p:nvPicPr>
          <p:cNvPr id="40551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470400"/>
            <a:ext cx="2771775" cy="238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551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100" y="4292600"/>
            <a:ext cx="2724150"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5512" name="Picture 8" descr="Logo%20IOE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85113" y="0"/>
            <a:ext cx="1258887"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7554" name="Picture 4"/>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1657350"/>
            <a:ext cx="4572000" cy="4435475"/>
          </a:xfrm>
          <a:noFill/>
        </p:spPr>
      </p:pic>
      <p:pic>
        <p:nvPicPr>
          <p:cNvPr id="407555" name="Picture 5" descr="Image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2824163"/>
            <a:ext cx="4572000" cy="403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07556"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07573"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07557" name="Rectangle 2"/>
          <p:cNvSpPr>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kumimoji="1" lang="pl-PL" altLang="pl-PL" sz="2400" b="1">
                <a:solidFill>
                  <a:srgbClr val="FFFF00"/>
                </a:solidFill>
                <a:latin typeface="Calibri" panose="020F0502020204030204" pitchFamily="34" charset="0"/>
              </a:rPr>
              <a:t>Migration channels</a:t>
            </a:r>
            <a:r>
              <a:rPr kumimoji="1" lang="pl-PL" altLang="pl-PL" sz="2400" b="1">
                <a:solidFill>
                  <a:srgbClr val="FFFF00"/>
                </a:solidFill>
                <a:latin typeface="Arial" panose="020B0604020202020204" pitchFamily="34" charset="0"/>
              </a:rPr>
              <a:t> (HUVEC)</a:t>
            </a:r>
            <a:endParaRPr kumimoji="1" lang="en-US" altLang="pl-PL" sz="2400" b="1">
              <a:solidFill>
                <a:srgbClr val="FFFF00"/>
              </a:solidFill>
              <a:latin typeface="Arial" panose="020B0604020202020204" pitchFamily="34" charset="0"/>
            </a:endParaRPr>
          </a:p>
        </p:txBody>
      </p:sp>
    </p:spTree>
  </p:cSld>
  <p:clrMapOvr>
    <a:masterClrMapping/>
  </p:clrMapOvr>
  <p:transition>
    <p:wipe dir="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2"/>
          <p:cNvSpPr>
            <a:spLocks noGrp="1" noChangeArrowheads="1"/>
          </p:cNvSpPr>
          <p:nvPr>
            <p:ph type="title"/>
          </p:nvPr>
        </p:nvSpPr>
        <p:spPr/>
        <p:txBody>
          <a:bodyPr/>
          <a:lstStyle/>
          <a:p>
            <a:pPr eaLnBrk="1" hangingPunct="1"/>
            <a:r>
              <a:rPr kumimoji="1" lang="pl-PL" altLang="pl-PL" sz="2400" b="1">
                <a:solidFill>
                  <a:srgbClr val="FFFF00"/>
                </a:solidFill>
              </a:rPr>
              <a:t>Migration channels (muscule cells)</a:t>
            </a:r>
          </a:p>
        </p:txBody>
      </p:sp>
      <p:pic>
        <p:nvPicPr>
          <p:cNvPr id="408579"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4211638" y="1916113"/>
            <a:ext cx="4514850" cy="4525962"/>
          </a:xfrm>
          <a:noFill/>
        </p:spPr>
      </p:pic>
      <p:pic>
        <p:nvPicPr>
          <p:cNvPr id="40858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44675"/>
            <a:ext cx="4167188" cy="417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Rectangle 2"/>
          <p:cNvSpPr>
            <a:spLocks noGrp="1" noChangeArrowheads="1"/>
          </p:cNvSpPr>
          <p:nvPr>
            <p:ph type="title"/>
          </p:nvPr>
        </p:nvSpPr>
        <p:spPr/>
        <p:txBody>
          <a:bodyPr/>
          <a:lstStyle/>
          <a:p>
            <a:pPr eaLnBrk="1" hangingPunct="1"/>
            <a:r>
              <a:rPr kumimoji="1" lang="pl-PL" altLang="pl-PL" sz="2400" b="1">
                <a:solidFill>
                  <a:srgbClr val="FFFF00"/>
                </a:solidFill>
              </a:rPr>
              <a:t>Migration channels (muscule cells)</a:t>
            </a:r>
          </a:p>
        </p:txBody>
      </p:sp>
      <p:pic>
        <p:nvPicPr>
          <p:cNvPr id="409603"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4284663" y="1989138"/>
            <a:ext cx="4525962" cy="4525962"/>
          </a:xfrm>
          <a:noFill/>
        </p:spPr>
      </p:pic>
      <p:pic>
        <p:nvPicPr>
          <p:cNvPr id="409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89138"/>
            <a:ext cx="4284663" cy="4281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7794" name="Picture 2" descr="http://upload.wikimedia.org/wikipedia/commons/1/19/Electrospinning_setup.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51175" y="4638675"/>
            <a:ext cx="3021013" cy="218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7795" name="Picture 4" descr="File:Electrospinning Diagram.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57375" y="1428750"/>
            <a:ext cx="5405438"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Prostokąt 6"/>
          <p:cNvSpPr/>
          <p:nvPr/>
        </p:nvSpPr>
        <p:spPr>
          <a:xfrm>
            <a:off x="2786063" y="2500313"/>
            <a:ext cx="1500187" cy="714375"/>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pic>
        <p:nvPicPr>
          <p:cNvPr id="38919" name="Picture 7" descr="File:Taylor cone.jpg">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86063" y="1785938"/>
            <a:ext cx="4143375" cy="2071687"/>
          </a:xfrm>
          <a:prstGeom prst="rect">
            <a:avLst/>
          </a:prstGeom>
          <a:noFill/>
          <a:ln w="31750">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951302" name="Rectangle 2"/>
          <p:cNvSpPr>
            <a:spLocks noChangeArrowheads="1"/>
          </p:cNvSpPr>
          <p:nvPr/>
        </p:nvSpPr>
        <p:spPr bwMode="auto">
          <a:xfrm>
            <a:off x="685800" y="609600"/>
            <a:ext cx="7772400" cy="1143000"/>
          </a:xfrm>
          <a:prstGeom prst="rect">
            <a:avLst/>
          </a:prstGeom>
          <a:noFill/>
          <a:ln w="9525">
            <a:noFill/>
            <a:miter lim="800000"/>
            <a:headEnd/>
            <a:tailEnd/>
          </a:ln>
        </p:spPr>
        <p:txBody>
          <a:bodyPr lIns="92075" tIns="46038" rIns="92075" bIns="46038" anchor="ctr"/>
          <a:lstStyle/>
          <a:p>
            <a:pPr algn="ctr">
              <a:defRPr/>
            </a:pPr>
            <a:r>
              <a:rPr kumimoji="1" lang="pl-PL" sz="1800" i="1">
                <a:solidFill>
                  <a:srgbClr val="FFFF00"/>
                </a:solidFill>
                <a:latin typeface="Arial" charset="0"/>
              </a:rPr>
              <a:t>Tissue precursors – </a:t>
            </a:r>
            <a:r>
              <a:rPr lang="pl-PL" sz="1800" i="1">
                <a:solidFill>
                  <a:srgbClr val="FFFF00"/>
                </a:solidFill>
                <a:effectLst>
                  <a:outerShdw blurRad="38100" dist="38100" dir="2700000" algn="tl">
                    <a:srgbClr val="000000"/>
                  </a:outerShdw>
                </a:effectLst>
                <a:latin typeface="Arial" charset="0"/>
              </a:rPr>
              <a:t>Electrospinning technology</a:t>
            </a:r>
            <a:endParaRPr lang="en-US" sz="1800" i="1">
              <a:solidFill>
                <a:srgbClr val="FFFF00"/>
              </a:solidFill>
              <a:effectLst>
                <a:outerShdw blurRad="38100" dist="38100" dir="2700000" algn="tl">
                  <a:srgbClr val="000000"/>
                </a:outerShdw>
              </a:effectLst>
              <a:latin typeface="Arial" charset="0"/>
            </a:endParaRPr>
          </a:p>
        </p:txBody>
      </p:sp>
      <p:sp>
        <p:nvSpPr>
          <p:cNvPr id="951303" name="Text Box 7"/>
          <p:cNvSpPr txBox="1">
            <a:spLocks noChangeArrowheads="1"/>
          </p:cNvSpPr>
          <p:nvPr/>
        </p:nvSpPr>
        <p:spPr bwMode="auto">
          <a:xfrm>
            <a:off x="6443663" y="333375"/>
            <a:ext cx="212883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defRPr/>
            </a:pPr>
            <a:r>
              <a:rPr lang="pl-PL" altLang="pl-PL" sz="2000" b="1" i="1">
                <a:solidFill>
                  <a:srgbClr val="FFFF00"/>
                </a:solidFill>
                <a:effectLst>
                  <a:outerShdw blurRad="38100" dist="38100" dir="2700000" algn="tl">
                    <a:srgbClr val="000000"/>
                  </a:outerShdw>
                </a:effectLst>
                <a:latin typeface="Arial" panose="020B0604020202020204" pitchFamily="34" charset="0"/>
              </a:rPr>
              <a:t>Electrospinning</a:t>
            </a:r>
            <a:endParaRPr lang="en-US" altLang="pl-PL" sz="2000" b="1" i="1">
              <a:solidFill>
                <a:srgbClr val="FFFF00"/>
              </a:solidFill>
              <a:effectLst>
                <a:outerShdw blurRad="38100" dist="38100" dir="2700000" algn="tl">
                  <a:srgbClr val="000000"/>
                </a:outerShdw>
              </a:effectLst>
              <a:latin typeface="Arial" panose="020B0604020202020204" pitchFamily="34" charset="0"/>
            </a:endParaRPr>
          </a:p>
          <a:p>
            <a:pPr eaLnBrk="1" hangingPunct="1">
              <a:defRPr/>
            </a:pPr>
            <a:endParaRPr lang="pl-PL" altLang="pl-PL" sz="2000" b="1">
              <a:solidFill>
                <a:srgbClr val="000000"/>
              </a:solidFill>
              <a:latin typeface="Arial" panose="020B0604020202020204" pitchFamily="34" charset="0"/>
            </a:endParaRPr>
          </a:p>
        </p:txBody>
      </p:sp>
      <p:graphicFrame>
        <p:nvGraphicFramePr>
          <p:cNvPr id="417800"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17816" name="CorelDRAW" r:id="rId9" imgW="4568040" imgH="4592160" progId="">
                  <p:embed/>
                </p:oleObj>
              </mc:Choice>
              <mc:Fallback>
                <p:oleObj name="CorelDRAW" r:id="rId9" imgW="4568040" imgH="4592160" progId="">
                  <p:embed/>
                  <p:pic>
                    <p:nvPicPr>
                      <p:cNvPr id="0" name="Object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nodeType="afterGroup">
                            <p:stCondLst>
                              <p:cond delay="500"/>
                            </p:stCondLst>
                            <p:childTnLst>
                              <p:par>
                                <p:cTn id="9" presetID="53" presetClass="entr" presetSubtype="0" fill="hold" nodeType="afterEffect">
                                  <p:stCondLst>
                                    <p:cond delay="0"/>
                                  </p:stCondLst>
                                  <p:childTnLst>
                                    <p:set>
                                      <p:cBhvr>
                                        <p:cTn id="10" dur="1" fill="hold">
                                          <p:stCondLst>
                                            <p:cond delay="0"/>
                                          </p:stCondLst>
                                        </p:cTn>
                                        <p:tgtEl>
                                          <p:spTgt spid="38919"/>
                                        </p:tgtEl>
                                        <p:attrNameLst>
                                          <p:attrName>style.visibility</p:attrName>
                                        </p:attrNameLst>
                                      </p:cBhvr>
                                      <p:to>
                                        <p:strVal val="visible"/>
                                      </p:to>
                                    </p:set>
                                    <p:anim calcmode="lin" valueType="num">
                                      <p:cBhvr>
                                        <p:cTn id="11" dur="1000" fill="hold"/>
                                        <p:tgtEl>
                                          <p:spTgt spid="38919"/>
                                        </p:tgtEl>
                                        <p:attrNameLst>
                                          <p:attrName>ppt_w</p:attrName>
                                        </p:attrNameLst>
                                      </p:cBhvr>
                                      <p:tavLst>
                                        <p:tav tm="0">
                                          <p:val>
                                            <p:fltVal val="0"/>
                                          </p:val>
                                        </p:tav>
                                        <p:tav tm="100000">
                                          <p:val>
                                            <p:strVal val="#ppt_w"/>
                                          </p:val>
                                        </p:tav>
                                      </p:tavLst>
                                    </p:anim>
                                    <p:anim calcmode="lin" valueType="num">
                                      <p:cBhvr>
                                        <p:cTn id="12" dur="1000" fill="hold"/>
                                        <p:tgtEl>
                                          <p:spTgt spid="38919"/>
                                        </p:tgtEl>
                                        <p:attrNameLst>
                                          <p:attrName>ppt_h</p:attrName>
                                        </p:attrNameLst>
                                      </p:cBhvr>
                                      <p:tavLst>
                                        <p:tav tm="0">
                                          <p:val>
                                            <p:fltVal val="0"/>
                                          </p:val>
                                        </p:tav>
                                        <p:tav tm="100000">
                                          <p:val>
                                            <p:strVal val="#ppt_h"/>
                                          </p:val>
                                        </p:tav>
                                      </p:tavLst>
                                    </p:anim>
                                    <p:animEffect transition="in" filter="fade">
                                      <p:cBhvr>
                                        <p:cTn id="13" dur="1000"/>
                                        <p:tgtEl>
                                          <p:spTgt spid="38919"/>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xit" presetSubtype="0" fill="hold" nodeType="clickEffect">
                                  <p:stCondLst>
                                    <p:cond delay="0"/>
                                  </p:stCondLst>
                                  <p:childTnLst>
                                    <p:animEffect transition="out" filter="fade">
                                      <p:cBhvr>
                                        <p:cTn id="17" dur="2000"/>
                                        <p:tgtEl>
                                          <p:spTgt spid="38919"/>
                                        </p:tgtEl>
                                      </p:cBhvr>
                                    </p:animEffect>
                                    <p:set>
                                      <p:cBhvr>
                                        <p:cTn id="18" dur="1" fill="hold">
                                          <p:stCondLst>
                                            <p:cond delay="1999"/>
                                          </p:stCondLst>
                                        </p:cTn>
                                        <p:tgtEl>
                                          <p:spTgt spid="38919"/>
                                        </p:tgtEl>
                                        <p:attrNameLst>
                                          <p:attrName>style.visibility</p:attrName>
                                        </p:attrNameLst>
                                      </p:cBhvr>
                                      <p:to>
                                        <p:strVal val="hidden"/>
                                      </p:to>
                                    </p:set>
                                  </p:childTnLst>
                                </p:cTn>
                              </p:par>
                              <p:par>
                                <p:cTn id="19" presetID="10" presetClass="exit" presetSubtype="0" fill="hold" grpId="1" nodeType="withEffect">
                                  <p:stCondLst>
                                    <p:cond delay="0"/>
                                  </p:stCondLst>
                                  <p:childTnLst>
                                    <p:animEffect transition="out" filter="fade">
                                      <p:cBhvr>
                                        <p:cTn id="20" dur="500"/>
                                        <p:tgtEl>
                                          <p:spTgt spid="7"/>
                                        </p:tgtEl>
                                      </p:cBhvr>
                                    </p:animEffect>
                                    <p:set>
                                      <p:cBhvr>
                                        <p:cTn id="21"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42" name="Picture 5" descr="EG63-x3500-b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4813" y="1357313"/>
            <a:ext cx="5826125" cy="451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43" name="pole tekstowe 5"/>
          <p:cNvSpPr txBox="1">
            <a:spLocks noChangeArrowheads="1"/>
          </p:cNvSpPr>
          <p:nvPr/>
        </p:nvSpPr>
        <p:spPr bwMode="auto">
          <a:xfrm>
            <a:off x="1544638" y="5926138"/>
            <a:ext cx="604837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600" i="1">
                <a:solidFill>
                  <a:srgbClr val="000000"/>
                </a:solidFill>
                <a:latin typeface="Arial" panose="020B0604020202020204" pitchFamily="34" charset="0"/>
              </a:rPr>
              <a:t>Center for  Biomedical Engineering and Physics; </a:t>
            </a:r>
          </a:p>
          <a:p>
            <a:pPr algn="ctr" eaLnBrk="1" hangingPunct="1">
              <a:spcBef>
                <a:spcPct val="0"/>
              </a:spcBef>
              <a:buFontTx/>
              <a:buNone/>
            </a:pPr>
            <a:r>
              <a:rPr lang="pl-PL" altLang="pl-PL" sz="1600" i="1">
                <a:solidFill>
                  <a:srgbClr val="000000"/>
                </a:solidFill>
                <a:latin typeface="Arial" panose="020B0604020202020204" pitchFamily="34" charset="0"/>
              </a:rPr>
              <a:t>Medical University Viena AKH Austria, </a:t>
            </a:r>
          </a:p>
          <a:p>
            <a:pPr algn="ctr" eaLnBrk="1" hangingPunct="1">
              <a:spcBef>
                <a:spcPct val="0"/>
              </a:spcBef>
              <a:buFontTx/>
              <a:buNone/>
            </a:pPr>
            <a:r>
              <a:rPr lang="pl-PL" altLang="pl-PL" sz="1600" i="1">
                <a:solidFill>
                  <a:srgbClr val="000000"/>
                </a:solidFill>
                <a:latin typeface="Arial" panose="020B0604020202020204" pitchFamily="34" charset="0"/>
              </a:rPr>
              <a:t>Centrum Materiałów Węglowych i Polimerowych PAN Zabrze</a:t>
            </a:r>
          </a:p>
        </p:txBody>
      </p:sp>
      <p:sp>
        <p:nvSpPr>
          <p:cNvPr id="23" name="Text Box 5"/>
          <p:cNvSpPr txBox="1">
            <a:spLocks noChangeArrowheads="1"/>
          </p:cNvSpPr>
          <p:nvPr/>
        </p:nvSpPr>
        <p:spPr bwMode="auto">
          <a:xfrm>
            <a:off x="5397500" y="92075"/>
            <a:ext cx="3711575" cy="457200"/>
          </a:xfrm>
          <a:prstGeom prst="rect">
            <a:avLst/>
          </a:prstGeom>
          <a:noFill/>
          <a:ln w="9525">
            <a:noFill/>
            <a:miter lim="800000"/>
            <a:headEnd/>
            <a:tailEnd/>
          </a:ln>
          <a:effectLst/>
        </p:spPr>
        <p:txBody>
          <a:bodyPr wrap="none">
            <a:spAutoFit/>
          </a:bodyPr>
          <a:lstStyle/>
          <a:p>
            <a:pPr algn="r" eaLnBrk="1" hangingPunct="1">
              <a:defRPr/>
            </a:pPr>
            <a:r>
              <a:rPr lang="pl-PL" sz="1800" i="1">
                <a:solidFill>
                  <a:srgbClr val="FFFF00"/>
                </a:solidFill>
                <a:effectLst>
                  <a:outerShdw blurRad="38100" dist="38100" dir="2700000" algn="tl">
                    <a:srgbClr val="000000"/>
                  </a:outerShdw>
                </a:effectLst>
                <a:latin typeface="Arial" charset="0"/>
              </a:rPr>
              <a:t>Functional porous materials</a:t>
            </a:r>
            <a:endParaRPr lang="en-US" sz="1800" i="1">
              <a:solidFill>
                <a:srgbClr val="FFFF00"/>
              </a:solidFill>
              <a:effectLst>
                <a:outerShdw blurRad="38100" dist="38100" dir="2700000" algn="tl">
                  <a:srgbClr val="000000"/>
                </a:outerShdw>
              </a:effectLst>
              <a:latin typeface="Arial" charset="0"/>
            </a:endParaRPr>
          </a:p>
        </p:txBody>
      </p:sp>
      <p:sp>
        <p:nvSpPr>
          <p:cNvPr id="953349" name="Rectangle 2"/>
          <p:cNvSpPr>
            <a:spLocks noChangeArrowheads="1"/>
          </p:cNvSpPr>
          <p:nvPr/>
        </p:nvSpPr>
        <p:spPr bwMode="auto">
          <a:xfrm>
            <a:off x="685800" y="609600"/>
            <a:ext cx="7772400" cy="1143000"/>
          </a:xfrm>
          <a:prstGeom prst="rect">
            <a:avLst/>
          </a:prstGeom>
          <a:noFill/>
          <a:ln w="9525">
            <a:noFill/>
            <a:miter lim="800000"/>
            <a:headEnd/>
            <a:tailEnd/>
          </a:ln>
        </p:spPr>
        <p:txBody>
          <a:bodyPr lIns="92075" tIns="46038" rIns="92075" bIns="46038" anchor="ctr"/>
          <a:lstStyle/>
          <a:p>
            <a:pPr algn="ctr">
              <a:defRPr/>
            </a:pPr>
            <a:r>
              <a:rPr kumimoji="1" lang="pl-PL" sz="1800" i="1">
                <a:solidFill>
                  <a:srgbClr val="FFFF00"/>
                </a:solidFill>
                <a:latin typeface="Arial" charset="0"/>
              </a:rPr>
              <a:t>Tissue precursors - </a:t>
            </a:r>
            <a:r>
              <a:rPr lang="pl-PL" sz="1800" i="1">
                <a:solidFill>
                  <a:srgbClr val="FFFF00"/>
                </a:solidFill>
                <a:effectLst>
                  <a:outerShdw blurRad="38100" dist="38100" dir="2700000" algn="tl">
                    <a:srgbClr val="000000"/>
                  </a:outerShdw>
                </a:effectLst>
                <a:latin typeface="Arial" charset="0"/>
              </a:rPr>
              <a:t>electrospinning</a:t>
            </a:r>
            <a:endParaRPr lang="en-US" sz="1800" i="1">
              <a:solidFill>
                <a:srgbClr val="FFFF00"/>
              </a:solidFill>
              <a:effectLst>
                <a:outerShdw blurRad="38100" dist="38100" dir="2700000" algn="tl">
                  <a:srgbClr val="000000"/>
                </a:outerShdw>
              </a:effectLst>
              <a:latin typeface="Arial" charset="0"/>
            </a:endParaRPr>
          </a:p>
        </p:txBody>
      </p:sp>
      <p:graphicFrame>
        <p:nvGraphicFramePr>
          <p:cNvPr id="419846"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19862"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1890" name="Picture 2"/>
          <p:cNvPicPr>
            <a:picLocks noChangeAspect="1" noChangeArrowheads="1"/>
          </p:cNvPicPr>
          <p:nvPr/>
        </p:nvPicPr>
        <p:blipFill>
          <a:blip r:embed="rId3">
            <a:lum contrast="40000"/>
            <a:extLst>
              <a:ext uri="{28A0092B-C50C-407E-A947-70E740481C1C}">
                <a14:useLocalDpi xmlns:a14="http://schemas.microsoft.com/office/drawing/2010/main" val="0"/>
              </a:ext>
            </a:extLst>
          </a:blip>
          <a:srcRect l="14465" t="16650" r="50098" b="16257"/>
          <a:stretch>
            <a:fillRect/>
          </a:stretch>
        </p:blipFill>
        <p:spPr bwMode="auto">
          <a:xfrm>
            <a:off x="107950" y="620713"/>
            <a:ext cx="4319588"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1891" name="Prostokąt 4"/>
          <p:cNvSpPr>
            <a:spLocks noChangeArrowheads="1"/>
          </p:cNvSpPr>
          <p:nvPr/>
        </p:nvSpPr>
        <p:spPr bwMode="auto">
          <a:xfrm>
            <a:off x="0" y="5842000"/>
            <a:ext cx="45720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0"/>
              </a:spcBef>
              <a:buFontTx/>
              <a:buNone/>
            </a:pPr>
            <a:r>
              <a:rPr lang="en-US" altLang="pl-PL" sz="1200" i="1">
                <a:solidFill>
                  <a:srgbClr val="FFFFFF"/>
                </a:solidFill>
                <a:latin typeface="Arial" panose="020B0604020202020204" pitchFamily="34" charset="0"/>
              </a:rPr>
              <a:t>C. Picart, J. Mutterer, L. Richert, Y. Luo, G. D. Prestwich, P. Schaaf, J.C. Voegel, and P. Lavalle Molecular basis for the explanation of the exponential growth of polyelectrolyte multilayers; PNAS  October 1, (2002)  vol. 99 no. 20 p 12531–12535</a:t>
            </a:r>
            <a:endParaRPr lang="pl-PL" altLang="pl-PL" sz="1200" i="1">
              <a:solidFill>
                <a:srgbClr val="FFFFFF"/>
              </a:solidFill>
              <a:latin typeface="Arial" panose="020B0604020202020204" pitchFamily="34" charset="0"/>
            </a:endParaRPr>
          </a:p>
        </p:txBody>
      </p:sp>
      <p:pic>
        <p:nvPicPr>
          <p:cNvPr id="421892" name="Picture 3"/>
          <p:cNvPicPr>
            <a:picLocks noChangeAspect="1" noChangeArrowheads="1"/>
          </p:cNvPicPr>
          <p:nvPr/>
        </p:nvPicPr>
        <p:blipFill>
          <a:blip r:embed="rId4">
            <a:lum contrast="40000"/>
            <a:extLst>
              <a:ext uri="{28A0092B-C50C-407E-A947-70E740481C1C}">
                <a14:useLocalDpi xmlns:a14="http://schemas.microsoft.com/office/drawing/2010/main" val="0"/>
              </a:ext>
            </a:extLst>
          </a:blip>
          <a:srcRect l="21651" t="13229" r="3932" b="28181"/>
          <a:stretch>
            <a:fillRect/>
          </a:stretch>
        </p:blipFill>
        <p:spPr bwMode="auto">
          <a:xfrm>
            <a:off x="4572000" y="1433513"/>
            <a:ext cx="4572000" cy="224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1893" name="Rectangle 4"/>
          <p:cNvSpPr>
            <a:spLocks noChangeArrowheads="1"/>
          </p:cNvSpPr>
          <p:nvPr/>
        </p:nvSpPr>
        <p:spPr bwMode="auto">
          <a:xfrm>
            <a:off x="4572000" y="3940175"/>
            <a:ext cx="4572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defTabSz="912813">
              <a:spcBef>
                <a:spcPct val="20000"/>
              </a:spcBef>
              <a:buChar char="•"/>
              <a:tabLst>
                <a:tab pos="449263" algn="l"/>
                <a:tab pos="538163" algn="l"/>
              </a:tabLst>
              <a:defRPr sz="3200">
                <a:solidFill>
                  <a:schemeClr val="tx1"/>
                </a:solidFill>
                <a:latin typeface="Times New Roman" panose="02020603050405020304" pitchFamily="18" charset="0"/>
              </a:defRPr>
            </a:lvl1pPr>
            <a:lvl2pPr marL="742950" indent="-285750" defTabSz="912813">
              <a:spcBef>
                <a:spcPct val="20000"/>
              </a:spcBef>
              <a:buChar char="–"/>
              <a:tabLst>
                <a:tab pos="449263" algn="l"/>
                <a:tab pos="538163" algn="l"/>
              </a:tabLst>
              <a:defRPr sz="2800">
                <a:solidFill>
                  <a:schemeClr val="tx1"/>
                </a:solidFill>
                <a:latin typeface="Times New Roman" panose="02020603050405020304" pitchFamily="18" charset="0"/>
              </a:defRPr>
            </a:lvl2pPr>
            <a:lvl3pPr marL="1143000" indent="-228600" defTabSz="912813">
              <a:spcBef>
                <a:spcPct val="20000"/>
              </a:spcBef>
              <a:buChar char="•"/>
              <a:tabLst>
                <a:tab pos="449263" algn="l"/>
                <a:tab pos="538163" algn="l"/>
              </a:tabLst>
              <a:defRPr sz="2400">
                <a:solidFill>
                  <a:schemeClr val="tx1"/>
                </a:solidFill>
                <a:latin typeface="Times New Roman" panose="02020603050405020304" pitchFamily="18" charset="0"/>
              </a:defRPr>
            </a:lvl3pPr>
            <a:lvl4pPr marL="1600200" indent="-228600" defTabSz="912813">
              <a:spcBef>
                <a:spcPct val="20000"/>
              </a:spcBef>
              <a:buChar char="–"/>
              <a:tabLst>
                <a:tab pos="449263" algn="l"/>
                <a:tab pos="538163" algn="l"/>
              </a:tabLst>
              <a:defRPr sz="2000">
                <a:solidFill>
                  <a:schemeClr val="tx1"/>
                </a:solidFill>
                <a:latin typeface="Times New Roman" panose="02020603050405020304" pitchFamily="18" charset="0"/>
              </a:defRPr>
            </a:lvl4pPr>
            <a:lvl5pPr marL="2057400" indent="-228600" defTabSz="912813">
              <a:spcBef>
                <a:spcPct val="20000"/>
              </a:spcBef>
              <a:buChar char="»"/>
              <a:tabLst>
                <a:tab pos="449263" algn="l"/>
                <a:tab pos="538163" algn="l"/>
              </a:tabLst>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tabLst>
                <a:tab pos="449263" algn="l"/>
                <a:tab pos="538163" algn="l"/>
              </a:tabLst>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tabLst>
                <a:tab pos="449263" algn="l"/>
                <a:tab pos="538163" algn="l"/>
              </a:tabLst>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tabLst>
                <a:tab pos="449263" algn="l"/>
                <a:tab pos="538163" algn="l"/>
              </a:tabLst>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tabLst>
                <a:tab pos="449263" algn="l"/>
                <a:tab pos="538163" algn="l"/>
              </a:tabLst>
              <a:defRPr sz="2000">
                <a:solidFill>
                  <a:schemeClr val="tx1"/>
                </a:solidFill>
                <a:latin typeface="Times New Roman" panose="02020603050405020304" pitchFamily="18" charset="0"/>
              </a:defRPr>
            </a:lvl9pPr>
          </a:lstStyle>
          <a:p>
            <a:pPr eaLnBrk="1" hangingPunct="1">
              <a:spcBef>
                <a:spcPct val="0"/>
              </a:spcBef>
            </a:pPr>
            <a:r>
              <a:rPr lang="en-US" altLang="pl-PL" sz="1200" i="1">
                <a:solidFill>
                  <a:srgbClr val="FFFFFF"/>
                </a:solidFill>
                <a:latin typeface="Arial" panose="020B0604020202020204" pitchFamily="34" charset="0"/>
                <a:ea typeface="Calibri" panose="020F0502020204030204" pitchFamily="34" charset="0"/>
                <a:cs typeface="Arial" panose="020B0604020202020204" pitchFamily="34" charset="0"/>
              </a:rPr>
              <a:t>Ludovic Richert, Fouzia Boulmedais, Philippe Lavalle, Jerome Mutterer, Emmanuelle Ferreux, Gero Decher, Pierre Schaaf, Jean-Claude Voegel  and Catherine Picart;  Improvement of Stability and Cell Adhesion Properties of Polyelectrolyte Multilayer Films by Chemical Cross-Linking; Biomacromolecules (2004), 5,284-294</a:t>
            </a:r>
          </a:p>
        </p:txBody>
      </p:sp>
      <p:sp>
        <p:nvSpPr>
          <p:cNvPr id="10" name="Text Box 5"/>
          <p:cNvSpPr txBox="1">
            <a:spLocks noChangeArrowheads="1"/>
          </p:cNvSpPr>
          <p:nvPr/>
        </p:nvSpPr>
        <p:spPr bwMode="auto">
          <a:xfrm>
            <a:off x="5300663" y="92075"/>
            <a:ext cx="3808412" cy="1309688"/>
          </a:xfrm>
          <a:prstGeom prst="rect">
            <a:avLst/>
          </a:prstGeom>
          <a:noFill/>
          <a:ln w="9525">
            <a:noFill/>
            <a:miter lim="800000"/>
            <a:headEnd/>
            <a:tailEnd/>
          </a:ln>
          <a:effectLst/>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r" eaLnBrk="1" hangingPunct="1">
              <a:defRPr/>
            </a:pPr>
            <a:r>
              <a:rPr lang="pl-PL" altLang="pl-PL" sz="3200" b="1" i="1">
                <a:solidFill>
                  <a:srgbClr val="FFFF00"/>
                </a:solidFill>
                <a:effectLst>
                  <a:outerShdw blurRad="38100" dist="38100" dir="2700000" algn="tl">
                    <a:srgbClr val="000000"/>
                  </a:outerShdw>
                </a:effectLst>
                <a:latin typeface="Calibri" panose="020F0502020204030204" pitchFamily="34" charset="0"/>
              </a:rPr>
              <a:t>Polyelectrolites</a:t>
            </a:r>
          </a:p>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PLL/HA</a:t>
            </a:r>
          </a:p>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poly-L-lysine/hyaluronic acid</a:t>
            </a:r>
          </a:p>
        </p:txBody>
      </p:sp>
      <p:graphicFrame>
        <p:nvGraphicFramePr>
          <p:cNvPr id="421895"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21911" name="CorelDRAW" r:id="rId5" imgW="4568040" imgH="4592160" progId="">
                  <p:embed/>
                </p:oleObj>
              </mc:Choice>
              <mc:Fallback>
                <p:oleObj name="CorelDRAW" r:id="rId5" imgW="4568040" imgH="4592160" progId="">
                  <p:embed/>
                  <p:pic>
                    <p:nvPicPr>
                      <p:cNvPr id="0"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2914" name="Obraz 1" descr="269mM.tif"/>
          <p:cNvPicPr>
            <a:picLocks noChangeAspect="1"/>
          </p:cNvPicPr>
          <p:nvPr/>
        </p:nvPicPr>
        <p:blipFill>
          <a:blip r:embed="rId3">
            <a:lum bright="30000" contrast="30000"/>
            <a:extLst>
              <a:ext uri="{28A0092B-C50C-407E-A947-70E740481C1C}">
                <a14:useLocalDpi xmlns:a14="http://schemas.microsoft.com/office/drawing/2010/main" val="0"/>
              </a:ext>
            </a:extLst>
          </a:blip>
          <a:srcRect/>
          <a:stretch>
            <a:fillRect/>
          </a:stretch>
        </p:blipFill>
        <p:spPr bwMode="auto">
          <a:xfrm>
            <a:off x="0" y="2349500"/>
            <a:ext cx="29527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2915" name="Obraz 2" descr="400mM.tif"/>
          <p:cNvPicPr>
            <a:picLocks noChangeAspect="1"/>
          </p:cNvPicPr>
          <p:nvPr/>
        </p:nvPicPr>
        <p:blipFill>
          <a:blip r:embed="rId4">
            <a:lum bright="20000"/>
            <a:extLst>
              <a:ext uri="{28A0092B-C50C-407E-A947-70E740481C1C}">
                <a14:useLocalDpi xmlns:a14="http://schemas.microsoft.com/office/drawing/2010/main" val="0"/>
              </a:ext>
            </a:extLst>
          </a:blip>
          <a:srcRect/>
          <a:stretch>
            <a:fillRect/>
          </a:stretch>
        </p:blipFill>
        <p:spPr bwMode="auto">
          <a:xfrm>
            <a:off x="2987675" y="2278063"/>
            <a:ext cx="3024188" cy="302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2916" name="Obraz 3" descr="800mM.tif"/>
          <p:cNvPicPr>
            <a:picLocks noChangeAspect="1"/>
          </p:cNvPicPr>
          <p:nvPr/>
        </p:nvPicPr>
        <p:blipFill>
          <a:blip r:embed="rId5">
            <a:lum bright="30000" contrast="40000"/>
            <a:extLst>
              <a:ext uri="{28A0092B-C50C-407E-A947-70E740481C1C}">
                <a14:useLocalDpi xmlns:a14="http://schemas.microsoft.com/office/drawing/2010/main" val="0"/>
              </a:ext>
            </a:extLst>
          </a:blip>
          <a:srcRect/>
          <a:stretch>
            <a:fillRect/>
          </a:stretch>
        </p:blipFill>
        <p:spPr bwMode="auto">
          <a:xfrm>
            <a:off x="6084888" y="2276475"/>
            <a:ext cx="3059112"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3"/>
          <p:cNvSpPr txBox="1">
            <a:spLocks noChangeArrowheads="1"/>
          </p:cNvSpPr>
          <p:nvPr/>
        </p:nvSpPr>
        <p:spPr bwMode="auto">
          <a:xfrm>
            <a:off x="76200" y="852488"/>
            <a:ext cx="9067800" cy="457200"/>
          </a:xfrm>
          <a:prstGeom prst="rect">
            <a:avLst/>
          </a:prstGeom>
          <a:noFill/>
          <a:ln w="9525">
            <a:noFill/>
            <a:miter lim="800000"/>
            <a:headEnd/>
            <a:tailEnd/>
          </a:ln>
          <a:effectLst/>
        </p:spPr>
        <p:txBody>
          <a:bodyPr>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Cell answer</a:t>
            </a:r>
            <a:endParaRPr lang="en-US" altLang="pl-PL" b="1" i="1">
              <a:solidFill>
                <a:srgbClr val="FFFF00"/>
              </a:solidFill>
              <a:latin typeface="Calibri" panose="020F0502020204030204" pitchFamily="34" charset="0"/>
            </a:endParaRPr>
          </a:p>
        </p:txBody>
      </p:sp>
      <p:sp>
        <p:nvSpPr>
          <p:cNvPr id="422918" name="pole tekstowe 7"/>
          <p:cNvSpPr txBox="1">
            <a:spLocks noChangeArrowheads="1"/>
          </p:cNvSpPr>
          <p:nvPr/>
        </p:nvSpPr>
        <p:spPr bwMode="auto">
          <a:xfrm>
            <a:off x="2051050" y="1268413"/>
            <a:ext cx="50260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FFFF"/>
                </a:solidFill>
                <a:latin typeface="Calibri" panose="020F0502020204030204" pitchFamily="34" charset="0"/>
              </a:rPr>
              <a:t>12 (PLL-HA) cross +PLL+ fibronectin + HUVEC</a:t>
            </a:r>
          </a:p>
        </p:txBody>
      </p:sp>
      <p:sp>
        <p:nvSpPr>
          <p:cNvPr id="422919" name="pole tekstowe 8"/>
          <p:cNvSpPr txBox="1">
            <a:spLocks noChangeArrowheads="1"/>
          </p:cNvSpPr>
          <p:nvPr/>
        </p:nvSpPr>
        <p:spPr bwMode="auto">
          <a:xfrm>
            <a:off x="900113" y="5445125"/>
            <a:ext cx="10302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200 mM</a:t>
            </a:r>
          </a:p>
        </p:txBody>
      </p:sp>
      <p:sp>
        <p:nvSpPr>
          <p:cNvPr id="422920" name="pole tekstowe 9"/>
          <p:cNvSpPr txBox="1">
            <a:spLocks noChangeArrowheads="1"/>
          </p:cNvSpPr>
          <p:nvPr/>
        </p:nvSpPr>
        <p:spPr bwMode="auto">
          <a:xfrm>
            <a:off x="4140200" y="5445125"/>
            <a:ext cx="10302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400 mM</a:t>
            </a:r>
          </a:p>
        </p:txBody>
      </p:sp>
      <p:sp>
        <p:nvSpPr>
          <p:cNvPr id="422921" name="pole tekstowe 10"/>
          <p:cNvSpPr txBox="1">
            <a:spLocks noChangeArrowheads="1"/>
          </p:cNvSpPr>
          <p:nvPr/>
        </p:nvSpPr>
        <p:spPr bwMode="auto">
          <a:xfrm>
            <a:off x="7308850" y="5445125"/>
            <a:ext cx="1031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a:spcBef>
                <a:spcPct val="20000"/>
              </a:spcBef>
              <a:buChar char="•"/>
              <a:defRPr sz="3200">
                <a:solidFill>
                  <a:schemeClr val="tx1"/>
                </a:solidFill>
                <a:latin typeface="Times New Roman" panose="02020603050405020304" pitchFamily="18" charset="0"/>
              </a:defRPr>
            </a:lvl1pPr>
            <a:lvl2pPr marL="742950" indent="-285750" defTabSz="912813">
              <a:spcBef>
                <a:spcPct val="20000"/>
              </a:spcBef>
              <a:buChar char="–"/>
              <a:defRPr sz="2800">
                <a:solidFill>
                  <a:schemeClr val="tx1"/>
                </a:solidFill>
                <a:latin typeface="Times New Roman" panose="02020603050405020304" pitchFamily="18" charset="0"/>
              </a:defRPr>
            </a:lvl2pPr>
            <a:lvl3pPr marL="1143000" indent="-228600" defTabSz="912813">
              <a:spcBef>
                <a:spcPct val="20000"/>
              </a:spcBef>
              <a:buChar char="•"/>
              <a:defRPr sz="2400">
                <a:solidFill>
                  <a:schemeClr val="tx1"/>
                </a:solidFill>
                <a:latin typeface="Times New Roman" panose="02020603050405020304" pitchFamily="18" charset="0"/>
              </a:defRPr>
            </a:lvl3pPr>
            <a:lvl4pPr marL="1600200" indent="-228600" defTabSz="912813">
              <a:spcBef>
                <a:spcPct val="20000"/>
              </a:spcBef>
              <a:buChar char="–"/>
              <a:defRPr sz="2000">
                <a:solidFill>
                  <a:schemeClr val="tx1"/>
                </a:solidFill>
                <a:latin typeface="Times New Roman" panose="02020603050405020304" pitchFamily="18" charset="0"/>
              </a:defRPr>
            </a:lvl4pPr>
            <a:lvl5pPr marL="2057400" indent="-228600" defTabSz="912813">
              <a:spcBef>
                <a:spcPct val="20000"/>
              </a:spcBef>
              <a:buChar char="»"/>
              <a:defRPr sz="2000">
                <a:solidFill>
                  <a:schemeClr val="tx1"/>
                </a:solidFill>
                <a:latin typeface="Times New Roman" panose="02020603050405020304" pitchFamily="18" charset="0"/>
              </a:defRPr>
            </a:lvl5pPr>
            <a:lvl6pPr marL="25146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912813"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FFFF"/>
                </a:solidFill>
                <a:latin typeface="Arial" panose="020B0604020202020204" pitchFamily="34" charset="0"/>
              </a:rPr>
              <a:t>800 mM</a:t>
            </a:r>
          </a:p>
        </p:txBody>
      </p:sp>
      <p:pic>
        <p:nvPicPr>
          <p:cNvPr id="422922" name="Picture 2"/>
          <p:cNvPicPr>
            <a:picLocks noChangeAspect="1" noChangeArrowheads="1"/>
          </p:cNvPicPr>
          <p:nvPr/>
        </p:nvPicPr>
        <p:blipFill>
          <a:blip r:embed="rId6">
            <a:extLst>
              <a:ext uri="{28A0092B-C50C-407E-A947-70E740481C1C}">
                <a14:useLocalDpi xmlns:a14="http://schemas.microsoft.com/office/drawing/2010/main" val="0"/>
              </a:ext>
            </a:extLst>
          </a:blip>
          <a:srcRect l="10922" t="8145" r="81990" b="81461"/>
          <a:stretch>
            <a:fillRect/>
          </a:stretch>
        </p:blipFill>
        <p:spPr bwMode="auto">
          <a:xfrm>
            <a:off x="0" y="0"/>
            <a:ext cx="863600"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2923"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Box 3"/>
          <p:cNvSpPr txBox="1">
            <a:spLocks noChangeArrowheads="1"/>
          </p:cNvSpPr>
          <p:nvPr/>
        </p:nvSpPr>
        <p:spPr bwMode="auto">
          <a:xfrm>
            <a:off x="76200" y="852488"/>
            <a:ext cx="9067800" cy="457200"/>
          </a:xfrm>
          <a:prstGeom prst="rect">
            <a:avLst/>
          </a:prstGeom>
          <a:noFill/>
          <a:ln w="9525">
            <a:noFill/>
            <a:miter lim="800000"/>
            <a:headEnd/>
            <a:tailEnd/>
          </a:ln>
          <a:effectLst/>
        </p:spPr>
        <p:txBody>
          <a:bodyPr>
            <a:spAutoFit/>
          </a:bodyPr>
          <a:lstStyle/>
          <a:p>
            <a:pPr algn="ctr" eaLnBrk="1" hangingPunct="1">
              <a:defRPr/>
            </a:pPr>
            <a:r>
              <a:rPr lang="pl-PL" sz="1800" i="1">
                <a:solidFill>
                  <a:srgbClr val="FFFF00"/>
                </a:solidFill>
                <a:effectLst>
                  <a:outerShdw blurRad="38100" dist="38100" dir="2700000" algn="tl">
                    <a:srgbClr val="000000"/>
                  </a:outerShdw>
                </a:effectLst>
                <a:latin typeface="Arial" pitchFamily="34" charset="0"/>
              </a:rPr>
              <a:t>Pro</a:t>
            </a:r>
            <a:r>
              <a:rPr lang="pl-PL" sz="1800" i="1">
                <a:solidFill>
                  <a:srgbClr val="FFFF00"/>
                </a:solidFill>
                <a:effectLst>
                  <a:outerShdw blurRad="38100" dist="38100" dir="2700000" algn="tl">
                    <a:srgbClr val="000000"/>
                  </a:outerShdw>
                </a:effectLst>
                <a:latin typeface="Arial" charset="0"/>
              </a:rPr>
              <a:t>position</a:t>
            </a:r>
            <a:r>
              <a:rPr lang="pl-PL" sz="1800" i="1">
                <a:solidFill>
                  <a:srgbClr val="FFFF00"/>
                </a:solidFill>
                <a:effectLst>
                  <a:outerShdw blurRad="38100" dist="38100" dir="2700000" algn="tl">
                    <a:srgbClr val="000000"/>
                  </a:outerShdw>
                </a:effectLst>
                <a:latin typeface="Arial" pitchFamily="34" charset="0"/>
              </a:rPr>
              <a:t> </a:t>
            </a:r>
            <a:endParaRPr lang="pl-PL" sz="1800" i="1">
              <a:solidFill>
                <a:srgbClr val="FFFF00"/>
              </a:solidFill>
              <a:latin typeface="Arial" pitchFamily="34" charset="0"/>
            </a:endParaRPr>
          </a:p>
        </p:txBody>
      </p:sp>
      <p:sp>
        <p:nvSpPr>
          <p:cNvPr id="7" name="Prostokąt 6"/>
          <p:cNvSpPr/>
          <p:nvPr/>
        </p:nvSpPr>
        <p:spPr>
          <a:xfrm>
            <a:off x="595313" y="5283200"/>
            <a:ext cx="3889375" cy="504825"/>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sp>
        <p:nvSpPr>
          <p:cNvPr id="11" name="Dowolny kształt 10"/>
          <p:cNvSpPr/>
          <p:nvPr/>
        </p:nvSpPr>
        <p:spPr>
          <a:xfrm>
            <a:off x="582613" y="4657725"/>
            <a:ext cx="3852862" cy="714375"/>
          </a:xfrm>
          <a:custGeom>
            <a:avLst/>
            <a:gdLst>
              <a:gd name="connsiteX0" fmla="*/ 109221 w 3852546"/>
              <a:gd name="connsiteY0" fmla="*/ 571500 h 714375"/>
              <a:gd name="connsiteX1" fmla="*/ 480696 w 3852546"/>
              <a:gd name="connsiteY1" fmla="*/ 533400 h 714375"/>
              <a:gd name="connsiteX2" fmla="*/ 490221 w 3852546"/>
              <a:gd name="connsiteY2" fmla="*/ 419100 h 714375"/>
              <a:gd name="connsiteX3" fmla="*/ 471171 w 3852546"/>
              <a:gd name="connsiteY3" fmla="*/ 381000 h 714375"/>
              <a:gd name="connsiteX4" fmla="*/ 423546 w 3852546"/>
              <a:gd name="connsiteY4" fmla="*/ 295275 h 714375"/>
              <a:gd name="connsiteX5" fmla="*/ 404496 w 3852546"/>
              <a:gd name="connsiteY5" fmla="*/ 257175 h 714375"/>
              <a:gd name="connsiteX6" fmla="*/ 375921 w 3852546"/>
              <a:gd name="connsiteY6" fmla="*/ 238125 h 714375"/>
              <a:gd name="connsiteX7" fmla="*/ 52071 w 3852546"/>
              <a:gd name="connsiteY7" fmla="*/ 190500 h 714375"/>
              <a:gd name="connsiteX8" fmla="*/ 42546 w 3852546"/>
              <a:gd name="connsiteY8" fmla="*/ 314325 h 714375"/>
              <a:gd name="connsiteX9" fmla="*/ 71121 w 3852546"/>
              <a:gd name="connsiteY9" fmla="*/ 333375 h 714375"/>
              <a:gd name="connsiteX10" fmla="*/ 185421 w 3852546"/>
              <a:gd name="connsiteY10" fmla="*/ 371475 h 714375"/>
              <a:gd name="connsiteX11" fmla="*/ 271146 w 3852546"/>
              <a:gd name="connsiteY11" fmla="*/ 361950 h 714375"/>
              <a:gd name="connsiteX12" fmla="*/ 290196 w 3852546"/>
              <a:gd name="connsiteY12" fmla="*/ 333375 h 714375"/>
              <a:gd name="connsiteX13" fmla="*/ 299721 w 3852546"/>
              <a:gd name="connsiteY13" fmla="*/ 285750 h 714375"/>
              <a:gd name="connsiteX14" fmla="*/ 309246 w 3852546"/>
              <a:gd name="connsiteY14" fmla="*/ 257175 h 714375"/>
              <a:gd name="connsiteX15" fmla="*/ 233046 w 3852546"/>
              <a:gd name="connsiteY15" fmla="*/ 190500 h 714375"/>
              <a:gd name="connsiteX16" fmla="*/ 261621 w 3852546"/>
              <a:gd name="connsiteY16" fmla="*/ 180975 h 714375"/>
              <a:gd name="connsiteX17" fmla="*/ 299721 w 3852546"/>
              <a:gd name="connsiteY17" fmla="*/ 247650 h 714375"/>
              <a:gd name="connsiteX18" fmla="*/ 404496 w 3852546"/>
              <a:gd name="connsiteY18" fmla="*/ 485775 h 714375"/>
              <a:gd name="connsiteX19" fmla="*/ 433071 w 3852546"/>
              <a:gd name="connsiteY19" fmla="*/ 476250 h 714375"/>
              <a:gd name="connsiteX20" fmla="*/ 480696 w 3852546"/>
              <a:gd name="connsiteY20" fmla="*/ 438150 h 714375"/>
              <a:gd name="connsiteX21" fmla="*/ 509271 w 3852546"/>
              <a:gd name="connsiteY21" fmla="*/ 371475 h 714375"/>
              <a:gd name="connsiteX22" fmla="*/ 499746 w 3852546"/>
              <a:gd name="connsiteY22" fmla="*/ 285750 h 714375"/>
              <a:gd name="connsiteX23" fmla="*/ 423546 w 3852546"/>
              <a:gd name="connsiteY23" fmla="*/ 209550 h 714375"/>
              <a:gd name="connsiteX24" fmla="*/ 356871 w 3852546"/>
              <a:gd name="connsiteY24" fmla="*/ 152400 h 714375"/>
              <a:gd name="connsiteX25" fmla="*/ 366396 w 3852546"/>
              <a:gd name="connsiteY25" fmla="*/ 85725 h 714375"/>
              <a:gd name="connsiteX26" fmla="*/ 423546 w 3852546"/>
              <a:gd name="connsiteY26" fmla="*/ 95250 h 714375"/>
              <a:gd name="connsiteX27" fmla="*/ 433071 w 3852546"/>
              <a:gd name="connsiteY27" fmla="*/ 142875 h 714375"/>
              <a:gd name="connsiteX28" fmla="*/ 394971 w 3852546"/>
              <a:gd name="connsiteY28" fmla="*/ 285750 h 714375"/>
              <a:gd name="connsiteX29" fmla="*/ 385446 w 3852546"/>
              <a:gd name="connsiteY29" fmla="*/ 333375 h 714375"/>
              <a:gd name="connsiteX30" fmla="*/ 375921 w 3852546"/>
              <a:gd name="connsiteY30" fmla="*/ 361950 h 714375"/>
              <a:gd name="connsiteX31" fmla="*/ 385446 w 3852546"/>
              <a:gd name="connsiteY31" fmla="*/ 409575 h 714375"/>
              <a:gd name="connsiteX32" fmla="*/ 433071 w 3852546"/>
              <a:gd name="connsiteY32" fmla="*/ 419100 h 714375"/>
              <a:gd name="connsiteX33" fmla="*/ 623571 w 3852546"/>
              <a:gd name="connsiteY33" fmla="*/ 381000 h 714375"/>
              <a:gd name="connsiteX34" fmla="*/ 585471 w 3852546"/>
              <a:gd name="connsiteY34" fmla="*/ 238125 h 714375"/>
              <a:gd name="connsiteX35" fmla="*/ 547371 w 3852546"/>
              <a:gd name="connsiteY35" fmla="*/ 142875 h 714375"/>
              <a:gd name="connsiteX36" fmla="*/ 528321 w 3852546"/>
              <a:gd name="connsiteY36" fmla="*/ 95250 h 714375"/>
              <a:gd name="connsiteX37" fmla="*/ 518796 w 3852546"/>
              <a:gd name="connsiteY37" fmla="*/ 38100 h 714375"/>
              <a:gd name="connsiteX38" fmla="*/ 556896 w 3852546"/>
              <a:gd name="connsiteY38" fmla="*/ 28575 h 714375"/>
              <a:gd name="connsiteX39" fmla="*/ 585471 w 3852546"/>
              <a:gd name="connsiteY39" fmla="*/ 76200 h 714375"/>
              <a:gd name="connsiteX40" fmla="*/ 585471 w 3852546"/>
              <a:gd name="connsiteY40" fmla="*/ 266700 h 714375"/>
              <a:gd name="connsiteX41" fmla="*/ 566421 w 3852546"/>
              <a:gd name="connsiteY41" fmla="*/ 314325 h 714375"/>
              <a:gd name="connsiteX42" fmla="*/ 547371 w 3852546"/>
              <a:gd name="connsiteY42" fmla="*/ 371475 h 714375"/>
              <a:gd name="connsiteX43" fmla="*/ 528321 w 3852546"/>
              <a:gd name="connsiteY43" fmla="*/ 419100 h 714375"/>
              <a:gd name="connsiteX44" fmla="*/ 509271 w 3852546"/>
              <a:gd name="connsiteY44" fmla="*/ 485775 h 714375"/>
              <a:gd name="connsiteX45" fmla="*/ 537846 w 3852546"/>
              <a:gd name="connsiteY45" fmla="*/ 552450 h 714375"/>
              <a:gd name="connsiteX46" fmla="*/ 623571 w 3852546"/>
              <a:gd name="connsiteY46" fmla="*/ 542925 h 714375"/>
              <a:gd name="connsiteX47" fmla="*/ 680721 w 3852546"/>
              <a:gd name="connsiteY47" fmla="*/ 466725 h 714375"/>
              <a:gd name="connsiteX48" fmla="*/ 690246 w 3852546"/>
              <a:gd name="connsiteY48" fmla="*/ 428625 h 714375"/>
              <a:gd name="connsiteX49" fmla="*/ 709296 w 3852546"/>
              <a:gd name="connsiteY49" fmla="*/ 295275 h 714375"/>
              <a:gd name="connsiteX50" fmla="*/ 737871 w 3852546"/>
              <a:gd name="connsiteY50" fmla="*/ 114300 h 714375"/>
              <a:gd name="connsiteX51" fmla="*/ 766446 w 3852546"/>
              <a:gd name="connsiteY51" fmla="*/ 104775 h 714375"/>
              <a:gd name="connsiteX52" fmla="*/ 795021 w 3852546"/>
              <a:gd name="connsiteY52" fmla="*/ 133350 h 714375"/>
              <a:gd name="connsiteX53" fmla="*/ 814071 w 3852546"/>
              <a:gd name="connsiteY53" fmla="*/ 190500 h 714375"/>
              <a:gd name="connsiteX54" fmla="*/ 795021 w 3852546"/>
              <a:gd name="connsiteY54" fmla="*/ 333375 h 714375"/>
              <a:gd name="connsiteX55" fmla="*/ 775971 w 3852546"/>
              <a:gd name="connsiteY55" fmla="*/ 361950 h 714375"/>
              <a:gd name="connsiteX56" fmla="*/ 766446 w 3852546"/>
              <a:gd name="connsiteY56" fmla="*/ 390525 h 714375"/>
              <a:gd name="connsiteX57" fmla="*/ 775971 w 3852546"/>
              <a:gd name="connsiteY57" fmla="*/ 447675 h 714375"/>
              <a:gd name="connsiteX58" fmla="*/ 861696 w 3852546"/>
              <a:gd name="connsiteY58" fmla="*/ 419100 h 714375"/>
              <a:gd name="connsiteX59" fmla="*/ 890271 w 3852546"/>
              <a:gd name="connsiteY59" fmla="*/ 371475 h 714375"/>
              <a:gd name="connsiteX60" fmla="*/ 928371 w 3852546"/>
              <a:gd name="connsiteY60" fmla="*/ 266700 h 714375"/>
              <a:gd name="connsiteX61" fmla="*/ 947421 w 3852546"/>
              <a:gd name="connsiteY61" fmla="*/ 28575 h 714375"/>
              <a:gd name="connsiteX62" fmla="*/ 975996 w 3852546"/>
              <a:gd name="connsiteY62" fmla="*/ 57150 h 714375"/>
              <a:gd name="connsiteX63" fmla="*/ 985521 w 3852546"/>
              <a:gd name="connsiteY63" fmla="*/ 95250 h 714375"/>
              <a:gd name="connsiteX64" fmla="*/ 995046 w 3852546"/>
              <a:gd name="connsiteY64" fmla="*/ 123825 h 714375"/>
              <a:gd name="connsiteX65" fmla="*/ 985521 w 3852546"/>
              <a:gd name="connsiteY65" fmla="*/ 314325 h 714375"/>
              <a:gd name="connsiteX66" fmla="*/ 975996 w 3852546"/>
              <a:gd name="connsiteY66" fmla="*/ 342900 h 714375"/>
              <a:gd name="connsiteX67" fmla="*/ 985521 w 3852546"/>
              <a:gd name="connsiteY67" fmla="*/ 485775 h 714375"/>
              <a:gd name="connsiteX68" fmla="*/ 947421 w 3852546"/>
              <a:gd name="connsiteY68" fmla="*/ 457200 h 714375"/>
              <a:gd name="connsiteX69" fmla="*/ 909321 w 3852546"/>
              <a:gd name="connsiteY69" fmla="*/ 447675 h 714375"/>
              <a:gd name="connsiteX70" fmla="*/ 566421 w 3852546"/>
              <a:gd name="connsiteY70" fmla="*/ 438150 h 714375"/>
              <a:gd name="connsiteX71" fmla="*/ 566421 w 3852546"/>
              <a:gd name="connsiteY71" fmla="*/ 342900 h 714375"/>
              <a:gd name="connsiteX72" fmla="*/ 604521 w 3852546"/>
              <a:gd name="connsiteY72" fmla="*/ 323850 h 714375"/>
              <a:gd name="connsiteX73" fmla="*/ 890271 w 3852546"/>
              <a:gd name="connsiteY73" fmla="*/ 333375 h 714375"/>
              <a:gd name="connsiteX74" fmla="*/ 975996 w 3852546"/>
              <a:gd name="connsiteY74" fmla="*/ 381000 h 714375"/>
              <a:gd name="connsiteX75" fmla="*/ 1004571 w 3852546"/>
              <a:gd name="connsiteY75" fmla="*/ 409575 h 714375"/>
              <a:gd name="connsiteX76" fmla="*/ 1042671 w 3852546"/>
              <a:gd name="connsiteY76" fmla="*/ 428625 h 714375"/>
              <a:gd name="connsiteX77" fmla="*/ 1118871 w 3852546"/>
              <a:gd name="connsiteY77" fmla="*/ 409575 h 714375"/>
              <a:gd name="connsiteX78" fmla="*/ 1166496 w 3852546"/>
              <a:gd name="connsiteY78" fmla="*/ 400050 h 714375"/>
              <a:gd name="connsiteX79" fmla="*/ 1242696 w 3852546"/>
              <a:gd name="connsiteY79" fmla="*/ 304800 h 714375"/>
              <a:gd name="connsiteX80" fmla="*/ 1252221 w 3852546"/>
              <a:gd name="connsiteY80" fmla="*/ 228600 h 714375"/>
              <a:gd name="connsiteX81" fmla="*/ 1185546 w 3852546"/>
              <a:gd name="connsiteY81" fmla="*/ 161925 h 714375"/>
              <a:gd name="connsiteX82" fmla="*/ 1137921 w 3852546"/>
              <a:gd name="connsiteY82" fmla="*/ 142875 h 714375"/>
              <a:gd name="connsiteX83" fmla="*/ 1052196 w 3852546"/>
              <a:gd name="connsiteY83" fmla="*/ 104775 h 714375"/>
              <a:gd name="connsiteX84" fmla="*/ 1014096 w 3852546"/>
              <a:gd name="connsiteY84" fmla="*/ 95250 h 714375"/>
              <a:gd name="connsiteX85" fmla="*/ 1014096 w 3852546"/>
              <a:gd name="connsiteY85" fmla="*/ 276225 h 714375"/>
              <a:gd name="connsiteX86" fmla="*/ 1042671 w 3852546"/>
              <a:gd name="connsiteY86" fmla="*/ 314325 h 714375"/>
              <a:gd name="connsiteX87" fmla="*/ 1176021 w 3852546"/>
              <a:gd name="connsiteY87" fmla="*/ 438150 h 714375"/>
              <a:gd name="connsiteX88" fmla="*/ 1214121 w 3852546"/>
              <a:gd name="connsiteY88" fmla="*/ 466725 h 714375"/>
              <a:gd name="connsiteX89" fmla="*/ 1290321 w 3852546"/>
              <a:gd name="connsiteY89" fmla="*/ 495300 h 714375"/>
              <a:gd name="connsiteX90" fmla="*/ 1490346 w 3852546"/>
              <a:gd name="connsiteY90" fmla="*/ 457200 h 714375"/>
              <a:gd name="connsiteX91" fmla="*/ 1604646 w 3852546"/>
              <a:gd name="connsiteY91" fmla="*/ 409575 h 714375"/>
              <a:gd name="connsiteX92" fmla="*/ 1423671 w 3852546"/>
              <a:gd name="connsiteY92" fmla="*/ 381000 h 714375"/>
              <a:gd name="connsiteX93" fmla="*/ 1223646 w 3852546"/>
              <a:gd name="connsiteY93" fmla="*/ 342900 h 714375"/>
              <a:gd name="connsiteX94" fmla="*/ 1261746 w 3852546"/>
              <a:gd name="connsiteY94" fmla="*/ 333375 h 714375"/>
              <a:gd name="connsiteX95" fmla="*/ 1290321 w 3852546"/>
              <a:gd name="connsiteY95" fmla="*/ 304800 h 714375"/>
              <a:gd name="connsiteX96" fmla="*/ 1347471 w 3852546"/>
              <a:gd name="connsiteY96" fmla="*/ 285750 h 714375"/>
              <a:gd name="connsiteX97" fmla="*/ 1452246 w 3852546"/>
              <a:gd name="connsiteY97" fmla="*/ 295275 h 714375"/>
              <a:gd name="connsiteX98" fmla="*/ 1471296 w 3852546"/>
              <a:gd name="connsiteY98" fmla="*/ 390525 h 714375"/>
              <a:gd name="connsiteX99" fmla="*/ 1547496 w 3852546"/>
              <a:gd name="connsiteY99" fmla="*/ 276225 h 714375"/>
              <a:gd name="connsiteX100" fmla="*/ 1557021 w 3852546"/>
              <a:gd name="connsiteY100" fmla="*/ 247650 h 714375"/>
              <a:gd name="connsiteX101" fmla="*/ 1576071 w 3852546"/>
              <a:gd name="connsiteY101" fmla="*/ 180975 h 714375"/>
              <a:gd name="connsiteX102" fmla="*/ 1557021 w 3852546"/>
              <a:gd name="connsiteY102" fmla="*/ 76200 h 714375"/>
              <a:gd name="connsiteX103" fmla="*/ 1499871 w 3852546"/>
              <a:gd name="connsiteY103" fmla="*/ 28575 h 714375"/>
              <a:gd name="connsiteX104" fmla="*/ 1442721 w 3852546"/>
              <a:gd name="connsiteY104" fmla="*/ 0 h 714375"/>
              <a:gd name="connsiteX105" fmla="*/ 1376046 w 3852546"/>
              <a:gd name="connsiteY105" fmla="*/ 9525 h 714375"/>
              <a:gd name="connsiteX106" fmla="*/ 1328421 w 3852546"/>
              <a:gd name="connsiteY106" fmla="*/ 76200 h 714375"/>
              <a:gd name="connsiteX107" fmla="*/ 1337946 w 3852546"/>
              <a:gd name="connsiteY107" fmla="*/ 257175 h 714375"/>
              <a:gd name="connsiteX108" fmla="*/ 1376046 w 3852546"/>
              <a:gd name="connsiteY108" fmla="*/ 285750 h 714375"/>
              <a:gd name="connsiteX109" fmla="*/ 1490346 w 3852546"/>
              <a:gd name="connsiteY109" fmla="*/ 276225 h 714375"/>
              <a:gd name="connsiteX110" fmla="*/ 1585596 w 3852546"/>
              <a:gd name="connsiteY110" fmla="*/ 276225 h 714375"/>
              <a:gd name="connsiteX111" fmla="*/ 1595121 w 3852546"/>
              <a:gd name="connsiteY111" fmla="*/ 304800 h 714375"/>
              <a:gd name="connsiteX112" fmla="*/ 1576071 w 3852546"/>
              <a:gd name="connsiteY112" fmla="*/ 381000 h 714375"/>
              <a:gd name="connsiteX113" fmla="*/ 1480821 w 3852546"/>
              <a:gd name="connsiteY113" fmla="*/ 438150 h 714375"/>
              <a:gd name="connsiteX114" fmla="*/ 1414146 w 3852546"/>
              <a:gd name="connsiteY114" fmla="*/ 419100 h 714375"/>
              <a:gd name="connsiteX115" fmla="*/ 1395096 w 3852546"/>
              <a:gd name="connsiteY115" fmla="*/ 390525 h 714375"/>
              <a:gd name="connsiteX116" fmla="*/ 1423671 w 3852546"/>
              <a:gd name="connsiteY116" fmla="*/ 276225 h 714375"/>
              <a:gd name="connsiteX117" fmla="*/ 1452246 w 3852546"/>
              <a:gd name="connsiteY117" fmla="*/ 266700 h 714375"/>
              <a:gd name="connsiteX118" fmla="*/ 1566546 w 3852546"/>
              <a:gd name="connsiteY118" fmla="*/ 238125 h 714375"/>
              <a:gd name="connsiteX119" fmla="*/ 1718946 w 3852546"/>
              <a:gd name="connsiteY119" fmla="*/ 247650 h 714375"/>
              <a:gd name="connsiteX120" fmla="*/ 1737996 w 3852546"/>
              <a:gd name="connsiteY120" fmla="*/ 285750 h 714375"/>
              <a:gd name="connsiteX121" fmla="*/ 1699896 w 3852546"/>
              <a:gd name="connsiteY121" fmla="*/ 352425 h 714375"/>
              <a:gd name="connsiteX122" fmla="*/ 1671321 w 3852546"/>
              <a:gd name="connsiteY122" fmla="*/ 400050 h 714375"/>
              <a:gd name="connsiteX123" fmla="*/ 1566546 w 3852546"/>
              <a:gd name="connsiteY123" fmla="*/ 514350 h 714375"/>
              <a:gd name="connsiteX124" fmla="*/ 1461771 w 3852546"/>
              <a:gd name="connsiteY124" fmla="*/ 609600 h 714375"/>
              <a:gd name="connsiteX125" fmla="*/ 1471296 w 3852546"/>
              <a:gd name="connsiteY125" fmla="*/ 638175 h 714375"/>
              <a:gd name="connsiteX126" fmla="*/ 1499871 w 3852546"/>
              <a:gd name="connsiteY126" fmla="*/ 647700 h 714375"/>
              <a:gd name="connsiteX127" fmla="*/ 1557021 w 3852546"/>
              <a:gd name="connsiteY127" fmla="*/ 657225 h 714375"/>
              <a:gd name="connsiteX128" fmla="*/ 1604646 w 3852546"/>
              <a:gd name="connsiteY128" fmla="*/ 647700 h 714375"/>
              <a:gd name="connsiteX129" fmla="*/ 1642746 w 3852546"/>
              <a:gd name="connsiteY129" fmla="*/ 600075 h 714375"/>
              <a:gd name="connsiteX130" fmla="*/ 1680846 w 3852546"/>
              <a:gd name="connsiteY130" fmla="*/ 561975 h 714375"/>
              <a:gd name="connsiteX131" fmla="*/ 1757046 w 3852546"/>
              <a:gd name="connsiteY131" fmla="*/ 504825 h 714375"/>
              <a:gd name="connsiteX132" fmla="*/ 1785621 w 3852546"/>
              <a:gd name="connsiteY132" fmla="*/ 476250 h 714375"/>
              <a:gd name="connsiteX133" fmla="*/ 1833246 w 3852546"/>
              <a:gd name="connsiteY133" fmla="*/ 457200 h 714375"/>
              <a:gd name="connsiteX134" fmla="*/ 1861821 w 3852546"/>
              <a:gd name="connsiteY134" fmla="*/ 438150 h 714375"/>
              <a:gd name="connsiteX135" fmla="*/ 1928496 w 3852546"/>
              <a:gd name="connsiteY135" fmla="*/ 419100 h 714375"/>
              <a:gd name="connsiteX136" fmla="*/ 1842771 w 3852546"/>
              <a:gd name="connsiteY136" fmla="*/ 409575 h 714375"/>
              <a:gd name="connsiteX137" fmla="*/ 1747521 w 3852546"/>
              <a:gd name="connsiteY137" fmla="*/ 371475 h 714375"/>
              <a:gd name="connsiteX138" fmla="*/ 1690371 w 3852546"/>
              <a:gd name="connsiteY138" fmla="*/ 323850 h 714375"/>
              <a:gd name="connsiteX139" fmla="*/ 1680846 w 3852546"/>
              <a:gd name="connsiteY139" fmla="*/ 142875 h 714375"/>
              <a:gd name="connsiteX140" fmla="*/ 1833246 w 3852546"/>
              <a:gd name="connsiteY140" fmla="*/ 161925 h 714375"/>
              <a:gd name="connsiteX141" fmla="*/ 1928496 w 3852546"/>
              <a:gd name="connsiteY141" fmla="*/ 247650 h 714375"/>
              <a:gd name="connsiteX142" fmla="*/ 1938021 w 3852546"/>
              <a:gd name="connsiteY142" fmla="*/ 304800 h 714375"/>
              <a:gd name="connsiteX143" fmla="*/ 2042796 w 3852546"/>
              <a:gd name="connsiteY143" fmla="*/ 333375 h 714375"/>
              <a:gd name="connsiteX144" fmla="*/ 2004696 w 3852546"/>
              <a:gd name="connsiteY144" fmla="*/ 361950 h 714375"/>
              <a:gd name="connsiteX145" fmla="*/ 1976121 w 3852546"/>
              <a:gd name="connsiteY145" fmla="*/ 381000 h 714375"/>
              <a:gd name="connsiteX146" fmla="*/ 1918971 w 3852546"/>
              <a:gd name="connsiteY146" fmla="*/ 447675 h 714375"/>
              <a:gd name="connsiteX147" fmla="*/ 1899921 w 3852546"/>
              <a:gd name="connsiteY147" fmla="*/ 476250 h 714375"/>
              <a:gd name="connsiteX148" fmla="*/ 1928496 w 3852546"/>
              <a:gd name="connsiteY148" fmla="*/ 466725 h 714375"/>
              <a:gd name="connsiteX149" fmla="*/ 2023746 w 3852546"/>
              <a:gd name="connsiteY149" fmla="*/ 333375 h 714375"/>
              <a:gd name="connsiteX150" fmla="*/ 2004696 w 3852546"/>
              <a:gd name="connsiteY150" fmla="*/ 257175 h 714375"/>
              <a:gd name="connsiteX151" fmla="*/ 1938021 w 3852546"/>
              <a:gd name="connsiteY151" fmla="*/ 228600 h 714375"/>
              <a:gd name="connsiteX152" fmla="*/ 1880871 w 3852546"/>
              <a:gd name="connsiteY152" fmla="*/ 238125 h 714375"/>
              <a:gd name="connsiteX153" fmla="*/ 1909446 w 3852546"/>
              <a:gd name="connsiteY153" fmla="*/ 276225 h 714375"/>
              <a:gd name="connsiteX154" fmla="*/ 1995171 w 3852546"/>
              <a:gd name="connsiteY154" fmla="*/ 314325 h 714375"/>
              <a:gd name="connsiteX155" fmla="*/ 2033271 w 3852546"/>
              <a:gd name="connsiteY155" fmla="*/ 285750 h 714375"/>
              <a:gd name="connsiteX156" fmla="*/ 2061846 w 3852546"/>
              <a:gd name="connsiteY156" fmla="*/ 209550 h 714375"/>
              <a:gd name="connsiteX157" fmla="*/ 2052321 w 3852546"/>
              <a:gd name="connsiteY157" fmla="*/ 104775 h 714375"/>
              <a:gd name="connsiteX158" fmla="*/ 1985646 w 3852546"/>
              <a:gd name="connsiteY158" fmla="*/ 66675 h 714375"/>
              <a:gd name="connsiteX159" fmla="*/ 1957071 w 3852546"/>
              <a:gd name="connsiteY159" fmla="*/ 85725 h 714375"/>
              <a:gd name="connsiteX160" fmla="*/ 2033271 w 3852546"/>
              <a:gd name="connsiteY160" fmla="*/ 266700 h 714375"/>
              <a:gd name="connsiteX161" fmla="*/ 2090421 w 3852546"/>
              <a:gd name="connsiteY161" fmla="*/ 295275 h 714375"/>
              <a:gd name="connsiteX162" fmla="*/ 2128521 w 3852546"/>
              <a:gd name="connsiteY162" fmla="*/ 361950 h 714375"/>
              <a:gd name="connsiteX163" fmla="*/ 2138046 w 3852546"/>
              <a:gd name="connsiteY163" fmla="*/ 457200 h 714375"/>
              <a:gd name="connsiteX164" fmla="*/ 2052321 w 3852546"/>
              <a:gd name="connsiteY164" fmla="*/ 571500 h 714375"/>
              <a:gd name="connsiteX165" fmla="*/ 1909446 w 3852546"/>
              <a:gd name="connsiteY165" fmla="*/ 695325 h 714375"/>
              <a:gd name="connsiteX166" fmla="*/ 1842771 w 3852546"/>
              <a:gd name="connsiteY166" fmla="*/ 714375 h 714375"/>
              <a:gd name="connsiteX167" fmla="*/ 1804671 w 3852546"/>
              <a:gd name="connsiteY167" fmla="*/ 695325 h 714375"/>
              <a:gd name="connsiteX168" fmla="*/ 1776096 w 3852546"/>
              <a:gd name="connsiteY168" fmla="*/ 657225 h 714375"/>
              <a:gd name="connsiteX169" fmla="*/ 1757046 w 3852546"/>
              <a:gd name="connsiteY169" fmla="*/ 590550 h 714375"/>
              <a:gd name="connsiteX170" fmla="*/ 1766571 w 3852546"/>
              <a:gd name="connsiteY170" fmla="*/ 552450 h 714375"/>
              <a:gd name="connsiteX171" fmla="*/ 1833246 w 3852546"/>
              <a:gd name="connsiteY171" fmla="*/ 514350 h 714375"/>
              <a:gd name="connsiteX172" fmla="*/ 1947546 w 3852546"/>
              <a:gd name="connsiteY172" fmla="*/ 457200 h 714375"/>
              <a:gd name="connsiteX173" fmla="*/ 2052321 w 3852546"/>
              <a:gd name="connsiteY173" fmla="*/ 400050 h 714375"/>
              <a:gd name="connsiteX174" fmla="*/ 2080896 w 3852546"/>
              <a:gd name="connsiteY174" fmla="*/ 390525 h 714375"/>
              <a:gd name="connsiteX175" fmla="*/ 2128521 w 3852546"/>
              <a:gd name="connsiteY175" fmla="*/ 371475 h 714375"/>
              <a:gd name="connsiteX176" fmla="*/ 2261871 w 3852546"/>
              <a:gd name="connsiteY176" fmla="*/ 295275 h 714375"/>
              <a:gd name="connsiteX177" fmla="*/ 2290446 w 3852546"/>
              <a:gd name="connsiteY177" fmla="*/ 257175 h 714375"/>
              <a:gd name="connsiteX178" fmla="*/ 2319021 w 3852546"/>
              <a:gd name="connsiteY178" fmla="*/ 238125 h 714375"/>
              <a:gd name="connsiteX179" fmla="*/ 2366646 w 3852546"/>
              <a:gd name="connsiteY179" fmla="*/ 190500 h 714375"/>
              <a:gd name="connsiteX180" fmla="*/ 2385696 w 3852546"/>
              <a:gd name="connsiteY180" fmla="*/ 161925 h 714375"/>
              <a:gd name="connsiteX181" fmla="*/ 2366646 w 3852546"/>
              <a:gd name="connsiteY181" fmla="*/ 123825 h 714375"/>
              <a:gd name="connsiteX182" fmla="*/ 2347596 w 3852546"/>
              <a:gd name="connsiteY182" fmla="*/ 95250 h 714375"/>
              <a:gd name="connsiteX183" fmla="*/ 2309496 w 3852546"/>
              <a:gd name="connsiteY183" fmla="*/ 66675 h 714375"/>
              <a:gd name="connsiteX184" fmla="*/ 2233296 w 3852546"/>
              <a:gd name="connsiteY184" fmla="*/ 47625 h 714375"/>
              <a:gd name="connsiteX185" fmla="*/ 2109471 w 3852546"/>
              <a:gd name="connsiteY185" fmla="*/ 104775 h 714375"/>
              <a:gd name="connsiteX186" fmla="*/ 2099946 w 3852546"/>
              <a:gd name="connsiteY186" fmla="*/ 152400 h 714375"/>
              <a:gd name="connsiteX187" fmla="*/ 2109471 w 3852546"/>
              <a:gd name="connsiteY187" fmla="*/ 209550 h 714375"/>
              <a:gd name="connsiteX188" fmla="*/ 2138046 w 3852546"/>
              <a:gd name="connsiteY188" fmla="*/ 238125 h 714375"/>
              <a:gd name="connsiteX189" fmla="*/ 2261871 w 3852546"/>
              <a:gd name="connsiteY189" fmla="*/ 276225 h 714375"/>
              <a:gd name="connsiteX190" fmla="*/ 2376171 w 3852546"/>
              <a:gd name="connsiteY190" fmla="*/ 295275 h 714375"/>
              <a:gd name="connsiteX191" fmla="*/ 2414271 w 3852546"/>
              <a:gd name="connsiteY191" fmla="*/ 314325 h 714375"/>
              <a:gd name="connsiteX192" fmla="*/ 2414271 w 3852546"/>
              <a:gd name="connsiteY192" fmla="*/ 400050 h 714375"/>
              <a:gd name="connsiteX193" fmla="*/ 2442846 w 3852546"/>
              <a:gd name="connsiteY193" fmla="*/ 381000 h 714375"/>
              <a:gd name="connsiteX194" fmla="*/ 2499996 w 3852546"/>
              <a:gd name="connsiteY194" fmla="*/ 361950 h 714375"/>
              <a:gd name="connsiteX195" fmla="*/ 2499996 w 3852546"/>
              <a:gd name="connsiteY195" fmla="*/ 438150 h 714375"/>
              <a:gd name="connsiteX196" fmla="*/ 2461896 w 3852546"/>
              <a:gd name="connsiteY196" fmla="*/ 457200 h 714375"/>
              <a:gd name="connsiteX197" fmla="*/ 2414271 w 3852546"/>
              <a:gd name="connsiteY197" fmla="*/ 438150 h 714375"/>
              <a:gd name="connsiteX198" fmla="*/ 2442846 w 3852546"/>
              <a:gd name="connsiteY198" fmla="*/ 419100 h 714375"/>
              <a:gd name="connsiteX199" fmla="*/ 2461896 w 3852546"/>
              <a:gd name="connsiteY199" fmla="*/ 447675 h 714375"/>
              <a:gd name="connsiteX200" fmla="*/ 2452371 w 3852546"/>
              <a:gd name="connsiteY200" fmla="*/ 485775 h 714375"/>
              <a:gd name="connsiteX201" fmla="*/ 2376171 w 3852546"/>
              <a:gd name="connsiteY201" fmla="*/ 561975 h 714375"/>
              <a:gd name="connsiteX202" fmla="*/ 2309496 w 3852546"/>
              <a:gd name="connsiteY202" fmla="*/ 542925 h 714375"/>
              <a:gd name="connsiteX203" fmla="*/ 2271396 w 3852546"/>
              <a:gd name="connsiteY203" fmla="*/ 476250 h 714375"/>
              <a:gd name="connsiteX204" fmla="*/ 2290446 w 3852546"/>
              <a:gd name="connsiteY204" fmla="*/ 352425 h 714375"/>
              <a:gd name="connsiteX205" fmla="*/ 2366646 w 3852546"/>
              <a:gd name="connsiteY205" fmla="*/ 314325 h 714375"/>
              <a:gd name="connsiteX206" fmla="*/ 2452371 w 3852546"/>
              <a:gd name="connsiteY206" fmla="*/ 276225 h 714375"/>
              <a:gd name="connsiteX207" fmla="*/ 2480946 w 3852546"/>
              <a:gd name="connsiteY207" fmla="*/ 266700 h 714375"/>
              <a:gd name="connsiteX208" fmla="*/ 2604771 w 3852546"/>
              <a:gd name="connsiteY208" fmla="*/ 209550 h 714375"/>
              <a:gd name="connsiteX209" fmla="*/ 2614296 w 3852546"/>
              <a:gd name="connsiteY209" fmla="*/ 133350 h 714375"/>
              <a:gd name="connsiteX210" fmla="*/ 2538096 w 3852546"/>
              <a:gd name="connsiteY210" fmla="*/ 142875 h 714375"/>
              <a:gd name="connsiteX211" fmla="*/ 2557146 w 3852546"/>
              <a:gd name="connsiteY211" fmla="*/ 247650 h 714375"/>
              <a:gd name="connsiteX212" fmla="*/ 2595246 w 3852546"/>
              <a:gd name="connsiteY212" fmla="*/ 276225 h 714375"/>
              <a:gd name="connsiteX213" fmla="*/ 2700021 w 3852546"/>
              <a:gd name="connsiteY213" fmla="*/ 333375 h 714375"/>
              <a:gd name="connsiteX214" fmla="*/ 2814321 w 3852546"/>
              <a:gd name="connsiteY214" fmla="*/ 381000 h 714375"/>
              <a:gd name="connsiteX215" fmla="*/ 2871471 w 3852546"/>
              <a:gd name="connsiteY215" fmla="*/ 447675 h 714375"/>
              <a:gd name="connsiteX216" fmla="*/ 2890521 w 3852546"/>
              <a:gd name="connsiteY216" fmla="*/ 476250 h 714375"/>
              <a:gd name="connsiteX217" fmla="*/ 2900046 w 3852546"/>
              <a:gd name="connsiteY217" fmla="*/ 504825 h 714375"/>
              <a:gd name="connsiteX218" fmla="*/ 2880996 w 3852546"/>
              <a:gd name="connsiteY218" fmla="*/ 533400 h 714375"/>
              <a:gd name="connsiteX219" fmla="*/ 2814321 w 3852546"/>
              <a:gd name="connsiteY219" fmla="*/ 542925 h 714375"/>
              <a:gd name="connsiteX220" fmla="*/ 2604771 w 3852546"/>
              <a:gd name="connsiteY220" fmla="*/ 533400 h 714375"/>
              <a:gd name="connsiteX221" fmla="*/ 2519046 w 3852546"/>
              <a:gd name="connsiteY221" fmla="*/ 485775 h 714375"/>
              <a:gd name="connsiteX222" fmla="*/ 2461896 w 3852546"/>
              <a:gd name="connsiteY222" fmla="*/ 390525 h 714375"/>
              <a:gd name="connsiteX223" fmla="*/ 2471421 w 3852546"/>
              <a:gd name="connsiteY223" fmla="*/ 219075 h 714375"/>
              <a:gd name="connsiteX224" fmla="*/ 2433321 w 3852546"/>
              <a:gd name="connsiteY224" fmla="*/ 200025 h 714375"/>
              <a:gd name="connsiteX225" fmla="*/ 2461896 w 3852546"/>
              <a:gd name="connsiteY225" fmla="*/ 190500 h 714375"/>
              <a:gd name="connsiteX226" fmla="*/ 2509521 w 3852546"/>
              <a:gd name="connsiteY226" fmla="*/ 180975 h 714375"/>
              <a:gd name="connsiteX227" fmla="*/ 2585721 w 3852546"/>
              <a:gd name="connsiteY227" fmla="*/ 152400 h 714375"/>
              <a:gd name="connsiteX228" fmla="*/ 2576196 w 3852546"/>
              <a:gd name="connsiteY228" fmla="*/ 190500 h 714375"/>
              <a:gd name="connsiteX229" fmla="*/ 2557146 w 3852546"/>
              <a:gd name="connsiteY229" fmla="*/ 219075 h 714375"/>
              <a:gd name="connsiteX230" fmla="*/ 2519046 w 3852546"/>
              <a:gd name="connsiteY230" fmla="*/ 304800 h 714375"/>
              <a:gd name="connsiteX231" fmla="*/ 2528571 w 3852546"/>
              <a:gd name="connsiteY231" fmla="*/ 352425 h 714375"/>
              <a:gd name="connsiteX232" fmla="*/ 2604771 w 3852546"/>
              <a:gd name="connsiteY232" fmla="*/ 390525 h 714375"/>
              <a:gd name="connsiteX233" fmla="*/ 2633346 w 3852546"/>
              <a:gd name="connsiteY233" fmla="*/ 400050 h 714375"/>
              <a:gd name="connsiteX234" fmla="*/ 2642871 w 3852546"/>
              <a:gd name="connsiteY234" fmla="*/ 209550 h 714375"/>
              <a:gd name="connsiteX235" fmla="*/ 2661921 w 3852546"/>
              <a:gd name="connsiteY235" fmla="*/ 95250 h 714375"/>
              <a:gd name="connsiteX236" fmla="*/ 2671446 w 3852546"/>
              <a:gd name="connsiteY236" fmla="*/ 66675 h 714375"/>
              <a:gd name="connsiteX237" fmla="*/ 2700021 w 3852546"/>
              <a:gd name="connsiteY237" fmla="*/ 57150 h 714375"/>
              <a:gd name="connsiteX238" fmla="*/ 2776221 w 3852546"/>
              <a:gd name="connsiteY238" fmla="*/ 161925 h 714375"/>
              <a:gd name="connsiteX239" fmla="*/ 2709546 w 3852546"/>
              <a:gd name="connsiteY239" fmla="*/ 200025 h 714375"/>
              <a:gd name="connsiteX240" fmla="*/ 2614296 w 3852546"/>
              <a:gd name="connsiteY240" fmla="*/ 228600 h 714375"/>
              <a:gd name="connsiteX241" fmla="*/ 2585721 w 3852546"/>
              <a:gd name="connsiteY241" fmla="*/ 238125 h 714375"/>
              <a:gd name="connsiteX242" fmla="*/ 2690496 w 3852546"/>
              <a:gd name="connsiteY242" fmla="*/ 257175 h 714375"/>
              <a:gd name="connsiteX243" fmla="*/ 2719071 w 3852546"/>
              <a:gd name="connsiteY243" fmla="*/ 276225 h 714375"/>
              <a:gd name="connsiteX244" fmla="*/ 2785746 w 3852546"/>
              <a:gd name="connsiteY244" fmla="*/ 352425 h 714375"/>
              <a:gd name="connsiteX245" fmla="*/ 2823846 w 3852546"/>
              <a:gd name="connsiteY245" fmla="*/ 342900 h 714375"/>
              <a:gd name="connsiteX246" fmla="*/ 2890521 w 3852546"/>
              <a:gd name="connsiteY246" fmla="*/ 285750 h 714375"/>
              <a:gd name="connsiteX247" fmla="*/ 2909571 w 3852546"/>
              <a:gd name="connsiteY247" fmla="*/ 238125 h 714375"/>
              <a:gd name="connsiteX248" fmla="*/ 2928621 w 3852546"/>
              <a:gd name="connsiteY248" fmla="*/ 133350 h 714375"/>
              <a:gd name="connsiteX249" fmla="*/ 2890521 w 3852546"/>
              <a:gd name="connsiteY249" fmla="*/ 104775 h 714375"/>
              <a:gd name="connsiteX250" fmla="*/ 2833371 w 3852546"/>
              <a:gd name="connsiteY250" fmla="*/ 57150 h 714375"/>
              <a:gd name="connsiteX251" fmla="*/ 2842896 w 3852546"/>
              <a:gd name="connsiteY251" fmla="*/ 85725 h 714375"/>
              <a:gd name="connsiteX252" fmla="*/ 2871471 w 3852546"/>
              <a:gd name="connsiteY252" fmla="*/ 104775 h 714375"/>
              <a:gd name="connsiteX253" fmla="*/ 2928621 w 3852546"/>
              <a:gd name="connsiteY253" fmla="*/ 152400 h 714375"/>
              <a:gd name="connsiteX254" fmla="*/ 2957196 w 3852546"/>
              <a:gd name="connsiteY254" fmla="*/ 219075 h 714375"/>
              <a:gd name="connsiteX255" fmla="*/ 2900046 w 3852546"/>
              <a:gd name="connsiteY255" fmla="*/ 361950 h 714375"/>
              <a:gd name="connsiteX256" fmla="*/ 2880996 w 3852546"/>
              <a:gd name="connsiteY256" fmla="*/ 390525 h 714375"/>
              <a:gd name="connsiteX257" fmla="*/ 2852421 w 3852546"/>
              <a:gd name="connsiteY257" fmla="*/ 419100 h 714375"/>
              <a:gd name="connsiteX258" fmla="*/ 2833371 w 3852546"/>
              <a:gd name="connsiteY258" fmla="*/ 457200 h 714375"/>
              <a:gd name="connsiteX259" fmla="*/ 2814321 w 3852546"/>
              <a:gd name="connsiteY259" fmla="*/ 485775 h 714375"/>
              <a:gd name="connsiteX260" fmla="*/ 2795271 w 3852546"/>
              <a:gd name="connsiteY260" fmla="*/ 533400 h 714375"/>
              <a:gd name="connsiteX261" fmla="*/ 2861946 w 3852546"/>
              <a:gd name="connsiteY261" fmla="*/ 495300 h 714375"/>
              <a:gd name="connsiteX262" fmla="*/ 2928621 w 3852546"/>
              <a:gd name="connsiteY262" fmla="*/ 476250 h 714375"/>
              <a:gd name="connsiteX263" fmla="*/ 3014346 w 3852546"/>
              <a:gd name="connsiteY263" fmla="*/ 457200 h 714375"/>
              <a:gd name="connsiteX264" fmla="*/ 3052446 w 3852546"/>
              <a:gd name="connsiteY264" fmla="*/ 438150 h 714375"/>
              <a:gd name="connsiteX265" fmla="*/ 3081021 w 3852546"/>
              <a:gd name="connsiteY265" fmla="*/ 428625 h 714375"/>
              <a:gd name="connsiteX266" fmla="*/ 3090546 w 3852546"/>
              <a:gd name="connsiteY266" fmla="*/ 381000 h 714375"/>
              <a:gd name="connsiteX267" fmla="*/ 3023871 w 3852546"/>
              <a:gd name="connsiteY267" fmla="*/ 276225 h 714375"/>
              <a:gd name="connsiteX268" fmla="*/ 2995296 w 3852546"/>
              <a:gd name="connsiteY268" fmla="*/ 257175 h 714375"/>
              <a:gd name="connsiteX269" fmla="*/ 2985771 w 3852546"/>
              <a:gd name="connsiteY269" fmla="*/ 228600 h 714375"/>
              <a:gd name="connsiteX270" fmla="*/ 3033396 w 3852546"/>
              <a:gd name="connsiteY270" fmla="*/ 171450 h 714375"/>
              <a:gd name="connsiteX271" fmla="*/ 3071496 w 3852546"/>
              <a:gd name="connsiteY271" fmla="*/ 161925 h 714375"/>
              <a:gd name="connsiteX272" fmla="*/ 3090546 w 3852546"/>
              <a:gd name="connsiteY272" fmla="*/ 257175 h 714375"/>
              <a:gd name="connsiteX273" fmla="*/ 3042921 w 3852546"/>
              <a:gd name="connsiteY273" fmla="*/ 304800 h 714375"/>
              <a:gd name="connsiteX274" fmla="*/ 3023871 w 3852546"/>
              <a:gd name="connsiteY274" fmla="*/ 333375 h 714375"/>
              <a:gd name="connsiteX275" fmla="*/ 2938146 w 3852546"/>
              <a:gd name="connsiteY275" fmla="*/ 419100 h 714375"/>
              <a:gd name="connsiteX276" fmla="*/ 2890521 w 3852546"/>
              <a:gd name="connsiteY276" fmla="*/ 466725 h 714375"/>
              <a:gd name="connsiteX277" fmla="*/ 2852421 w 3852546"/>
              <a:gd name="connsiteY277" fmla="*/ 504825 h 714375"/>
              <a:gd name="connsiteX278" fmla="*/ 2842896 w 3852546"/>
              <a:gd name="connsiteY278" fmla="*/ 533400 h 714375"/>
              <a:gd name="connsiteX279" fmla="*/ 2861946 w 3852546"/>
              <a:gd name="connsiteY279" fmla="*/ 581025 h 714375"/>
              <a:gd name="connsiteX280" fmla="*/ 2976246 w 3852546"/>
              <a:gd name="connsiteY280" fmla="*/ 609600 h 714375"/>
              <a:gd name="connsiteX281" fmla="*/ 3252471 w 3852546"/>
              <a:gd name="connsiteY281" fmla="*/ 571500 h 714375"/>
              <a:gd name="connsiteX282" fmla="*/ 3357246 w 3852546"/>
              <a:gd name="connsiteY282" fmla="*/ 504825 h 714375"/>
              <a:gd name="connsiteX283" fmla="*/ 3395346 w 3852546"/>
              <a:gd name="connsiteY283" fmla="*/ 485775 h 714375"/>
              <a:gd name="connsiteX284" fmla="*/ 3433446 w 3852546"/>
              <a:gd name="connsiteY284" fmla="*/ 457200 h 714375"/>
              <a:gd name="connsiteX285" fmla="*/ 3471546 w 3852546"/>
              <a:gd name="connsiteY285" fmla="*/ 438150 h 714375"/>
              <a:gd name="connsiteX286" fmla="*/ 3500121 w 3852546"/>
              <a:gd name="connsiteY286" fmla="*/ 409575 h 714375"/>
              <a:gd name="connsiteX287" fmla="*/ 3576321 w 3852546"/>
              <a:gd name="connsiteY287" fmla="*/ 342900 h 714375"/>
              <a:gd name="connsiteX288" fmla="*/ 3633471 w 3852546"/>
              <a:gd name="connsiteY288" fmla="*/ 266700 h 714375"/>
              <a:gd name="connsiteX289" fmla="*/ 3642996 w 3852546"/>
              <a:gd name="connsiteY289" fmla="*/ 238125 h 714375"/>
              <a:gd name="connsiteX290" fmla="*/ 3566796 w 3852546"/>
              <a:gd name="connsiteY290" fmla="*/ 190500 h 714375"/>
              <a:gd name="connsiteX291" fmla="*/ 3528696 w 3852546"/>
              <a:gd name="connsiteY291" fmla="*/ 161925 h 714375"/>
              <a:gd name="connsiteX292" fmla="*/ 3471546 w 3852546"/>
              <a:gd name="connsiteY292" fmla="*/ 142875 h 714375"/>
              <a:gd name="connsiteX293" fmla="*/ 3376296 w 3852546"/>
              <a:gd name="connsiteY293" fmla="*/ 123825 h 714375"/>
              <a:gd name="connsiteX294" fmla="*/ 3109596 w 3852546"/>
              <a:gd name="connsiteY294" fmla="*/ 180975 h 714375"/>
              <a:gd name="connsiteX295" fmla="*/ 3100071 w 3852546"/>
              <a:gd name="connsiteY295" fmla="*/ 219075 h 714375"/>
              <a:gd name="connsiteX296" fmla="*/ 3252471 w 3852546"/>
              <a:gd name="connsiteY296" fmla="*/ 276225 h 714375"/>
              <a:gd name="connsiteX297" fmla="*/ 3328671 w 3852546"/>
              <a:gd name="connsiteY297" fmla="*/ 238125 h 714375"/>
              <a:gd name="connsiteX298" fmla="*/ 3395346 w 3852546"/>
              <a:gd name="connsiteY298" fmla="*/ 266700 h 714375"/>
              <a:gd name="connsiteX299" fmla="*/ 3404871 w 3852546"/>
              <a:gd name="connsiteY299" fmla="*/ 295275 h 714375"/>
              <a:gd name="connsiteX300" fmla="*/ 3376296 w 3852546"/>
              <a:gd name="connsiteY300" fmla="*/ 352425 h 714375"/>
              <a:gd name="connsiteX301" fmla="*/ 3328671 w 3852546"/>
              <a:gd name="connsiteY301" fmla="*/ 428625 h 714375"/>
              <a:gd name="connsiteX302" fmla="*/ 3290571 w 3852546"/>
              <a:gd name="connsiteY302" fmla="*/ 447675 h 714375"/>
              <a:gd name="connsiteX303" fmla="*/ 3242946 w 3852546"/>
              <a:gd name="connsiteY303" fmla="*/ 381000 h 714375"/>
              <a:gd name="connsiteX304" fmla="*/ 3223896 w 3852546"/>
              <a:gd name="connsiteY304" fmla="*/ 304800 h 714375"/>
              <a:gd name="connsiteX305" fmla="*/ 3261996 w 3852546"/>
              <a:gd name="connsiteY305" fmla="*/ 142875 h 714375"/>
              <a:gd name="connsiteX306" fmla="*/ 3357246 w 3852546"/>
              <a:gd name="connsiteY306" fmla="*/ 38100 h 714375"/>
              <a:gd name="connsiteX307" fmla="*/ 3481071 w 3852546"/>
              <a:gd name="connsiteY307" fmla="*/ 47625 h 714375"/>
              <a:gd name="connsiteX308" fmla="*/ 3519171 w 3852546"/>
              <a:gd name="connsiteY308" fmla="*/ 104775 h 714375"/>
              <a:gd name="connsiteX309" fmla="*/ 3557271 w 3852546"/>
              <a:gd name="connsiteY309" fmla="*/ 238125 h 714375"/>
              <a:gd name="connsiteX310" fmla="*/ 3566796 w 3852546"/>
              <a:gd name="connsiteY310" fmla="*/ 295275 h 714375"/>
              <a:gd name="connsiteX311" fmla="*/ 3604896 w 3852546"/>
              <a:gd name="connsiteY311" fmla="*/ 314325 h 714375"/>
              <a:gd name="connsiteX312" fmla="*/ 3633471 w 3852546"/>
              <a:gd name="connsiteY312" fmla="*/ 304800 h 714375"/>
              <a:gd name="connsiteX313" fmla="*/ 3576321 w 3852546"/>
              <a:gd name="connsiteY313" fmla="*/ 381000 h 714375"/>
              <a:gd name="connsiteX314" fmla="*/ 3471546 w 3852546"/>
              <a:gd name="connsiteY314" fmla="*/ 390525 h 714375"/>
              <a:gd name="connsiteX315" fmla="*/ 3500121 w 3852546"/>
              <a:gd name="connsiteY315" fmla="*/ 409575 h 714375"/>
              <a:gd name="connsiteX316" fmla="*/ 3547746 w 3852546"/>
              <a:gd name="connsiteY316" fmla="*/ 419100 h 714375"/>
              <a:gd name="connsiteX317" fmla="*/ 3595371 w 3852546"/>
              <a:gd name="connsiteY317" fmla="*/ 438150 h 714375"/>
              <a:gd name="connsiteX318" fmla="*/ 3623946 w 3852546"/>
              <a:gd name="connsiteY318" fmla="*/ 400050 h 714375"/>
              <a:gd name="connsiteX319" fmla="*/ 3652521 w 3852546"/>
              <a:gd name="connsiteY319" fmla="*/ 304800 h 714375"/>
              <a:gd name="connsiteX320" fmla="*/ 3671571 w 3852546"/>
              <a:gd name="connsiteY320" fmla="*/ 276225 h 714375"/>
              <a:gd name="connsiteX321" fmla="*/ 3671571 w 3852546"/>
              <a:gd name="connsiteY321" fmla="*/ 95250 h 714375"/>
              <a:gd name="connsiteX322" fmla="*/ 3681096 w 3852546"/>
              <a:gd name="connsiteY322" fmla="*/ 152400 h 714375"/>
              <a:gd name="connsiteX323" fmla="*/ 3709671 w 3852546"/>
              <a:gd name="connsiteY323" fmla="*/ 228600 h 714375"/>
              <a:gd name="connsiteX324" fmla="*/ 3728721 w 3852546"/>
              <a:gd name="connsiteY324" fmla="*/ 323850 h 714375"/>
              <a:gd name="connsiteX325" fmla="*/ 3747771 w 3852546"/>
              <a:gd name="connsiteY325" fmla="*/ 419100 h 714375"/>
              <a:gd name="connsiteX326" fmla="*/ 3757296 w 3852546"/>
              <a:gd name="connsiteY326" fmla="*/ 447675 h 714375"/>
              <a:gd name="connsiteX327" fmla="*/ 3766821 w 3852546"/>
              <a:gd name="connsiteY327" fmla="*/ 485775 h 714375"/>
              <a:gd name="connsiteX328" fmla="*/ 3785871 w 3852546"/>
              <a:gd name="connsiteY328" fmla="*/ 542925 h 714375"/>
              <a:gd name="connsiteX329" fmla="*/ 3804921 w 3852546"/>
              <a:gd name="connsiteY329" fmla="*/ 619125 h 714375"/>
              <a:gd name="connsiteX330" fmla="*/ 3785871 w 3852546"/>
              <a:gd name="connsiteY330" fmla="*/ 571500 h 714375"/>
              <a:gd name="connsiteX331" fmla="*/ 3776346 w 3852546"/>
              <a:gd name="connsiteY331" fmla="*/ 542925 h 714375"/>
              <a:gd name="connsiteX332" fmla="*/ 3766821 w 3852546"/>
              <a:gd name="connsiteY332" fmla="*/ 495300 h 714375"/>
              <a:gd name="connsiteX333" fmla="*/ 3719196 w 3852546"/>
              <a:gd name="connsiteY333" fmla="*/ 342900 h 714375"/>
              <a:gd name="connsiteX334" fmla="*/ 3728721 w 3852546"/>
              <a:gd name="connsiteY334" fmla="*/ 295275 h 714375"/>
              <a:gd name="connsiteX335" fmla="*/ 3795396 w 3852546"/>
              <a:gd name="connsiteY335" fmla="*/ 266700 h 714375"/>
              <a:gd name="connsiteX336" fmla="*/ 3823971 w 3852546"/>
              <a:gd name="connsiteY336" fmla="*/ 161925 h 714375"/>
              <a:gd name="connsiteX337" fmla="*/ 3852546 w 3852546"/>
              <a:gd name="connsiteY337" fmla="*/ 152400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Lst>
            <a:rect l="l" t="t" r="r" b="b"/>
            <a:pathLst>
              <a:path w="3852546" h="714375">
                <a:moveTo>
                  <a:pt x="109221" y="571500"/>
                </a:moveTo>
                <a:cubicBezTo>
                  <a:pt x="429975" y="540459"/>
                  <a:pt x="306375" y="555190"/>
                  <a:pt x="480696" y="533400"/>
                </a:cubicBezTo>
                <a:cubicBezTo>
                  <a:pt x="540420" y="513492"/>
                  <a:pt x="520001" y="530775"/>
                  <a:pt x="490221" y="419100"/>
                </a:cubicBezTo>
                <a:cubicBezTo>
                  <a:pt x="486562" y="405380"/>
                  <a:pt x="476938" y="393975"/>
                  <a:pt x="471171" y="381000"/>
                </a:cubicBezTo>
                <a:cubicBezTo>
                  <a:pt x="419472" y="264676"/>
                  <a:pt x="487220" y="397153"/>
                  <a:pt x="423546" y="295275"/>
                </a:cubicBezTo>
                <a:cubicBezTo>
                  <a:pt x="416021" y="283234"/>
                  <a:pt x="413586" y="268083"/>
                  <a:pt x="404496" y="257175"/>
                </a:cubicBezTo>
                <a:cubicBezTo>
                  <a:pt x="397167" y="248381"/>
                  <a:pt x="386443" y="242634"/>
                  <a:pt x="375921" y="238125"/>
                </a:cubicBezTo>
                <a:cubicBezTo>
                  <a:pt x="231703" y="176317"/>
                  <a:pt x="250741" y="199138"/>
                  <a:pt x="52071" y="190500"/>
                </a:cubicBezTo>
                <a:cubicBezTo>
                  <a:pt x="0" y="225214"/>
                  <a:pt x="2718" y="210773"/>
                  <a:pt x="42546" y="314325"/>
                </a:cubicBezTo>
                <a:cubicBezTo>
                  <a:pt x="46655" y="325010"/>
                  <a:pt x="60492" y="329123"/>
                  <a:pt x="71121" y="333375"/>
                </a:cubicBezTo>
                <a:cubicBezTo>
                  <a:pt x="108409" y="348290"/>
                  <a:pt x="185421" y="371475"/>
                  <a:pt x="185421" y="371475"/>
                </a:cubicBezTo>
                <a:cubicBezTo>
                  <a:pt x="213996" y="368300"/>
                  <a:pt x="244126" y="371775"/>
                  <a:pt x="271146" y="361950"/>
                </a:cubicBezTo>
                <a:cubicBezTo>
                  <a:pt x="281904" y="358038"/>
                  <a:pt x="286176" y="344094"/>
                  <a:pt x="290196" y="333375"/>
                </a:cubicBezTo>
                <a:cubicBezTo>
                  <a:pt x="295880" y="318216"/>
                  <a:pt x="295794" y="301456"/>
                  <a:pt x="299721" y="285750"/>
                </a:cubicBezTo>
                <a:cubicBezTo>
                  <a:pt x="302156" y="276010"/>
                  <a:pt x="306071" y="266700"/>
                  <a:pt x="309246" y="257175"/>
                </a:cubicBezTo>
                <a:cubicBezTo>
                  <a:pt x="263884" y="189133"/>
                  <a:pt x="293358" y="205578"/>
                  <a:pt x="233046" y="190500"/>
                </a:cubicBezTo>
                <a:cubicBezTo>
                  <a:pt x="242571" y="187325"/>
                  <a:pt x="251717" y="179324"/>
                  <a:pt x="261621" y="180975"/>
                </a:cubicBezTo>
                <a:cubicBezTo>
                  <a:pt x="299317" y="187258"/>
                  <a:pt x="294102" y="219555"/>
                  <a:pt x="299721" y="247650"/>
                </a:cubicBezTo>
                <a:cubicBezTo>
                  <a:pt x="309526" y="502592"/>
                  <a:pt x="227410" y="513019"/>
                  <a:pt x="404496" y="485775"/>
                </a:cubicBezTo>
                <a:cubicBezTo>
                  <a:pt x="414419" y="484248"/>
                  <a:pt x="423546" y="479425"/>
                  <a:pt x="433071" y="476250"/>
                </a:cubicBezTo>
                <a:cubicBezTo>
                  <a:pt x="448946" y="463550"/>
                  <a:pt x="467309" y="453450"/>
                  <a:pt x="480696" y="438150"/>
                </a:cubicBezTo>
                <a:cubicBezTo>
                  <a:pt x="493371" y="423664"/>
                  <a:pt x="502938" y="390473"/>
                  <a:pt x="509271" y="371475"/>
                </a:cubicBezTo>
                <a:cubicBezTo>
                  <a:pt x="506096" y="342900"/>
                  <a:pt x="510424" y="312444"/>
                  <a:pt x="499746" y="285750"/>
                </a:cubicBezTo>
                <a:cubicBezTo>
                  <a:pt x="475919" y="226182"/>
                  <a:pt x="458384" y="239412"/>
                  <a:pt x="423546" y="209550"/>
                </a:cubicBezTo>
                <a:cubicBezTo>
                  <a:pt x="342705" y="140258"/>
                  <a:pt x="422473" y="196134"/>
                  <a:pt x="356871" y="152400"/>
                </a:cubicBezTo>
                <a:cubicBezTo>
                  <a:pt x="309791" y="81780"/>
                  <a:pt x="296320" y="99740"/>
                  <a:pt x="366396" y="85725"/>
                </a:cubicBezTo>
                <a:cubicBezTo>
                  <a:pt x="385446" y="88900"/>
                  <a:pt x="408883" y="82681"/>
                  <a:pt x="423546" y="95250"/>
                </a:cubicBezTo>
                <a:cubicBezTo>
                  <a:pt x="435838" y="105786"/>
                  <a:pt x="434148" y="126721"/>
                  <a:pt x="433071" y="142875"/>
                </a:cubicBezTo>
                <a:cubicBezTo>
                  <a:pt x="425667" y="253933"/>
                  <a:pt x="418126" y="208568"/>
                  <a:pt x="394971" y="285750"/>
                </a:cubicBezTo>
                <a:cubicBezTo>
                  <a:pt x="390319" y="301257"/>
                  <a:pt x="389373" y="317669"/>
                  <a:pt x="385446" y="333375"/>
                </a:cubicBezTo>
                <a:cubicBezTo>
                  <a:pt x="383011" y="343115"/>
                  <a:pt x="379096" y="352425"/>
                  <a:pt x="375921" y="361950"/>
                </a:cubicBezTo>
                <a:cubicBezTo>
                  <a:pt x="379096" y="377825"/>
                  <a:pt x="373998" y="398127"/>
                  <a:pt x="385446" y="409575"/>
                </a:cubicBezTo>
                <a:cubicBezTo>
                  <a:pt x="396894" y="421023"/>
                  <a:pt x="416948" y="420566"/>
                  <a:pt x="433071" y="419100"/>
                </a:cubicBezTo>
                <a:cubicBezTo>
                  <a:pt x="544244" y="408993"/>
                  <a:pt x="554108" y="404154"/>
                  <a:pt x="623571" y="381000"/>
                </a:cubicBezTo>
                <a:cubicBezTo>
                  <a:pt x="592790" y="211706"/>
                  <a:pt x="624072" y="328195"/>
                  <a:pt x="585471" y="238125"/>
                </a:cubicBezTo>
                <a:cubicBezTo>
                  <a:pt x="572001" y="206694"/>
                  <a:pt x="560071" y="174625"/>
                  <a:pt x="547371" y="142875"/>
                </a:cubicBezTo>
                <a:lnTo>
                  <a:pt x="528321" y="95250"/>
                </a:lnTo>
                <a:cubicBezTo>
                  <a:pt x="525146" y="76200"/>
                  <a:pt x="511188" y="55851"/>
                  <a:pt x="518796" y="38100"/>
                </a:cubicBezTo>
                <a:cubicBezTo>
                  <a:pt x="523953" y="26068"/>
                  <a:pt x="545530" y="22080"/>
                  <a:pt x="556896" y="28575"/>
                </a:cubicBezTo>
                <a:cubicBezTo>
                  <a:pt x="572970" y="37760"/>
                  <a:pt x="575946" y="60325"/>
                  <a:pt x="585471" y="76200"/>
                </a:cubicBezTo>
                <a:cubicBezTo>
                  <a:pt x="605165" y="154975"/>
                  <a:pt x="604274" y="135080"/>
                  <a:pt x="585471" y="266700"/>
                </a:cubicBezTo>
                <a:cubicBezTo>
                  <a:pt x="583053" y="283626"/>
                  <a:pt x="572264" y="298257"/>
                  <a:pt x="566421" y="314325"/>
                </a:cubicBezTo>
                <a:cubicBezTo>
                  <a:pt x="559559" y="333196"/>
                  <a:pt x="554233" y="352604"/>
                  <a:pt x="547371" y="371475"/>
                </a:cubicBezTo>
                <a:cubicBezTo>
                  <a:pt x="541528" y="387543"/>
                  <a:pt x="534324" y="403091"/>
                  <a:pt x="528321" y="419100"/>
                </a:cubicBezTo>
                <a:cubicBezTo>
                  <a:pt x="518072" y="446429"/>
                  <a:pt x="516777" y="455751"/>
                  <a:pt x="509271" y="485775"/>
                </a:cubicBezTo>
                <a:cubicBezTo>
                  <a:pt x="518796" y="508000"/>
                  <a:pt x="521923" y="534253"/>
                  <a:pt x="537846" y="552450"/>
                </a:cubicBezTo>
                <a:cubicBezTo>
                  <a:pt x="560886" y="578781"/>
                  <a:pt x="605126" y="550303"/>
                  <a:pt x="623571" y="542925"/>
                </a:cubicBezTo>
                <a:cubicBezTo>
                  <a:pt x="627393" y="538147"/>
                  <a:pt x="673722" y="483055"/>
                  <a:pt x="680721" y="466725"/>
                </a:cubicBezTo>
                <a:cubicBezTo>
                  <a:pt x="685878" y="454693"/>
                  <a:pt x="687406" y="441404"/>
                  <a:pt x="690246" y="428625"/>
                </a:cubicBezTo>
                <a:cubicBezTo>
                  <a:pt x="701675" y="377195"/>
                  <a:pt x="704616" y="353780"/>
                  <a:pt x="709296" y="295275"/>
                </a:cubicBezTo>
                <a:cubicBezTo>
                  <a:pt x="710020" y="286227"/>
                  <a:pt x="692727" y="150415"/>
                  <a:pt x="737871" y="114300"/>
                </a:cubicBezTo>
                <a:cubicBezTo>
                  <a:pt x="745711" y="108028"/>
                  <a:pt x="756921" y="107950"/>
                  <a:pt x="766446" y="104775"/>
                </a:cubicBezTo>
                <a:cubicBezTo>
                  <a:pt x="775971" y="114300"/>
                  <a:pt x="788479" y="121575"/>
                  <a:pt x="795021" y="133350"/>
                </a:cubicBezTo>
                <a:cubicBezTo>
                  <a:pt x="804773" y="150903"/>
                  <a:pt x="814071" y="190500"/>
                  <a:pt x="814071" y="190500"/>
                </a:cubicBezTo>
                <a:cubicBezTo>
                  <a:pt x="807721" y="238125"/>
                  <a:pt x="805444" y="286473"/>
                  <a:pt x="795021" y="333375"/>
                </a:cubicBezTo>
                <a:cubicBezTo>
                  <a:pt x="792538" y="344550"/>
                  <a:pt x="781091" y="351711"/>
                  <a:pt x="775971" y="361950"/>
                </a:cubicBezTo>
                <a:cubicBezTo>
                  <a:pt x="771481" y="370930"/>
                  <a:pt x="769621" y="381000"/>
                  <a:pt x="766446" y="390525"/>
                </a:cubicBezTo>
                <a:cubicBezTo>
                  <a:pt x="769621" y="409575"/>
                  <a:pt x="757473" y="442126"/>
                  <a:pt x="775971" y="447675"/>
                </a:cubicBezTo>
                <a:cubicBezTo>
                  <a:pt x="804821" y="456330"/>
                  <a:pt x="861696" y="419100"/>
                  <a:pt x="861696" y="419100"/>
                </a:cubicBezTo>
                <a:cubicBezTo>
                  <a:pt x="871221" y="403225"/>
                  <a:pt x="881992" y="388034"/>
                  <a:pt x="890271" y="371475"/>
                </a:cubicBezTo>
                <a:cubicBezTo>
                  <a:pt x="903525" y="344967"/>
                  <a:pt x="919480" y="293373"/>
                  <a:pt x="928371" y="266700"/>
                </a:cubicBezTo>
                <a:cubicBezTo>
                  <a:pt x="934721" y="187325"/>
                  <a:pt x="929774" y="106223"/>
                  <a:pt x="947421" y="28575"/>
                </a:cubicBezTo>
                <a:cubicBezTo>
                  <a:pt x="950406" y="15440"/>
                  <a:pt x="969313" y="45454"/>
                  <a:pt x="975996" y="57150"/>
                </a:cubicBezTo>
                <a:cubicBezTo>
                  <a:pt x="982491" y="68516"/>
                  <a:pt x="981925" y="82663"/>
                  <a:pt x="985521" y="95250"/>
                </a:cubicBezTo>
                <a:cubicBezTo>
                  <a:pt x="988279" y="104904"/>
                  <a:pt x="991871" y="114300"/>
                  <a:pt x="995046" y="123825"/>
                </a:cubicBezTo>
                <a:cubicBezTo>
                  <a:pt x="991871" y="187325"/>
                  <a:pt x="991029" y="250985"/>
                  <a:pt x="985521" y="314325"/>
                </a:cubicBezTo>
                <a:cubicBezTo>
                  <a:pt x="984651" y="324327"/>
                  <a:pt x="975996" y="332860"/>
                  <a:pt x="975996" y="342900"/>
                </a:cubicBezTo>
                <a:cubicBezTo>
                  <a:pt x="975996" y="390631"/>
                  <a:pt x="997097" y="439469"/>
                  <a:pt x="985521" y="485775"/>
                </a:cubicBezTo>
                <a:cubicBezTo>
                  <a:pt x="981671" y="501176"/>
                  <a:pt x="961620" y="464300"/>
                  <a:pt x="947421" y="457200"/>
                </a:cubicBezTo>
                <a:cubicBezTo>
                  <a:pt x="935712" y="451346"/>
                  <a:pt x="922396" y="448329"/>
                  <a:pt x="909321" y="447675"/>
                </a:cubicBezTo>
                <a:cubicBezTo>
                  <a:pt x="795120" y="441965"/>
                  <a:pt x="680721" y="441325"/>
                  <a:pt x="566421" y="438150"/>
                </a:cubicBezTo>
                <a:cubicBezTo>
                  <a:pt x="558431" y="406190"/>
                  <a:pt x="545569" y="376263"/>
                  <a:pt x="566421" y="342900"/>
                </a:cubicBezTo>
                <a:cubicBezTo>
                  <a:pt x="573946" y="330859"/>
                  <a:pt x="591821" y="330200"/>
                  <a:pt x="604521" y="323850"/>
                </a:cubicBezTo>
                <a:cubicBezTo>
                  <a:pt x="699771" y="327025"/>
                  <a:pt x="795316" y="325236"/>
                  <a:pt x="890271" y="333375"/>
                </a:cubicBezTo>
                <a:cubicBezTo>
                  <a:pt x="919482" y="335879"/>
                  <a:pt x="955000" y="363003"/>
                  <a:pt x="975996" y="381000"/>
                </a:cubicBezTo>
                <a:cubicBezTo>
                  <a:pt x="986223" y="389766"/>
                  <a:pt x="993610" y="401745"/>
                  <a:pt x="1004571" y="409575"/>
                </a:cubicBezTo>
                <a:cubicBezTo>
                  <a:pt x="1016125" y="417828"/>
                  <a:pt x="1029971" y="422275"/>
                  <a:pt x="1042671" y="428625"/>
                </a:cubicBezTo>
                <a:lnTo>
                  <a:pt x="1118871" y="409575"/>
                </a:lnTo>
                <a:cubicBezTo>
                  <a:pt x="1134646" y="405935"/>
                  <a:pt x="1152838" y="408742"/>
                  <a:pt x="1166496" y="400050"/>
                </a:cubicBezTo>
                <a:cubicBezTo>
                  <a:pt x="1215769" y="368695"/>
                  <a:pt x="1221041" y="348110"/>
                  <a:pt x="1242696" y="304800"/>
                </a:cubicBezTo>
                <a:cubicBezTo>
                  <a:pt x="1245871" y="279400"/>
                  <a:pt x="1254347" y="254109"/>
                  <a:pt x="1252221" y="228600"/>
                </a:cubicBezTo>
                <a:cubicBezTo>
                  <a:pt x="1249055" y="190609"/>
                  <a:pt x="1213841" y="176073"/>
                  <a:pt x="1185546" y="161925"/>
                </a:cubicBezTo>
                <a:cubicBezTo>
                  <a:pt x="1170253" y="154279"/>
                  <a:pt x="1153545" y="149819"/>
                  <a:pt x="1137921" y="142875"/>
                </a:cubicBezTo>
                <a:cubicBezTo>
                  <a:pt x="1088131" y="120746"/>
                  <a:pt x="1108666" y="123598"/>
                  <a:pt x="1052196" y="104775"/>
                </a:cubicBezTo>
                <a:cubicBezTo>
                  <a:pt x="1039777" y="100635"/>
                  <a:pt x="1026796" y="98425"/>
                  <a:pt x="1014096" y="95250"/>
                </a:cubicBezTo>
                <a:cubicBezTo>
                  <a:pt x="943237" y="142490"/>
                  <a:pt x="967638" y="113622"/>
                  <a:pt x="1014096" y="276225"/>
                </a:cubicBezTo>
                <a:cubicBezTo>
                  <a:pt x="1018457" y="291489"/>
                  <a:pt x="1031446" y="303100"/>
                  <a:pt x="1042671" y="314325"/>
                </a:cubicBezTo>
                <a:cubicBezTo>
                  <a:pt x="1085563" y="357217"/>
                  <a:pt x="1127494" y="401755"/>
                  <a:pt x="1176021" y="438150"/>
                </a:cubicBezTo>
                <a:cubicBezTo>
                  <a:pt x="1188721" y="447675"/>
                  <a:pt x="1200244" y="459015"/>
                  <a:pt x="1214121" y="466725"/>
                </a:cubicBezTo>
                <a:cubicBezTo>
                  <a:pt x="1231205" y="476216"/>
                  <a:pt x="1268934" y="488171"/>
                  <a:pt x="1290321" y="495300"/>
                </a:cubicBezTo>
                <a:cubicBezTo>
                  <a:pt x="1359258" y="485452"/>
                  <a:pt x="1425435" y="482166"/>
                  <a:pt x="1490346" y="457200"/>
                </a:cubicBezTo>
                <a:cubicBezTo>
                  <a:pt x="1734455" y="363312"/>
                  <a:pt x="1367957" y="488471"/>
                  <a:pt x="1604646" y="409575"/>
                </a:cubicBezTo>
                <a:cubicBezTo>
                  <a:pt x="1727893" y="327410"/>
                  <a:pt x="1684673" y="370560"/>
                  <a:pt x="1423671" y="381000"/>
                </a:cubicBezTo>
                <a:cubicBezTo>
                  <a:pt x="1356996" y="368300"/>
                  <a:pt x="1288762" y="362052"/>
                  <a:pt x="1223646" y="342900"/>
                </a:cubicBezTo>
                <a:cubicBezTo>
                  <a:pt x="1211087" y="339206"/>
                  <a:pt x="1250380" y="339870"/>
                  <a:pt x="1261746" y="333375"/>
                </a:cubicBezTo>
                <a:cubicBezTo>
                  <a:pt x="1273442" y="326692"/>
                  <a:pt x="1278546" y="311342"/>
                  <a:pt x="1290321" y="304800"/>
                </a:cubicBezTo>
                <a:cubicBezTo>
                  <a:pt x="1307874" y="295048"/>
                  <a:pt x="1347471" y="285750"/>
                  <a:pt x="1347471" y="285750"/>
                </a:cubicBezTo>
                <a:cubicBezTo>
                  <a:pt x="1382396" y="288925"/>
                  <a:pt x="1425475" y="272622"/>
                  <a:pt x="1452246" y="295275"/>
                </a:cubicBezTo>
                <a:cubicBezTo>
                  <a:pt x="1476964" y="316190"/>
                  <a:pt x="1439546" y="396875"/>
                  <a:pt x="1471296" y="390525"/>
                </a:cubicBezTo>
                <a:cubicBezTo>
                  <a:pt x="1516197" y="381545"/>
                  <a:pt x="1523937" y="315490"/>
                  <a:pt x="1547496" y="276225"/>
                </a:cubicBezTo>
                <a:cubicBezTo>
                  <a:pt x="1552662" y="267616"/>
                  <a:pt x="1554263" y="257304"/>
                  <a:pt x="1557021" y="247650"/>
                </a:cubicBezTo>
                <a:cubicBezTo>
                  <a:pt x="1580941" y="163929"/>
                  <a:pt x="1553233" y="249488"/>
                  <a:pt x="1576071" y="180975"/>
                </a:cubicBezTo>
                <a:cubicBezTo>
                  <a:pt x="1569721" y="146050"/>
                  <a:pt x="1572896" y="107950"/>
                  <a:pt x="1557021" y="76200"/>
                </a:cubicBezTo>
                <a:cubicBezTo>
                  <a:pt x="1545931" y="54020"/>
                  <a:pt x="1519445" y="43799"/>
                  <a:pt x="1499871" y="28575"/>
                </a:cubicBezTo>
                <a:cubicBezTo>
                  <a:pt x="1472174" y="7033"/>
                  <a:pt x="1474059" y="10446"/>
                  <a:pt x="1442721" y="0"/>
                </a:cubicBezTo>
                <a:cubicBezTo>
                  <a:pt x="1420496" y="3175"/>
                  <a:pt x="1396891" y="1187"/>
                  <a:pt x="1376046" y="9525"/>
                </a:cubicBezTo>
                <a:cubicBezTo>
                  <a:pt x="1351911" y="19179"/>
                  <a:pt x="1338231" y="56580"/>
                  <a:pt x="1328421" y="76200"/>
                </a:cubicBezTo>
                <a:cubicBezTo>
                  <a:pt x="1331596" y="136525"/>
                  <a:pt x="1324558" y="198269"/>
                  <a:pt x="1337946" y="257175"/>
                </a:cubicBezTo>
                <a:cubicBezTo>
                  <a:pt x="1341464" y="272655"/>
                  <a:pt x="1360294" y="283781"/>
                  <a:pt x="1376046" y="285750"/>
                </a:cubicBezTo>
                <a:cubicBezTo>
                  <a:pt x="1413983" y="290492"/>
                  <a:pt x="1452246" y="279400"/>
                  <a:pt x="1490346" y="276225"/>
                </a:cubicBezTo>
                <a:cubicBezTo>
                  <a:pt x="1525535" y="264495"/>
                  <a:pt x="1541816" y="254335"/>
                  <a:pt x="1585596" y="276225"/>
                </a:cubicBezTo>
                <a:cubicBezTo>
                  <a:pt x="1594576" y="280715"/>
                  <a:pt x="1591946" y="295275"/>
                  <a:pt x="1595121" y="304800"/>
                </a:cubicBezTo>
                <a:cubicBezTo>
                  <a:pt x="1588771" y="330200"/>
                  <a:pt x="1589793" y="358702"/>
                  <a:pt x="1576071" y="381000"/>
                </a:cubicBezTo>
                <a:cubicBezTo>
                  <a:pt x="1547559" y="427332"/>
                  <a:pt x="1522551" y="427718"/>
                  <a:pt x="1480821" y="438150"/>
                </a:cubicBezTo>
                <a:cubicBezTo>
                  <a:pt x="1458596" y="431800"/>
                  <a:pt x="1434352" y="430325"/>
                  <a:pt x="1414146" y="419100"/>
                </a:cubicBezTo>
                <a:cubicBezTo>
                  <a:pt x="1404139" y="413541"/>
                  <a:pt x="1396047" y="401933"/>
                  <a:pt x="1395096" y="390525"/>
                </a:cubicBezTo>
                <a:cubicBezTo>
                  <a:pt x="1392991" y="365266"/>
                  <a:pt x="1393807" y="300116"/>
                  <a:pt x="1423671" y="276225"/>
                </a:cubicBezTo>
                <a:cubicBezTo>
                  <a:pt x="1431511" y="269953"/>
                  <a:pt x="1443018" y="270655"/>
                  <a:pt x="1452246" y="266700"/>
                </a:cubicBezTo>
                <a:cubicBezTo>
                  <a:pt x="1527593" y="234408"/>
                  <a:pt x="1450383" y="252645"/>
                  <a:pt x="1566546" y="238125"/>
                </a:cubicBezTo>
                <a:cubicBezTo>
                  <a:pt x="1617346" y="241300"/>
                  <a:pt x="1669904" y="234027"/>
                  <a:pt x="1718946" y="247650"/>
                </a:cubicBezTo>
                <a:cubicBezTo>
                  <a:pt x="1732627" y="251450"/>
                  <a:pt x="1735988" y="271694"/>
                  <a:pt x="1737996" y="285750"/>
                </a:cubicBezTo>
                <a:cubicBezTo>
                  <a:pt x="1740992" y="306721"/>
                  <a:pt x="1706760" y="342128"/>
                  <a:pt x="1699896" y="352425"/>
                </a:cubicBezTo>
                <a:cubicBezTo>
                  <a:pt x="1689627" y="367829"/>
                  <a:pt x="1681938" y="384883"/>
                  <a:pt x="1671321" y="400050"/>
                </a:cubicBezTo>
                <a:cubicBezTo>
                  <a:pt x="1647329" y="434324"/>
                  <a:pt x="1595429" y="491886"/>
                  <a:pt x="1566546" y="514350"/>
                </a:cubicBezTo>
                <a:cubicBezTo>
                  <a:pt x="1471785" y="588053"/>
                  <a:pt x="1500901" y="550904"/>
                  <a:pt x="1461771" y="609600"/>
                </a:cubicBezTo>
                <a:cubicBezTo>
                  <a:pt x="1464946" y="619125"/>
                  <a:pt x="1464196" y="631075"/>
                  <a:pt x="1471296" y="638175"/>
                </a:cubicBezTo>
                <a:cubicBezTo>
                  <a:pt x="1478396" y="645275"/>
                  <a:pt x="1490070" y="645522"/>
                  <a:pt x="1499871" y="647700"/>
                </a:cubicBezTo>
                <a:cubicBezTo>
                  <a:pt x="1518724" y="651890"/>
                  <a:pt x="1537971" y="654050"/>
                  <a:pt x="1557021" y="657225"/>
                </a:cubicBezTo>
                <a:cubicBezTo>
                  <a:pt x="1572896" y="654050"/>
                  <a:pt x="1591176" y="656680"/>
                  <a:pt x="1604646" y="647700"/>
                </a:cubicBezTo>
                <a:cubicBezTo>
                  <a:pt x="1621562" y="636423"/>
                  <a:pt x="1629240" y="615270"/>
                  <a:pt x="1642746" y="600075"/>
                </a:cubicBezTo>
                <a:cubicBezTo>
                  <a:pt x="1654678" y="586651"/>
                  <a:pt x="1667048" y="573473"/>
                  <a:pt x="1680846" y="561975"/>
                </a:cubicBezTo>
                <a:cubicBezTo>
                  <a:pt x="1705237" y="541649"/>
                  <a:pt x="1732473" y="524930"/>
                  <a:pt x="1757046" y="504825"/>
                </a:cubicBezTo>
                <a:cubicBezTo>
                  <a:pt x="1767472" y="496295"/>
                  <a:pt x="1774198" y="483389"/>
                  <a:pt x="1785621" y="476250"/>
                </a:cubicBezTo>
                <a:cubicBezTo>
                  <a:pt x="1800120" y="467188"/>
                  <a:pt x="1817953" y="464846"/>
                  <a:pt x="1833246" y="457200"/>
                </a:cubicBezTo>
                <a:cubicBezTo>
                  <a:pt x="1843485" y="452080"/>
                  <a:pt x="1851582" y="443270"/>
                  <a:pt x="1861821" y="438150"/>
                </a:cubicBezTo>
                <a:cubicBezTo>
                  <a:pt x="1875486" y="431318"/>
                  <a:pt x="1916289" y="422152"/>
                  <a:pt x="1928496" y="419100"/>
                </a:cubicBezTo>
                <a:cubicBezTo>
                  <a:pt x="1899921" y="415925"/>
                  <a:pt x="1870575" y="416892"/>
                  <a:pt x="1842771" y="409575"/>
                </a:cubicBezTo>
                <a:cubicBezTo>
                  <a:pt x="1809701" y="400872"/>
                  <a:pt x="1747521" y="371475"/>
                  <a:pt x="1747521" y="371475"/>
                </a:cubicBezTo>
                <a:cubicBezTo>
                  <a:pt x="1728471" y="355600"/>
                  <a:pt x="1707906" y="341385"/>
                  <a:pt x="1690371" y="323850"/>
                </a:cubicBezTo>
                <a:cubicBezTo>
                  <a:pt x="1641697" y="275176"/>
                  <a:pt x="1676790" y="207766"/>
                  <a:pt x="1680846" y="142875"/>
                </a:cubicBezTo>
                <a:cubicBezTo>
                  <a:pt x="1731646" y="149225"/>
                  <a:pt x="1784678" y="145736"/>
                  <a:pt x="1833246" y="161925"/>
                </a:cubicBezTo>
                <a:cubicBezTo>
                  <a:pt x="1888119" y="180216"/>
                  <a:pt x="1902826" y="209145"/>
                  <a:pt x="1928496" y="247650"/>
                </a:cubicBezTo>
                <a:cubicBezTo>
                  <a:pt x="1931671" y="266700"/>
                  <a:pt x="1925303" y="290266"/>
                  <a:pt x="1938021" y="304800"/>
                </a:cubicBezTo>
                <a:cubicBezTo>
                  <a:pt x="1948275" y="316519"/>
                  <a:pt x="2025672" y="329950"/>
                  <a:pt x="2042796" y="333375"/>
                </a:cubicBezTo>
                <a:cubicBezTo>
                  <a:pt x="2030096" y="342900"/>
                  <a:pt x="2017614" y="352723"/>
                  <a:pt x="2004696" y="361950"/>
                </a:cubicBezTo>
                <a:cubicBezTo>
                  <a:pt x="1995381" y="368604"/>
                  <a:pt x="1984915" y="373671"/>
                  <a:pt x="1976121" y="381000"/>
                </a:cubicBezTo>
                <a:cubicBezTo>
                  <a:pt x="1951686" y="401362"/>
                  <a:pt x="1937520" y="421706"/>
                  <a:pt x="1918971" y="447675"/>
                </a:cubicBezTo>
                <a:cubicBezTo>
                  <a:pt x="1912317" y="456990"/>
                  <a:pt x="1894801" y="466011"/>
                  <a:pt x="1899921" y="476250"/>
                </a:cubicBezTo>
                <a:cubicBezTo>
                  <a:pt x="1904411" y="485230"/>
                  <a:pt x="1918971" y="469900"/>
                  <a:pt x="1928496" y="466725"/>
                </a:cubicBezTo>
                <a:cubicBezTo>
                  <a:pt x="2020579" y="354179"/>
                  <a:pt x="1999951" y="404760"/>
                  <a:pt x="2023746" y="333375"/>
                </a:cubicBezTo>
                <a:cubicBezTo>
                  <a:pt x="2017396" y="307975"/>
                  <a:pt x="2018166" y="279626"/>
                  <a:pt x="2004696" y="257175"/>
                </a:cubicBezTo>
                <a:cubicBezTo>
                  <a:pt x="1998811" y="247367"/>
                  <a:pt x="1950937" y="232905"/>
                  <a:pt x="1938021" y="228600"/>
                </a:cubicBezTo>
                <a:cubicBezTo>
                  <a:pt x="1918971" y="231775"/>
                  <a:pt x="1890807" y="221564"/>
                  <a:pt x="1880871" y="238125"/>
                </a:cubicBezTo>
                <a:cubicBezTo>
                  <a:pt x="1872703" y="251738"/>
                  <a:pt x="1897499" y="265771"/>
                  <a:pt x="1909446" y="276225"/>
                </a:cubicBezTo>
                <a:cubicBezTo>
                  <a:pt x="1942402" y="305062"/>
                  <a:pt x="1957420" y="304887"/>
                  <a:pt x="1995171" y="314325"/>
                </a:cubicBezTo>
                <a:cubicBezTo>
                  <a:pt x="2007871" y="304800"/>
                  <a:pt x="2023746" y="298450"/>
                  <a:pt x="2033271" y="285750"/>
                </a:cubicBezTo>
                <a:cubicBezTo>
                  <a:pt x="2040105" y="276638"/>
                  <a:pt x="2056278" y="226255"/>
                  <a:pt x="2061846" y="209550"/>
                </a:cubicBezTo>
                <a:cubicBezTo>
                  <a:pt x="2058671" y="174625"/>
                  <a:pt x="2062634" y="138293"/>
                  <a:pt x="2052321" y="104775"/>
                </a:cubicBezTo>
                <a:cubicBezTo>
                  <a:pt x="2049873" y="96820"/>
                  <a:pt x="1986924" y="67314"/>
                  <a:pt x="1985646" y="66675"/>
                </a:cubicBezTo>
                <a:cubicBezTo>
                  <a:pt x="1976121" y="73025"/>
                  <a:pt x="1955873" y="74340"/>
                  <a:pt x="1957071" y="85725"/>
                </a:cubicBezTo>
                <a:cubicBezTo>
                  <a:pt x="1968641" y="195641"/>
                  <a:pt x="1965877" y="229259"/>
                  <a:pt x="2033271" y="266700"/>
                </a:cubicBezTo>
                <a:cubicBezTo>
                  <a:pt x="2051889" y="277043"/>
                  <a:pt x="2071371" y="285750"/>
                  <a:pt x="2090421" y="295275"/>
                </a:cubicBezTo>
                <a:cubicBezTo>
                  <a:pt x="2100938" y="311050"/>
                  <a:pt x="2124705" y="344141"/>
                  <a:pt x="2128521" y="361950"/>
                </a:cubicBezTo>
                <a:cubicBezTo>
                  <a:pt x="2135207" y="393150"/>
                  <a:pt x="2134871" y="425450"/>
                  <a:pt x="2138046" y="457200"/>
                </a:cubicBezTo>
                <a:cubicBezTo>
                  <a:pt x="2101956" y="517349"/>
                  <a:pt x="2109589" y="510653"/>
                  <a:pt x="2052321" y="571500"/>
                </a:cubicBezTo>
                <a:cubicBezTo>
                  <a:pt x="2013763" y="612468"/>
                  <a:pt x="1966802" y="671427"/>
                  <a:pt x="1909446" y="695325"/>
                </a:cubicBezTo>
                <a:cubicBezTo>
                  <a:pt x="1888110" y="704215"/>
                  <a:pt x="1864996" y="708025"/>
                  <a:pt x="1842771" y="714375"/>
                </a:cubicBezTo>
                <a:cubicBezTo>
                  <a:pt x="1830071" y="708025"/>
                  <a:pt x="1815452" y="704566"/>
                  <a:pt x="1804671" y="695325"/>
                </a:cubicBezTo>
                <a:cubicBezTo>
                  <a:pt x="1792618" y="684994"/>
                  <a:pt x="1783972" y="671008"/>
                  <a:pt x="1776096" y="657225"/>
                </a:cubicBezTo>
                <a:cubicBezTo>
                  <a:pt x="1770023" y="646597"/>
                  <a:pt x="1759108" y="598798"/>
                  <a:pt x="1757046" y="590550"/>
                </a:cubicBezTo>
                <a:cubicBezTo>
                  <a:pt x="1760221" y="577850"/>
                  <a:pt x="1758962" y="563102"/>
                  <a:pt x="1766571" y="552450"/>
                </a:cubicBezTo>
                <a:cubicBezTo>
                  <a:pt x="1790432" y="519045"/>
                  <a:pt x="1803696" y="528140"/>
                  <a:pt x="1833246" y="514350"/>
                </a:cubicBezTo>
                <a:cubicBezTo>
                  <a:pt x="1871847" y="496336"/>
                  <a:pt x="1912103" y="480829"/>
                  <a:pt x="1947546" y="457200"/>
                </a:cubicBezTo>
                <a:cubicBezTo>
                  <a:pt x="1982327" y="434012"/>
                  <a:pt x="2009101" y="414457"/>
                  <a:pt x="2052321" y="400050"/>
                </a:cubicBezTo>
                <a:cubicBezTo>
                  <a:pt x="2061846" y="396875"/>
                  <a:pt x="2071495" y="394050"/>
                  <a:pt x="2080896" y="390525"/>
                </a:cubicBezTo>
                <a:cubicBezTo>
                  <a:pt x="2096905" y="384522"/>
                  <a:pt x="2113391" y="379438"/>
                  <a:pt x="2128521" y="371475"/>
                </a:cubicBezTo>
                <a:cubicBezTo>
                  <a:pt x="2173825" y="347631"/>
                  <a:pt x="2261871" y="295275"/>
                  <a:pt x="2261871" y="295275"/>
                </a:cubicBezTo>
                <a:cubicBezTo>
                  <a:pt x="2271396" y="282575"/>
                  <a:pt x="2279221" y="268400"/>
                  <a:pt x="2290446" y="257175"/>
                </a:cubicBezTo>
                <a:cubicBezTo>
                  <a:pt x="2298541" y="249080"/>
                  <a:pt x="2310926" y="246220"/>
                  <a:pt x="2319021" y="238125"/>
                </a:cubicBezTo>
                <a:cubicBezTo>
                  <a:pt x="2382521" y="174625"/>
                  <a:pt x="2290446" y="241300"/>
                  <a:pt x="2366646" y="190500"/>
                </a:cubicBezTo>
                <a:cubicBezTo>
                  <a:pt x="2372996" y="180975"/>
                  <a:pt x="2385696" y="173373"/>
                  <a:pt x="2385696" y="161925"/>
                </a:cubicBezTo>
                <a:cubicBezTo>
                  <a:pt x="2385696" y="147726"/>
                  <a:pt x="2373691" y="136153"/>
                  <a:pt x="2366646" y="123825"/>
                </a:cubicBezTo>
                <a:cubicBezTo>
                  <a:pt x="2360966" y="113886"/>
                  <a:pt x="2355691" y="103345"/>
                  <a:pt x="2347596" y="95250"/>
                </a:cubicBezTo>
                <a:cubicBezTo>
                  <a:pt x="2336371" y="84025"/>
                  <a:pt x="2323279" y="74551"/>
                  <a:pt x="2309496" y="66675"/>
                </a:cubicBezTo>
                <a:cubicBezTo>
                  <a:pt x="2293725" y="57663"/>
                  <a:pt x="2245355" y="50037"/>
                  <a:pt x="2233296" y="47625"/>
                </a:cubicBezTo>
                <a:cubicBezTo>
                  <a:pt x="2132145" y="72913"/>
                  <a:pt x="2125563" y="40406"/>
                  <a:pt x="2109471" y="104775"/>
                </a:cubicBezTo>
                <a:cubicBezTo>
                  <a:pt x="2105544" y="120481"/>
                  <a:pt x="2103121" y="136525"/>
                  <a:pt x="2099946" y="152400"/>
                </a:cubicBezTo>
                <a:cubicBezTo>
                  <a:pt x="2103121" y="171450"/>
                  <a:pt x="2101627" y="191902"/>
                  <a:pt x="2109471" y="209550"/>
                </a:cubicBezTo>
                <a:cubicBezTo>
                  <a:pt x="2114942" y="221859"/>
                  <a:pt x="2127270" y="230043"/>
                  <a:pt x="2138046" y="238125"/>
                </a:cubicBezTo>
                <a:cubicBezTo>
                  <a:pt x="2193077" y="279398"/>
                  <a:pt x="2187410" y="265056"/>
                  <a:pt x="2261871" y="276225"/>
                </a:cubicBezTo>
                <a:cubicBezTo>
                  <a:pt x="2300069" y="281955"/>
                  <a:pt x="2338071" y="288925"/>
                  <a:pt x="2376171" y="295275"/>
                </a:cubicBezTo>
                <a:cubicBezTo>
                  <a:pt x="2388871" y="301625"/>
                  <a:pt x="2404231" y="304285"/>
                  <a:pt x="2414271" y="314325"/>
                </a:cubicBezTo>
                <a:cubicBezTo>
                  <a:pt x="2445118" y="345172"/>
                  <a:pt x="2396180" y="363868"/>
                  <a:pt x="2414271" y="400050"/>
                </a:cubicBezTo>
                <a:cubicBezTo>
                  <a:pt x="2419391" y="410289"/>
                  <a:pt x="2432385" y="385649"/>
                  <a:pt x="2442846" y="381000"/>
                </a:cubicBezTo>
                <a:cubicBezTo>
                  <a:pt x="2461196" y="372845"/>
                  <a:pt x="2499996" y="361950"/>
                  <a:pt x="2499996" y="361950"/>
                </a:cubicBezTo>
                <a:cubicBezTo>
                  <a:pt x="2508808" y="388387"/>
                  <a:pt x="2520894" y="408892"/>
                  <a:pt x="2499996" y="438150"/>
                </a:cubicBezTo>
                <a:cubicBezTo>
                  <a:pt x="2491743" y="449704"/>
                  <a:pt x="2474596" y="450850"/>
                  <a:pt x="2461896" y="457200"/>
                </a:cubicBezTo>
                <a:cubicBezTo>
                  <a:pt x="2446021" y="450850"/>
                  <a:pt x="2421917" y="453443"/>
                  <a:pt x="2414271" y="438150"/>
                </a:cubicBezTo>
                <a:cubicBezTo>
                  <a:pt x="2409151" y="427911"/>
                  <a:pt x="2431621" y="416855"/>
                  <a:pt x="2442846" y="419100"/>
                </a:cubicBezTo>
                <a:cubicBezTo>
                  <a:pt x="2454071" y="421345"/>
                  <a:pt x="2455546" y="438150"/>
                  <a:pt x="2461896" y="447675"/>
                </a:cubicBezTo>
                <a:cubicBezTo>
                  <a:pt x="2458721" y="460375"/>
                  <a:pt x="2459106" y="474550"/>
                  <a:pt x="2452371" y="485775"/>
                </a:cubicBezTo>
                <a:cubicBezTo>
                  <a:pt x="2423062" y="534623"/>
                  <a:pt x="2413540" y="537062"/>
                  <a:pt x="2376171" y="561975"/>
                </a:cubicBezTo>
                <a:cubicBezTo>
                  <a:pt x="2353946" y="555625"/>
                  <a:pt x="2329702" y="554150"/>
                  <a:pt x="2309496" y="542925"/>
                </a:cubicBezTo>
                <a:cubicBezTo>
                  <a:pt x="2300175" y="537747"/>
                  <a:pt x="2273728" y="480915"/>
                  <a:pt x="2271396" y="476250"/>
                </a:cubicBezTo>
                <a:cubicBezTo>
                  <a:pt x="2277746" y="434975"/>
                  <a:pt x="2273708" y="390684"/>
                  <a:pt x="2290446" y="352425"/>
                </a:cubicBezTo>
                <a:cubicBezTo>
                  <a:pt x="2298923" y="333049"/>
                  <a:pt x="2346408" y="321914"/>
                  <a:pt x="2366646" y="314325"/>
                </a:cubicBezTo>
                <a:cubicBezTo>
                  <a:pt x="2484802" y="270017"/>
                  <a:pt x="2351354" y="319518"/>
                  <a:pt x="2452371" y="276225"/>
                </a:cubicBezTo>
                <a:cubicBezTo>
                  <a:pt x="2461599" y="272270"/>
                  <a:pt x="2471830" y="270907"/>
                  <a:pt x="2480946" y="266700"/>
                </a:cubicBezTo>
                <a:cubicBezTo>
                  <a:pt x="2616445" y="204162"/>
                  <a:pt x="2533676" y="233248"/>
                  <a:pt x="2604771" y="209550"/>
                </a:cubicBezTo>
                <a:cubicBezTo>
                  <a:pt x="2617011" y="197310"/>
                  <a:pt x="2674428" y="157403"/>
                  <a:pt x="2614296" y="133350"/>
                </a:cubicBezTo>
                <a:cubicBezTo>
                  <a:pt x="2590529" y="123843"/>
                  <a:pt x="2563496" y="139700"/>
                  <a:pt x="2538096" y="142875"/>
                </a:cubicBezTo>
                <a:cubicBezTo>
                  <a:pt x="2544446" y="177800"/>
                  <a:pt x="2543163" y="215023"/>
                  <a:pt x="2557146" y="247650"/>
                </a:cubicBezTo>
                <a:cubicBezTo>
                  <a:pt x="2563399" y="262241"/>
                  <a:pt x="2582037" y="267419"/>
                  <a:pt x="2595246" y="276225"/>
                </a:cubicBezTo>
                <a:cubicBezTo>
                  <a:pt x="2625350" y="296295"/>
                  <a:pt x="2667480" y="318912"/>
                  <a:pt x="2700021" y="333375"/>
                </a:cubicBezTo>
                <a:cubicBezTo>
                  <a:pt x="2737739" y="350138"/>
                  <a:pt x="2814321" y="381000"/>
                  <a:pt x="2814321" y="381000"/>
                </a:cubicBezTo>
                <a:cubicBezTo>
                  <a:pt x="2848937" y="415616"/>
                  <a:pt x="2840923" y="404908"/>
                  <a:pt x="2871471" y="447675"/>
                </a:cubicBezTo>
                <a:cubicBezTo>
                  <a:pt x="2878125" y="456990"/>
                  <a:pt x="2885401" y="466011"/>
                  <a:pt x="2890521" y="476250"/>
                </a:cubicBezTo>
                <a:cubicBezTo>
                  <a:pt x="2895011" y="485230"/>
                  <a:pt x="2896871" y="495300"/>
                  <a:pt x="2900046" y="504825"/>
                </a:cubicBezTo>
                <a:cubicBezTo>
                  <a:pt x="2893696" y="514350"/>
                  <a:pt x="2891457" y="528751"/>
                  <a:pt x="2880996" y="533400"/>
                </a:cubicBezTo>
                <a:cubicBezTo>
                  <a:pt x="2860480" y="542518"/>
                  <a:pt x="2836772" y="542925"/>
                  <a:pt x="2814321" y="542925"/>
                </a:cubicBezTo>
                <a:cubicBezTo>
                  <a:pt x="2744399" y="542925"/>
                  <a:pt x="2674621" y="536575"/>
                  <a:pt x="2604771" y="533400"/>
                </a:cubicBezTo>
                <a:cubicBezTo>
                  <a:pt x="2586804" y="524417"/>
                  <a:pt x="2531006" y="497735"/>
                  <a:pt x="2519046" y="485775"/>
                </a:cubicBezTo>
                <a:cubicBezTo>
                  <a:pt x="2496058" y="462787"/>
                  <a:pt x="2476928" y="420590"/>
                  <a:pt x="2461896" y="390525"/>
                </a:cubicBezTo>
                <a:cubicBezTo>
                  <a:pt x="2465071" y="333375"/>
                  <a:pt x="2479912" y="275680"/>
                  <a:pt x="2471421" y="219075"/>
                </a:cubicBezTo>
                <a:cubicBezTo>
                  <a:pt x="2469315" y="205033"/>
                  <a:pt x="2437811" y="213495"/>
                  <a:pt x="2433321" y="200025"/>
                </a:cubicBezTo>
                <a:cubicBezTo>
                  <a:pt x="2430146" y="190500"/>
                  <a:pt x="2452156" y="192935"/>
                  <a:pt x="2461896" y="190500"/>
                </a:cubicBezTo>
                <a:cubicBezTo>
                  <a:pt x="2477602" y="186573"/>
                  <a:pt x="2493717" y="184487"/>
                  <a:pt x="2509521" y="180975"/>
                </a:cubicBezTo>
                <a:cubicBezTo>
                  <a:pt x="2556209" y="170600"/>
                  <a:pt x="2541539" y="174491"/>
                  <a:pt x="2585721" y="152400"/>
                </a:cubicBezTo>
                <a:cubicBezTo>
                  <a:pt x="2582546" y="165100"/>
                  <a:pt x="2581353" y="178468"/>
                  <a:pt x="2576196" y="190500"/>
                </a:cubicBezTo>
                <a:cubicBezTo>
                  <a:pt x="2571687" y="201022"/>
                  <a:pt x="2562705" y="209068"/>
                  <a:pt x="2557146" y="219075"/>
                </a:cubicBezTo>
                <a:cubicBezTo>
                  <a:pt x="2529592" y="268673"/>
                  <a:pt x="2532708" y="263813"/>
                  <a:pt x="2519046" y="304800"/>
                </a:cubicBezTo>
                <a:cubicBezTo>
                  <a:pt x="2522221" y="320675"/>
                  <a:pt x="2521331" y="337945"/>
                  <a:pt x="2528571" y="352425"/>
                </a:cubicBezTo>
                <a:cubicBezTo>
                  <a:pt x="2547170" y="389622"/>
                  <a:pt x="2569685" y="381754"/>
                  <a:pt x="2604771" y="390525"/>
                </a:cubicBezTo>
                <a:cubicBezTo>
                  <a:pt x="2614511" y="392960"/>
                  <a:pt x="2623821" y="396875"/>
                  <a:pt x="2633346" y="400050"/>
                </a:cubicBezTo>
                <a:cubicBezTo>
                  <a:pt x="2636521" y="336550"/>
                  <a:pt x="2636936" y="272852"/>
                  <a:pt x="2642871" y="209550"/>
                </a:cubicBezTo>
                <a:cubicBezTo>
                  <a:pt x="2646476" y="171093"/>
                  <a:pt x="2649707" y="131893"/>
                  <a:pt x="2661921" y="95250"/>
                </a:cubicBezTo>
                <a:cubicBezTo>
                  <a:pt x="2665096" y="85725"/>
                  <a:pt x="2664346" y="73775"/>
                  <a:pt x="2671446" y="66675"/>
                </a:cubicBezTo>
                <a:cubicBezTo>
                  <a:pt x="2678546" y="59575"/>
                  <a:pt x="2690496" y="60325"/>
                  <a:pt x="2700021" y="57150"/>
                </a:cubicBezTo>
                <a:cubicBezTo>
                  <a:pt x="2767988" y="64702"/>
                  <a:pt x="2843511" y="44167"/>
                  <a:pt x="2776221" y="161925"/>
                </a:cubicBezTo>
                <a:cubicBezTo>
                  <a:pt x="2763521" y="184150"/>
                  <a:pt x="2732788" y="189298"/>
                  <a:pt x="2709546" y="200025"/>
                </a:cubicBezTo>
                <a:cubicBezTo>
                  <a:pt x="2672763" y="217002"/>
                  <a:pt x="2650503" y="218255"/>
                  <a:pt x="2614296" y="228600"/>
                </a:cubicBezTo>
                <a:cubicBezTo>
                  <a:pt x="2604642" y="231358"/>
                  <a:pt x="2595246" y="234950"/>
                  <a:pt x="2585721" y="238125"/>
                </a:cubicBezTo>
                <a:cubicBezTo>
                  <a:pt x="2592140" y="239195"/>
                  <a:pt x="2679846" y="253181"/>
                  <a:pt x="2690496" y="257175"/>
                </a:cubicBezTo>
                <a:cubicBezTo>
                  <a:pt x="2701215" y="261195"/>
                  <a:pt x="2709546" y="269875"/>
                  <a:pt x="2719071" y="276225"/>
                </a:cubicBezTo>
                <a:cubicBezTo>
                  <a:pt x="2743528" y="349595"/>
                  <a:pt x="2719477" y="325917"/>
                  <a:pt x="2785746" y="352425"/>
                </a:cubicBezTo>
                <a:cubicBezTo>
                  <a:pt x="2798446" y="349250"/>
                  <a:pt x="2812137" y="348754"/>
                  <a:pt x="2823846" y="342900"/>
                </a:cubicBezTo>
                <a:cubicBezTo>
                  <a:pt x="2848284" y="330681"/>
                  <a:pt x="2871457" y="304814"/>
                  <a:pt x="2890521" y="285750"/>
                </a:cubicBezTo>
                <a:cubicBezTo>
                  <a:pt x="2896871" y="269875"/>
                  <a:pt x="2904658" y="254502"/>
                  <a:pt x="2909571" y="238125"/>
                </a:cubicBezTo>
                <a:cubicBezTo>
                  <a:pt x="2914563" y="221484"/>
                  <a:pt x="2926360" y="146916"/>
                  <a:pt x="2928621" y="133350"/>
                </a:cubicBezTo>
                <a:cubicBezTo>
                  <a:pt x="2915921" y="123825"/>
                  <a:pt x="2902917" y="114692"/>
                  <a:pt x="2890521" y="104775"/>
                </a:cubicBezTo>
                <a:cubicBezTo>
                  <a:pt x="2871157" y="89284"/>
                  <a:pt x="2856395" y="66360"/>
                  <a:pt x="2833371" y="57150"/>
                </a:cubicBezTo>
                <a:cubicBezTo>
                  <a:pt x="2824049" y="53421"/>
                  <a:pt x="2836624" y="77885"/>
                  <a:pt x="2842896" y="85725"/>
                </a:cubicBezTo>
                <a:cubicBezTo>
                  <a:pt x="2850047" y="94664"/>
                  <a:pt x="2862435" y="97747"/>
                  <a:pt x="2871471" y="104775"/>
                </a:cubicBezTo>
                <a:cubicBezTo>
                  <a:pt x="2891045" y="119999"/>
                  <a:pt x="2909571" y="136525"/>
                  <a:pt x="2928621" y="152400"/>
                </a:cubicBezTo>
                <a:cubicBezTo>
                  <a:pt x="2930138" y="155435"/>
                  <a:pt x="2958753" y="208174"/>
                  <a:pt x="2957196" y="219075"/>
                </a:cubicBezTo>
                <a:cubicBezTo>
                  <a:pt x="2942574" y="321430"/>
                  <a:pt x="2942391" y="302667"/>
                  <a:pt x="2900046" y="361950"/>
                </a:cubicBezTo>
                <a:cubicBezTo>
                  <a:pt x="2893392" y="371265"/>
                  <a:pt x="2888325" y="381731"/>
                  <a:pt x="2880996" y="390525"/>
                </a:cubicBezTo>
                <a:cubicBezTo>
                  <a:pt x="2872372" y="400873"/>
                  <a:pt x="2860251" y="408139"/>
                  <a:pt x="2852421" y="419100"/>
                </a:cubicBezTo>
                <a:cubicBezTo>
                  <a:pt x="2844168" y="430654"/>
                  <a:pt x="2840416" y="444872"/>
                  <a:pt x="2833371" y="457200"/>
                </a:cubicBezTo>
                <a:cubicBezTo>
                  <a:pt x="2827691" y="467139"/>
                  <a:pt x="2819441" y="475536"/>
                  <a:pt x="2814321" y="485775"/>
                </a:cubicBezTo>
                <a:cubicBezTo>
                  <a:pt x="2806675" y="501068"/>
                  <a:pt x="2778505" y="530047"/>
                  <a:pt x="2795271" y="533400"/>
                </a:cubicBezTo>
                <a:cubicBezTo>
                  <a:pt x="2820372" y="538420"/>
                  <a:pt x="2838418" y="505383"/>
                  <a:pt x="2861946" y="495300"/>
                </a:cubicBezTo>
                <a:cubicBezTo>
                  <a:pt x="2883191" y="486195"/>
                  <a:pt x="2906321" y="482332"/>
                  <a:pt x="2928621" y="476250"/>
                </a:cubicBezTo>
                <a:cubicBezTo>
                  <a:pt x="2965613" y="466161"/>
                  <a:pt x="2974679" y="465133"/>
                  <a:pt x="3014346" y="457200"/>
                </a:cubicBezTo>
                <a:cubicBezTo>
                  <a:pt x="3027046" y="450850"/>
                  <a:pt x="3039395" y="443743"/>
                  <a:pt x="3052446" y="438150"/>
                </a:cubicBezTo>
                <a:cubicBezTo>
                  <a:pt x="3061674" y="434195"/>
                  <a:pt x="3075452" y="436979"/>
                  <a:pt x="3081021" y="428625"/>
                </a:cubicBezTo>
                <a:cubicBezTo>
                  <a:pt x="3090001" y="415155"/>
                  <a:pt x="3087371" y="396875"/>
                  <a:pt x="3090546" y="381000"/>
                </a:cubicBezTo>
                <a:cubicBezTo>
                  <a:pt x="3061075" y="322059"/>
                  <a:pt x="3065576" y="310979"/>
                  <a:pt x="3023871" y="276225"/>
                </a:cubicBezTo>
                <a:cubicBezTo>
                  <a:pt x="3015077" y="268896"/>
                  <a:pt x="3004821" y="263525"/>
                  <a:pt x="2995296" y="257175"/>
                </a:cubicBezTo>
                <a:cubicBezTo>
                  <a:pt x="2992121" y="247650"/>
                  <a:pt x="2984351" y="238539"/>
                  <a:pt x="2985771" y="228600"/>
                </a:cubicBezTo>
                <a:cubicBezTo>
                  <a:pt x="2989736" y="200848"/>
                  <a:pt x="3009296" y="181778"/>
                  <a:pt x="3033396" y="171450"/>
                </a:cubicBezTo>
                <a:cubicBezTo>
                  <a:pt x="3045428" y="166293"/>
                  <a:pt x="3058796" y="165100"/>
                  <a:pt x="3071496" y="161925"/>
                </a:cubicBezTo>
                <a:cubicBezTo>
                  <a:pt x="3127117" y="175830"/>
                  <a:pt x="3136758" y="164751"/>
                  <a:pt x="3090546" y="257175"/>
                </a:cubicBezTo>
                <a:cubicBezTo>
                  <a:pt x="3080506" y="277255"/>
                  <a:pt x="3057705" y="287904"/>
                  <a:pt x="3042921" y="304800"/>
                </a:cubicBezTo>
                <a:cubicBezTo>
                  <a:pt x="3035383" y="313415"/>
                  <a:pt x="3031606" y="324936"/>
                  <a:pt x="3023871" y="333375"/>
                </a:cubicBezTo>
                <a:cubicBezTo>
                  <a:pt x="2996564" y="363164"/>
                  <a:pt x="2966721" y="390525"/>
                  <a:pt x="2938146" y="419100"/>
                </a:cubicBezTo>
                <a:lnTo>
                  <a:pt x="2890521" y="466725"/>
                </a:lnTo>
                <a:lnTo>
                  <a:pt x="2852421" y="504825"/>
                </a:lnTo>
                <a:cubicBezTo>
                  <a:pt x="2849246" y="514350"/>
                  <a:pt x="2841651" y="523437"/>
                  <a:pt x="2842896" y="533400"/>
                </a:cubicBezTo>
                <a:cubicBezTo>
                  <a:pt x="2845017" y="550366"/>
                  <a:pt x="2852008" y="567112"/>
                  <a:pt x="2861946" y="581025"/>
                </a:cubicBezTo>
                <a:cubicBezTo>
                  <a:pt x="2884574" y="612704"/>
                  <a:pt x="2954160" y="607146"/>
                  <a:pt x="2976246" y="609600"/>
                </a:cubicBezTo>
                <a:cubicBezTo>
                  <a:pt x="3068321" y="596900"/>
                  <a:pt x="3161434" y="590243"/>
                  <a:pt x="3252471" y="571500"/>
                </a:cubicBezTo>
                <a:cubicBezTo>
                  <a:pt x="3262395" y="569457"/>
                  <a:pt x="3355596" y="505815"/>
                  <a:pt x="3357246" y="504825"/>
                </a:cubicBezTo>
                <a:cubicBezTo>
                  <a:pt x="3369422" y="497520"/>
                  <a:pt x="3383305" y="493300"/>
                  <a:pt x="3395346" y="485775"/>
                </a:cubicBezTo>
                <a:cubicBezTo>
                  <a:pt x="3408808" y="477361"/>
                  <a:pt x="3419984" y="465614"/>
                  <a:pt x="3433446" y="457200"/>
                </a:cubicBezTo>
                <a:cubicBezTo>
                  <a:pt x="3445487" y="449675"/>
                  <a:pt x="3459992" y="446403"/>
                  <a:pt x="3471546" y="438150"/>
                </a:cubicBezTo>
                <a:cubicBezTo>
                  <a:pt x="3482507" y="430320"/>
                  <a:pt x="3490154" y="418636"/>
                  <a:pt x="3500121" y="409575"/>
                </a:cubicBezTo>
                <a:cubicBezTo>
                  <a:pt x="3525095" y="386872"/>
                  <a:pt x="3553292" y="367574"/>
                  <a:pt x="3576321" y="342900"/>
                </a:cubicBezTo>
                <a:cubicBezTo>
                  <a:pt x="3597985" y="319689"/>
                  <a:pt x="3633471" y="266700"/>
                  <a:pt x="3633471" y="266700"/>
                </a:cubicBezTo>
                <a:cubicBezTo>
                  <a:pt x="3636646" y="257175"/>
                  <a:pt x="3646951" y="247353"/>
                  <a:pt x="3642996" y="238125"/>
                </a:cubicBezTo>
                <a:cubicBezTo>
                  <a:pt x="3625948" y="198345"/>
                  <a:pt x="3600230" y="198858"/>
                  <a:pt x="3566796" y="190500"/>
                </a:cubicBezTo>
                <a:cubicBezTo>
                  <a:pt x="3554096" y="180975"/>
                  <a:pt x="3542895" y="169025"/>
                  <a:pt x="3528696" y="161925"/>
                </a:cubicBezTo>
                <a:cubicBezTo>
                  <a:pt x="3510735" y="152945"/>
                  <a:pt x="3490780" y="148645"/>
                  <a:pt x="3471546" y="142875"/>
                </a:cubicBezTo>
                <a:cubicBezTo>
                  <a:pt x="3436023" y="132218"/>
                  <a:pt x="3414915" y="130262"/>
                  <a:pt x="3376296" y="123825"/>
                </a:cubicBezTo>
                <a:cubicBezTo>
                  <a:pt x="3198662" y="137489"/>
                  <a:pt x="3151237" y="69932"/>
                  <a:pt x="3109596" y="180975"/>
                </a:cubicBezTo>
                <a:cubicBezTo>
                  <a:pt x="3104999" y="193232"/>
                  <a:pt x="3103246" y="206375"/>
                  <a:pt x="3100071" y="219075"/>
                </a:cubicBezTo>
                <a:cubicBezTo>
                  <a:pt x="3139537" y="311163"/>
                  <a:pt x="3113809" y="309240"/>
                  <a:pt x="3252471" y="276225"/>
                </a:cubicBezTo>
                <a:cubicBezTo>
                  <a:pt x="3280097" y="269647"/>
                  <a:pt x="3328671" y="238125"/>
                  <a:pt x="3328671" y="238125"/>
                </a:cubicBezTo>
                <a:cubicBezTo>
                  <a:pt x="3351550" y="243845"/>
                  <a:pt x="3378901" y="246144"/>
                  <a:pt x="3395346" y="266700"/>
                </a:cubicBezTo>
                <a:cubicBezTo>
                  <a:pt x="3401618" y="274540"/>
                  <a:pt x="3401696" y="285750"/>
                  <a:pt x="3404871" y="295275"/>
                </a:cubicBezTo>
                <a:cubicBezTo>
                  <a:pt x="3387407" y="347666"/>
                  <a:pt x="3405839" y="300724"/>
                  <a:pt x="3376296" y="352425"/>
                </a:cubicBezTo>
                <a:cubicBezTo>
                  <a:pt x="3360520" y="380034"/>
                  <a:pt x="3354168" y="406771"/>
                  <a:pt x="3328671" y="428625"/>
                </a:cubicBezTo>
                <a:cubicBezTo>
                  <a:pt x="3317890" y="437866"/>
                  <a:pt x="3303271" y="441325"/>
                  <a:pt x="3290571" y="447675"/>
                </a:cubicBezTo>
                <a:cubicBezTo>
                  <a:pt x="3263849" y="420953"/>
                  <a:pt x="3255483" y="418611"/>
                  <a:pt x="3242946" y="381000"/>
                </a:cubicBezTo>
                <a:cubicBezTo>
                  <a:pt x="3234667" y="356162"/>
                  <a:pt x="3223896" y="304800"/>
                  <a:pt x="3223896" y="304800"/>
                </a:cubicBezTo>
                <a:cubicBezTo>
                  <a:pt x="3236596" y="250825"/>
                  <a:pt x="3241403" y="194358"/>
                  <a:pt x="3261996" y="142875"/>
                </a:cubicBezTo>
                <a:cubicBezTo>
                  <a:pt x="3284221" y="87312"/>
                  <a:pt x="3315971" y="69056"/>
                  <a:pt x="3357246" y="38100"/>
                </a:cubicBezTo>
                <a:cubicBezTo>
                  <a:pt x="3398521" y="41275"/>
                  <a:pt x="3440910" y="37585"/>
                  <a:pt x="3481071" y="47625"/>
                </a:cubicBezTo>
                <a:cubicBezTo>
                  <a:pt x="3506286" y="53929"/>
                  <a:pt x="3513183" y="85313"/>
                  <a:pt x="3519171" y="104775"/>
                </a:cubicBezTo>
                <a:cubicBezTo>
                  <a:pt x="3524553" y="122266"/>
                  <a:pt x="3550351" y="203527"/>
                  <a:pt x="3557271" y="238125"/>
                </a:cubicBezTo>
                <a:cubicBezTo>
                  <a:pt x="3561059" y="257063"/>
                  <a:pt x="3556560" y="278898"/>
                  <a:pt x="3566796" y="295275"/>
                </a:cubicBezTo>
                <a:cubicBezTo>
                  <a:pt x="3574321" y="307316"/>
                  <a:pt x="3592196" y="307975"/>
                  <a:pt x="3604896" y="314325"/>
                </a:cubicBezTo>
                <a:cubicBezTo>
                  <a:pt x="3614421" y="311150"/>
                  <a:pt x="3631036" y="295060"/>
                  <a:pt x="3633471" y="304800"/>
                </a:cubicBezTo>
                <a:cubicBezTo>
                  <a:pt x="3640211" y="331761"/>
                  <a:pt x="3598680" y="375038"/>
                  <a:pt x="3576321" y="381000"/>
                </a:cubicBezTo>
                <a:cubicBezTo>
                  <a:pt x="3542436" y="390036"/>
                  <a:pt x="3506471" y="387350"/>
                  <a:pt x="3471546" y="390525"/>
                </a:cubicBezTo>
                <a:cubicBezTo>
                  <a:pt x="3481071" y="396875"/>
                  <a:pt x="3489402" y="405555"/>
                  <a:pt x="3500121" y="409575"/>
                </a:cubicBezTo>
                <a:cubicBezTo>
                  <a:pt x="3515280" y="415259"/>
                  <a:pt x="3532239" y="414448"/>
                  <a:pt x="3547746" y="419100"/>
                </a:cubicBezTo>
                <a:cubicBezTo>
                  <a:pt x="3564123" y="424013"/>
                  <a:pt x="3579496" y="431800"/>
                  <a:pt x="3595371" y="438150"/>
                </a:cubicBezTo>
                <a:cubicBezTo>
                  <a:pt x="3604896" y="425450"/>
                  <a:pt x="3616846" y="414249"/>
                  <a:pt x="3623946" y="400050"/>
                </a:cubicBezTo>
                <a:cubicBezTo>
                  <a:pt x="3687973" y="271996"/>
                  <a:pt x="3611503" y="400508"/>
                  <a:pt x="3652521" y="304800"/>
                </a:cubicBezTo>
                <a:cubicBezTo>
                  <a:pt x="3657030" y="294278"/>
                  <a:pt x="3665221" y="285750"/>
                  <a:pt x="3671571" y="276225"/>
                </a:cubicBezTo>
                <a:cubicBezTo>
                  <a:pt x="3693715" y="165505"/>
                  <a:pt x="3671571" y="298140"/>
                  <a:pt x="3671571" y="95250"/>
                </a:cubicBezTo>
                <a:cubicBezTo>
                  <a:pt x="3671571" y="75937"/>
                  <a:pt x="3677308" y="133462"/>
                  <a:pt x="3681096" y="152400"/>
                </a:cubicBezTo>
                <a:cubicBezTo>
                  <a:pt x="3689742" y="195629"/>
                  <a:pt x="3689455" y="188169"/>
                  <a:pt x="3709671" y="228600"/>
                </a:cubicBezTo>
                <a:cubicBezTo>
                  <a:pt x="3731829" y="361550"/>
                  <a:pt x="3707407" y="224387"/>
                  <a:pt x="3728721" y="323850"/>
                </a:cubicBezTo>
                <a:cubicBezTo>
                  <a:pt x="3735505" y="355510"/>
                  <a:pt x="3740490" y="387550"/>
                  <a:pt x="3747771" y="419100"/>
                </a:cubicBezTo>
                <a:cubicBezTo>
                  <a:pt x="3750029" y="428883"/>
                  <a:pt x="3754538" y="438021"/>
                  <a:pt x="3757296" y="447675"/>
                </a:cubicBezTo>
                <a:cubicBezTo>
                  <a:pt x="3760892" y="460262"/>
                  <a:pt x="3763059" y="473236"/>
                  <a:pt x="3766821" y="485775"/>
                </a:cubicBezTo>
                <a:cubicBezTo>
                  <a:pt x="3772591" y="505009"/>
                  <a:pt x="3781001" y="523444"/>
                  <a:pt x="3785871" y="542925"/>
                </a:cubicBezTo>
                <a:lnTo>
                  <a:pt x="3804921" y="619125"/>
                </a:lnTo>
                <a:cubicBezTo>
                  <a:pt x="3809068" y="635712"/>
                  <a:pt x="3791874" y="587509"/>
                  <a:pt x="3785871" y="571500"/>
                </a:cubicBezTo>
                <a:cubicBezTo>
                  <a:pt x="3782346" y="562099"/>
                  <a:pt x="3778781" y="552665"/>
                  <a:pt x="3776346" y="542925"/>
                </a:cubicBezTo>
                <a:cubicBezTo>
                  <a:pt x="3772419" y="527219"/>
                  <a:pt x="3771650" y="510752"/>
                  <a:pt x="3766821" y="495300"/>
                </a:cubicBezTo>
                <a:cubicBezTo>
                  <a:pt x="3712280" y="320770"/>
                  <a:pt x="3740761" y="450726"/>
                  <a:pt x="3719196" y="342900"/>
                </a:cubicBezTo>
                <a:cubicBezTo>
                  <a:pt x="3722371" y="327025"/>
                  <a:pt x="3720689" y="309331"/>
                  <a:pt x="3728721" y="295275"/>
                </a:cubicBezTo>
                <a:cubicBezTo>
                  <a:pt x="3739684" y="276090"/>
                  <a:pt x="3778786" y="270853"/>
                  <a:pt x="3795396" y="266700"/>
                </a:cubicBezTo>
                <a:cubicBezTo>
                  <a:pt x="3797724" y="255059"/>
                  <a:pt x="3813613" y="165378"/>
                  <a:pt x="3823971" y="161925"/>
                </a:cubicBezTo>
                <a:lnTo>
                  <a:pt x="3852546" y="152400"/>
                </a:lnTo>
              </a:path>
            </a:pathLst>
          </a:custGeom>
          <a:ln w="25400">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18" name="Dowolny kształt 17"/>
          <p:cNvSpPr/>
          <p:nvPr/>
        </p:nvSpPr>
        <p:spPr>
          <a:xfrm>
            <a:off x="539750" y="4581525"/>
            <a:ext cx="4010025" cy="142875"/>
          </a:xfrm>
          <a:custGeom>
            <a:avLst/>
            <a:gdLst>
              <a:gd name="connsiteX0" fmla="*/ 0 w 4010025"/>
              <a:gd name="connsiteY0" fmla="*/ 19050 h 142875"/>
              <a:gd name="connsiteX1" fmla="*/ 257175 w 4010025"/>
              <a:gd name="connsiteY1" fmla="*/ 114300 h 142875"/>
              <a:gd name="connsiteX2" fmla="*/ 466725 w 4010025"/>
              <a:gd name="connsiteY2" fmla="*/ 19050 h 142875"/>
              <a:gd name="connsiteX3" fmla="*/ 609600 w 4010025"/>
              <a:gd name="connsiteY3" fmla="*/ 123825 h 142875"/>
              <a:gd name="connsiteX4" fmla="*/ 847725 w 4010025"/>
              <a:gd name="connsiteY4" fmla="*/ 38100 h 142875"/>
              <a:gd name="connsiteX5" fmla="*/ 1028700 w 4010025"/>
              <a:gd name="connsiteY5" fmla="*/ 142875 h 142875"/>
              <a:gd name="connsiteX6" fmla="*/ 1238250 w 4010025"/>
              <a:gd name="connsiteY6" fmla="*/ 38100 h 142875"/>
              <a:gd name="connsiteX7" fmla="*/ 1438275 w 4010025"/>
              <a:gd name="connsiteY7" fmla="*/ 123825 h 142875"/>
              <a:gd name="connsiteX8" fmla="*/ 1647825 w 4010025"/>
              <a:gd name="connsiteY8" fmla="*/ 9525 h 142875"/>
              <a:gd name="connsiteX9" fmla="*/ 1809750 w 4010025"/>
              <a:gd name="connsiteY9" fmla="*/ 114300 h 142875"/>
              <a:gd name="connsiteX10" fmla="*/ 2019300 w 4010025"/>
              <a:gd name="connsiteY10" fmla="*/ 28575 h 142875"/>
              <a:gd name="connsiteX11" fmla="*/ 2200275 w 4010025"/>
              <a:gd name="connsiteY11" fmla="*/ 114300 h 142875"/>
              <a:gd name="connsiteX12" fmla="*/ 2419350 w 4010025"/>
              <a:gd name="connsiteY12" fmla="*/ 19050 h 142875"/>
              <a:gd name="connsiteX13" fmla="*/ 2609850 w 4010025"/>
              <a:gd name="connsiteY13" fmla="*/ 133350 h 142875"/>
              <a:gd name="connsiteX14" fmla="*/ 2809875 w 4010025"/>
              <a:gd name="connsiteY14" fmla="*/ 28575 h 142875"/>
              <a:gd name="connsiteX15" fmla="*/ 2981325 w 4010025"/>
              <a:gd name="connsiteY15" fmla="*/ 123825 h 142875"/>
              <a:gd name="connsiteX16" fmla="*/ 3181350 w 4010025"/>
              <a:gd name="connsiteY16" fmla="*/ 38100 h 142875"/>
              <a:gd name="connsiteX17" fmla="*/ 3381375 w 4010025"/>
              <a:gd name="connsiteY17" fmla="*/ 133350 h 142875"/>
              <a:gd name="connsiteX18" fmla="*/ 3571875 w 4010025"/>
              <a:gd name="connsiteY18" fmla="*/ 19050 h 142875"/>
              <a:gd name="connsiteX19" fmla="*/ 3781425 w 4010025"/>
              <a:gd name="connsiteY19" fmla="*/ 114300 h 142875"/>
              <a:gd name="connsiteX20" fmla="*/ 4010025 w 4010025"/>
              <a:gd name="connsiteY20" fmla="*/ 0 h 142875"/>
              <a:gd name="connsiteX21" fmla="*/ 4010025 w 4010025"/>
              <a:gd name="connsiteY21" fmla="*/ 0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10025" h="142875">
                <a:moveTo>
                  <a:pt x="0" y="19050"/>
                </a:moveTo>
                <a:cubicBezTo>
                  <a:pt x="89694" y="66675"/>
                  <a:pt x="179388" y="114300"/>
                  <a:pt x="257175" y="114300"/>
                </a:cubicBezTo>
                <a:cubicBezTo>
                  <a:pt x="334962" y="114300"/>
                  <a:pt x="407988" y="17463"/>
                  <a:pt x="466725" y="19050"/>
                </a:cubicBezTo>
                <a:cubicBezTo>
                  <a:pt x="525462" y="20637"/>
                  <a:pt x="546100" y="120650"/>
                  <a:pt x="609600" y="123825"/>
                </a:cubicBezTo>
                <a:cubicBezTo>
                  <a:pt x="673100" y="127000"/>
                  <a:pt x="777875" y="34925"/>
                  <a:pt x="847725" y="38100"/>
                </a:cubicBezTo>
                <a:cubicBezTo>
                  <a:pt x="917575" y="41275"/>
                  <a:pt x="963613" y="142875"/>
                  <a:pt x="1028700" y="142875"/>
                </a:cubicBezTo>
                <a:cubicBezTo>
                  <a:pt x="1093787" y="142875"/>
                  <a:pt x="1169988" y="41275"/>
                  <a:pt x="1238250" y="38100"/>
                </a:cubicBezTo>
                <a:cubicBezTo>
                  <a:pt x="1306512" y="34925"/>
                  <a:pt x="1370013" y="128587"/>
                  <a:pt x="1438275" y="123825"/>
                </a:cubicBezTo>
                <a:cubicBezTo>
                  <a:pt x="1506537" y="119063"/>
                  <a:pt x="1585913" y="11112"/>
                  <a:pt x="1647825" y="9525"/>
                </a:cubicBezTo>
                <a:cubicBezTo>
                  <a:pt x="1709737" y="7938"/>
                  <a:pt x="1747837" y="111125"/>
                  <a:pt x="1809750" y="114300"/>
                </a:cubicBezTo>
                <a:cubicBezTo>
                  <a:pt x="1871663" y="117475"/>
                  <a:pt x="1954213" y="28575"/>
                  <a:pt x="2019300" y="28575"/>
                </a:cubicBezTo>
                <a:cubicBezTo>
                  <a:pt x="2084387" y="28575"/>
                  <a:pt x="2133600" y="115887"/>
                  <a:pt x="2200275" y="114300"/>
                </a:cubicBezTo>
                <a:cubicBezTo>
                  <a:pt x="2266950" y="112713"/>
                  <a:pt x="2351088" y="15875"/>
                  <a:pt x="2419350" y="19050"/>
                </a:cubicBezTo>
                <a:cubicBezTo>
                  <a:pt x="2487612" y="22225"/>
                  <a:pt x="2544763" y="131763"/>
                  <a:pt x="2609850" y="133350"/>
                </a:cubicBezTo>
                <a:cubicBezTo>
                  <a:pt x="2674937" y="134937"/>
                  <a:pt x="2747963" y="30162"/>
                  <a:pt x="2809875" y="28575"/>
                </a:cubicBezTo>
                <a:cubicBezTo>
                  <a:pt x="2871787" y="26988"/>
                  <a:pt x="2919413" y="122238"/>
                  <a:pt x="2981325" y="123825"/>
                </a:cubicBezTo>
                <a:cubicBezTo>
                  <a:pt x="3043237" y="125412"/>
                  <a:pt x="3114675" y="36513"/>
                  <a:pt x="3181350" y="38100"/>
                </a:cubicBezTo>
                <a:cubicBezTo>
                  <a:pt x="3248025" y="39687"/>
                  <a:pt x="3316288" y="136525"/>
                  <a:pt x="3381375" y="133350"/>
                </a:cubicBezTo>
                <a:cubicBezTo>
                  <a:pt x="3446463" y="130175"/>
                  <a:pt x="3505200" y="22225"/>
                  <a:pt x="3571875" y="19050"/>
                </a:cubicBezTo>
                <a:cubicBezTo>
                  <a:pt x="3638550" y="15875"/>
                  <a:pt x="3708400" y="117475"/>
                  <a:pt x="3781425" y="114300"/>
                </a:cubicBezTo>
                <a:cubicBezTo>
                  <a:pt x="3854450" y="111125"/>
                  <a:pt x="4010025" y="0"/>
                  <a:pt x="4010025" y="0"/>
                </a:cubicBezTo>
                <a:lnTo>
                  <a:pt x="4010025" y="0"/>
                </a:lnTo>
              </a:path>
            </a:pathLst>
          </a:custGeom>
          <a:ln w="2540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grpSp>
        <p:nvGrpSpPr>
          <p:cNvPr id="424966" name="Grupa 23"/>
          <p:cNvGrpSpPr>
            <a:grpSpLocks/>
          </p:cNvGrpSpPr>
          <p:nvPr/>
        </p:nvGrpSpPr>
        <p:grpSpPr bwMode="auto">
          <a:xfrm>
            <a:off x="877888" y="4130675"/>
            <a:ext cx="144462" cy="498475"/>
            <a:chOff x="2910483" y="4941168"/>
            <a:chExt cx="144016" cy="497607"/>
          </a:xfrm>
        </p:grpSpPr>
        <p:sp>
          <p:nvSpPr>
            <p:cNvPr id="22" name="Dowolny kształt 21"/>
            <p:cNvSpPr/>
            <p:nvPr/>
          </p:nvSpPr>
          <p:spPr>
            <a:xfrm>
              <a:off x="2961126" y="5067947"/>
              <a:ext cx="88626" cy="370828"/>
            </a:xfrm>
            <a:custGeom>
              <a:avLst/>
              <a:gdLst>
                <a:gd name="connsiteX0" fmla="*/ 39687 w 88899"/>
                <a:gd name="connsiteY0" fmla="*/ 371475 h 371475"/>
                <a:gd name="connsiteX1" fmla="*/ 11112 w 88899"/>
                <a:gd name="connsiteY1" fmla="*/ 238125 h 371475"/>
                <a:gd name="connsiteX2" fmla="*/ 87312 w 88899"/>
                <a:gd name="connsiteY2" fmla="*/ 171450 h 371475"/>
                <a:gd name="connsiteX3" fmla="*/ 20637 w 88899"/>
                <a:gd name="connsiteY3" fmla="*/ 114300 h 371475"/>
                <a:gd name="connsiteX4" fmla="*/ 77787 w 88899"/>
                <a:gd name="connsiteY4" fmla="*/ 76200 h 371475"/>
                <a:gd name="connsiteX5" fmla="*/ 11112 w 88899"/>
                <a:gd name="connsiteY5" fmla="*/ 9525 h 371475"/>
                <a:gd name="connsiteX6" fmla="*/ 11112 w 88899"/>
                <a:gd name="connsiteY6" fmla="*/ 19050 h 37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899" h="371475">
                  <a:moveTo>
                    <a:pt x="39687" y="371475"/>
                  </a:moveTo>
                  <a:cubicBezTo>
                    <a:pt x="21431" y="321468"/>
                    <a:pt x="3175" y="271462"/>
                    <a:pt x="11112" y="238125"/>
                  </a:cubicBezTo>
                  <a:cubicBezTo>
                    <a:pt x="19049" y="204788"/>
                    <a:pt x="85725" y="192087"/>
                    <a:pt x="87312" y="171450"/>
                  </a:cubicBezTo>
                  <a:cubicBezTo>
                    <a:pt x="88899" y="150813"/>
                    <a:pt x="22225" y="130175"/>
                    <a:pt x="20637" y="114300"/>
                  </a:cubicBezTo>
                  <a:cubicBezTo>
                    <a:pt x="19050" y="98425"/>
                    <a:pt x="79374" y="93662"/>
                    <a:pt x="77787" y="76200"/>
                  </a:cubicBezTo>
                  <a:cubicBezTo>
                    <a:pt x="76200" y="58738"/>
                    <a:pt x="22225" y="19050"/>
                    <a:pt x="11112" y="9525"/>
                  </a:cubicBezTo>
                  <a:cubicBezTo>
                    <a:pt x="0" y="0"/>
                    <a:pt x="11112" y="19050"/>
                    <a:pt x="11112" y="19050"/>
                  </a:cubicBezTo>
                </a:path>
              </a:pathLst>
            </a:custGeom>
            <a:ln w="1905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23" name="Elipsa 22"/>
            <p:cNvSpPr/>
            <p:nvPr/>
          </p:nvSpPr>
          <p:spPr>
            <a:xfrm>
              <a:off x="2910483" y="4941168"/>
              <a:ext cx="144016" cy="14421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grpSp>
      <p:grpSp>
        <p:nvGrpSpPr>
          <p:cNvPr id="424967" name="Grupa 24"/>
          <p:cNvGrpSpPr>
            <a:grpSpLocks/>
          </p:cNvGrpSpPr>
          <p:nvPr/>
        </p:nvGrpSpPr>
        <p:grpSpPr bwMode="auto">
          <a:xfrm>
            <a:off x="2468563" y="4130675"/>
            <a:ext cx="142875" cy="498475"/>
            <a:chOff x="2910483" y="4941168"/>
            <a:chExt cx="144016" cy="497607"/>
          </a:xfrm>
        </p:grpSpPr>
        <p:sp>
          <p:nvSpPr>
            <p:cNvPr id="26" name="Dowolny kształt 25"/>
            <p:cNvSpPr/>
            <p:nvPr/>
          </p:nvSpPr>
          <p:spPr>
            <a:xfrm>
              <a:off x="2960088" y="5067947"/>
              <a:ext cx="89610" cy="370828"/>
            </a:xfrm>
            <a:custGeom>
              <a:avLst/>
              <a:gdLst>
                <a:gd name="connsiteX0" fmla="*/ 39687 w 88899"/>
                <a:gd name="connsiteY0" fmla="*/ 371475 h 371475"/>
                <a:gd name="connsiteX1" fmla="*/ 11112 w 88899"/>
                <a:gd name="connsiteY1" fmla="*/ 238125 h 371475"/>
                <a:gd name="connsiteX2" fmla="*/ 87312 w 88899"/>
                <a:gd name="connsiteY2" fmla="*/ 171450 h 371475"/>
                <a:gd name="connsiteX3" fmla="*/ 20637 w 88899"/>
                <a:gd name="connsiteY3" fmla="*/ 114300 h 371475"/>
                <a:gd name="connsiteX4" fmla="*/ 77787 w 88899"/>
                <a:gd name="connsiteY4" fmla="*/ 76200 h 371475"/>
                <a:gd name="connsiteX5" fmla="*/ 11112 w 88899"/>
                <a:gd name="connsiteY5" fmla="*/ 9525 h 371475"/>
                <a:gd name="connsiteX6" fmla="*/ 11112 w 88899"/>
                <a:gd name="connsiteY6" fmla="*/ 19050 h 37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899" h="371475">
                  <a:moveTo>
                    <a:pt x="39687" y="371475"/>
                  </a:moveTo>
                  <a:cubicBezTo>
                    <a:pt x="21431" y="321468"/>
                    <a:pt x="3175" y="271462"/>
                    <a:pt x="11112" y="238125"/>
                  </a:cubicBezTo>
                  <a:cubicBezTo>
                    <a:pt x="19049" y="204788"/>
                    <a:pt x="85725" y="192087"/>
                    <a:pt x="87312" y="171450"/>
                  </a:cubicBezTo>
                  <a:cubicBezTo>
                    <a:pt x="88899" y="150813"/>
                    <a:pt x="22225" y="130175"/>
                    <a:pt x="20637" y="114300"/>
                  </a:cubicBezTo>
                  <a:cubicBezTo>
                    <a:pt x="19050" y="98425"/>
                    <a:pt x="79374" y="93662"/>
                    <a:pt x="77787" y="76200"/>
                  </a:cubicBezTo>
                  <a:cubicBezTo>
                    <a:pt x="76200" y="58738"/>
                    <a:pt x="22225" y="19050"/>
                    <a:pt x="11112" y="9525"/>
                  </a:cubicBezTo>
                  <a:cubicBezTo>
                    <a:pt x="0" y="0"/>
                    <a:pt x="11112" y="19050"/>
                    <a:pt x="11112" y="19050"/>
                  </a:cubicBezTo>
                </a:path>
              </a:pathLst>
            </a:custGeom>
            <a:ln w="1905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27" name="Elipsa 26"/>
            <p:cNvSpPr/>
            <p:nvPr/>
          </p:nvSpPr>
          <p:spPr>
            <a:xfrm>
              <a:off x="2910483" y="4941168"/>
              <a:ext cx="144016" cy="14421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grpSp>
      <p:grpSp>
        <p:nvGrpSpPr>
          <p:cNvPr id="424968" name="Grupa 27"/>
          <p:cNvGrpSpPr>
            <a:grpSpLocks/>
          </p:cNvGrpSpPr>
          <p:nvPr/>
        </p:nvGrpSpPr>
        <p:grpSpPr bwMode="auto">
          <a:xfrm>
            <a:off x="1676400" y="4130675"/>
            <a:ext cx="142875" cy="498475"/>
            <a:chOff x="2910483" y="4941168"/>
            <a:chExt cx="144016" cy="497607"/>
          </a:xfrm>
        </p:grpSpPr>
        <p:sp>
          <p:nvSpPr>
            <p:cNvPr id="29" name="Dowolny kształt 28"/>
            <p:cNvSpPr/>
            <p:nvPr/>
          </p:nvSpPr>
          <p:spPr>
            <a:xfrm>
              <a:off x="2960089" y="5067947"/>
              <a:ext cx="89610" cy="370828"/>
            </a:xfrm>
            <a:custGeom>
              <a:avLst/>
              <a:gdLst>
                <a:gd name="connsiteX0" fmla="*/ 39687 w 88899"/>
                <a:gd name="connsiteY0" fmla="*/ 371475 h 371475"/>
                <a:gd name="connsiteX1" fmla="*/ 11112 w 88899"/>
                <a:gd name="connsiteY1" fmla="*/ 238125 h 371475"/>
                <a:gd name="connsiteX2" fmla="*/ 87312 w 88899"/>
                <a:gd name="connsiteY2" fmla="*/ 171450 h 371475"/>
                <a:gd name="connsiteX3" fmla="*/ 20637 w 88899"/>
                <a:gd name="connsiteY3" fmla="*/ 114300 h 371475"/>
                <a:gd name="connsiteX4" fmla="*/ 77787 w 88899"/>
                <a:gd name="connsiteY4" fmla="*/ 76200 h 371475"/>
                <a:gd name="connsiteX5" fmla="*/ 11112 w 88899"/>
                <a:gd name="connsiteY5" fmla="*/ 9525 h 371475"/>
                <a:gd name="connsiteX6" fmla="*/ 11112 w 88899"/>
                <a:gd name="connsiteY6" fmla="*/ 19050 h 37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899" h="371475">
                  <a:moveTo>
                    <a:pt x="39687" y="371475"/>
                  </a:moveTo>
                  <a:cubicBezTo>
                    <a:pt x="21431" y="321468"/>
                    <a:pt x="3175" y="271462"/>
                    <a:pt x="11112" y="238125"/>
                  </a:cubicBezTo>
                  <a:cubicBezTo>
                    <a:pt x="19049" y="204788"/>
                    <a:pt x="85725" y="192087"/>
                    <a:pt x="87312" y="171450"/>
                  </a:cubicBezTo>
                  <a:cubicBezTo>
                    <a:pt x="88899" y="150813"/>
                    <a:pt x="22225" y="130175"/>
                    <a:pt x="20637" y="114300"/>
                  </a:cubicBezTo>
                  <a:cubicBezTo>
                    <a:pt x="19050" y="98425"/>
                    <a:pt x="79374" y="93662"/>
                    <a:pt x="77787" y="76200"/>
                  </a:cubicBezTo>
                  <a:cubicBezTo>
                    <a:pt x="76200" y="58738"/>
                    <a:pt x="22225" y="19050"/>
                    <a:pt x="11112" y="9525"/>
                  </a:cubicBezTo>
                  <a:cubicBezTo>
                    <a:pt x="0" y="0"/>
                    <a:pt x="11112" y="19050"/>
                    <a:pt x="11112" y="19050"/>
                  </a:cubicBezTo>
                </a:path>
              </a:pathLst>
            </a:custGeom>
            <a:ln w="1905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30" name="Elipsa 29"/>
            <p:cNvSpPr/>
            <p:nvPr/>
          </p:nvSpPr>
          <p:spPr>
            <a:xfrm>
              <a:off x="2910483" y="4941168"/>
              <a:ext cx="144016" cy="14421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grpSp>
      <p:grpSp>
        <p:nvGrpSpPr>
          <p:cNvPr id="424969" name="Grupa 30"/>
          <p:cNvGrpSpPr>
            <a:grpSpLocks/>
          </p:cNvGrpSpPr>
          <p:nvPr/>
        </p:nvGrpSpPr>
        <p:grpSpPr bwMode="auto">
          <a:xfrm>
            <a:off x="4051300" y="4130675"/>
            <a:ext cx="144463" cy="498475"/>
            <a:chOff x="2910483" y="4941168"/>
            <a:chExt cx="144016" cy="497607"/>
          </a:xfrm>
        </p:grpSpPr>
        <p:sp>
          <p:nvSpPr>
            <p:cNvPr id="32" name="Dowolny kształt 31"/>
            <p:cNvSpPr/>
            <p:nvPr/>
          </p:nvSpPr>
          <p:spPr>
            <a:xfrm>
              <a:off x="2961126" y="5067947"/>
              <a:ext cx="88625" cy="370828"/>
            </a:xfrm>
            <a:custGeom>
              <a:avLst/>
              <a:gdLst>
                <a:gd name="connsiteX0" fmla="*/ 39687 w 88899"/>
                <a:gd name="connsiteY0" fmla="*/ 371475 h 371475"/>
                <a:gd name="connsiteX1" fmla="*/ 11112 w 88899"/>
                <a:gd name="connsiteY1" fmla="*/ 238125 h 371475"/>
                <a:gd name="connsiteX2" fmla="*/ 87312 w 88899"/>
                <a:gd name="connsiteY2" fmla="*/ 171450 h 371475"/>
                <a:gd name="connsiteX3" fmla="*/ 20637 w 88899"/>
                <a:gd name="connsiteY3" fmla="*/ 114300 h 371475"/>
                <a:gd name="connsiteX4" fmla="*/ 77787 w 88899"/>
                <a:gd name="connsiteY4" fmla="*/ 76200 h 371475"/>
                <a:gd name="connsiteX5" fmla="*/ 11112 w 88899"/>
                <a:gd name="connsiteY5" fmla="*/ 9525 h 371475"/>
                <a:gd name="connsiteX6" fmla="*/ 11112 w 88899"/>
                <a:gd name="connsiteY6" fmla="*/ 19050 h 37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899" h="371475">
                  <a:moveTo>
                    <a:pt x="39687" y="371475"/>
                  </a:moveTo>
                  <a:cubicBezTo>
                    <a:pt x="21431" y="321468"/>
                    <a:pt x="3175" y="271462"/>
                    <a:pt x="11112" y="238125"/>
                  </a:cubicBezTo>
                  <a:cubicBezTo>
                    <a:pt x="19049" y="204788"/>
                    <a:pt x="85725" y="192087"/>
                    <a:pt x="87312" y="171450"/>
                  </a:cubicBezTo>
                  <a:cubicBezTo>
                    <a:pt x="88899" y="150813"/>
                    <a:pt x="22225" y="130175"/>
                    <a:pt x="20637" y="114300"/>
                  </a:cubicBezTo>
                  <a:cubicBezTo>
                    <a:pt x="19050" y="98425"/>
                    <a:pt x="79374" y="93662"/>
                    <a:pt x="77787" y="76200"/>
                  </a:cubicBezTo>
                  <a:cubicBezTo>
                    <a:pt x="76200" y="58738"/>
                    <a:pt x="22225" y="19050"/>
                    <a:pt x="11112" y="9525"/>
                  </a:cubicBezTo>
                  <a:cubicBezTo>
                    <a:pt x="0" y="0"/>
                    <a:pt x="11112" y="19050"/>
                    <a:pt x="11112" y="19050"/>
                  </a:cubicBezTo>
                </a:path>
              </a:pathLst>
            </a:custGeom>
            <a:ln w="1905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33" name="Elipsa 32"/>
            <p:cNvSpPr/>
            <p:nvPr/>
          </p:nvSpPr>
          <p:spPr>
            <a:xfrm>
              <a:off x="2910483" y="4941168"/>
              <a:ext cx="144016" cy="14421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grpSp>
      <p:grpSp>
        <p:nvGrpSpPr>
          <p:cNvPr id="424970" name="Grupa 33"/>
          <p:cNvGrpSpPr>
            <a:grpSpLocks/>
          </p:cNvGrpSpPr>
          <p:nvPr/>
        </p:nvGrpSpPr>
        <p:grpSpPr bwMode="auto">
          <a:xfrm>
            <a:off x="3259138" y="4130675"/>
            <a:ext cx="144462" cy="498475"/>
            <a:chOff x="2910483" y="4941168"/>
            <a:chExt cx="144016" cy="497607"/>
          </a:xfrm>
        </p:grpSpPr>
        <p:sp>
          <p:nvSpPr>
            <p:cNvPr id="35" name="Dowolny kształt 34"/>
            <p:cNvSpPr/>
            <p:nvPr/>
          </p:nvSpPr>
          <p:spPr>
            <a:xfrm>
              <a:off x="2961126" y="5067947"/>
              <a:ext cx="88626" cy="370828"/>
            </a:xfrm>
            <a:custGeom>
              <a:avLst/>
              <a:gdLst>
                <a:gd name="connsiteX0" fmla="*/ 39687 w 88899"/>
                <a:gd name="connsiteY0" fmla="*/ 371475 h 371475"/>
                <a:gd name="connsiteX1" fmla="*/ 11112 w 88899"/>
                <a:gd name="connsiteY1" fmla="*/ 238125 h 371475"/>
                <a:gd name="connsiteX2" fmla="*/ 87312 w 88899"/>
                <a:gd name="connsiteY2" fmla="*/ 171450 h 371475"/>
                <a:gd name="connsiteX3" fmla="*/ 20637 w 88899"/>
                <a:gd name="connsiteY3" fmla="*/ 114300 h 371475"/>
                <a:gd name="connsiteX4" fmla="*/ 77787 w 88899"/>
                <a:gd name="connsiteY4" fmla="*/ 76200 h 371475"/>
                <a:gd name="connsiteX5" fmla="*/ 11112 w 88899"/>
                <a:gd name="connsiteY5" fmla="*/ 9525 h 371475"/>
                <a:gd name="connsiteX6" fmla="*/ 11112 w 88899"/>
                <a:gd name="connsiteY6" fmla="*/ 19050 h 37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899" h="371475">
                  <a:moveTo>
                    <a:pt x="39687" y="371475"/>
                  </a:moveTo>
                  <a:cubicBezTo>
                    <a:pt x="21431" y="321468"/>
                    <a:pt x="3175" y="271462"/>
                    <a:pt x="11112" y="238125"/>
                  </a:cubicBezTo>
                  <a:cubicBezTo>
                    <a:pt x="19049" y="204788"/>
                    <a:pt x="85725" y="192087"/>
                    <a:pt x="87312" y="171450"/>
                  </a:cubicBezTo>
                  <a:cubicBezTo>
                    <a:pt x="88899" y="150813"/>
                    <a:pt x="22225" y="130175"/>
                    <a:pt x="20637" y="114300"/>
                  </a:cubicBezTo>
                  <a:cubicBezTo>
                    <a:pt x="19050" y="98425"/>
                    <a:pt x="79374" y="93662"/>
                    <a:pt x="77787" y="76200"/>
                  </a:cubicBezTo>
                  <a:cubicBezTo>
                    <a:pt x="76200" y="58738"/>
                    <a:pt x="22225" y="19050"/>
                    <a:pt x="11112" y="9525"/>
                  </a:cubicBezTo>
                  <a:cubicBezTo>
                    <a:pt x="0" y="0"/>
                    <a:pt x="11112" y="19050"/>
                    <a:pt x="11112" y="19050"/>
                  </a:cubicBezTo>
                </a:path>
              </a:pathLst>
            </a:custGeom>
            <a:ln w="19050">
              <a:solidFill>
                <a:schemeClr val="bg1"/>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36" name="Elipsa 35"/>
            <p:cNvSpPr/>
            <p:nvPr/>
          </p:nvSpPr>
          <p:spPr>
            <a:xfrm>
              <a:off x="2910483" y="4941168"/>
              <a:ext cx="144016" cy="14421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grpSp>
      <p:sp>
        <p:nvSpPr>
          <p:cNvPr id="37" name="Nawias klamrowy zamykający 36"/>
          <p:cNvSpPr/>
          <p:nvPr/>
        </p:nvSpPr>
        <p:spPr>
          <a:xfrm>
            <a:off x="4987925" y="5283200"/>
            <a:ext cx="144463" cy="504825"/>
          </a:xfrm>
          <a:prstGeom prst="rightBrace">
            <a:avLst/>
          </a:prstGeom>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38" name="Nawias klamrowy zamykający 37"/>
          <p:cNvSpPr/>
          <p:nvPr/>
        </p:nvSpPr>
        <p:spPr>
          <a:xfrm>
            <a:off x="4987925" y="4635500"/>
            <a:ext cx="144463" cy="576263"/>
          </a:xfrm>
          <a:prstGeom prst="rightBrace">
            <a:avLst/>
          </a:prstGeom>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39" name="Nawias klamrowy zamykający 38"/>
          <p:cNvSpPr/>
          <p:nvPr/>
        </p:nvSpPr>
        <p:spPr>
          <a:xfrm>
            <a:off x="4987925" y="2114550"/>
            <a:ext cx="144463" cy="2447925"/>
          </a:xfrm>
          <a:prstGeom prst="rightBrace">
            <a:avLst/>
          </a:prstGeom>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1" name="Dowolny kształt 40"/>
          <p:cNvSpPr/>
          <p:nvPr/>
        </p:nvSpPr>
        <p:spPr>
          <a:xfrm>
            <a:off x="681038" y="2132013"/>
            <a:ext cx="593725" cy="2001837"/>
          </a:xfrm>
          <a:custGeom>
            <a:avLst/>
            <a:gdLst>
              <a:gd name="connsiteX0" fmla="*/ 277812 w 593725"/>
              <a:gd name="connsiteY0" fmla="*/ 2001838 h 2001838"/>
              <a:gd name="connsiteX1" fmla="*/ 258762 w 593725"/>
              <a:gd name="connsiteY1" fmla="*/ 1849438 h 2001838"/>
              <a:gd name="connsiteX2" fmla="*/ 373062 w 593725"/>
              <a:gd name="connsiteY2" fmla="*/ 1620838 h 2001838"/>
              <a:gd name="connsiteX3" fmla="*/ 68262 w 593725"/>
              <a:gd name="connsiteY3" fmla="*/ 1344613 h 2001838"/>
              <a:gd name="connsiteX4" fmla="*/ 182562 w 593725"/>
              <a:gd name="connsiteY4" fmla="*/ 1220788 h 2001838"/>
              <a:gd name="connsiteX5" fmla="*/ 496887 w 593725"/>
              <a:gd name="connsiteY5" fmla="*/ 1144588 h 2001838"/>
              <a:gd name="connsiteX6" fmla="*/ 515937 w 593725"/>
              <a:gd name="connsiteY6" fmla="*/ 992188 h 2001838"/>
              <a:gd name="connsiteX7" fmla="*/ 30162 w 593725"/>
              <a:gd name="connsiteY7" fmla="*/ 773113 h 2001838"/>
              <a:gd name="connsiteX8" fmla="*/ 334962 w 593725"/>
              <a:gd name="connsiteY8" fmla="*/ 601663 h 2001838"/>
              <a:gd name="connsiteX9" fmla="*/ 506412 w 593725"/>
              <a:gd name="connsiteY9" fmla="*/ 534988 h 2001838"/>
              <a:gd name="connsiteX10" fmla="*/ 506412 w 593725"/>
              <a:gd name="connsiteY10" fmla="*/ 430213 h 2001838"/>
              <a:gd name="connsiteX11" fmla="*/ 296862 w 593725"/>
              <a:gd name="connsiteY11" fmla="*/ 325438 h 2001838"/>
              <a:gd name="connsiteX12" fmla="*/ 58737 w 593725"/>
              <a:gd name="connsiteY12" fmla="*/ 220663 h 2001838"/>
              <a:gd name="connsiteX13" fmla="*/ 87312 w 593725"/>
              <a:gd name="connsiteY13" fmla="*/ 77788 h 2001838"/>
              <a:gd name="connsiteX14" fmla="*/ 192087 w 593725"/>
              <a:gd name="connsiteY14" fmla="*/ 11113 h 2001838"/>
              <a:gd name="connsiteX15" fmla="*/ 458787 w 593725"/>
              <a:gd name="connsiteY15" fmla="*/ 11113 h 200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3725" h="2001838">
                <a:moveTo>
                  <a:pt x="277812" y="2001838"/>
                </a:moveTo>
                <a:cubicBezTo>
                  <a:pt x="260349" y="1957388"/>
                  <a:pt x="242887" y="1912938"/>
                  <a:pt x="258762" y="1849438"/>
                </a:cubicBezTo>
                <a:cubicBezTo>
                  <a:pt x="274637" y="1785938"/>
                  <a:pt x="404812" y="1704976"/>
                  <a:pt x="373062" y="1620838"/>
                </a:cubicBezTo>
                <a:cubicBezTo>
                  <a:pt x="341312" y="1536701"/>
                  <a:pt x="100012" y="1411288"/>
                  <a:pt x="68262" y="1344613"/>
                </a:cubicBezTo>
                <a:cubicBezTo>
                  <a:pt x="36512" y="1277938"/>
                  <a:pt x="111125" y="1254125"/>
                  <a:pt x="182562" y="1220788"/>
                </a:cubicBezTo>
                <a:cubicBezTo>
                  <a:pt x="253999" y="1187451"/>
                  <a:pt x="441325" y="1182688"/>
                  <a:pt x="496887" y="1144588"/>
                </a:cubicBezTo>
                <a:cubicBezTo>
                  <a:pt x="552449" y="1106488"/>
                  <a:pt x="593725" y="1054101"/>
                  <a:pt x="515937" y="992188"/>
                </a:cubicBezTo>
                <a:cubicBezTo>
                  <a:pt x="438150" y="930276"/>
                  <a:pt x="60324" y="838200"/>
                  <a:pt x="30162" y="773113"/>
                </a:cubicBezTo>
                <a:cubicBezTo>
                  <a:pt x="0" y="708026"/>
                  <a:pt x="255587" y="641350"/>
                  <a:pt x="334962" y="601663"/>
                </a:cubicBezTo>
                <a:cubicBezTo>
                  <a:pt x="414337" y="561976"/>
                  <a:pt x="477837" y="563563"/>
                  <a:pt x="506412" y="534988"/>
                </a:cubicBezTo>
                <a:cubicBezTo>
                  <a:pt x="534987" y="506413"/>
                  <a:pt x="541337" y="465138"/>
                  <a:pt x="506412" y="430213"/>
                </a:cubicBezTo>
                <a:cubicBezTo>
                  <a:pt x="471487" y="395288"/>
                  <a:pt x="371474" y="360363"/>
                  <a:pt x="296862" y="325438"/>
                </a:cubicBezTo>
                <a:cubicBezTo>
                  <a:pt x="222250" y="290513"/>
                  <a:pt x="93662" y="261938"/>
                  <a:pt x="58737" y="220663"/>
                </a:cubicBezTo>
                <a:cubicBezTo>
                  <a:pt x="23812" y="179388"/>
                  <a:pt x="65087" y="112713"/>
                  <a:pt x="87312" y="77788"/>
                </a:cubicBezTo>
                <a:cubicBezTo>
                  <a:pt x="109537" y="42863"/>
                  <a:pt x="130174" y="22226"/>
                  <a:pt x="192087" y="11113"/>
                </a:cubicBezTo>
                <a:cubicBezTo>
                  <a:pt x="254000" y="0"/>
                  <a:pt x="356393" y="5556"/>
                  <a:pt x="458787" y="11113"/>
                </a:cubicBezTo>
              </a:path>
            </a:pathLst>
          </a:custGeom>
          <a:ln w="22225">
            <a:solidFill>
              <a:srgbClr val="FF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2" name="Dowolny kształt 41"/>
          <p:cNvSpPr/>
          <p:nvPr/>
        </p:nvSpPr>
        <p:spPr>
          <a:xfrm>
            <a:off x="2243138" y="2122488"/>
            <a:ext cx="593725" cy="2001837"/>
          </a:xfrm>
          <a:custGeom>
            <a:avLst/>
            <a:gdLst>
              <a:gd name="connsiteX0" fmla="*/ 277812 w 593725"/>
              <a:gd name="connsiteY0" fmla="*/ 2001838 h 2001838"/>
              <a:gd name="connsiteX1" fmla="*/ 258762 w 593725"/>
              <a:gd name="connsiteY1" fmla="*/ 1849438 h 2001838"/>
              <a:gd name="connsiteX2" fmla="*/ 373062 w 593725"/>
              <a:gd name="connsiteY2" fmla="*/ 1620838 h 2001838"/>
              <a:gd name="connsiteX3" fmla="*/ 68262 w 593725"/>
              <a:gd name="connsiteY3" fmla="*/ 1344613 h 2001838"/>
              <a:gd name="connsiteX4" fmla="*/ 182562 w 593725"/>
              <a:gd name="connsiteY4" fmla="*/ 1220788 h 2001838"/>
              <a:gd name="connsiteX5" fmla="*/ 496887 w 593725"/>
              <a:gd name="connsiteY5" fmla="*/ 1144588 h 2001838"/>
              <a:gd name="connsiteX6" fmla="*/ 515937 w 593725"/>
              <a:gd name="connsiteY6" fmla="*/ 992188 h 2001838"/>
              <a:gd name="connsiteX7" fmla="*/ 30162 w 593725"/>
              <a:gd name="connsiteY7" fmla="*/ 773113 h 2001838"/>
              <a:gd name="connsiteX8" fmla="*/ 334962 w 593725"/>
              <a:gd name="connsiteY8" fmla="*/ 601663 h 2001838"/>
              <a:gd name="connsiteX9" fmla="*/ 506412 w 593725"/>
              <a:gd name="connsiteY9" fmla="*/ 534988 h 2001838"/>
              <a:gd name="connsiteX10" fmla="*/ 506412 w 593725"/>
              <a:gd name="connsiteY10" fmla="*/ 430213 h 2001838"/>
              <a:gd name="connsiteX11" fmla="*/ 296862 w 593725"/>
              <a:gd name="connsiteY11" fmla="*/ 325438 h 2001838"/>
              <a:gd name="connsiteX12" fmla="*/ 58737 w 593725"/>
              <a:gd name="connsiteY12" fmla="*/ 220663 h 2001838"/>
              <a:gd name="connsiteX13" fmla="*/ 87312 w 593725"/>
              <a:gd name="connsiteY13" fmla="*/ 77788 h 2001838"/>
              <a:gd name="connsiteX14" fmla="*/ 192087 w 593725"/>
              <a:gd name="connsiteY14" fmla="*/ 11113 h 2001838"/>
              <a:gd name="connsiteX15" fmla="*/ 458787 w 593725"/>
              <a:gd name="connsiteY15" fmla="*/ 11113 h 200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3725" h="2001838">
                <a:moveTo>
                  <a:pt x="277812" y="2001838"/>
                </a:moveTo>
                <a:cubicBezTo>
                  <a:pt x="260349" y="1957388"/>
                  <a:pt x="242887" y="1912938"/>
                  <a:pt x="258762" y="1849438"/>
                </a:cubicBezTo>
                <a:cubicBezTo>
                  <a:pt x="274637" y="1785938"/>
                  <a:pt x="404812" y="1704976"/>
                  <a:pt x="373062" y="1620838"/>
                </a:cubicBezTo>
                <a:cubicBezTo>
                  <a:pt x="341312" y="1536701"/>
                  <a:pt x="100012" y="1411288"/>
                  <a:pt x="68262" y="1344613"/>
                </a:cubicBezTo>
                <a:cubicBezTo>
                  <a:pt x="36512" y="1277938"/>
                  <a:pt x="111125" y="1254125"/>
                  <a:pt x="182562" y="1220788"/>
                </a:cubicBezTo>
                <a:cubicBezTo>
                  <a:pt x="253999" y="1187451"/>
                  <a:pt x="441325" y="1182688"/>
                  <a:pt x="496887" y="1144588"/>
                </a:cubicBezTo>
                <a:cubicBezTo>
                  <a:pt x="552449" y="1106488"/>
                  <a:pt x="593725" y="1054101"/>
                  <a:pt x="515937" y="992188"/>
                </a:cubicBezTo>
                <a:cubicBezTo>
                  <a:pt x="438150" y="930276"/>
                  <a:pt x="60324" y="838200"/>
                  <a:pt x="30162" y="773113"/>
                </a:cubicBezTo>
                <a:cubicBezTo>
                  <a:pt x="0" y="708026"/>
                  <a:pt x="255587" y="641350"/>
                  <a:pt x="334962" y="601663"/>
                </a:cubicBezTo>
                <a:cubicBezTo>
                  <a:pt x="414337" y="561976"/>
                  <a:pt x="477837" y="563563"/>
                  <a:pt x="506412" y="534988"/>
                </a:cubicBezTo>
                <a:cubicBezTo>
                  <a:pt x="534987" y="506413"/>
                  <a:pt x="541337" y="465138"/>
                  <a:pt x="506412" y="430213"/>
                </a:cubicBezTo>
                <a:cubicBezTo>
                  <a:pt x="471487" y="395288"/>
                  <a:pt x="371474" y="360363"/>
                  <a:pt x="296862" y="325438"/>
                </a:cubicBezTo>
                <a:cubicBezTo>
                  <a:pt x="222250" y="290513"/>
                  <a:pt x="93662" y="261938"/>
                  <a:pt x="58737" y="220663"/>
                </a:cubicBezTo>
                <a:cubicBezTo>
                  <a:pt x="23812" y="179388"/>
                  <a:pt x="65087" y="112713"/>
                  <a:pt x="87312" y="77788"/>
                </a:cubicBezTo>
                <a:cubicBezTo>
                  <a:pt x="109537" y="42863"/>
                  <a:pt x="130174" y="22226"/>
                  <a:pt x="192087" y="11113"/>
                </a:cubicBezTo>
                <a:cubicBezTo>
                  <a:pt x="254000" y="0"/>
                  <a:pt x="356393" y="5556"/>
                  <a:pt x="458787" y="11113"/>
                </a:cubicBezTo>
              </a:path>
            </a:pathLst>
          </a:custGeom>
          <a:ln w="22225">
            <a:solidFill>
              <a:srgbClr val="FF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3" name="Dowolny kształt 42"/>
          <p:cNvSpPr/>
          <p:nvPr/>
        </p:nvSpPr>
        <p:spPr>
          <a:xfrm>
            <a:off x="3043238" y="2122488"/>
            <a:ext cx="593725" cy="2001837"/>
          </a:xfrm>
          <a:custGeom>
            <a:avLst/>
            <a:gdLst>
              <a:gd name="connsiteX0" fmla="*/ 277812 w 593725"/>
              <a:gd name="connsiteY0" fmla="*/ 2001838 h 2001838"/>
              <a:gd name="connsiteX1" fmla="*/ 258762 w 593725"/>
              <a:gd name="connsiteY1" fmla="*/ 1849438 h 2001838"/>
              <a:gd name="connsiteX2" fmla="*/ 373062 w 593725"/>
              <a:gd name="connsiteY2" fmla="*/ 1620838 h 2001838"/>
              <a:gd name="connsiteX3" fmla="*/ 68262 w 593725"/>
              <a:gd name="connsiteY3" fmla="*/ 1344613 h 2001838"/>
              <a:gd name="connsiteX4" fmla="*/ 182562 w 593725"/>
              <a:gd name="connsiteY4" fmla="*/ 1220788 h 2001838"/>
              <a:gd name="connsiteX5" fmla="*/ 496887 w 593725"/>
              <a:gd name="connsiteY5" fmla="*/ 1144588 h 2001838"/>
              <a:gd name="connsiteX6" fmla="*/ 515937 w 593725"/>
              <a:gd name="connsiteY6" fmla="*/ 992188 h 2001838"/>
              <a:gd name="connsiteX7" fmla="*/ 30162 w 593725"/>
              <a:gd name="connsiteY7" fmla="*/ 773113 h 2001838"/>
              <a:gd name="connsiteX8" fmla="*/ 334962 w 593725"/>
              <a:gd name="connsiteY8" fmla="*/ 601663 h 2001838"/>
              <a:gd name="connsiteX9" fmla="*/ 506412 w 593725"/>
              <a:gd name="connsiteY9" fmla="*/ 534988 h 2001838"/>
              <a:gd name="connsiteX10" fmla="*/ 506412 w 593725"/>
              <a:gd name="connsiteY10" fmla="*/ 430213 h 2001838"/>
              <a:gd name="connsiteX11" fmla="*/ 296862 w 593725"/>
              <a:gd name="connsiteY11" fmla="*/ 325438 h 2001838"/>
              <a:gd name="connsiteX12" fmla="*/ 58737 w 593725"/>
              <a:gd name="connsiteY12" fmla="*/ 220663 h 2001838"/>
              <a:gd name="connsiteX13" fmla="*/ 87312 w 593725"/>
              <a:gd name="connsiteY13" fmla="*/ 77788 h 2001838"/>
              <a:gd name="connsiteX14" fmla="*/ 192087 w 593725"/>
              <a:gd name="connsiteY14" fmla="*/ 11113 h 2001838"/>
              <a:gd name="connsiteX15" fmla="*/ 458787 w 593725"/>
              <a:gd name="connsiteY15" fmla="*/ 11113 h 200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3725" h="2001838">
                <a:moveTo>
                  <a:pt x="277812" y="2001838"/>
                </a:moveTo>
                <a:cubicBezTo>
                  <a:pt x="260349" y="1957388"/>
                  <a:pt x="242887" y="1912938"/>
                  <a:pt x="258762" y="1849438"/>
                </a:cubicBezTo>
                <a:cubicBezTo>
                  <a:pt x="274637" y="1785938"/>
                  <a:pt x="404812" y="1704976"/>
                  <a:pt x="373062" y="1620838"/>
                </a:cubicBezTo>
                <a:cubicBezTo>
                  <a:pt x="341312" y="1536701"/>
                  <a:pt x="100012" y="1411288"/>
                  <a:pt x="68262" y="1344613"/>
                </a:cubicBezTo>
                <a:cubicBezTo>
                  <a:pt x="36512" y="1277938"/>
                  <a:pt x="111125" y="1254125"/>
                  <a:pt x="182562" y="1220788"/>
                </a:cubicBezTo>
                <a:cubicBezTo>
                  <a:pt x="253999" y="1187451"/>
                  <a:pt x="441325" y="1182688"/>
                  <a:pt x="496887" y="1144588"/>
                </a:cubicBezTo>
                <a:cubicBezTo>
                  <a:pt x="552449" y="1106488"/>
                  <a:pt x="593725" y="1054101"/>
                  <a:pt x="515937" y="992188"/>
                </a:cubicBezTo>
                <a:cubicBezTo>
                  <a:pt x="438150" y="930276"/>
                  <a:pt x="60324" y="838200"/>
                  <a:pt x="30162" y="773113"/>
                </a:cubicBezTo>
                <a:cubicBezTo>
                  <a:pt x="0" y="708026"/>
                  <a:pt x="255587" y="641350"/>
                  <a:pt x="334962" y="601663"/>
                </a:cubicBezTo>
                <a:cubicBezTo>
                  <a:pt x="414337" y="561976"/>
                  <a:pt x="477837" y="563563"/>
                  <a:pt x="506412" y="534988"/>
                </a:cubicBezTo>
                <a:cubicBezTo>
                  <a:pt x="534987" y="506413"/>
                  <a:pt x="541337" y="465138"/>
                  <a:pt x="506412" y="430213"/>
                </a:cubicBezTo>
                <a:cubicBezTo>
                  <a:pt x="471487" y="395288"/>
                  <a:pt x="371474" y="360363"/>
                  <a:pt x="296862" y="325438"/>
                </a:cubicBezTo>
                <a:cubicBezTo>
                  <a:pt x="222250" y="290513"/>
                  <a:pt x="93662" y="261938"/>
                  <a:pt x="58737" y="220663"/>
                </a:cubicBezTo>
                <a:cubicBezTo>
                  <a:pt x="23812" y="179388"/>
                  <a:pt x="65087" y="112713"/>
                  <a:pt x="87312" y="77788"/>
                </a:cubicBezTo>
                <a:cubicBezTo>
                  <a:pt x="109537" y="42863"/>
                  <a:pt x="130174" y="22226"/>
                  <a:pt x="192087" y="11113"/>
                </a:cubicBezTo>
                <a:cubicBezTo>
                  <a:pt x="254000" y="0"/>
                  <a:pt x="356393" y="5556"/>
                  <a:pt x="458787" y="11113"/>
                </a:cubicBezTo>
              </a:path>
            </a:pathLst>
          </a:custGeom>
          <a:ln w="22225">
            <a:solidFill>
              <a:srgbClr val="FF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5" name="Dowolny kształt 44"/>
          <p:cNvSpPr/>
          <p:nvPr/>
        </p:nvSpPr>
        <p:spPr>
          <a:xfrm>
            <a:off x="3816350" y="2143125"/>
            <a:ext cx="608013" cy="1952625"/>
          </a:xfrm>
          <a:custGeom>
            <a:avLst/>
            <a:gdLst>
              <a:gd name="connsiteX0" fmla="*/ 295275 w 608012"/>
              <a:gd name="connsiteY0" fmla="*/ 1952625 h 1952625"/>
              <a:gd name="connsiteX1" fmla="*/ 333375 w 608012"/>
              <a:gd name="connsiteY1" fmla="*/ 1885950 h 1952625"/>
              <a:gd name="connsiteX2" fmla="*/ 219075 w 608012"/>
              <a:gd name="connsiteY2" fmla="*/ 1609725 h 1952625"/>
              <a:gd name="connsiteX3" fmla="*/ 533400 w 608012"/>
              <a:gd name="connsiteY3" fmla="*/ 1362075 h 1952625"/>
              <a:gd name="connsiteX4" fmla="*/ 533400 w 608012"/>
              <a:gd name="connsiteY4" fmla="*/ 1295400 h 1952625"/>
              <a:gd name="connsiteX5" fmla="*/ 85725 w 608012"/>
              <a:gd name="connsiteY5" fmla="*/ 1152525 h 1952625"/>
              <a:gd name="connsiteX6" fmla="*/ 66675 w 608012"/>
              <a:gd name="connsiteY6" fmla="*/ 1019175 h 1952625"/>
              <a:gd name="connsiteX7" fmla="*/ 485775 w 608012"/>
              <a:gd name="connsiteY7" fmla="*/ 857250 h 1952625"/>
              <a:gd name="connsiteX8" fmla="*/ 571500 w 608012"/>
              <a:gd name="connsiteY8" fmla="*/ 781050 h 1952625"/>
              <a:gd name="connsiteX9" fmla="*/ 504825 w 608012"/>
              <a:gd name="connsiteY9" fmla="*/ 647700 h 1952625"/>
              <a:gd name="connsiteX10" fmla="*/ 152400 w 608012"/>
              <a:gd name="connsiteY10" fmla="*/ 590550 h 1952625"/>
              <a:gd name="connsiteX11" fmla="*/ 85725 w 608012"/>
              <a:gd name="connsiteY11" fmla="*/ 495300 h 1952625"/>
              <a:gd name="connsiteX12" fmla="*/ 104775 w 608012"/>
              <a:gd name="connsiteY12" fmla="*/ 371475 h 1952625"/>
              <a:gd name="connsiteX13" fmla="*/ 495300 w 608012"/>
              <a:gd name="connsiteY13" fmla="*/ 295275 h 1952625"/>
              <a:gd name="connsiteX14" fmla="*/ 542925 w 608012"/>
              <a:gd name="connsiteY14" fmla="*/ 133350 h 1952625"/>
              <a:gd name="connsiteX15" fmla="*/ 485775 w 608012"/>
              <a:gd name="connsiteY15" fmla="*/ 38100 h 1952625"/>
              <a:gd name="connsiteX16" fmla="*/ 123825 w 608012"/>
              <a:gd name="connsiteY16" fmla="*/ 0 h 195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012" h="1952625">
                <a:moveTo>
                  <a:pt x="295275" y="1952625"/>
                </a:moveTo>
                <a:cubicBezTo>
                  <a:pt x="320675" y="1947862"/>
                  <a:pt x="346075" y="1943100"/>
                  <a:pt x="333375" y="1885950"/>
                </a:cubicBezTo>
                <a:cubicBezTo>
                  <a:pt x="320675" y="1828800"/>
                  <a:pt x="185738" y="1697038"/>
                  <a:pt x="219075" y="1609725"/>
                </a:cubicBezTo>
                <a:cubicBezTo>
                  <a:pt x="252413" y="1522413"/>
                  <a:pt x="481013" y="1414462"/>
                  <a:pt x="533400" y="1362075"/>
                </a:cubicBezTo>
                <a:cubicBezTo>
                  <a:pt x="585787" y="1309688"/>
                  <a:pt x="608012" y="1330325"/>
                  <a:pt x="533400" y="1295400"/>
                </a:cubicBezTo>
                <a:cubicBezTo>
                  <a:pt x="458788" y="1260475"/>
                  <a:pt x="163513" y="1198563"/>
                  <a:pt x="85725" y="1152525"/>
                </a:cubicBezTo>
                <a:cubicBezTo>
                  <a:pt x="7938" y="1106488"/>
                  <a:pt x="0" y="1068388"/>
                  <a:pt x="66675" y="1019175"/>
                </a:cubicBezTo>
                <a:cubicBezTo>
                  <a:pt x="133350" y="969963"/>
                  <a:pt x="401638" y="896937"/>
                  <a:pt x="485775" y="857250"/>
                </a:cubicBezTo>
                <a:cubicBezTo>
                  <a:pt x="569912" y="817563"/>
                  <a:pt x="568325" y="815975"/>
                  <a:pt x="571500" y="781050"/>
                </a:cubicBezTo>
                <a:cubicBezTo>
                  <a:pt x="574675" y="746125"/>
                  <a:pt x="574675" y="679450"/>
                  <a:pt x="504825" y="647700"/>
                </a:cubicBezTo>
                <a:cubicBezTo>
                  <a:pt x="434975" y="615950"/>
                  <a:pt x="222250" y="615950"/>
                  <a:pt x="152400" y="590550"/>
                </a:cubicBezTo>
                <a:cubicBezTo>
                  <a:pt x="82550" y="565150"/>
                  <a:pt x="93662" y="531812"/>
                  <a:pt x="85725" y="495300"/>
                </a:cubicBezTo>
                <a:cubicBezTo>
                  <a:pt x="77788" y="458788"/>
                  <a:pt x="36513" y="404812"/>
                  <a:pt x="104775" y="371475"/>
                </a:cubicBezTo>
                <a:cubicBezTo>
                  <a:pt x="173037" y="338138"/>
                  <a:pt x="422275" y="334963"/>
                  <a:pt x="495300" y="295275"/>
                </a:cubicBezTo>
                <a:cubicBezTo>
                  <a:pt x="568325" y="255588"/>
                  <a:pt x="544512" y="176212"/>
                  <a:pt x="542925" y="133350"/>
                </a:cubicBezTo>
                <a:cubicBezTo>
                  <a:pt x="541338" y="90488"/>
                  <a:pt x="555625" y="60325"/>
                  <a:pt x="485775" y="38100"/>
                </a:cubicBezTo>
                <a:cubicBezTo>
                  <a:pt x="415925" y="15875"/>
                  <a:pt x="269875" y="7937"/>
                  <a:pt x="123825" y="0"/>
                </a:cubicBezTo>
              </a:path>
            </a:pathLst>
          </a:custGeom>
          <a:ln w="22225">
            <a:solidFill>
              <a:srgbClr val="FF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6" name="Dowolny kształt 45"/>
          <p:cNvSpPr/>
          <p:nvPr/>
        </p:nvSpPr>
        <p:spPr>
          <a:xfrm>
            <a:off x="1458913" y="2147888"/>
            <a:ext cx="608012" cy="1952625"/>
          </a:xfrm>
          <a:custGeom>
            <a:avLst/>
            <a:gdLst>
              <a:gd name="connsiteX0" fmla="*/ 295275 w 608012"/>
              <a:gd name="connsiteY0" fmla="*/ 1952625 h 1952625"/>
              <a:gd name="connsiteX1" fmla="*/ 333375 w 608012"/>
              <a:gd name="connsiteY1" fmla="*/ 1885950 h 1952625"/>
              <a:gd name="connsiteX2" fmla="*/ 219075 w 608012"/>
              <a:gd name="connsiteY2" fmla="*/ 1609725 h 1952625"/>
              <a:gd name="connsiteX3" fmla="*/ 533400 w 608012"/>
              <a:gd name="connsiteY3" fmla="*/ 1362075 h 1952625"/>
              <a:gd name="connsiteX4" fmla="*/ 533400 w 608012"/>
              <a:gd name="connsiteY4" fmla="*/ 1295400 h 1952625"/>
              <a:gd name="connsiteX5" fmla="*/ 85725 w 608012"/>
              <a:gd name="connsiteY5" fmla="*/ 1152525 h 1952625"/>
              <a:gd name="connsiteX6" fmla="*/ 66675 w 608012"/>
              <a:gd name="connsiteY6" fmla="*/ 1019175 h 1952625"/>
              <a:gd name="connsiteX7" fmla="*/ 485775 w 608012"/>
              <a:gd name="connsiteY7" fmla="*/ 857250 h 1952625"/>
              <a:gd name="connsiteX8" fmla="*/ 571500 w 608012"/>
              <a:gd name="connsiteY8" fmla="*/ 781050 h 1952625"/>
              <a:gd name="connsiteX9" fmla="*/ 504825 w 608012"/>
              <a:gd name="connsiteY9" fmla="*/ 647700 h 1952625"/>
              <a:gd name="connsiteX10" fmla="*/ 152400 w 608012"/>
              <a:gd name="connsiteY10" fmla="*/ 590550 h 1952625"/>
              <a:gd name="connsiteX11" fmla="*/ 85725 w 608012"/>
              <a:gd name="connsiteY11" fmla="*/ 495300 h 1952625"/>
              <a:gd name="connsiteX12" fmla="*/ 104775 w 608012"/>
              <a:gd name="connsiteY12" fmla="*/ 371475 h 1952625"/>
              <a:gd name="connsiteX13" fmla="*/ 495300 w 608012"/>
              <a:gd name="connsiteY13" fmla="*/ 295275 h 1952625"/>
              <a:gd name="connsiteX14" fmla="*/ 542925 w 608012"/>
              <a:gd name="connsiteY14" fmla="*/ 133350 h 1952625"/>
              <a:gd name="connsiteX15" fmla="*/ 485775 w 608012"/>
              <a:gd name="connsiteY15" fmla="*/ 38100 h 1952625"/>
              <a:gd name="connsiteX16" fmla="*/ 123825 w 608012"/>
              <a:gd name="connsiteY16" fmla="*/ 0 h 195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012" h="1952625">
                <a:moveTo>
                  <a:pt x="295275" y="1952625"/>
                </a:moveTo>
                <a:cubicBezTo>
                  <a:pt x="320675" y="1947862"/>
                  <a:pt x="346075" y="1943100"/>
                  <a:pt x="333375" y="1885950"/>
                </a:cubicBezTo>
                <a:cubicBezTo>
                  <a:pt x="320675" y="1828800"/>
                  <a:pt x="185738" y="1697038"/>
                  <a:pt x="219075" y="1609725"/>
                </a:cubicBezTo>
                <a:cubicBezTo>
                  <a:pt x="252413" y="1522413"/>
                  <a:pt x="481013" y="1414462"/>
                  <a:pt x="533400" y="1362075"/>
                </a:cubicBezTo>
                <a:cubicBezTo>
                  <a:pt x="585787" y="1309688"/>
                  <a:pt x="608012" y="1330325"/>
                  <a:pt x="533400" y="1295400"/>
                </a:cubicBezTo>
                <a:cubicBezTo>
                  <a:pt x="458788" y="1260475"/>
                  <a:pt x="163513" y="1198563"/>
                  <a:pt x="85725" y="1152525"/>
                </a:cubicBezTo>
                <a:cubicBezTo>
                  <a:pt x="7938" y="1106488"/>
                  <a:pt x="0" y="1068388"/>
                  <a:pt x="66675" y="1019175"/>
                </a:cubicBezTo>
                <a:cubicBezTo>
                  <a:pt x="133350" y="969963"/>
                  <a:pt x="401638" y="896937"/>
                  <a:pt x="485775" y="857250"/>
                </a:cubicBezTo>
                <a:cubicBezTo>
                  <a:pt x="569912" y="817563"/>
                  <a:pt x="568325" y="815975"/>
                  <a:pt x="571500" y="781050"/>
                </a:cubicBezTo>
                <a:cubicBezTo>
                  <a:pt x="574675" y="746125"/>
                  <a:pt x="574675" y="679450"/>
                  <a:pt x="504825" y="647700"/>
                </a:cubicBezTo>
                <a:cubicBezTo>
                  <a:pt x="434975" y="615950"/>
                  <a:pt x="222250" y="615950"/>
                  <a:pt x="152400" y="590550"/>
                </a:cubicBezTo>
                <a:cubicBezTo>
                  <a:pt x="82550" y="565150"/>
                  <a:pt x="93662" y="531812"/>
                  <a:pt x="85725" y="495300"/>
                </a:cubicBezTo>
                <a:cubicBezTo>
                  <a:pt x="77788" y="458788"/>
                  <a:pt x="36513" y="404812"/>
                  <a:pt x="104775" y="371475"/>
                </a:cubicBezTo>
                <a:cubicBezTo>
                  <a:pt x="173037" y="338138"/>
                  <a:pt x="422275" y="334963"/>
                  <a:pt x="495300" y="295275"/>
                </a:cubicBezTo>
                <a:cubicBezTo>
                  <a:pt x="568325" y="255588"/>
                  <a:pt x="544512" y="176212"/>
                  <a:pt x="542925" y="133350"/>
                </a:cubicBezTo>
                <a:cubicBezTo>
                  <a:pt x="541338" y="90488"/>
                  <a:pt x="555625" y="60325"/>
                  <a:pt x="485775" y="38100"/>
                </a:cubicBezTo>
                <a:cubicBezTo>
                  <a:pt x="415925" y="15875"/>
                  <a:pt x="269875" y="7937"/>
                  <a:pt x="123825" y="0"/>
                </a:cubicBezTo>
              </a:path>
            </a:pathLst>
          </a:custGeom>
          <a:ln w="22225">
            <a:solidFill>
              <a:srgbClr val="FF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424979" name="pole tekstowe 46"/>
          <p:cNvSpPr txBox="1">
            <a:spLocks noChangeArrowheads="1"/>
          </p:cNvSpPr>
          <p:nvPr/>
        </p:nvSpPr>
        <p:spPr bwMode="auto">
          <a:xfrm>
            <a:off x="5435600" y="3068638"/>
            <a:ext cx="3457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solidFill>
                  <a:srgbClr val="FFFFFF"/>
                </a:solidFill>
                <a:latin typeface="Arial" panose="020B0604020202020204" pitchFamily="34" charset="0"/>
              </a:rPr>
              <a:t>Antythrombogenic function</a:t>
            </a:r>
          </a:p>
        </p:txBody>
      </p:sp>
      <p:sp>
        <p:nvSpPr>
          <p:cNvPr id="48" name="Prążkowana strzałka w prawo 47"/>
          <p:cNvSpPr/>
          <p:nvPr/>
        </p:nvSpPr>
        <p:spPr>
          <a:xfrm rot="5400000">
            <a:off x="1079501" y="4598987"/>
            <a:ext cx="647700"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sp>
        <p:nvSpPr>
          <p:cNvPr id="49" name="Prążkowana strzałka w prawo 48"/>
          <p:cNvSpPr/>
          <p:nvPr/>
        </p:nvSpPr>
        <p:spPr>
          <a:xfrm rot="16200000">
            <a:off x="1870869" y="4526756"/>
            <a:ext cx="649288"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sp>
        <p:nvSpPr>
          <p:cNvPr id="50" name="Prążkowana strzałka w prawo 49"/>
          <p:cNvSpPr/>
          <p:nvPr/>
        </p:nvSpPr>
        <p:spPr>
          <a:xfrm rot="5400000">
            <a:off x="2663826" y="4598987"/>
            <a:ext cx="647700"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sp>
        <p:nvSpPr>
          <p:cNvPr id="51" name="Prążkowana strzałka w prawo 50"/>
          <p:cNvSpPr/>
          <p:nvPr/>
        </p:nvSpPr>
        <p:spPr>
          <a:xfrm rot="16200000">
            <a:off x="3455194" y="4526756"/>
            <a:ext cx="649288"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solidFill>
                <a:srgbClr val="FFFFFF"/>
              </a:solidFill>
            </a:endParaRPr>
          </a:p>
        </p:txBody>
      </p:sp>
      <p:sp>
        <p:nvSpPr>
          <p:cNvPr id="424984" name="pole tekstowe 51"/>
          <p:cNvSpPr txBox="1">
            <a:spLocks noChangeArrowheads="1"/>
          </p:cNvSpPr>
          <p:nvPr/>
        </p:nvSpPr>
        <p:spPr bwMode="auto">
          <a:xfrm>
            <a:off x="5678488" y="4635500"/>
            <a:ext cx="14557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solidFill>
                  <a:srgbClr val="FFFFFF"/>
                </a:solidFill>
                <a:latin typeface="Arial" panose="020B0604020202020204" pitchFamily="34" charset="0"/>
              </a:rPr>
              <a:t>Porous coatings</a:t>
            </a:r>
          </a:p>
        </p:txBody>
      </p:sp>
      <p:sp>
        <p:nvSpPr>
          <p:cNvPr id="424985" name="pole tekstowe 52"/>
          <p:cNvSpPr txBox="1">
            <a:spLocks noChangeArrowheads="1"/>
          </p:cNvSpPr>
          <p:nvPr/>
        </p:nvSpPr>
        <p:spPr bwMode="auto">
          <a:xfrm>
            <a:off x="5237163" y="5283200"/>
            <a:ext cx="333851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0"/>
              </a:spcBef>
              <a:buFontTx/>
              <a:buNone/>
            </a:pPr>
            <a:r>
              <a:rPr lang="pl-PL" altLang="pl-PL" sz="1400">
                <a:solidFill>
                  <a:srgbClr val="FFFFFF"/>
                </a:solidFill>
                <a:latin typeface="Arial" panose="020B0604020202020204" pitchFamily="34" charset="0"/>
              </a:rPr>
              <a:t>Substrate with ceramic/metallic coatings</a:t>
            </a:r>
          </a:p>
        </p:txBody>
      </p:sp>
      <p:sp>
        <p:nvSpPr>
          <p:cNvPr id="424986" name="Rectangle 1"/>
          <p:cNvSpPr>
            <a:spLocks noChangeArrowheads="1"/>
          </p:cNvSpPr>
          <p:nvPr/>
        </p:nvSpPr>
        <p:spPr bwMode="auto">
          <a:xfrm>
            <a:off x="0" y="6242050"/>
            <a:ext cx="9144000"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200" i="1">
                <a:solidFill>
                  <a:srgbClr val="FFFFFF"/>
                </a:solidFill>
                <a:latin typeface="Arial" panose="020B0604020202020204" pitchFamily="34" charset="0"/>
              </a:rPr>
              <a:t>Sara Morgenthaler, Christian Zink, Brigitte Städler, Janos Vörös, Seunghwan Lee, Nicholas D. Spencer,a and Samuele G. P. Tosatti; Poly L-lysine-grafted-poly„ethylene glycol-based surface-chemical gradients. Preparation, characterization, and ﬁrst applications;  Biointerphases 1„4, American Vacuum Society December 2006</a:t>
            </a:r>
            <a:endParaRPr lang="en-US" altLang="pl-PL" sz="1800" i="1">
              <a:solidFill>
                <a:srgbClr val="FFFFFF"/>
              </a:solidFill>
              <a:latin typeface="Arial" panose="020B0604020202020204" pitchFamily="34" charset="0"/>
            </a:endParaRPr>
          </a:p>
        </p:txBody>
      </p:sp>
      <p:sp>
        <p:nvSpPr>
          <p:cNvPr id="44" name="Text Box 5"/>
          <p:cNvSpPr txBox="1">
            <a:spLocks noChangeArrowheads="1"/>
          </p:cNvSpPr>
          <p:nvPr/>
        </p:nvSpPr>
        <p:spPr bwMode="auto">
          <a:xfrm>
            <a:off x="4714875" y="92075"/>
            <a:ext cx="4394200" cy="457200"/>
          </a:xfrm>
          <a:prstGeom prst="rect">
            <a:avLst/>
          </a:prstGeom>
          <a:noFill/>
          <a:ln w="9525">
            <a:noFill/>
            <a:miter lim="800000"/>
            <a:headEnd/>
            <a:tailEnd/>
          </a:ln>
          <a:effectLst/>
        </p:spPr>
        <p:txBody>
          <a:bodyPr wrap="none">
            <a:spAutoFit/>
          </a:bodyPr>
          <a:lstStyle/>
          <a:p>
            <a:pPr algn="r" eaLnBrk="1" hangingPunct="1">
              <a:defRPr/>
            </a:pPr>
            <a:r>
              <a:rPr lang="pl-PL" sz="1800" i="1">
                <a:solidFill>
                  <a:srgbClr val="FFFF00"/>
                </a:solidFill>
                <a:effectLst>
                  <a:outerShdw blurRad="38100" dist="38100" dir="2700000" algn="tl">
                    <a:srgbClr val="000000"/>
                  </a:outerShdw>
                </a:effectLst>
                <a:latin typeface="Arial" pitchFamily="34" charset="0"/>
              </a:rPr>
              <a:t>Functional semi-porous materials</a:t>
            </a:r>
            <a:endParaRPr lang="en-US" sz="1800" i="1">
              <a:solidFill>
                <a:srgbClr val="FFFF00"/>
              </a:solidFill>
              <a:effectLst>
                <a:outerShdw blurRad="38100" dist="38100" dir="2700000" algn="tl">
                  <a:srgbClr val="000000"/>
                </a:outerShdw>
              </a:effectLst>
              <a:latin typeface="Arial" pitchFamily="34" charset="0"/>
            </a:endParaRPr>
          </a:p>
        </p:txBody>
      </p:sp>
      <p:graphicFrame>
        <p:nvGraphicFramePr>
          <p:cNvPr id="424988"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25014" name="CorelDRAW" r:id="rId4" imgW="4568040" imgH="4592160" progId="">
                  <p:embed/>
                </p:oleObj>
              </mc:Choice>
              <mc:Fallback>
                <p:oleObj name="CorelDRAW" r:id="rId4" imgW="4568040" imgH="4592160" progId="">
                  <p:embed/>
                  <p:pic>
                    <p:nvPicPr>
                      <p:cNvPr id="0" name="Object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0" name="Text Box 3"/>
          <p:cNvSpPr txBox="1">
            <a:spLocks noChangeArrowheads="1"/>
          </p:cNvSpPr>
          <p:nvPr/>
        </p:nvSpPr>
        <p:spPr bwMode="auto">
          <a:xfrm>
            <a:off x="2247900" y="20081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11" name="Rectangle 4"/>
          <p:cNvSpPr>
            <a:spLocks noChangeArrowheads="1"/>
          </p:cNvSpPr>
          <p:nvPr/>
        </p:nvSpPr>
        <p:spPr bwMode="auto">
          <a:xfrm>
            <a:off x="0" y="25241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pl-PL" altLang="pl-PL" sz="1800">
              <a:solidFill>
                <a:srgbClr val="000000"/>
              </a:solidFill>
              <a:latin typeface="Arial" panose="020B0604020202020204" pitchFamily="34" charset="0"/>
            </a:endParaRPr>
          </a:p>
        </p:txBody>
      </p:sp>
      <p:pic>
        <p:nvPicPr>
          <p:cNvPr id="427012" name="Obiekt 2"/>
          <p:cNvPicPr>
            <a:picLocks noChangeArrowheads="1"/>
          </p:cNvPicPr>
          <p:nvPr/>
        </p:nvPicPr>
        <p:blipFill>
          <a:blip r:embed="rId3">
            <a:extLst>
              <a:ext uri="{28A0092B-C50C-407E-A947-70E740481C1C}">
                <a14:useLocalDpi xmlns:a14="http://schemas.microsoft.com/office/drawing/2010/main" val="0"/>
              </a:ext>
            </a:extLst>
          </a:blip>
          <a:srcRect l="-1347" b="-456"/>
          <a:stretch>
            <a:fillRect/>
          </a:stretch>
        </p:blipFill>
        <p:spPr bwMode="auto">
          <a:xfrm>
            <a:off x="304800" y="1125538"/>
            <a:ext cx="8532813" cy="306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7013" name="Group 6"/>
          <p:cNvGrpSpPr>
            <a:grpSpLocks noChangeAspect="1"/>
          </p:cNvGrpSpPr>
          <p:nvPr/>
        </p:nvGrpSpPr>
        <p:grpSpPr bwMode="auto">
          <a:xfrm>
            <a:off x="1763713" y="4508500"/>
            <a:ext cx="5327650" cy="2028825"/>
            <a:chOff x="2201" y="7961"/>
            <a:chExt cx="7858" cy="2992"/>
          </a:xfrm>
        </p:grpSpPr>
        <p:sp>
          <p:nvSpPr>
            <p:cNvPr id="427023" name="AutoShape 7"/>
            <p:cNvSpPr>
              <a:spLocks noChangeAspect="1" noChangeArrowheads="1"/>
            </p:cNvSpPr>
            <p:nvPr/>
          </p:nvSpPr>
          <p:spPr bwMode="auto">
            <a:xfrm>
              <a:off x="2201" y="7961"/>
              <a:ext cx="7858" cy="299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solidFill>
                  <a:srgbClr val="000000"/>
                </a:solidFill>
                <a:latin typeface="Arial" panose="020B0604020202020204" pitchFamily="34" charset="0"/>
              </a:endParaRPr>
            </a:p>
          </p:txBody>
        </p:sp>
        <p:sp>
          <p:nvSpPr>
            <p:cNvPr id="8" name="Łuk 7"/>
            <p:cNvSpPr/>
            <p:nvPr/>
          </p:nvSpPr>
          <p:spPr>
            <a:xfrm>
              <a:off x="3744" y="8050"/>
              <a:ext cx="5261" cy="2903"/>
            </a:xfrm>
            <a:prstGeom prst="arc">
              <a:avLst>
                <a:gd name="adj1" fmla="val 11118574"/>
                <a:gd name="adj2" fmla="val 21282857"/>
              </a:avLst>
            </a:prstGeom>
            <a:ln w="25400"/>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cxnSp>
          <p:nvCxnSpPr>
            <p:cNvPr id="11" name="Łącznik prosty 10"/>
            <p:cNvCxnSpPr/>
            <p:nvPr/>
          </p:nvCxnSpPr>
          <p:spPr>
            <a:xfrm>
              <a:off x="2201" y="9288"/>
              <a:ext cx="1611"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3" name="Łącznik prosty 12"/>
            <p:cNvCxnSpPr/>
            <p:nvPr/>
          </p:nvCxnSpPr>
          <p:spPr>
            <a:xfrm>
              <a:off x="2384" y="9864"/>
              <a:ext cx="7675" cy="0"/>
            </a:xfrm>
            <a:prstGeom prst="line">
              <a:avLst/>
            </a:prstGeom>
            <a:ln>
              <a:prstDash val="lgDashDot"/>
            </a:ln>
          </p:spPr>
          <p:style>
            <a:lnRef idx="1">
              <a:schemeClr val="accent1"/>
            </a:lnRef>
            <a:fillRef idx="0">
              <a:schemeClr val="accent1"/>
            </a:fillRef>
            <a:effectRef idx="0">
              <a:schemeClr val="accent1"/>
            </a:effectRef>
            <a:fontRef idx="minor">
              <a:schemeClr val="tx1"/>
            </a:fontRef>
          </p:style>
        </p:cxnSp>
        <p:sp>
          <p:nvSpPr>
            <p:cNvPr id="17" name="Łuk 16"/>
            <p:cNvSpPr/>
            <p:nvPr/>
          </p:nvSpPr>
          <p:spPr>
            <a:xfrm>
              <a:off x="3807" y="8113"/>
              <a:ext cx="5156" cy="2765"/>
            </a:xfrm>
            <a:prstGeom prst="arc">
              <a:avLst>
                <a:gd name="adj1" fmla="val 11118574"/>
                <a:gd name="adj2" fmla="val 21282857"/>
              </a:avLst>
            </a:prstGeom>
            <a:ln w="12700">
              <a:solidFill>
                <a:srgbClr val="FF0000"/>
              </a:solidFill>
              <a:prstDash val="solid"/>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sp>
          <p:nvSpPr>
            <p:cNvPr id="19" name="Dowolny kształt 18"/>
            <p:cNvSpPr/>
            <p:nvPr/>
          </p:nvSpPr>
          <p:spPr>
            <a:xfrm>
              <a:off x="3894" y="8116"/>
              <a:ext cx="4973" cy="1187"/>
            </a:xfrm>
            <a:custGeom>
              <a:avLst/>
              <a:gdLst>
                <a:gd name="connsiteX0" fmla="*/ 11139 w 3946545"/>
                <a:gd name="connsiteY0" fmla="*/ 929319 h 943242"/>
                <a:gd name="connsiteX1" fmla="*/ 49239 w 3946545"/>
                <a:gd name="connsiteY1" fmla="*/ 881694 h 943242"/>
                <a:gd name="connsiteX2" fmla="*/ 58764 w 3946545"/>
                <a:gd name="connsiteY2" fmla="*/ 853119 h 943242"/>
                <a:gd name="connsiteX3" fmla="*/ 39714 w 3946545"/>
                <a:gd name="connsiteY3" fmla="*/ 824544 h 943242"/>
                <a:gd name="connsiteX4" fmla="*/ 163539 w 3946545"/>
                <a:gd name="connsiteY4" fmla="*/ 881694 h 943242"/>
                <a:gd name="connsiteX5" fmla="*/ 173064 w 3946545"/>
                <a:gd name="connsiteY5" fmla="*/ 853119 h 943242"/>
                <a:gd name="connsiteX6" fmla="*/ 125439 w 3946545"/>
                <a:gd name="connsiteY6" fmla="*/ 805494 h 943242"/>
                <a:gd name="connsiteX7" fmla="*/ 68289 w 3946545"/>
                <a:gd name="connsiteY7" fmla="*/ 834069 h 943242"/>
                <a:gd name="connsiteX8" fmla="*/ 39714 w 3946545"/>
                <a:gd name="connsiteY8" fmla="*/ 843594 h 943242"/>
                <a:gd name="connsiteX9" fmla="*/ 58764 w 3946545"/>
                <a:gd name="connsiteY9" fmla="*/ 786444 h 943242"/>
                <a:gd name="connsiteX10" fmla="*/ 96864 w 3946545"/>
                <a:gd name="connsiteY10" fmla="*/ 738819 h 943242"/>
                <a:gd name="connsiteX11" fmla="*/ 134964 w 3946545"/>
                <a:gd name="connsiteY11" fmla="*/ 729294 h 943242"/>
                <a:gd name="connsiteX12" fmla="*/ 106389 w 3946545"/>
                <a:gd name="connsiteY12" fmla="*/ 786444 h 943242"/>
                <a:gd name="connsiteX13" fmla="*/ 134964 w 3946545"/>
                <a:gd name="connsiteY13" fmla="*/ 795969 h 943242"/>
                <a:gd name="connsiteX14" fmla="*/ 239739 w 3946545"/>
                <a:gd name="connsiteY14" fmla="*/ 786444 h 943242"/>
                <a:gd name="connsiteX15" fmla="*/ 220689 w 3946545"/>
                <a:gd name="connsiteY15" fmla="*/ 729294 h 943242"/>
                <a:gd name="connsiteX16" fmla="*/ 163539 w 3946545"/>
                <a:gd name="connsiteY16" fmla="*/ 710244 h 943242"/>
                <a:gd name="connsiteX17" fmla="*/ 144489 w 3946545"/>
                <a:gd name="connsiteY17" fmla="*/ 681669 h 943242"/>
                <a:gd name="connsiteX18" fmla="*/ 192114 w 3946545"/>
                <a:gd name="connsiteY18" fmla="*/ 700719 h 943242"/>
                <a:gd name="connsiteX19" fmla="*/ 163539 w 3946545"/>
                <a:gd name="connsiteY19" fmla="*/ 691194 h 943242"/>
                <a:gd name="connsiteX20" fmla="*/ 182589 w 3946545"/>
                <a:gd name="connsiteY20" fmla="*/ 662619 h 943242"/>
                <a:gd name="connsiteX21" fmla="*/ 192114 w 3946545"/>
                <a:gd name="connsiteY21" fmla="*/ 634044 h 943242"/>
                <a:gd name="connsiteX22" fmla="*/ 230214 w 3946545"/>
                <a:gd name="connsiteY22" fmla="*/ 710244 h 943242"/>
                <a:gd name="connsiteX23" fmla="*/ 249264 w 3946545"/>
                <a:gd name="connsiteY23" fmla="*/ 681669 h 943242"/>
                <a:gd name="connsiteX24" fmla="*/ 211164 w 3946545"/>
                <a:gd name="connsiteY24" fmla="*/ 624519 h 943242"/>
                <a:gd name="connsiteX25" fmla="*/ 258789 w 3946545"/>
                <a:gd name="connsiteY25" fmla="*/ 605469 h 943242"/>
                <a:gd name="connsiteX26" fmla="*/ 287364 w 3946545"/>
                <a:gd name="connsiteY26" fmla="*/ 614994 h 943242"/>
                <a:gd name="connsiteX27" fmla="*/ 268314 w 3946545"/>
                <a:gd name="connsiteY27" fmla="*/ 662619 h 943242"/>
                <a:gd name="connsiteX28" fmla="*/ 277839 w 3946545"/>
                <a:gd name="connsiteY28" fmla="*/ 776919 h 943242"/>
                <a:gd name="connsiteX29" fmla="*/ 296889 w 3946545"/>
                <a:gd name="connsiteY29" fmla="*/ 748344 h 943242"/>
                <a:gd name="connsiteX30" fmla="*/ 268314 w 3946545"/>
                <a:gd name="connsiteY30" fmla="*/ 662619 h 943242"/>
                <a:gd name="connsiteX31" fmla="*/ 258789 w 3946545"/>
                <a:gd name="connsiteY31" fmla="*/ 634044 h 943242"/>
                <a:gd name="connsiteX32" fmla="*/ 334989 w 3946545"/>
                <a:gd name="connsiteY32" fmla="*/ 614994 h 943242"/>
                <a:gd name="connsiteX33" fmla="*/ 315939 w 3946545"/>
                <a:gd name="connsiteY33" fmla="*/ 586419 h 943242"/>
                <a:gd name="connsiteX34" fmla="*/ 249264 w 3946545"/>
                <a:gd name="connsiteY34" fmla="*/ 567369 h 943242"/>
                <a:gd name="connsiteX35" fmla="*/ 220689 w 3946545"/>
                <a:gd name="connsiteY35" fmla="*/ 548319 h 943242"/>
                <a:gd name="connsiteX36" fmla="*/ 249264 w 3946545"/>
                <a:gd name="connsiteY36" fmla="*/ 557844 h 943242"/>
                <a:gd name="connsiteX37" fmla="*/ 258789 w 3946545"/>
                <a:gd name="connsiteY37" fmla="*/ 595944 h 943242"/>
                <a:gd name="connsiteX38" fmla="*/ 287364 w 3946545"/>
                <a:gd name="connsiteY38" fmla="*/ 719769 h 943242"/>
                <a:gd name="connsiteX39" fmla="*/ 315939 w 3946545"/>
                <a:gd name="connsiteY39" fmla="*/ 700719 h 943242"/>
                <a:gd name="connsiteX40" fmla="*/ 306414 w 3946545"/>
                <a:gd name="connsiteY40" fmla="*/ 672144 h 943242"/>
                <a:gd name="connsiteX41" fmla="*/ 344514 w 3946545"/>
                <a:gd name="connsiteY41" fmla="*/ 605469 h 943242"/>
                <a:gd name="connsiteX42" fmla="*/ 334989 w 3946545"/>
                <a:gd name="connsiteY42" fmla="*/ 576894 h 943242"/>
                <a:gd name="connsiteX43" fmla="*/ 334989 w 3946545"/>
                <a:gd name="connsiteY43" fmla="*/ 548319 h 943242"/>
                <a:gd name="connsiteX44" fmla="*/ 354039 w 3946545"/>
                <a:gd name="connsiteY44" fmla="*/ 576894 h 943242"/>
                <a:gd name="connsiteX45" fmla="*/ 344514 w 3946545"/>
                <a:gd name="connsiteY45" fmla="*/ 605469 h 943242"/>
                <a:gd name="connsiteX46" fmla="*/ 354039 w 3946545"/>
                <a:gd name="connsiteY46" fmla="*/ 643569 h 943242"/>
                <a:gd name="connsiteX47" fmla="*/ 420714 w 3946545"/>
                <a:gd name="connsiteY47" fmla="*/ 634044 h 943242"/>
                <a:gd name="connsiteX48" fmla="*/ 411189 w 3946545"/>
                <a:gd name="connsiteY48" fmla="*/ 605469 h 943242"/>
                <a:gd name="connsiteX49" fmla="*/ 354039 w 3946545"/>
                <a:gd name="connsiteY49" fmla="*/ 567369 h 943242"/>
                <a:gd name="connsiteX50" fmla="*/ 363564 w 3946545"/>
                <a:gd name="connsiteY50" fmla="*/ 510219 h 943242"/>
                <a:gd name="connsiteX51" fmla="*/ 373089 w 3946545"/>
                <a:gd name="connsiteY51" fmla="*/ 481644 h 943242"/>
                <a:gd name="connsiteX52" fmla="*/ 401664 w 3946545"/>
                <a:gd name="connsiteY52" fmla="*/ 491169 h 943242"/>
                <a:gd name="connsiteX53" fmla="*/ 449289 w 3946545"/>
                <a:gd name="connsiteY53" fmla="*/ 500694 h 943242"/>
                <a:gd name="connsiteX54" fmla="*/ 430239 w 3946545"/>
                <a:gd name="connsiteY54" fmla="*/ 538794 h 943242"/>
                <a:gd name="connsiteX55" fmla="*/ 420714 w 3946545"/>
                <a:gd name="connsiteY55" fmla="*/ 576894 h 943242"/>
                <a:gd name="connsiteX56" fmla="*/ 458814 w 3946545"/>
                <a:gd name="connsiteY56" fmla="*/ 462594 h 943242"/>
                <a:gd name="connsiteX57" fmla="*/ 477864 w 3946545"/>
                <a:gd name="connsiteY57" fmla="*/ 434019 h 943242"/>
                <a:gd name="connsiteX58" fmla="*/ 487389 w 3946545"/>
                <a:gd name="connsiteY58" fmla="*/ 462594 h 943242"/>
                <a:gd name="connsiteX59" fmla="*/ 468339 w 3946545"/>
                <a:gd name="connsiteY59" fmla="*/ 538794 h 943242"/>
                <a:gd name="connsiteX60" fmla="*/ 449289 w 3946545"/>
                <a:gd name="connsiteY60" fmla="*/ 567369 h 943242"/>
                <a:gd name="connsiteX61" fmla="*/ 439764 w 3946545"/>
                <a:gd name="connsiteY61" fmla="*/ 595944 h 943242"/>
                <a:gd name="connsiteX62" fmla="*/ 496914 w 3946545"/>
                <a:gd name="connsiteY62" fmla="*/ 605469 h 943242"/>
                <a:gd name="connsiteX63" fmla="*/ 515964 w 3946545"/>
                <a:gd name="connsiteY63" fmla="*/ 548319 h 943242"/>
                <a:gd name="connsiteX64" fmla="*/ 506439 w 3946545"/>
                <a:gd name="connsiteY64" fmla="*/ 500694 h 943242"/>
                <a:gd name="connsiteX65" fmla="*/ 487389 w 3946545"/>
                <a:gd name="connsiteY65" fmla="*/ 443544 h 943242"/>
                <a:gd name="connsiteX66" fmla="*/ 535014 w 3946545"/>
                <a:gd name="connsiteY66" fmla="*/ 395919 h 943242"/>
                <a:gd name="connsiteX67" fmla="*/ 544539 w 3946545"/>
                <a:gd name="connsiteY67" fmla="*/ 424494 h 943242"/>
                <a:gd name="connsiteX68" fmla="*/ 563589 w 3946545"/>
                <a:gd name="connsiteY68" fmla="*/ 453069 h 943242"/>
                <a:gd name="connsiteX69" fmla="*/ 573114 w 3946545"/>
                <a:gd name="connsiteY69" fmla="*/ 500694 h 943242"/>
                <a:gd name="connsiteX70" fmla="*/ 601689 w 3946545"/>
                <a:gd name="connsiteY70" fmla="*/ 443544 h 943242"/>
                <a:gd name="connsiteX71" fmla="*/ 582639 w 3946545"/>
                <a:gd name="connsiteY71" fmla="*/ 414969 h 943242"/>
                <a:gd name="connsiteX72" fmla="*/ 592164 w 3946545"/>
                <a:gd name="connsiteY72" fmla="*/ 367344 h 943242"/>
                <a:gd name="connsiteX73" fmla="*/ 601689 w 3946545"/>
                <a:gd name="connsiteY73" fmla="*/ 338769 h 943242"/>
                <a:gd name="connsiteX74" fmla="*/ 611214 w 3946545"/>
                <a:gd name="connsiteY74" fmla="*/ 386394 h 943242"/>
                <a:gd name="connsiteX75" fmla="*/ 582639 w 3946545"/>
                <a:gd name="connsiteY75" fmla="*/ 443544 h 943242"/>
                <a:gd name="connsiteX76" fmla="*/ 592164 w 3946545"/>
                <a:gd name="connsiteY76" fmla="*/ 472119 h 943242"/>
                <a:gd name="connsiteX77" fmla="*/ 677889 w 3946545"/>
                <a:gd name="connsiteY77" fmla="*/ 462594 h 943242"/>
                <a:gd name="connsiteX78" fmla="*/ 706464 w 3946545"/>
                <a:gd name="connsiteY78" fmla="*/ 443544 h 943242"/>
                <a:gd name="connsiteX79" fmla="*/ 696939 w 3946545"/>
                <a:gd name="connsiteY79" fmla="*/ 395919 h 943242"/>
                <a:gd name="connsiteX80" fmla="*/ 668364 w 3946545"/>
                <a:gd name="connsiteY80" fmla="*/ 376869 h 943242"/>
                <a:gd name="connsiteX81" fmla="*/ 639789 w 3946545"/>
                <a:gd name="connsiteY81" fmla="*/ 395919 h 943242"/>
                <a:gd name="connsiteX82" fmla="*/ 630264 w 3946545"/>
                <a:gd name="connsiteY82" fmla="*/ 424494 h 943242"/>
                <a:gd name="connsiteX83" fmla="*/ 668364 w 3946545"/>
                <a:gd name="connsiteY83" fmla="*/ 414969 h 943242"/>
                <a:gd name="connsiteX84" fmla="*/ 696939 w 3946545"/>
                <a:gd name="connsiteY84" fmla="*/ 357819 h 943242"/>
                <a:gd name="connsiteX85" fmla="*/ 677889 w 3946545"/>
                <a:gd name="connsiteY85" fmla="*/ 329244 h 943242"/>
                <a:gd name="connsiteX86" fmla="*/ 706464 w 3946545"/>
                <a:gd name="connsiteY86" fmla="*/ 338769 h 943242"/>
                <a:gd name="connsiteX87" fmla="*/ 773139 w 3946545"/>
                <a:gd name="connsiteY87" fmla="*/ 329244 h 943242"/>
                <a:gd name="connsiteX88" fmla="*/ 763614 w 3946545"/>
                <a:gd name="connsiteY88" fmla="*/ 386394 h 943242"/>
                <a:gd name="connsiteX89" fmla="*/ 725514 w 3946545"/>
                <a:gd name="connsiteY89" fmla="*/ 376869 h 943242"/>
                <a:gd name="connsiteX90" fmla="*/ 744564 w 3946545"/>
                <a:gd name="connsiteY90" fmla="*/ 319719 h 943242"/>
                <a:gd name="connsiteX91" fmla="*/ 735039 w 3946545"/>
                <a:gd name="connsiteY91" fmla="*/ 291144 h 943242"/>
                <a:gd name="connsiteX92" fmla="*/ 830289 w 3946545"/>
                <a:gd name="connsiteY92" fmla="*/ 272094 h 943242"/>
                <a:gd name="connsiteX93" fmla="*/ 763614 w 3946545"/>
                <a:gd name="connsiteY93" fmla="*/ 262569 h 943242"/>
                <a:gd name="connsiteX94" fmla="*/ 792189 w 3946545"/>
                <a:gd name="connsiteY94" fmla="*/ 243519 h 943242"/>
                <a:gd name="connsiteX95" fmla="*/ 811239 w 3946545"/>
                <a:gd name="connsiteY95" fmla="*/ 272094 h 943242"/>
                <a:gd name="connsiteX96" fmla="*/ 782664 w 3946545"/>
                <a:gd name="connsiteY96" fmla="*/ 329244 h 943242"/>
                <a:gd name="connsiteX97" fmla="*/ 811239 w 3946545"/>
                <a:gd name="connsiteY97" fmla="*/ 338769 h 943242"/>
                <a:gd name="connsiteX98" fmla="*/ 839814 w 3946545"/>
                <a:gd name="connsiteY98" fmla="*/ 319719 h 943242"/>
                <a:gd name="connsiteX99" fmla="*/ 868389 w 3946545"/>
                <a:gd name="connsiteY99" fmla="*/ 310194 h 943242"/>
                <a:gd name="connsiteX100" fmla="*/ 877914 w 3946545"/>
                <a:gd name="connsiteY100" fmla="*/ 281619 h 943242"/>
                <a:gd name="connsiteX101" fmla="*/ 963639 w 3946545"/>
                <a:gd name="connsiteY101" fmla="*/ 233994 h 943242"/>
                <a:gd name="connsiteX102" fmla="*/ 925539 w 3946545"/>
                <a:gd name="connsiteY102" fmla="*/ 224469 h 943242"/>
                <a:gd name="connsiteX103" fmla="*/ 896964 w 3946545"/>
                <a:gd name="connsiteY103" fmla="*/ 281619 h 943242"/>
                <a:gd name="connsiteX104" fmla="*/ 887439 w 3946545"/>
                <a:gd name="connsiteY104" fmla="*/ 348294 h 943242"/>
                <a:gd name="connsiteX105" fmla="*/ 896964 w 3946545"/>
                <a:gd name="connsiteY105" fmla="*/ 319719 h 943242"/>
                <a:gd name="connsiteX106" fmla="*/ 944589 w 3946545"/>
                <a:gd name="connsiteY106" fmla="*/ 253044 h 943242"/>
                <a:gd name="connsiteX107" fmla="*/ 954114 w 3946545"/>
                <a:gd name="connsiteY107" fmla="*/ 195894 h 943242"/>
                <a:gd name="connsiteX108" fmla="*/ 973164 w 3946545"/>
                <a:gd name="connsiteY108" fmla="*/ 272094 h 943242"/>
                <a:gd name="connsiteX109" fmla="*/ 982689 w 3946545"/>
                <a:gd name="connsiteY109" fmla="*/ 310194 h 943242"/>
                <a:gd name="connsiteX110" fmla="*/ 992214 w 3946545"/>
                <a:gd name="connsiteY110" fmla="*/ 262569 h 943242"/>
                <a:gd name="connsiteX111" fmla="*/ 1001739 w 3946545"/>
                <a:gd name="connsiteY111" fmla="*/ 233994 h 943242"/>
                <a:gd name="connsiteX112" fmla="*/ 992214 w 3946545"/>
                <a:gd name="connsiteY112" fmla="*/ 205419 h 943242"/>
                <a:gd name="connsiteX113" fmla="*/ 973164 w 3946545"/>
                <a:gd name="connsiteY113" fmla="*/ 233994 h 943242"/>
                <a:gd name="connsiteX114" fmla="*/ 1058889 w 3946545"/>
                <a:gd name="connsiteY114" fmla="*/ 214944 h 943242"/>
                <a:gd name="connsiteX115" fmla="*/ 1049364 w 3946545"/>
                <a:gd name="connsiteY115" fmla="*/ 205419 h 943242"/>
                <a:gd name="connsiteX116" fmla="*/ 1020789 w 3946545"/>
                <a:gd name="connsiteY116" fmla="*/ 300669 h 943242"/>
                <a:gd name="connsiteX117" fmla="*/ 1011264 w 3946545"/>
                <a:gd name="connsiteY117" fmla="*/ 329244 h 943242"/>
                <a:gd name="connsiteX118" fmla="*/ 1030314 w 3946545"/>
                <a:gd name="connsiteY118" fmla="*/ 357819 h 943242"/>
                <a:gd name="connsiteX119" fmla="*/ 1039839 w 3946545"/>
                <a:gd name="connsiteY119" fmla="*/ 386394 h 943242"/>
                <a:gd name="connsiteX120" fmla="*/ 1068414 w 3946545"/>
                <a:gd name="connsiteY120" fmla="*/ 376869 h 943242"/>
                <a:gd name="connsiteX121" fmla="*/ 1077939 w 3946545"/>
                <a:gd name="connsiteY121" fmla="*/ 281619 h 943242"/>
                <a:gd name="connsiteX122" fmla="*/ 1068414 w 3946545"/>
                <a:gd name="connsiteY122" fmla="*/ 253044 h 943242"/>
                <a:gd name="connsiteX123" fmla="*/ 1106514 w 3946545"/>
                <a:gd name="connsiteY123" fmla="*/ 186369 h 943242"/>
                <a:gd name="connsiteX124" fmla="*/ 1039839 w 3946545"/>
                <a:gd name="connsiteY124" fmla="*/ 195894 h 943242"/>
                <a:gd name="connsiteX125" fmla="*/ 1001739 w 3946545"/>
                <a:gd name="connsiteY125" fmla="*/ 205419 h 943242"/>
                <a:gd name="connsiteX126" fmla="*/ 1077939 w 3946545"/>
                <a:gd name="connsiteY126" fmla="*/ 195894 h 943242"/>
                <a:gd name="connsiteX127" fmla="*/ 1106514 w 3946545"/>
                <a:gd name="connsiteY127" fmla="*/ 176844 h 943242"/>
                <a:gd name="connsiteX128" fmla="*/ 1087464 w 3946545"/>
                <a:gd name="connsiteY128" fmla="*/ 148269 h 943242"/>
                <a:gd name="connsiteX129" fmla="*/ 1096989 w 3946545"/>
                <a:gd name="connsiteY129" fmla="*/ 310194 h 943242"/>
                <a:gd name="connsiteX130" fmla="*/ 1154139 w 3946545"/>
                <a:gd name="connsiteY130" fmla="*/ 272094 h 943242"/>
                <a:gd name="connsiteX131" fmla="*/ 1125564 w 3946545"/>
                <a:gd name="connsiteY131" fmla="*/ 243519 h 943242"/>
                <a:gd name="connsiteX132" fmla="*/ 1116039 w 3946545"/>
                <a:gd name="connsiteY132" fmla="*/ 214944 h 943242"/>
                <a:gd name="connsiteX133" fmla="*/ 1144614 w 3946545"/>
                <a:gd name="connsiteY133" fmla="*/ 195894 h 943242"/>
                <a:gd name="connsiteX134" fmla="*/ 1135089 w 3946545"/>
                <a:gd name="connsiteY134" fmla="*/ 224469 h 943242"/>
                <a:gd name="connsiteX135" fmla="*/ 1106514 w 3946545"/>
                <a:gd name="connsiteY135" fmla="*/ 243519 h 943242"/>
                <a:gd name="connsiteX136" fmla="*/ 1087464 w 3946545"/>
                <a:gd name="connsiteY136" fmla="*/ 214944 h 943242"/>
                <a:gd name="connsiteX137" fmla="*/ 1144614 w 3946545"/>
                <a:gd name="connsiteY137" fmla="*/ 195894 h 943242"/>
                <a:gd name="connsiteX138" fmla="*/ 1173189 w 3946545"/>
                <a:gd name="connsiteY138" fmla="*/ 176844 h 943242"/>
                <a:gd name="connsiteX139" fmla="*/ 1239864 w 3946545"/>
                <a:gd name="connsiteY139" fmla="*/ 157794 h 943242"/>
                <a:gd name="connsiteX140" fmla="*/ 1258914 w 3946545"/>
                <a:gd name="connsiteY140" fmla="*/ 186369 h 943242"/>
                <a:gd name="connsiteX141" fmla="*/ 1230339 w 3946545"/>
                <a:gd name="connsiteY141" fmla="*/ 195894 h 943242"/>
                <a:gd name="connsiteX142" fmla="*/ 1182714 w 3946545"/>
                <a:gd name="connsiteY142" fmla="*/ 205419 h 943242"/>
                <a:gd name="connsiteX143" fmla="*/ 1268439 w 3946545"/>
                <a:gd name="connsiteY143" fmla="*/ 224469 h 943242"/>
                <a:gd name="connsiteX144" fmla="*/ 1258914 w 3946545"/>
                <a:gd name="connsiteY144" fmla="*/ 195894 h 943242"/>
                <a:gd name="connsiteX145" fmla="*/ 1268439 w 3946545"/>
                <a:gd name="connsiteY145" fmla="*/ 148269 h 943242"/>
                <a:gd name="connsiteX146" fmla="*/ 1297014 w 3946545"/>
                <a:gd name="connsiteY146" fmla="*/ 138744 h 943242"/>
                <a:gd name="connsiteX147" fmla="*/ 1287489 w 3946545"/>
                <a:gd name="connsiteY147" fmla="*/ 167319 h 943242"/>
                <a:gd name="connsiteX148" fmla="*/ 1316064 w 3946545"/>
                <a:gd name="connsiteY148" fmla="*/ 186369 h 943242"/>
                <a:gd name="connsiteX149" fmla="*/ 1344639 w 3946545"/>
                <a:gd name="connsiteY149" fmla="*/ 176844 h 943242"/>
                <a:gd name="connsiteX150" fmla="*/ 1306539 w 3946545"/>
                <a:gd name="connsiteY150" fmla="*/ 157794 h 943242"/>
                <a:gd name="connsiteX151" fmla="*/ 1297014 w 3946545"/>
                <a:gd name="connsiteY151" fmla="*/ 129219 h 943242"/>
                <a:gd name="connsiteX152" fmla="*/ 1316064 w 3946545"/>
                <a:gd name="connsiteY152" fmla="*/ 167319 h 943242"/>
                <a:gd name="connsiteX153" fmla="*/ 1306539 w 3946545"/>
                <a:gd name="connsiteY153" fmla="*/ 195894 h 943242"/>
                <a:gd name="connsiteX154" fmla="*/ 1335114 w 3946545"/>
                <a:gd name="connsiteY154" fmla="*/ 186369 h 943242"/>
                <a:gd name="connsiteX155" fmla="*/ 1344639 w 3946545"/>
                <a:gd name="connsiteY155" fmla="*/ 157794 h 943242"/>
                <a:gd name="connsiteX156" fmla="*/ 1325589 w 3946545"/>
                <a:gd name="connsiteY156" fmla="*/ 110169 h 943242"/>
                <a:gd name="connsiteX157" fmla="*/ 1354164 w 3946545"/>
                <a:gd name="connsiteY157" fmla="*/ 119694 h 943242"/>
                <a:gd name="connsiteX158" fmla="*/ 1335114 w 3946545"/>
                <a:gd name="connsiteY158" fmla="*/ 176844 h 943242"/>
                <a:gd name="connsiteX159" fmla="*/ 1401789 w 3946545"/>
                <a:gd name="connsiteY159" fmla="*/ 176844 h 943242"/>
                <a:gd name="connsiteX160" fmla="*/ 1392264 w 3946545"/>
                <a:gd name="connsiteY160" fmla="*/ 148269 h 943242"/>
                <a:gd name="connsiteX161" fmla="*/ 1401789 w 3946545"/>
                <a:gd name="connsiteY161" fmla="*/ 91119 h 943242"/>
                <a:gd name="connsiteX162" fmla="*/ 1477989 w 3946545"/>
                <a:gd name="connsiteY162" fmla="*/ 91119 h 943242"/>
                <a:gd name="connsiteX163" fmla="*/ 1458939 w 3946545"/>
                <a:gd name="connsiteY163" fmla="*/ 119694 h 943242"/>
                <a:gd name="connsiteX164" fmla="*/ 1449414 w 3946545"/>
                <a:gd name="connsiteY164" fmla="*/ 148269 h 943242"/>
                <a:gd name="connsiteX165" fmla="*/ 1420839 w 3946545"/>
                <a:gd name="connsiteY165" fmla="*/ 157794 h 943242"/>
                <a:gd name="connsiteX166" fmla="*/ 1449414 w 3946545"/>
                <a:gd name="connsiteY166" fmla="*/ 176844 h 943242"/>
                <a:gd name="connsiteX167" fmla="*/ 1458939 w 3946545"/>
                <a:gd name="connsiteY167" fmla="*/ 119694 h 943242"/>
                <a:gd name="connsiteX168" fmla="*/ 1411314 w 3946545"/>
                <a:gd name="connsiteY168" fmla="*/ 186369 h 943242"/>
                <a:gd name="connsiteX169" fmla="*/ 1525614 w 3946545"/>
                <a:gd name="connsiteY169" fmla="*/ 176844 h 943242"/>
                <a:gd name="connsiteX170" fmla="*/ 1516089 w 3946545"/>
                <a:gd name="connsiteY170" fmla="*/ 119694 h 943242"/>
                <a:gd name="connsiteX171" fmla="*/ 1620864 w 3946545"/>
                <a:gd name="connsiteY171" fmla="*/ 110169 h 943242"/>
                <a:gd name="connsiteX172" fmla="*/ 1544664 w 3946545"/>
                <a:gd name="connsiteY172" fmla="*/ 119694 h 943242"/>
                <a:gd name="connsiteX173" fmla="*/ 1477989 w 3946545"/>
                <a:gd name="connsiteY173" fmla="*/ 129219 h 943242"/>
                <a:gd name="connsiteX174" fmla="*/ 1544664 w 3946545"/>
                <a:gd name="connsiteY174" fmla="*/ 119694 h 943242"/>
                <a:gd name="connsiteX175" fmla="*/ 1535139 w 3946545"/>
                <a:gd name="connsiteY175" fmla="*/ 81594 h 943242"/>
                <a:gd name="connsiteX176" fmla="*/ 1563714 w 3946545"/>
                <a:gd name="connsiteY176" fmla="*/ 91119 h 943242"/>
                <a:gd name="connsiteX177" fmla="*/ 1582764 w 3946545"/>
                <a:gd name="connsiteY177" fmla="*/ 119694 h 943242"/>
                <a:gd name="connsiteX178" fmla="*/ 1630389 w 3946545"/>
                <a:gd name="connsiteY178" fmla="*/ 195894 h 943242"/>
                <a:gd name="connsiteX179" fmla="*/ 1658964 w 3946545"/>
                <a:gd name="connsiteY179" fmla="*/ 186369 h 943242"/>
                <a:gd name="connsiteX180" fmla="*/ 1639914 w 3946545"/>
                <a:gd name="connsiteY180" fmla="*/ 157794 h 943242"/>
                <a:gd name="connsiteX181" fmla="*/ 1668489 w 3946545"/>
                <a:gd name="connsiteY181" fmla="*/ 100644 h 943242"/>
                <a:gd name="connsiteX182" fmla="*/ 1697064 w 3946545"/>
                <a:gd name="connsiteY182" fmla="*/ 91119 h 943242"/>
                <a:gd name="connsiteX183" fmla="*/ 1658964 w 3946545"/>
                <a:gd name="connsiteY183" fmla="*/ 81594 h 943242"/>
                <a:gd name="connsiteX184" fmla="*/ 1668489 w 3946545"/>
                <a:gd name="connsiteY184" fmla="*/ 43494 h 943242"/>
                <a:gd name="connsiteX185" fmla="*/ 1716114 w 3946545"/>
                <a:gd name="connsiteY185" fmla="*/ 53019 h 943242"/>
                <a:gd name="connsiteX186" fmla="*/ 1697064 w 3946545"/>
                <a:gd name="connsiteY186" fmla="*/ 119694 h 943242"/>
                <a:gd name="connsiteX187" fmla="*/ 1668489 w 3946545"/>
                <a:gd name="connsiteY187" fmla="*/ 138744 h 943242"/>
                <a:gd name="connsiteX188" fmla="*/ 1658964 w 3946545"/>
                <a:gd name="connsiteY188" fmla="*/ 167319 h 943242"/>
                <a:gd name="connsiteX189" fmla="*/ 1716114 w 3946545"/>
                <a:gd name="connsiteY189" fmla="*/ 157794 h 943242"/>
                <a:gd name="connsiteX190" fmla="*/ 1763739 w 3946545"/>
                <a:gd name="connsiteY190" fmla="*/ 81594 h 943242"/>
                <a:gd name="connsiteX191" fmla="*/ 1782789 w 3946545"/>
                <a:gd name="connsiteY191" fmla="*/ 110169 h 943242"/>
                <a:gd name="connsiteX192" fmla="*/ 1744689 w 3946545"/>
                <a:gd name="connsiteY192" fmla="*/ 157794 h 943242"/>
                <a:gd name="connsiteX193" fmla="*/ 1716114 w 3946545"/>
                <a:gd name="connsiteY193" fmla="*/ 186369 h 943242"/>
                <a:gd name="connsiteX194" fmla="*/ 1744689 w 3946545"/>
                <a:gd name="connsiteY194" fmla="*/ 205419 h 943242"/>
                <a:gd name="connsiteX195" fmla="*/ 1773264 w 3946545"/>
                <a:gd name="connsiteY195" fmla="*/ 214944 h 943242"/>
                <a:gd name="connsiteX196" fmla="*/ 1763739 w 3946545"/>
                <a:gd name="connsiteY196" fmla="*/ 138744 h 943242"/>
                <a:gd name="connsiteX197" fmla="*/ 1744689 w 3946545"/>
                <a:gd name="connsiteY197" fmla="*/ 62544 h 943242"/>
                <a:gd name="connsiteX198" fmla="*/ 1773264 w 3946545"/>
                <a:gd name="connsiteY198" fmla="*/ 43494 h 943242"/>
                <a:gd name="connsiteX199" fmla="*/ 1792314 w 3946545"/>
                <a:gd name="connsiteY199" fmla="*/ 72069 h 943242"/>
                <a:gd name="connsiteX200" fmla="*/ 1811364 w 3946545"/>
                <a:gd name="connsiteY200" fmla="*/ 129219 h 943242"/>
                <a:gd name="connsiteX201" fmla="*/ 1792314 w 3946545"/>
                <a:gd name="connsiteY201" fmla="*/ 157794 h 943242"/>
                <a:gd name="connsiteX202" fmla="*/ 1849464 w 3946545"/>
                <a:gd name="connsiteY202" fmla="*/ 157794 h 943242"/>
                <a:gd name="connsiteX203" fmla="*/ 1849464 w 3946545"/>
                <a:gd name="connsiteY203" fmla="*/ 100644 h 943242"/>
                <a:gd name="connsiteX204" fmla="*/ 1858989 w 3946545"/>
                <a:gd name="connsiteY204" fmla="*/ 72069 h 943242"/>
                <a:gd name="connsiteX205" fmla="*/ 1887564 w 3946545"/>
                <a:gd name="connsiteY205" fmla="*/ 81594 h 943242"/>
                <a:gd name="connsiteX206" fmla="*/ 1878039 w 3946545"/>
                <a:gd name="connsiteY206" fmla="*/ 138744 h 943242"/>
                <a:gd name="connsiteX207" fmla="*/ 2001864 w 3946545"/>
                <a:gd name="connsiteY207" fmla="*/ 167319 h 943242"/>
                <a:gd name="connsiteX208" fmla="*/ 1963764 w 3946545"/>
                <a:gd name="connsiteY208" fmla="*/ 110169 h 943242"/>
                <a:gd name="connsiteX209" fmla="*/ 1973289 w 3946545"/>
                <a:gd name="connsiteY209" fmla="*/ 81594 h 943242"/>
                <a:gd name="connsiteX210" fmla="*/ 2001864 w 3946545"/>
                <a:gd name="connsiteY210" fmla="*/ 91119 h 943242"/>
                <a:gd name="connsiteX211" fmla="*/ 1992339 w 3946545"/>
                <a:gd name="connsiteY211" fmla="*/ 119694 h 943242"/>
                <a:gd name="connsiteX212" fmla="*/ 2011389 w 3946545"/>
                <a:gd name="connsiteY212" fmla="*/ 53019 h 943242"/>
                <a:gd name="connsiteX213" fmla="*/ 2039964 w 3946545"/>
                <a:gd name="connsiteY213" fmla="*/ 72069 h 943242"/>
                <a:gd name="connsiteX214" fmla="*/ 2059014 w 3946545"/>
                <a:gd name="connsiteY214" fmla="*/ 100644 h 943242"/>
                <a:gd name="connsiteX215" fmla="*/ 2068539 w 3946545"/>
                <a:gd name="connsiteY215" fmla="*/ 129219 h 943242"/>
                <a:gd name="connsiteX216" fmla="*/ 2116164 w 3946545"/>
                <a:gd name="connsiteY216" fmla="*/ 138744 h 943242"/>
                <a:gd name="connsiteX217" fmla="*/ 2097114 w 3946545"/>
                <a:gd name="connsiteY217" fmla="*/ 138744 h 943242"/>
                <a:gd name="connsiteX218" fmla="*/ 2125689 w 3946545"/>
                <a:gd name="connsiteY218" fmla="*/ 81594 h 943242"/>
                <a:gd name="connsiteX219" fmla="*/ 2173314 w 3946545"/>
                <a:gd name="connsiteY219" fmla="*/ 62544 h 943242"/>
                <a:gd name="connsiteX220" fmla="*/ 2249514 w 3946545"/>
                <a:gd name="connsiteY220" fmla="*/ 72069 h 943242"/>
                <a:gd name="connsiteX221" fmla="*/ 2259039 w 3946545"/>
                <a:gd name="connsiteY221" fmla="*/ 100644 h 943242"/>
                <a:gd name="connsiteX222" fmla="*/ 2249514 w 3946545"/>
                <a:gd name="connsiteY222" fmla="*/ 129219 h 943242"/>
                <a:gd name="connsiteX223" fmla="*/ 2192364 w 3946545"/>
                <a:gd name="connsiteY223" fmla="*/ 157794 h 943242"/>
                <a:gd name="connsiteX224" fmla="*/ 2201889 w 3946545"/>
                <a:gd name="connsiteY224" fmla="*/ 14919 h 943242"/>
                <a:gd name="connsiteX225" fmla="*/ 2230464 w 3946545"/>
                <a:gd name="connsiteY225" fmla="*/ 53019 h 943242"/>
                <a:gd name="connsiteX226" fmla="*/ 2239989 w 3946545"/>
                <a:gd name="connsiteY226" fmla="*/ 81594 h 943242"/>
                <a:gd name="connsiteX227" fmla="*/ 2249514 w 3946545"/>
                <a:gd name="connsiteY227" fmla="*/ 119694 h 943242"/>
                <a:gd name="connsiteX228" fmla="*/ 2287614 w 3946545"/>
                <a:gd name="connsiteY228" fmla="*/ 129219 h 943242"/>
                <a:gd name="connsiteX229" fmla="*/ 2297139 w 3946545"/>
                <a:gd name="connsiteY229" fmla="*/ 176844 h 943242"/>
                <a:gd name="connsiteX230" fmla="*/ 2297139 w 3946545"/>
                <a:gd name="connsiteY230" fmla="*/ 91119 h 943242"/>
                <a:gd name="connsiteX231" fmla="*/ 2344764 w 3946545"/>
                <a:gd name="connsiteY231" fmla="*/ 100644 h 943242"/>
                <a:gd name="connsiteX232" fmla="*/ 2354289 w 3946545"/>
                <a:gd name="connsiteY232" fmla="*/ 148269 h 943242"/>
                <a:gd name="connsiteX233" fmla="*/ 2401914 w 3946545"/>
                <a:gd name="connsiteY233" fmla="*/ 81594 h 943242"/>
                <a:gd name="connsiteX234" fmla="*/ 2411439 w 3946545"/>
                <a:gd name="connsiteY234" fmla="*/ 110169 h 943242"/>
                <a:gd name="connsiteX235" fmla="*/ 2382864 w 3946545"/>
                <a:gd name="connsiteY235" fmla="*/ 176844 h 943242"/>
                <a:gd name="connsiteX236" fmla="*/ 2392389 w 3946545"/>
                <a:gd name="connsiteY236" fmla="*/ 224469 h 943242"/>
                <a:gd name="connsiteX237" fmla="*/ 2420964 w 3946545"/>
                <a:gd name="connsiteY237" fmla="*/ 195894 h 943242"/>
                <a:gd name="connsiteX238" fmla="*/ 2440014 w 3946545"/>
                <a:gd name="connsiteY238" fmla="*/ 138744 h 943242"/>
                <a:gd name="connsiteX239" fmla="*/ 2430489 w 3946545"/>
                <a:gd name="connsiteY239" fmla="*/ 110169 h 943242"/>
                <a:gd name="connsiteX240" fmla="*/ 2449539 w 3946545"/>
                <a:gd name="connsiteY240" fmla="*/ 81594 h 943242"/>
                <a:gd name="connsiteX241" fmla="*/ 2430489 w 3946545"/>
                <a:gd name="connsiteY241" fmla="*/ 186369 h 943242"/>
                <a:gd name="connsiteX242" fmla="*/ 2440014 w 3946545"/>
                <a:gd name="connsiteY242" fmla="*/ 224469 h 943242"/>
                <a:gd name="connsiteX243" fmla="*/ 2449539 w 3946545"/>
                <a:gd name="connsiteY243" fmla="*/ 186369 h 943242"/>
                <a:gd name="connsiteX244" fmla="*/ 2459064 w 3946545"/>
                <a:gd name="connsiteY244" fmla="*/ 157794 h 943242"/>
                <a:gd name="connsiteX245" fmla="*/ 2487639 w 3946545"/>
                <a:gd name="connsiteY245" fmla="*/ 148269 h 943242"/>
                <a:gd name="connsiteX246" fmla="*/ 2516214 w 3946545"/>
                <a:gd name="connsiteY246" fmla="*/ 129219 h 943242"/>
                <a:gd name="connsiteX247" fmla="*/ 2506689 w 3946545"/>
                <a:gd name="connsiteY247" fmla="*/ 224469 h 943242"/>
                <a:gd name="connsiteX248" fmla="*/ 2487639 w 3946545"/>
                <a:gd name="connsiteY248" fmla="*/ 253044 h 943242"/>
                <a:gd name="connsiteX249" fmla="*/ 2497164 w 3946545"/>
                <a:gd name="connsiteY249" fmla="*/ 224469 h 943242"/>
                <a:gd name="connsiteX250" fmla="*/ 2459064 w 3946545"/>
                <a:gd name="connsiteY250" fmla="*/ 167319 h 943242"/>
                <a:gd name="connsiteX251" fmla="*/ 2487639 w 3946545"/>
                <a:gd name="connsiteY251" fmla="*/ 148269 h 943242"/>
                <a:gd name="connsiteX252" fmla="*/ 2544789 w 3946545"/>
                <a:gd name="connsiteY252" fmla="*/ 157794 h 943242"/>
                <a:gd name="connsiteX253" fmla="*/ 2554314 w 3946545"/>
                <a:gd name="connsiteY253" fmla="*/ 186369 h 943242"/>
                <a:gd name="connsiteX254" fmla="*/ 2563839 w 3946545"/>
                <a:gd name="connsiteY254" fmla="*/ 224469 h 943242"/>
                <a:gd name="connsiteX255" fmla="*/ 2573364 w 3946545"/>
                <a:gd name="connsiteY255" fmla="*/ 195894 h 943242"/>
                <a:gd name="connsiteX256" fmla="*/ 2563839 w 3946545"/>
                <a:gd name="connsiteY256" fmla="*/ 138744 h 943242"/>
                <a:gd name="connsiteX257" fmla="*/ 2592414 w 3946545"/>
                <a:gd name="connsiteY257" fmla="*/ 129219 h 943242"/>
                <a:gd name="connsiteX258" fmla="*/ 2601939 w 3946545"/>
                <a:gd name="connsiteY258" fmla="*/ 157794 h 943242"/>
                <a:gd name="connsiteX259" fmla="*/ 2582889 w 3946545"/>
                <a:gd name="connsiteY259" fmla="*/ 214944 h 943242"/>
                <a:gd name="connsiteX260" fmla="*/ 2601939 w 3946545"/>
                <a:gd name="connsiteY260" fmla="*/ 272094 h 943242"/>
                <a:gd name="connsiteX261" fmla="*/ 2611464 w 3946545"/>
                <a:gd name="connsiteY261" fmla="*/ 319719 h 943242"/>
                <a:gd name="connsiteX262" fmla="*/ 2620989 w 3946545"/>
                <a:gd name="connsiteY262" fmla="*/ 281619 h 943242"/>
                <a:gd name="connsiteX263" fmla="*/ 2649564 w 3946545"/>
                <a:gd name="connsiteY263" fmla="*/ 272094 h 943242"/>
                <a:gd name="connsiteX264" fmla="*/ 2640039 w 3946545"/>
                <a:gd name="connsiteY264" fmla="*/ 233994 h 943242"/>
                <a:gd name="connsiteX265" fmla="*/ 2620989 w 3946545"/>
                <a:gd name="connsiteY265" fmla="*/ 176844 h 943242"/>
                <a:gd name="connsiteX266" fmla="*/ 2611464 w 3946545"/>
                <a:gd name="connsiteY266" fmla="*/ 148269 h 943242"/>
                <a:gd name="connsiteX267" fmla="*/ 2640039 w 3946545"/>
                <a:gd name="connsiteY267" fmla="*/ 138744 h 943242"/>
                <a:gd name="connsiteX268" fmla="*/ 2659089 w 3946545"/>
                <a:gd name="connsiteY268" fmla="*/ 195894 h 943242"/>
                <a:gd name="connsiteX269" fmla="*/ 2630514 w 3946545"/>
                <a:gd name="connsiteY269" fmla="*/ 205419 h 943242"/>
                <a:gd name="connsiteX270" fmla="*/ 2640039 w 3946545"/>
                <a:gd name="connsiteY270" fmla="*/ 262569 h 943242"/>
                <a:gd name="connsiteX271" fmla="*/ 2649564 w 3946545"/>
                <a:gd name="connsiteY271" fmla="*/ 233994 h 943242"/>
                <a:gd name="connsiteX272" fmla="*/ 2640039 w 3946545"/>
                <a:gd name="connsiteY272" fmla="*/ 205419 h 943242"/>
                <a:gd name="connsiteX273" fmla="*/ 2678139 w 3946545"/>
                <a:gd name="connsiteY273" fmla="*/ 148269 h 943242"/>
                <a:gd name="connsiteX274" fmla="*/ 2687664 w 3946545"/>
                <a:gd name="connsiteY274" fmla="*/ 176844 h 943242"/>
                <a:gd name="connsiteX275" fmla="*/ 2706714 w 3946545"/>
                <a:gd name="connsiteY275" fmla="*/ 205419 h 943242"/>
                <a:gd name="connsiteX276" fmla="*/ 2687664 w 3946545"/>
                <a:gd name="connsiteY276" fmla="*/ 243519 h 943242"/>
                <a:gd name="connsiteX277" fmla="*/ 2706714 w 3946545"/>
                <a:gd name="connsiteY277" fmla="*/ 214944 h 943242"/>
                <a:gd name="connsiteX278" fmla="*/ 2735289 w 3946545"/>
                <a:gd name="connsiteY278" fmla="*/ 148269 h 943242"/>
                <a:gd name="connsiteX279" fmla="*/ 2763864 w 3946545"/>
                <a:gd name="connsiteY279" fmla="*/ 138744 h 943242"/>
                <a:gd name="connsiteX280" fmla="*/ 2754339 w 3946545"/>
                <a:gd name="connsiteY280" fmla="*/ 195894 h 943242"/>
                <a:gd name="connsiteX281" fmla="*/ 2744814 w 3946545"/>
                <a:gd name="connsiteY281" fmla="*/ 224469 h 943242"/>
                <a:gd name="connsiteX282" fmla="*/ 2716239 w 3946545"/>
                <a:gd name="connsiteY282" fmla="*/ 233994 h 943242"/>
                <a:gd name="connsiteX283" fmla="*/ 2697189 w 3946545"/>
                <a:gd name="connsiteY283" fmla="*/ 205419 h 943242"/>
                <a:gd name="connsiteX284" fmla="*/ 2706714 w 3946545"/>
                <a:gd name="connsiteY284" fmla="*/ 176844 h 943242"/>
                <a:gd name="connsiteX285" fmla="*/ 2744814 w 3946545"/>
                <a:gd name="connsiteY285" fmla="*/ 205419 h 943242"/>
                <a:gd name="connsiteX286" fmla="*/ 2763864 w 3946545"/>
                <a:gd name="connsiteY286" fmla="*/ 243519 h 943242"/>
                <a:gd name="connsiteX287" fmla="*/ 2773389 w 3946545"/>
                <a:gd name="connsiteY287" fmla="*/ 310194 h 943242"/>
                <a:gd name="connsiteX288" fmla="*/ 2763864 w 3946545"/>
                <a:gd name="connsiteY288" fmla="*/ 281619 h 943242"/>
                <a:gd name="connsiteX289" fmla="*/ 2773389 w 3946545"/>
                <a:gd name="connsiteY289" fmla="*/ 167319 h 943242"/>
                <a:gd name="connsiteX290" fmla="*/ 2792439 w 3946545"/>
                <a:gd name="connsiteY290" fmla="*/ 214944 h 943242"/>
                <a:gd name="connsiteX291" fmla="*/ 2821014 w 3946545"/>
                <a:gd name="connsiteY291" fmla="*/ 195894 h 943242"/>
                <a:gd name="connsiteX292" fmla="*/ 2811489 w 3946545"/>
                <a:gd name="connsiteY292" fmla="*/ 233994 h 943242"/>
                <a:gd name="connsiteX293" fmla="*/ 2801964 w 3946545"/>
                <a:gd name="connsiteY293" fmla="*/ 262569 h 943242"/>
                <a:gd name="connsiteX294" fmla="*/ 2782914 w 3946545"/>
                <a:gd name="connsiteY294" fmla="*/ 214944 h 943242"/>
                <a:gd name="connsiteX295" fmla="*/ 2821014 w 3946545"/>
                <a:gd name="connsiteY295" fmla="*/ 195894 h 943242"/>
                <a:gd name="connsiteX296" fmla="*/ 2878164 w 3946545"/>
                <a:gd name="connsiteY296" fmla="*/ 233994 h 943242"/>
                <a:gd name="connsiteX297" fmla="*/ 2906739 w 3946545"/>
                <a:gd name="connsiteY297" fmla="*/ 224469 h 943242"/>
                <a:gd name="connsiteX298" fmla="*/ 2897214 w 3946545"/>
                <a:gd name="connsiteY298" fmla="*/ 195894 h 943242"/>
                <a:gd name="connsiteX299" fmla="*/ 2849589 w 3946545"/>
                <a:gd name="connsiteY299" fmla="*/ 281619 h 943242"/>
                <a:gd name="connsiteX300" fmla="*/ 2878164 w 3946545"/>
                <a:gd name="connsiteY300" fmla="*/ 300669 h 943242"/>
                <a:gd name="connsiteX301" fmla="*/ 2897214 w 3946545"/>
                <a:gd name="connsiteY301" fmla="*/ 224469 h 943242"/>
                <a:gd name="connsiteX302" fmla="*/ 2973414 w 3946545"/>
                <a:gd name="connsiteY302" fmla="*/ 233994 h 943242"/>
                <a:gd name="connsiteX303" fmla="*/ 2992464 w 3946545"/>
                <a:gd name="connsiteY303" fmla="*/ 310194 h 943242"/>
                <a:gd name="connsiteX304" fmla="*/ 3001989 w 3946545"/>
                <a:gd name="connsiteY304" fmla="*/ 310194 h 943242"/>
                <a:gd name="connsiteX305" fmla="*/ 2963889 w 3946545"/>
                <a:gd name="connsiteY305" fmla="*/ 243519 h 943242"/>
                <a:gd name="connsiteX306" fmla="*/ 2935314 w 3946545"/>
                <a:gd name="connsiteY306" fmla="*/ 253044 h 943242"/>
                <a:gd name="connsiteX307" fmla="*/ 2973414 w 3946545"/>
                <a:gd name="connsiteY307" fmla="*/ 300669 h 943242"/>
                <a:gd name="connsiteX308" fmla="*/ 2992464 w 3946545"/>
                <a:gd name="connsiteY308" fmla="*/ 272094 h 943242"/>
                <a:gd name="connsiteX309" fmla="*/ 3001989 w 3946545"/>
                <a:gd name="connsiteY309" fmla="*/ 195894 h 943242"/>
                <a:gd name="connsiteX310" fmla="*/ 3030564 w 3946545"/>
                <a:gd name="connsiteY310" fmla="*/ 205419 h 943242"/>
                <a:gd name="connsiteX311" fmla="*/ 3040089 w 3946545"/>
                <a:gd name="connsiteY311" fmla="*/ 233994 h 943242"/>
                <a:gd name="connsiteX312" fmla="*/ 3049614 w 3946545"/>
                <a:gd name="connsiteY312" fmla="*/ 281619 h 943242"/>
                <a:gd name="connsiteX313" fmla="*/ 3059139 w 3946545"/>
                <a:gd name="connsiteY313" fmla="*/ 319719 h 943242"/>
                <a:gd name="connsiteX314" fmla="*/ 3106764 w 3946545"/>
                <a:gd name="connsiteY314" fmla="*/ 281619 h 943242"/>
                <a:gd name="connsiteX315" fmla="*/ 3087714 w 3946545"/>
                <a:gd name="connsiteY315" fmla="*/ 253044 h 943242"/>
                <a:gd name="connsiteX316" fmla="*/ 3059139 w 3946545"/>
                <a:gd name="connsiteY316" fmla="*/ 262569 h 943242"/>
                <a:gd name="connsiteX317" fmla="*/ 3059139 w 3946545"/>
                <a:gd name="connsiteY317" fmla="*/ 329244 h 943242"/>
                <a:gd name="connsiteX318" fmla="*/ 3087714 w 3946545"/>
                <a:gd name="connsiteY318" fmla="*/ 319719 h 943242"/>
                <a:gd name="connsiteX319" fmla="*/ 3116289 w 3946545"/>
                <a:gd name="connsiteY319" fmla="*/ 319719 h 943242"/>
                <a:gd name="connsiteX320" fmla="*/ 3125814 w 3946545"/>
                <a:gd name="connsiteY320" fmla="*/ 281619 h 943242"/>
                <a:gd name="connsiteX321" fmla="*/ 3163914 w 3946545"/>
                <a:gd name="connsiteY321" fmla="*/ 262569 h 943242"/>
                <a:gd name="connsiteX322" fmla="*/ 3154389 w 3946545"/>
                <a:gd name="connsiteY322" fmla="*/ 300669 h 943242"/>
                <a:gd name="connsiteX323" fmla="*/ 3125814 w 3946545"/>
                <a:gd name="connsiteY323" fmla="*/ 319719 h 943242"/>
                <a:gd name="connsiteX324" fmla="*/ 3106764 w 3946545"/>
                <a:gd name="connsiteY324" fmla="*/ 348294 h 943242"/>
                <a:gd name="connsiteX325" fmla="*/ 3116289 w 3946545"/>
                <a:gd name="connsiteY325" fmla="*/ 386394 h 943242"/>
                <a:gd name="connsiteX326" fmla="*/ 3125814 w 3946545"/>
                <a:gd name="connsiteY326" fmla="*/ 414969 h 943242"/>
                <a:gd name="connsiteX327" fmla="*/ 3135339 w 3946545"/>
                <a:gd name="connsiteY327" fmla="*/ 348294 h 943242"/>
                <a:gd name="connsiteX328" fmla="*/ 3173439 w 3946545"/>
                <a:gd name="connsiteY328" fmla="*/ 357819 h 943242"/>
                <a:gd name="connsiteX329" fmla="*/ 3182964 w 3946545"/>
                <a:gd name="connsiteY329" fmla="*/ 329244 h 943242"/>
                <a:gd name="connsiteX330" fmla="*/ 3202014 w 3946545"/>
                <a:gd name="connsiteY330" fmla="*/ 424494 h 943242"/>
                <a:gd name="connsiteX331" fmla="*/ 3211539 w 3946545"/>
                <a:gd name="connsiteY331" fmla="*/ 376869 h 943242"/>
                <a:gd name="connsiteX332" fmla="*/ 3202014 w 3946545"/>
                <a:gd name="connsiteY332" fmla="*/ 319719 h 943242"/>
                <a:gd name="connsiteX333" fmla="*/ 3211539 w 3946545"/>
                <a:gd name="connsiteY333" fmla="*/ 338769 h 943242"/>
                <a:gd name="connsiteX334" fmla="*/ 3182964 w 3946545"/>
                <a:gd name="connsiteY334" fmla="*/ 357819 h 943242"/>
                <a:gd name="connsiteX335" fmla="*/ 3192489 w 3946545"/>
                <a:gd name="connsiteY335" fmla="*/ 405444 h 943242"/>
                <a:gd name="connsiteX336" fmla="*/ 3249639 w 3946545"/>
                <a:gd name="connsiteY336" fmla="*/ 443544 h 943242"/>
                <a:gd name="connsiteX337" fmla="*/ 3240114 w 3946545"/>
                <a:gd name="connsiteY337" fmla="*/ 386394 h 943242"/>
                <a:gd name="connsiteX338" fmla="*/ 3230589 w 3946545"/>
                <a:gd name="connsiteY338" fmla="*/ 357819 h 943242"/>
                <a:gd name="connsiteX339" fmla="*/ 3240114 w 3946545"/>
                <a:gd name="connsiteY339" fmla="*/ 329244 h 943242"/>
                <a:gd name="connsiteX340" fmla="*/ 3268689 w 3946545"/>
                <a:gd name="connsiteY340" fmla="*/ 338769 h 943242"/>
                <a:gd name="connsiteX341" fmla="*/ 3259164 w 3946545"/>
                <a:gd name="connsiteY341" fmla="*/ 367344 h 943242"/>
                <a:gd name="connsiteX342" fmla="*/ 3230589 w 3946545"/>
                <a:gd name="connsiteY342" fmla="*/ 424494 h 943242"/>
                <a:gd name="connsiteX343" fmla="*/ 3240114 w 3946545"/>
                <a:gd name="connsiteY343" fmla="*/ 462594 h 943242"/>
                <a:gd name="connsiteX344" fmla="*/ 3363939 w 3946545"/>
                <a:gd name="connsiteY344" fmla="*/ 443544 h 943242"/>
                <a:gd name="connsiteX345" fmla="*/ 3354414 w 3946545"/>
                <a:gd name="connsiteY345" fmla="*/ 357819 h 943242"/>
                <a:gd name="connsiteX346" fmla="*/ 3344889 w 3946545"/>
                <a:gd name="connsiteY346" fmla="*/ 310194 h 943242"/>
                <a:gd name="connsiteX347" fmla="*/ 3325839 w 3946545"/>
                <a:gd name="connsiteY347" fmla="*/ 367344 h 943242"/>
                <a:gd name="connsiteX348" fmla="*/ 3335364 w 3946545"/>
                <a:gd name="connsiteY348" fmla="*/ 414969 h 943242"/>
                <a:gd name="connsiteX349" fmla="*/ 3344889 w 3946545"/>
                <a:gd name="connsiteY349" fmla="*/ 443544 h 943242"/>
                <a:gd name="connsiteX350" fmla="*/ 3316314 w 3946545"/>
                <a:gd name="connsiteY350" fmla="*/ 462594 h 943242"/>
                <a:gd name="connsiteX351" fmla="*/ 3287739 w 3946545"/>
                <a:gd name="connsiteY351" fmla="*/ 453069 h 943242"/>
                <a:gd name="connsiteX352" fmla="*/ 3278214 w 3946545"/>
                <a:gd name="connsiteY352" fmla="*/ 338769 h 943242"/>
                <a:gd name="connsiteX353" fmla="*/ 3306789 w 3946545"/>
                <a:gd name="connsiteY353" fmla="*/ 357819 h 943242"/>
                <a:gd name="connsiteX354" fmla="*/ 3316314 w 3946545"/>
                <a:gd name="connsiteY354" fmla="*/ 395919 h 943242"/>
                <a:gd name="connsiteX355" fmla="*/ 3297264 w 3946545"/>
                <a:gd name="connsiteY355" fmla="*/ 481644 h 943242"/>
                <a:gd name="connsiteX356" fmla="*/ 3373464 w 3946545"/>
                <a:gd name="connsiteY356" fmla="*/ 510219 h 943242"/>
                <a:gd name="connsiteX357" fmla="*/ 3382989 w 3946545"/>
                <a:gd name="connsiteY357" fmla="*/ 481644 h 943242"/>
                <a:gd name="connsiteX358" fmla="*/ 3392514 w 3946545"/>
                <a:gd name="connsiteY358" fmla="*/ 405444 h 943242"/>
                <a:gd name="connsiteX359" fmla="*/ 3382989 w 3946545"/>
                <a:gd name="connsiteY359" fmla="*/ 472119 h 943242"/>
                <a:gd name="connsiteX360" fmla="*/ 3402039 w 3946545"/>
                <a:gd name="connsiteY360" fmla="*/ 434019 h 943242"/>
                <a:gd name="connsiteX361" fmla="*/ 3430614 w 3946545"/>
                <a:gd name="connsiteY361" fmla="*/ 443544 h 943242"/>
                <a:gd name="connsiteX362" fmla="*/ 3440139 w 3946545"/>
                <a:gd name="connsiteY362" fmla="*/ 472119 h 943242"/>
                <a:gd name="connsiteX363" fmla="*/ 3449664 w 3946545"/>
                <a:gd name="connsiteY363" fmla="*/ 472119 h 943242"/>
                <a:gd name="connsiteX364" fmla="*/ 3497289 w 3946545"/>
                <a:gd name="connsiteY364" fmla="*/ 462594 h 943242"/>
                <a:gd name="connsiteX365" fmla="*/ 3516339 w 3946545"/>
                <a:gd name="connsiteY365" fmla="*/ 519744 h 943242"/>
                <a:gd name="connsiteX366" fmla="*/ 3459189 w 3946545"/>
                <a:gd name="connsiteY366" fmla="*/ 548319 h 943242"/>
                <a:gd name="connsiteX367" fmla="*/ 3440139 w 3946545"/>
                <a:gd name="connsiteY367" fmla="*/ 510219 h 943242"/>
                <a:gd name="connsiteX368" fmla="*/ 3478239 w 3946545"/>
                <a:gd name="connsiteY368" fmla="*/ 424494 h 943242"/>
                <a:gd name="connsiteX369" fmla="*/ 3506814 w 3946545"/>
                <a:gd name="connsiteY369" fmla="*/ 434019 h 943242"/>
                <a:gd name="connsiteX370" fmla="*/ 3516339 w 3946545"/>
                <a:gd name="connsiteY370" fmla="*/ 481644 h 943242"/>
                <a:gd name="connsiteX371" fmla="*/ 3525864 w 3946545"/>
                <a:gd name="connsiteY371" fmla="*/ 510219 h 943242"/>
                <a:gd name="connsiteX372" fmla="*/ 3506814 w 3946545"/>
                <a:gd name="connsiteY372" fmla="*/ 567369 h 943242"/>
                <a:gd name="connsiteX373" fmla="*/ 3497289 w 3946545"/>
                <a:gd name="connsiteY373" fmla="*/ 519744 h 943242"/>
                <a:gd name="connsiteX374" fmla="*/ 3535389 w 3946545"/>
                <a:gd name="connsiteY374" fmla="*/ 529269 h 943242"/>
                <a:gd name="connsiteX375" fmla="*/ 3516339 w 3946545"/>
                <a:gd name="connsiteY375" fmla="*/ 557844 h 943242"/>
                <a:gd name="connsiteX376" fmla="*/ 3506814 w 3946545"/>
                <a:gd name="connsiteY376" fmla="*/ 586419 h 943242"/>
                <a:gd name="connsiteX377" fmla="*/ 3573489 w 3946545"/>
                <a:gd name="connsiteY377" fmla="*/ 653094 h 943242"/>
                <a:gd name="connsiteX378" fmla="*/ 3554439 w 3946545"/>
                <a:gd name="connsiteY378" fmla="*/ 681669 h 943242"/>
                <a:gd name="connsiteX379" fmla="*/ 3563964 w 3946545"/>
                <a:gd name="connsiteY379" fmla="*/ 710244 h 943242"/>
                <a:gd name="connsiteX380" fmla="*/ 3583014 w 3946545"/>
                <a:gd name="connsiteY380" fmla="*/ 681669 h 943242"/>
                <a:gd name="connsiteX381" fmla="*/ 3583014 w 3946545"/>
                <a:gd name="connsiteY381" fmla="*/ 567369 h 943242"/>
                <a:gd name="connsiteX382" fmla="*/ 3630639 w 3946545"/>
                <a:gd name="connsiteY382" fmla="*/ 576894 h 943242"/>
                <a:gd name="connsiteX383" fmla="*/ 3640164 w 3946545"/>
                <a:gd name="connsiteY383" fmla="*/ 605469 h 943242"/>
                <a:gd name="connsiteX384" fmla="*/ 3640164 w 3946545"/>
                <a:gd name="connsiteY384" fmla="*/ 662619 h 943242"/>
                <a:gd name="connsiteX385" fmla="*/ 3687789 w 3946545"/>
                <a:gd name="connsiteY385" fmla="*/ 624519 h 943242"/>
                <a:gd name="connsiteX386" fmla="*/ 3678264 w 3946545"/>
                <a:gd name="connsiteY386" fmla="*/ 595944 h 943242"/>
                <a:gd name="connsiteX387" fmla="*/ 3725889 w 3946545"/>
                <a:gd name="connsiteY387" fmla="*/ 700719 h 943242"/>
                <a:gd name="connsiteX388" fmla="*/ 3735414 w 3946545"/>
                <a:gd name="connsiteY388" fmla="*/ 729294 h 943242"/>
                <a:gd name="connsiteX389" fmla="*/ 3697314 w 3946545"/>
                <a:gd name="connsiteY389" fmla="*/ 738819 h 943242"/>
                <a:gd name="connsiteX390" fmla="*/ 3706839 w 3946545"/>
                <a:gd name="connsiteY390" fmla="*/ 776919 h 943242"/>
                <a:gd name="connsiteX391" fmla="*/ 3735414 w 3946545"/>
                <a:gd name="connsiteY391" fmla="*/ 757869 h 943242"/>
                <a:gd name="connsiteX392" fmla="*/ 3725889 w 3946545"/>
                <a:gd name="connsiteY392" fmla="*/ 719769 h 943242"/>
                <a:gd name="connsiteX393" fmla="*/ 3783039 w 3946545"/>
                <a:gd name="connsiteY393" fmla="*/ 710244 h 943242"/>
                <a:gd name="connsiteX394" fmla="*/ 3792564 w 3946545"/>
                <a:gd name="connsiteY394" fmla="*/ 795969 h 943242"/>
                <a:gd name="connsiteX395" fmla="*/ 3811614 w 3946545"/>
                <a:gd name="connsiteY395" fmla="*/ 767394 h 943242"/>
                <a:gd name="connsiteX396" fmla="*/ 3840189 w 3946545"/>
                <a:gd name="connsiteY396" fmla="*/ 776919 h 943242"/>
                <a:gd name="connsiteX397" fmla="*/ 3859239 w 3946545"/>
                <a:gd name="connsiteY397" fmla="*/ 862644 h 943242"/>
                <a:gd name="connsiteX398" fmla="*/ 3868764 w 3946545"/>
                <a:gd name="connsiteY398" fmla="*/ 891219 h 943242"/>
                <a:gd name="connsiteX399" fmla="*/ 3897339 w 3946545"/>
                <a:gd name="connsiteY399" fmla="*/ 900744 h 943242"/>
                <a:gd name="connsiteX400" fmla="*/ 3906864 w 3946545"/>
                <a:gd name="connsiteY400" fmla="*/ 910269 h 943242"/>
                <a:gd name="connsiteX401" fmla="*/ 3849714 w 3946545"/>
                <a:gd name="connsiteY401" fmla="*/ 881694 h 943242"/>
                <a:gd name="connsiteX402" fmla="*/ 3859239 w 3946545"/>
                <a:gd name="connsiteY402" fmla="*/ 815019 h 943242"/>
                <a:gd name="connsiteX403" fmla="*/ 3887814 w 3946545"/>
                <a:gd name="connsiteY403" fmla="*/ 929319 h 943242"/>
                <a:gd name="connsiteX404" fmla="*/ 3916389 w 3946545"/>
                <a:gd name="connsiteY404" fmla="*/ 910269 h 943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Lst>
              <a:rect l="l" t="t" r="r" b="b"/>
              <a:pathLst>
                <a:path w="3946545" h="943242">
                  <a:moveTo>
                    <a:pt x="11139" y="929319"/>
                  </a:moveTo>
                  <a:cubicBezTo>
                    <a:pt x="35080" y="857495"/>
                    <a:pt x="0" y="943242"/>
                    <a:pt x="49239" y="881694"/>
                  </a:cubicBezTo>
                  <a:cubicBezTo>
                    <a:pt x="55511" y="873854"/>
                    <a:pt x="55589" y="862644"/>
                    <a:pt x="58764" y="853119"/>
                  </a:cubicBezTo>
                  <a:cubicBezTo>
                    <a:pt x="52414" y="843594"/>
                    <a:pt x="42490" y="813438"/>
                    <a:pt x="39714" y="824544"/>
                  </a:cubicBezTo>
                  <a:cubicBezTo>
                    <a:pt x="12710" y="932561"/>
                    <a:pt x="98281" y="887132"/>
                    <a:pt x="163539" y="881694"/>
                  </a:cubicBezTo>
                  <a:cubicBezTo>
                    <a:pt x="166714" y="872169"/>
                    <a:pt x="174715" y="863023"/>
                    <a:pt x="173064" y="853119"/>
                  </a:cubicBezTo>
                  <a:cubicBezTo>
                    <a:pt x="169095" y="829306"/>
                    <a:pt x="142108" y="816606"/>
                    <a:pt x="125439" y="805494"/>
                  </a:cubicBezTo>
                  <a:cubicBezTo>
                    <a:pt x="53615" y="829435"/>
                    <a:pt x="142147" y="797140"/>
                    <a:pt x="68289" y="834069"/>
                  </a:cubicBezTo>
                  <a:cubicBezTo>
                    <a:pt x="59309" y="838559"/>
                    <a:pt x="49239" y="840419"/>
                    <a:pt x="39714" y="843594"/>
                  </a:cubicBezTo>
                  <a:lnTo>
                    <a:pt x="58764" y="786444"/>
                  </a:lnTo>
                  <a:cubicBezTo>
                    <a:pt x="68910" y="756006"/>
                    <a:pt x="63354" y="753180"/>
                    <a:pt x="96864" y="738819"/>
                  </a:cubicBezTo>
                  <a:cubicBezTo>
                    <a:pt x="108896" y="733662"/>
                    <a:pt x="122264" y="732469"/>
                    <a:pt x="134964" y="729294"/>
                  </a:cubicBezTo>
                  <a:cubicBezTo>
                    <a:pt x="131756" y="734107"/>
                    <a:pt x="100755" y="775177"/>
                    <a:pt x="106389" y="786444"/>
                  </a:cubicBezTo>
                  <a:cubicBezTo>
                    <a:pt x="110879" y="795424"/>
                    <a:pt x="125439" y="792794"/>
                    <a:pt x="134964" y="795969"/>
                  </a:cubicBezTo>
                  <a:cubicBezTo>
                    <a:pt x="169889" y="792794"/>
                    <a:pt x="212057" y="807974"/>
                    <a:pt x="239739" y="786444"/>
                  </a:cubicBezTo>
                  <a:cubicBezTo>
                    <a:pt x="255590" y="774116"/>
                    <a:pt x="227039" y="748344"/>
                    <a:pt x="220689" y="729294"/>
                  </a:cubicBezTo>
                  <a:cubicBezTo>
                    <a:pt x="214339" y="710244"/>
                    <a:pt x="163539" y="710244"/>
                    <a:pt x="163539" y="710244"/>
                  </a:cubicBezTo>
                  <a:cubicBezTo>
                    <a:pt x="157189" y="700719"/>
                    <a:pt x="141713" y="692775"/>
                    <a:pt x="144489" y="681669"/>
                  </a:cubicBezTo>
                  <a:cubicBezTo>
                    <a:pt x="149413" y="661972"/>
                    <a:pt x="206843" y="671261"/>
                    <a:pt x="192114" y="700719"/>
                  </a:cubicBezTo>
                  <a:cubicBezTo>
                    <a:pt x="187624" y="709699"/>
                    <a:pt x="173064" y="694369"/>
                    <a:pt x="163539" y="691194"/>
                  </a:cubicBezTo>
                  <a:cubicBezTo>
                    <a:pt x="169889" y="681669"/>
                    <a:pt x="177469" y="672858"/>
                    <a:pt x="182589" y="662619"/>
                  </a:cubicBezTo>
                  <a:cubicBezTo>
                    <a:pt x="187079" y="653639"/>
                    <a:pt x="187624" y="625064"/>
                    <a:pt x="192114" y="634044"/>
                  </a:cubicBezTo>
                  <a:cubicBezTo>
                    <a:pt x="235894" y="721603"/>
                    <a:pt x="165656" y="688725"/>
                    <a:pt x="230214" y="710244"/>
                  </a:cubicBezTo>
                  <a:cubicBezTo>
                    <a:pt x="236564" y="700719"/>
                    <a:pt x="251747" y="692844"/>
                    <a:pt x="249264" y="681669"/>
                  </a:cubicBezTo>
                  <a:cubicBezTo>
                    <a:pt x="244297" y="659319"/>
                    <a:pt x="211164" y="624519"/>
                    <a:pt x="211164" y="624519"/>
                  </a:cubicBezTo>
                  <a:cubicBezTo>
                    <a:pt x="227039" y="618169"/>
                    <a:pt x="241823" y="607590"/>
                    <a:pt x="258789" y="605469"/>
                  </a:cubicBezTo>
                  <a:cubicBezTo>
                    <a:pt x="268752" y="604224"/>
                    <a:pt x="285713" y="605090"/>
                    <a:pt x="287364" y="614994"/>
                  </a:cubicBezTo>
                  <a:cubicBezTo>
                    <a:pt x="290175" y="631859"/>
                    <a:pt x="274664" y="646744"/>
                    <a:pt x="268314" y="662619"/>
                  </a:cubicBezTo>
                  <a:cubicBezTo>
                    <a:pt x="271489" y="700719"/>
                    <a:pt x="265749" y="740649"/>
                    <a:pt x="277839" y="776919"/>
                  </a:cubicBezTo>
                  <a:cubicBezTo>
                    <a:pt x="281459" y="787779"/>
                    <a:pt x="295625" y="759722"/>
                    <a:pt x="296889" y="748344"/>
                  </a:cubicBezTo>
                  <a:cubicBezTo>
                    <a:pt x="303319" y="690471"/>
                    <a:pt x="287504" y="700999"/>
                    <a:pt x="268314" y="662619"/>
                  </a:cubicBezTo>
                  <a:cubicBezTo>
                    <a:pt x="263824" y="653639"/>
                    <a:pt x="261964" y="643569"/>
                    <a:pt x="258789" y="634044"/>
                  </a:cubicBezTo>
                  <a:cubicBezTo>
                    <a:pt x="284189" y="627694"/>
                    <a:pt x="349512" y="636779"/>
                    <a:pt x="334989" y="614994"/>
                  </a:cubicBezTo>
                  <a:cubicBezTo>
                    <a:pt x="328639" y="605469"/>
                    <a:pt x="324878" y="593570"/>
                    <a:pt x="315939" y="586419"/>
                  </a:cubicBezTo>
                  <a:cubicBezTo>
                    <a:pt x="309728" y="581450"/>
                    <a:pt x="251753" y="567991"/>
                    <a:pt x="249264" y="567369"/>
                  </a:cubicBezTo>
                  <a:cubicBezTo>
                    <a:pt x="239739" y="561019"/>
                    <a:pt x="220689" y="559767"/>
                    <a:pt x="220689" y="548319"/>
                  </a:cubicBezTo>
                  <a:cubicBezTo>
                    <a:pt x="220689" y="538279"/>
                    <a:pt x="242992" y="550004"/>
                    <a:pt x="249264" y="557844"/>
                  </a:cubicBezTo>
                  <a:cubicBezTo>
                    <a:pt x="257442" y="568066"/>
                    <a:pt x="256046" y="583144"/>
                    <a:pt x="258789" y="595944"/>
                  </a:cubicBezTo>
                  <a:cubicBezTo>
                    <a:pt x="284012" y="713651"/>
                    <a:pt x="266296" y="656566"/>
                    <a:pt x="287364" y="719769"/>
                  </a:cubicBezTo>
                  <a:cubicBezTo>
                    <a:pt x="296889" y="713419"/>
                    <a:pt x="311687" y="711348"/>
                    <a:pt x="315939" y="700719"/>
                  </a:cubicBezTo>
                  <a:cubicBezTo>
                    <a:pt x="319668" y="691397"/>
                    <a:pt x="306414" y="682184"/>
                    <a:pt x="306414" y="672144"/>
                  </a:cubicBezTo>
                  <a:cubicBezTo>
                    <a:pt x="306414" y="621140"/>
                    <a:pt x="310791" y="627951"/>
                    <a:pt x="344514" y="605469"/>
                  </a:cubicBezTo>
                  <a:cubicBezTo>
                    <a:pt x="341339" y="595944"/>
                    <a:pt x="342089" y="583994"/>
                    <a:pt x="334989" y="576894"/>
                  </a:cubicBezTo>
                  <a:cubicBezTo>
                    <a:pt x="311328" y="553233"/>
                    <a:pt x="280075" y="584928"/>
                    <a:pt x="334989" y="548319"/>
                  </a:cubicBezTo>
                  <a:cubicBezTo>
                    <a:pt x="341339" y="557844"/>
                    <a:pt x="352157" y="565602"/>
                    <a:pt x="354039" y="576894"/>
                  </a:cubicBezTo>
                  <a:cubicBezTo>
                    <a:pt x="355690" y="586798"/>
                    <a:pt x="344514" y="595429"/>
                    <a:pt x="344514" y="605469"/>
                  </a:cubicBezTo>
                  <a:cubicBezTo>
                    <a:pt x="344514" y="618560"/>
                    <a:pt x="350864" y="630869"/>
                    <a:pt x="354039" y="643569"/>
                  </a:cubicBezTo>
                  <a:cubicBezTo>
                    <a:pt x="376264" y="640394"/>
                    <a:pt x="402034" y="646497"/>
                    <a:pt x="420714" y="634044"/>
                  </a:cubicBezTo>
                  <a:cubicBezTo>
                    <a:pt x="429068" y="628475"/>
                    <a:pt x="418289" y="612569"/>
                    <a:pt x="411189" y="605469"/>
                  </a:cubicBezTo>
                  <a:cubicBezTo>
                    <a:pt x="395000" y="589280"/>
                    <a:pt x="354039" y="567369"/>
                    <a:pt x="354039" y="567369"/>
                  </a:cubicBezTo>
                  <a:cubicBezTo>
                    <a:pt x="357214" y="548319"/>
                    <a:pt x="359374" y="529072"/>
                    <a:pt x="363564" y="510219"/>
                  </a:cubicBezTo>
                  <a:cubicBezTo>
                    <a:pt x="365742" y="500418"/>
                    <a:pt x="364109" y="486134"/>
                    <a:pt x="373089" y="481644"/>
                  </a:cubicBezTo>
                  <a:cubicBezTo>
                    <a:pt x="382069" y="477154"/>
                    <a:pt x="391924" y="488734"/>
                    <a:pt x="401664" y="491169"/>
                  </a:cubicBezTo>
                  <a:cubicBezTo>
                    <a:pt x="417370" y="495096"/>
                    <a:pt x="433414" y="497519"/>
                    <a:pt x="449289" y="500694"/>
                  </a:cubicBezTo>
                  <a:cubicBezTo>
                    <a:pt x="470207" y="563447"/>
                    <a:pt x="460121" y="501441"/>
                    <a:pt x="430239" y="538794"/>
                  </a:cubicBezTo>
                  <a:cubicBezTo>
                    <a:pt x="422061" y="549016"/>
                    <a:pt x="423889" y="564194"/>
                    <a:pt x="420714" y="576894"/>
                  </a:cubicBezTo>
                  <a:cubicBezTo>
                    <a:pt x="491940" y="600636"/>
                    <a:pt x="434590" y="591787"/>
                    <a:pt x="458814" y="462594"/>
                  </a:cubicBezTo>
                  <a:cubicBezTo>
                    <a:pt x="460924" y="451342"/>
                    <a:pt x="471514" y="443544"/>
                    <a:pt x="477864" y="434019"/>
                  </a:cubicBezTo>
                  <a:cubicBezTo>
                    <a:pt x="481039" y="443544"/>
                    <a:pt x="488298" y="452595"/>
                    <a:pt x="487389" y="462594"/>
                  </a:cubicBezTo>
                  <a:cubicBezTo>
                    <a:pt x="485019" y="488668"/>
                    <a:pt x="474689" y="513394"/>
                    <a:pt x="468339" y="538794"/>
                  </a:cubicBezTo>
                  <a:cubicBezTo>
                    <a:pt x="465563" y="549900"/>
                    <a:pt x="454409" y="557130"/>
                    <a:pt x="449289" y="567369"/>
                  </a:cubicBezTo>
                  <a:cubicBezTo>
                    <a:pt x="444799" y="576349"/>
                    <a:pt x="442939" y="586419"/>
                    <a:pt x="439764" y="595944"/>
                  </a:cubicBezTo>
                  <a:cubicBezTo>
                    <a:pt x="453486" y="605092"/>
                    <a:pt x="477832" y="632183"/>
                    <a:pt x="496914" y="605469"/>
                  </a:cubicBezTo>
                  <a:cubicBezTo>
                    <a:pt x="508586" y="589129"/>
                    <a:pt x="515964" y="548319"/>
                    <a:pt x="515964" y="548319"/>
                  </a:cubicBezTo>
                  <a:cubicBezTo>
                    <a:pt x="512789" y="532444"/>
                    <a:pt x="510699" y="516313"/>
                    <a:pt x="506439" y="500694"/>
                  </a:cubicBezTo>
                  <a:cubicBezTo>
                    <a:pt x="501155" y="481321"/>
                    <a:pt x="487389" y="443544"/>
                    <a:pt x="487389" y="443544"/>
                  </a:cubicBezTo>
                  <a:cubicBezTo>
                    <a:pt x="509614" y="376869"/>
                    <a:pt x="487389" y="380044"/>
                    <a:pt x="535014" y="395919"/>
                  </a:cubicBezTo>
                  <a:cubicBezTo>
                    <a:pt x="538189" y="405444"/>
                    <a:pt x="540049" y="415514"/>
                    <a:pt x="544539" y="424494"/>
                  </a:cubicBezTo>
                  <a:cubicBezTo>
                    <a:pt x="549659" y="434733"/>
                    <a:pt x="563589" y="441621"/>
                    <a:pt x="563589" y="453069"/>
                  </a:cubicBezTo>
                  <a:cubicBezTo>
                    <a:pt x="563589" y="512336"/>
                    <a:pt x="514377" y="520273"/>
                    <a:pt x="573114" y="500694"/>
                  </a:cubicBezTo>
                  <a:cubicBezTo>
                    <a:pt x="579748" y="490743"/>
                    <a:pt x="604318" y="459318"/>
                    <a:pt x="601689" y="443544"/>
                  </a:cubicBezTo>
                  <a:cubicBezTo>
                    <a:pt x="599807" y="432252"/>
                    <a:pt x="588989" y="424494"/>
                    <a:pt x="582639" y="414969"/>
                  </a:cubicBezTo>
                  <a:cubicBezTo>
                    <a:pt x="585814" y="399094"/>
                    <a:pt x="588237" y="383050"/>
                    <a:pt x="592164" y="367344"/>
                  </a:cubicBezTo>
                  <a:cubicBezTo>
                    <a:pt x="594599" y="357604"/>
                    <a:pt x="594589" y="331669"/>
                    <a:pt x="601689" y="338769"/>
                  </a:cubicBezTo>
                  <a:cubicBezTo>
                    <a:pt x="613137" y="350217"/>
                    <a:pt x="608039" y="370519"/>
                    <a:pt x="611214" y="386394"/>
                  </a:cubicBezTo>
                  <a:cubicBezTo>
                    <a:pt x="601582" y="400841"/>
                    <a:pt x="582639" y="423826"/>
                    <a:pt x="582639" y="443544"/>
                  </a:cubicBezTo>
                  <a:cubicBezTo>
                    <a:pt x="582639" y="453584"/>
                    <a:pt x="588989" y="462594"/>
                    <a:pt x="592164" y="472119"/>
                  </a:cubicBezTo>
                  <a:cubicBezTo>
                    <a:pt x="620739" y="468944"/>
                    <a:pt x="649997" y="469567"/>
                    <a:pt x="677889" y="462594"/>
                  </a:cubicBezTo>
                  <a:cubicBezTo>
                    <a:pt x="688995" y="459818"/>
                    <a:pt x="703319" y="454551"/>
                    <a:pt x="706464" y="443544"/>
                  </a:cubicBezTo>
                  <a:cubicBezTo>
                    <a:pt x="710912" y="427978"/>
                    <a:pt x="704971" y="409975"/>
                    <a:pt x="696939" y="395919"/>
                  </a:cubicBezTo>
                  <a:cubicBezTo>
                    <a:pt x="691259" y="385980"/>
                    <a:pt x="677889" y="383219"/>
                    <a:pt x="668364" y="376869"/>
                  </a:cubicBezTo>
                  <a:cubicBezTo>
                    <a:pt x="658839" y="383219"/>
                    <a:pt x="646940" y="386980"/>
                    <a:pt x="639789" y="395919"/>
                  </a:cubicBezTo>
                  <a:cubicBezTo>
                    <a:pt x="633517" y="403759"/>
                    <a:pt x="621910" y="418925"/>
                    <a:pt x="630264" y="424494"/>
                  </a:cubicBezTo>
                  <a:cubicBezTo>
                    <a:pt x="641156" y="431756"/>
                    <a:pt x="655664" y="418144"/>
                    <a:pt x="668364" y="414969"/>
                  </a:cubicBezTo>
                  <a:cubicBezTo>
                    <a:pt x="674998" y="405018"/>
                    <a:pt x="699568" y="373593"/>
                    <a:pt x="696939" y="357819"/>
                  </a:cubicBezTo>
                  <a:cubicBezTo>
                    <a:pt x="695057" y="346527"/>
                    <a:pt x="684239" y="338769"/>
                    <a:pt x="677889" y="329244"/>
                  </a:cubicBezTo>
                  <a:lnTo>
                    <a:pt x="706464" y="338769"/>
                  </a:lnTo>
                  <a:cubicBezTo>
                    <a:pt x="716050" y="332378"/>
                    <a:pt x="758104" y="294162"/>
                    <a:pt x="773139" y="329244"/>
                  </a:cubicBezTo>
                  <a:cubicBezTo>
                    <a:pt x="780747" y="346995"/>
                    <a:pt x="766789" y="367344"/>
                    <a:pt x="763614" y="386394"/>
                  </a:cubicBezTo>
                  <a:cubicBezTo>
                    <a:pt x="750914" y="383219"/>
                    <a:pt x="729110" y="389456"/>
                    <a:pt x="725514" y="376869"/>
                  </a:cubicBezTo>
                  <a:cubicBezTo>
                    <a:pt x="719997" y="357561"/>
                    <a:pt x="744564" y="319719"/>
                    <a:pt x="744564" y="319719"/>
                  </a:cubicBezTo>
                  <a:cubicBezTo>
                    <a:pt x="741389" y="310194"/>
                    <a:pt x="725338" y="293731"/>
                    <a:pt x="735039" y="291144"/>
                  </a:cubicBezTo>
                  <a:cubicBezTo>
                    <a:pt x="814737" y="269891"/>
                    <a:pt x="972545" y="293980"/>
                    <a:pt x="830289" y="272094"/>
                  </a:cubicBezTo>
                  <a:cubicBezTo>
                    <a:pt x="808099" y="268680"/>
                    <a:pt x="785839" y="265744"/>
                    <a:pt x="763614" y="262569"/>
                  </a:cubicBezTo>
                  <a:cubicBezTo>
                    <a:pt x="773139" y="256219"/>
                    <a:pt x="780964" y="241274"/>
                    <a:pt x="792189" y="243519"/>
                  </a:cubicBezTo>
                  <a:cubicBezTo>
                    <a:pt x="803414" y="245764"/>
                    <a:pt x="809357" y="260802"/>
                    <a:pt x="811239" y="272094"/>
                  </a:cubicBezTo>
                  <a:cubicBezTo>
                    <a:pt x="813868" y="287868"/>
                    <a:pt x="789298" y="319293"/>
                    <a:pt x="782664" y="329244"/>
                  </a:cubicBezTo>
                  <a:cubicBezTo>
                    <a:pt x="792189" y="332419"/>
                    <a:pt x="801335" y="340420"/>
                    <a:pt x="811239" y="338769"/>
                  </a:cubicBezTo>
                  <a:cubicBezTo>
                    <a:pt x="822531" y="336887"/>
                    <a:pt x="829575" y="324839"/>
                    <a:pt x="839814" y="319719"/>
                  </a:cubicBezTo>
                  <a:cubicBezTo>
                    <a:pt x="848794" y="315229"/>
                    <a:pt x="858864" y="313369"/>
                    <a:pt x="868389" y="310194"/>
                  </a:cubicBezTo>
                  <a:cubicBezTo>
                    <a:pt x="871564" y="300669"/>
                    <a:pt x="870814" y="288719"/>
                    <a:pt x="877914" y="281619"/>
                  </a:cubicBezTo>
                  <a:cubicBezTo>
                    <a:pt x="910666" y="248867"/>
                    <a:pt x="927706" y="245972"/>
                    <a:pt x="963639" y="233994"/>
                  </a:cubicBezTo>
                  <a:cubicBezTo>
                    <a:pt x="950939" y="230819"/>
                    <a:pt x="937958" y="220329"/>
                    <a:pt x="925539" y="224469"/>
                  </a:cubicBezTo>
                  <a:cubicBezTo>
                    <a:pt x="911691" y="229085"/>
                    <a:pt x="900662" y="270524"/>
                    <a:pt x="896964" y="281619"/>
                  </a:cubicBezTo>
                  <a:cubicBezTo>
                    <a:pt x="893789" y="303844"/>
                    <a:pt x="887439" y="325843"/>
                    <a:pt x="887439" y="348294"/>
                  </a:cubicBezTo>
                  <a:cubicBezTo>
                    <a:pt x="887439" y="358334"/>
                    <a:pt x="891395" y="328073"/>
                    <a:pt x="896964" y="319719"/>
                  </a:cubicBezTo>
                  <a:cubicBezTo>
                    <a:pt x="974194" y="203873"/>
                    <a:pt x="878811" y="384600"/>
                    <a:pt x="944589" y="253044"/>
                  </a:cubicBezTo>
                  <a:cubicBezTo>
                    <a:pt x="947764" y="233994"/>
                    <a:pt x="938045" y="185181"/>
                    <a:pt x="954114" y="195894"/>
                  </a:cubicBezTo>
                  <a:cubicBezTo>
                    <a:pt x="975899" y="210417"/>
                    <a:pt x="966814" y="246694"/>
                    <a:pt x="973164" y="272094"/>
                  </a:cubicBezTo>
                  <a:lnTo>
                    <a:pt x="982689" y="310194"/>
                  </a:lnTo>
                  <a:cubicBezTo>
                    <a:pt x="985864" y="294319"/>
                    <a:pt x="988287" y="278275"/>
                    <a:pt x="992214" y="262569"/>
                  </a:cubicBezTo>
                  <a:cubicBezTo>
                    <a:pt x="994649" y="252829"/>
                    <a:pt x="1001739" y="244034"/>
                    <a:pt x="1001739" y="233994"/>
                  </a:cubicBezTo>
                  <a:cubicBezTo>
                    <a:pt x="1001739" y="223954"/>
                    <a:pt x="995389" y="214944"/>
                    <a:pt x="992214" y="205419"/>
                  </a:cubicBezTo>
                  <a:cubicBezTo>
                    <a:pt x="985864" y="214944"/>
                    <a:pt x="962925" y="228874"/>
                    <a:pt x="973164" y="233994"/>
                  </a:cubicBezTo>
                  <a:cubicBezTo>
                    <a:pt x="986575" y="240699"/>
                    <a:pt x="1039880" y="221280"/>
                    <a:pt x="1058889" y="214944"/>
                  </a:cubicBezTo>
                  <a:cubicBezTo>
                    <a:pt x="1034719" y="142435"/>
                    <a:pt x="1035901" y="138103"/>
                    <a:pt x="1049364" y="205419"/>
                  </a:cubicBezTo>
                  <a:cubicBezTo>
                    <a:pt x="1034969" y="263000"/>
                    <a:pt x="1043979" y="231100"/>
                    <a:pt x="1020789" y="300669"/>
                  </a:cubicBezTo>
                  <a:lnTo>
                    <a:pt x="1011264" y="329244"/>
                  </a:lnTo>
                  <a:cubicBezTo>
                    <a:pt x="1017614" y="338769"/>
                    <a:pt x="1025194" y="347580"/>
                    <a:pt x="1030314" y="357819"/>
                  </a:cubicBezTo>
                  <a:cubicBezTo>
                    <a:pt x="1034804" y="366799"/>
                    <a:pt x="1030859" y="381904"/>
                    <a:pt x="1039839" y="386394"/>
                  </a:cubicBezTo>
                  <a:cubicBezTo>
                    <a:pt x="1048819" y="390884"/>
                    <a:pt x="1058889" y="380044"/>
                    <a:pt x="1068414" y="376869"/>
                  </a:cubicBezTo>
                  <a:cubicBezTo>
                    <a:pt x="1071589" y="345119"/>
                    <a:pt x="1077939" y="313527"/>
                    <a:pt x="1077939" y="281619"/>
                  </a:cubicBezTo>
                  <a:cubicBezTo>
                    <a:pt x="1077939" y="271579"/>
                    <a:pt x="1066763" y="262948"/>
                    <a:pt x="1068414" y="253044"/>
                  </a:cubicBezTo>
                  <a:cubicBezTo>
                    <a:pt x="1069305" y="247697"/>
                    <a:pt x="1114637" y="191243"/>
                    <a:pt x="1106514" y="186369"/>
                  </a:cubicBezTo>
                  <a:cubicBezTo>
                    <a:pt x="1087263" y="174818"/>
                    <a:pt x="1061928" y="191878"/>
                    <a:pt x="1039839" y="195894"/>
                  </a:cubicBezTo>
                  <a:cubicBezTo>
                    <a:pt x="1026959" y="198236"/>
                    <a:pt x="988648" y="205419"/>
                    <a:pt x="1001739" y="205419"/>
                  </a:cubicBezTo>
                  <a:cubicBezTo>
                    <a:pt x="1027337" y="205419"/>
                    <a:pt x="1052539" y="199069"/>
                    <a:pt x="1077939" y="195894"/>
                  </a:cubicBezTo>
                  <a:cubicBezTo>
                    <a:pt x="1087464" y="189544"/>
                    <a:pt x="1104269" y="188069"/>
                    <a:pt x="1106514" y="176844"/>
                  </a:cubicBezTo>
                  <a:cubicBezTo>
                    <a:pt x="1108759" y="165619"/>
                    <a:pt x="1088280" y="136850"/>
                    <a:pt x="1087464" y="148269"/>
                  </a:cubicBezTo>
                  <a:cubicBezTo>
                    <a:pt x="1083612" y="202200"/>
                    <a:pt x="1093814" y="256219"/>
                    <a:pt x="1096989" y="310194"/>
                  </a:cubicBezTo>
                  <a:cubicBezTo>
                    <a:pt x="1110089" y="306919"/>
                    <a:pt x="1159401" y="303668"/>
                    <a:pt x="1154139" y="272094"/>
                  </a:cubicBezTo>
                  <a:cubicBezTo>
                    <a:pt x="1151924" y="258807"/>
                    <a:pt x="1135089" y="253044"/>
                    <a:pt x="1125564" y="243519"/>
                  </a:cubicBezTo>
                  <a:cubicBezTo>
                    <a:pt x="1122389" y="233994"/>
                    <a:pt x="1112310" y="224266"/>
                    <a:pt x="1116039" y="214944"/>
                  </a:cubicBezTo>
                  <a:cubicBezTo>
                    <a:pt x="1120291" y="204315"/>
                    <a:pt x="1134375" y="190774"/>
                    <a:pt x="1144614" y="195894"/>
                  </a:cubicBezTo>
                  <a:cubicBezTo>
                    <a:pt x="1153594" y="200384"/>
                    <a:pt x="1141361" y="216629"/>
                    <a:pt x="1135089" y="224469"/>
                  </a:cubicBezTo>
                  <a:cubicBezTo>
                    <a:pt x="1127938" y="233408"/>
                    <a:pt x="1116039" y="237169"/>
                    <a:pt x="1106514" y="243519"/>
                  </a:cubicBezTo>
                  <a:cubicBezTo>
                    <a:pt x="1100164" y="233994"/>
                    <a:pt x="1080313" y="223883"/>
                    <a:pt x="1087464" y="214944"/>
                  </a:cubicBezTo>
                  <a:cubicBezTo>
                    <a:pt x="1100008" y="199264"/>
                    <a:pt x="1144614" y="195894"/>
                    <a:pt x="1144614" y="195894"/>
                  </a:cubicBezTo>
                  <a:cubicBezTo>
                    <a:pt x="1154139" y="189544"/>
                    <a:pt x="1166038" y="185783"/>
                    <a:pt x="1173189" y="176844"/>
                  </a:cubicBezTo>
                  <a:cubicBezTo>
                    <a:pt x="1208132" y="133166"/>
                    <a:pt x="1135666" y="140428"/>
                    <a:pt x="1239864" y="157794"/>
                  </a:cubicBezTo>
                  <a:cubicBezTo>
                    <a:pt x="1246214" y="167319"/>
                    <a:pt x="1261690" y="175263"/>
                    <a:pt x="1258914" y="186369"/>
                  </a:cubicBezTo>
                  <a:cubicBezTo>
                    <a:pt x="1256479" y="196109"/>
                    <a:pt x="1240079" y="193459"/>
                    <a:pt x="1230339" y="195894"/>
                  </a:cubicBezTo>
                  <a:cubicBezTo>
                    <a:pt x="1214633" y="199821"/>
                    <a:pt x="1198589" y="202244"/>
                    <a:pt x="1182714" y="205419"/>
                  </a:cubicBezTo>
                  <a:cubicBezTo>
                    <a:pt x="1154867" y="247189"/>
                    <a:pt x="1119619" y="283997"/>
                    <a:pt x="1268439" y="224469"/>
                  </a:cubicBezTo>
                  <a:cubicBezTo>
                    <a:pt x="1277761" y="220740"/>
                    <a:pt x="1262089" y="205419"/>
                    <a:pt x="1258914" y="195894"/>
                  </a:cubicBezTo>
                  <a:cubicBezTo>
                    <a:pt x="1262089" y="180019"/>
                    <a:pt x="1259459" y="161739"/>
                    <a:pt x="1268439" y="148269"/>
                  </a:cubicBezTo>
                  <a:cubicBezTo>
                    <a:pt x="1274008" y="139915"/>
                    <a:pt x="1289914" y="131644"/>
                    <a:pt x="1297014" y="138744"/>
                  </a:cubicBezTo>
                  <a:cubicBezTo>
                    <a:pt x="1304114" y="145844"/>
                    <a:pt x="1290664" y="157794"/>
                    <a:pt x="1287489" y="167319"/>
                  </a:cubicBezTo>
                  <a:cubicBezTo>
                    <a:pt x="1297014" y="173669"/>
                    <a:pt x="1304772" y="184487"/>
                    <a:pt x="1316064" y="186369"/>
                  </a:cubicBezTo>
                  <a:cubicBezTo>
                    <a:pt x="1325968" y="188020"/>
                    <a:pt x="1347814" y="186369"/>
                    <a:pt x="1344639" y="176844"/>
                  </a:cubicBezTo>
                  <a:cubicBezTo>
                    <a:pt x="1340149" y="163374"/>
                    <a:pt x="1319239" y="164144"/>
                    <a:pt x="1306539" y="157794"/>
                  </a:cubicBezTo>
                  <a:cubicBezTo>
                    <a:pt x="1303364" y="148269"/>
                    <a:pt x="1289914" y="122119"/>
                    <a:pt x="1297014" y="129219"/>
                  </a:cubicBezTo>
                  <a:cubicBezTo>
                    <a:pt x="1307054" y="139259"/>
                    <a:pt x="1314056" y="153263"/>
                    <a:pt x="1316064" y="167319"/>
                  </a:cubicBezTo>
                  <a:cubicBezTo>
                    <a:pt x="1317484" y="177258"/>
                    <a:pt x="1299439" y="188794"/>
                    <a:pt x="1306539" y="195894"/>
                  </a:cubicBezTo>
                  <a:cubicBezTo>
                    <a:pt x="1313639" y="202994"/>
                    <a:pt x="1325589" y="189544"/>
                    <a:pt x="1335114" y="186369"/>
                  </a:cubicBezTo>
                  <a:cubicBezTo>
                    <a:pt x="1338289" y="176844"/>
                    <a:pt x="1348368" y="167116"/>
                    <a:pt x="1344639" y="157794"/>
                  </a:cubicBezTo>
                  <a:cubicBezTo>
                    <a:pt x="1320020" y="96246"/>
                    <a:pt x="1301648" y="181993"/>
                    <a:pt x="1325589" y="110169"/>
                  </a:cubicBezTo>
                  <a:cubicBezTo>
                    <a:pt x="1335114" y="113344"/>
                    <a:pt x="1352744" y="109755"/>
                    <a:pt x="1354164" y="119694"/>
                  </a:cubicBezTo>
                  <a:cubicBezTo>
                    <a:pt x="1357004" y="139573"/>
                    <a:pt x="1335114" y="176844"/>
                    <a:pt x="1335114" y="176844"/>
                  </a:cubicBezTo>
                  <a:cubicBezTo>
                    <a:pt x="1343362" y="178906"/>
                    <a:pt x="1391161" y="198100"/>
                    <a:pt x="1401789" y="176844"/>
                  </a:cubicBezTo>
                  <a:cubicBezTo>
                    <a:pt x="1406279" y="167864"/>
                    <a:pt x="1395439" y="157794"/>
                    <a:pt x="1392264" y="148269"/>
                  </a:cubicBezTo>
                  <a:cubicBezTo>
                    <a:pt x="1395439" y="129219"/>
                    <a:pt x="1389220" y="105782"/>
                    <a:pt x="1401789" y="91119"/>
                  </a:cubicBezTo>
                  <a:cubicBezTo>
                    <a:pt x="1422223" y="67279"/>
                    <a:pt x="1457024" y="84131"/>
                    <a:pt x="1477989" y="91119"/>
                  </a:cubicBezTo>
                  <a:cubicBezTo>
                    <a:pt x="1471639" y="100644"/>
                    <a:pt x="1464059" y="109455"/>
                    <a:pt x="1458939" y="119694"/>
                  </a:cubicBezTo>
                  <a:cubicBezTo>
                    <a:pt x="1454449" y="128674"/>
                    <a:pt x="1456514" y="141169"/>
                    <a:pt x="1449414" y="148269"/>
                  </a:cubicBezTo>
                  <a:cubicBezTo>
                    <a:pt x="1442314" y="155369"/>
                    <a:pt x="1430364" y="154619"/>
                    <a:pt x="1420839" y="157794"/>
                  </a:cubicBezTo>
                  <a:cubicBezTo>
                    <a:pt x="1430364" y="164144"/>
                    <a:pt x="1438189" y="179089"/>
                    <a:pt x="1449414" y="176844"/>
                  </a:cubicBezTo>
                  <a:cubicBezTo>
                    <a:pt x="1484035" y="169920"/>
                    <a:pt x="1463312" y="132813"/>
                    <a:pt x="1458939" y="119694"/>
                  </a:cubicBezTo>
                  <a:cubicBezTo>
                    <a:pt x="1370691" y="163818"/>
                    <a:pt x="1362659" y="137714"/>
                    <a:pt x="1411314" y="186369"/>
                  </a:cubicBezTo>
                  <a:cubicBezTo>
                    <a:pt x="1449414" y="183194"/>
                    <a:pt x="1493359" y="197370"/>
                    <a:pt x="1525614" y="176844"/>
                  </a:cubicBezTo>
                  <a:cubicBezTo>
                    <a:pt x="1541907" y="166475"/>
                    <a:pt x="1500267" y="130769"/>
                    <a:pt x="1516089" y="119694"/>
                  </a:cubicBezTo>
                  <a:cubicBezTo>
                    <a:pt x="1544819" y="99583"/>
                    <a:pt x="1585795" y="110169"/>
                    <a:pt x="1620864" y="110169"/>
                  </a:cubicBezTo>
                  <a:cubicBezTo>
                    <a:pt x="1646462" y="110169"/>
                    <a:pt x="1570037" y="116311"/>
                    <a:pt x="1544664" y="119694"/>
                  </a:cubicBezTo>
                  <a:lnTo>
                    <a:pt x="1477989" y="129219"/>
                  </a:lnTo>
                  <a:cubicBezTo>
                    <a:pt x="1544664" y="151444"/>
                    <a:pt x="1528789" y="167319"/>
                    <a:pt x="1544664" y="119694"/>
                  </a:cubicBezTo>
                  <a:cubicBezTo>
                    <a:pt x="1541489" y="106994"/>
                    <a:pt x="1527877" y="92486"/>
                    <a:pt x="1535139" y="81594"/>
                  </a:cubicBezTo>
                  <a:cubicBezTo>
                    <a:pt x="1540708" y="73240"/>
                    <a:pt x="1555874" y="84847"/>
                    <a:pt x="1563714" y="91119"/>
                  </a:cubicBezTo>
                  <a:cubicBezTo>
                    <a:pt x="1572653" y="98270"/>
                    <a:pt x="1576414" y="110169"/>
                    <a:pt x="1582764" y="119694"/>
                  </a:cubicBezTo>
                  <a:cubicBezTo>
                    <a:pt x="1590473" y="173655"/>
                    <a:pt x="1572647" y="195894"/>
                    <a:pt x="1630389" y="195894"/>
                  </a:cubicBezTo>
                  <a:cubicBezTo>
                    <a:pt x="1640429" y="195894"/>
                    <a:pt x="1649439" y="189544"/>
                    <a:pt x="1658964" y="186369"/>
                  </a:cubicBezTo>
                  <a:cubicBezTo>
                    <a:pt x="1652614" y="176844"/>
                    <a:pt x="1641796" y="169086"/>
                    <a:pt x="1639914" y="157794"/>
                  </a:cubicBezTo>
                  <a:cubicBezTo>
                    <a:pt x="1637884" y="145614"/>
                    <a:pt x="1661172" y="106498"/>
                    <a:pt x="1668489" y="100644"/>
                  </a:cubicBezTo>
                  <a:cubicBezTo>
                    <a:pt x="1676329" y="94372"/>
                    <a:pt x="1687539" y="94294"/>
                    <a:pt x="1697064" y="91119"/>
                  </a:cubicBezTo>
                  <a:cubicBezTo>
                    <a:pt x="1684364" y="87944"/>
                    <a:pt x="1665699" y="92819"/>
                    <a:pt x="1658964" y="81594"/>
                  </a:cubicBezTo>
                  <a:cubicBezTo>
                    <a:pt x="1652229" y="70369"/>
                    <a:pt x="1656780" y="49348"/>
                    <a:pt x="1668489" y="43494"/>
                  </a:cubicBezTo>
                  <a:cubicBezTo>
                    <a:pt x="1682969" y="36254"/>
                    <a:pt x="1700239" y="49844"/>
                    <a:pt x="1716114" y="53019"/>
                  </a:cubicBezTo>
                  <a:cubicBezTo>
                    <a:pt x="1715492" y="55508"/>
                    <a:pt x="1702033" y="113483"/>
                    <a:pt x="1697064" y="119694"/>
                  </a:cubicBezTo>
                  <a:cubicBezTo>
                    <a:pt x="1689913" y="128633"/>
                    <a:pt x="1678014" y="132394"/>
                    <a:pt x="1668489" y="138744"/>
                  </a:cubicBezTo>
                  <a:cubicBezTo>
                    <a:pt x="1665314" y="148269"/>
                    <a:pt x="1654474" y="158339"/>
                    <a:pt x="1658964" y="167319"/>
                  </a:cubicBezTo>
                  <a:cubicBezTo>
                    <a:pt x="1673752" y="196895"/>
                    <a:pt x="1707287" y="163679"/>
                    <a:pt x="1716114" y="157794"/>
                  </a:cubicBezTo>
                  <a:cubicBezTo>
                    <a:pt x="1738784" y="89784"/>
                    <a:pt x="1718456" y="111783"/>
                    <a:pt x="1763739" y="81594"/>
                  </a:cubicBezTo>
                  <a:cubicBezTo>
                    <a:pt x="1770089" y="91119"/>
                    <a:pt x="1780907" y="98877"/>
                    <a:pt x="1782789" y="110169"/>
                  </a:cubicBezTo>
                  <a:cubicBezTo>
                    <a:pt x="1787747" y="139917"/>
                    <a:pt x="1760977" y="144220"/>
                    <a:pt x="1744689" y="157794"/>
                  </a:cubicBezTo>
                  <a:cubicBezTo>
                    <a:pt x="1734341" y="166418"/>
                    <a:pt x="1725639" y="176844"/>
                    <a:pt x="1716114" y="186369"/>
                  </a:cubicBezTo>
                  <a:cubicBezTo>
                    <a:pt x="1725639" y="192719"/>
                    <a:pt x="1734450" y="200299"/>
                    <a:pt x="1744689" y="205419"/>
                  </a:cubicBezTo>
                  <a:cubicBezTo>
                    <a:pt x="1753669" y="209909"/>
                    <a:pt x="1770506" y="224598"/>
                    <a:pt x="1773264" y="214944"/>
                  </a:cubicBezTo>
                  <a:cubicBezTo>
                    <a:pt x="1780296" y="190331"/>
                    <a:pt x="1767631" y="164044"/>
                    <a:pt x="1763739" y="138744"/>
                  </a:cubicBezTo>
                  <a:cubicBezTo>
                    <a:pt x="1757171" y="96052"/>
                    <a:pt x="1756279" y="97313"/>
                    <a:pt x="1744689" y="62544"/>
                  </a:cubicBezTo>
                  <a:cubicBezTo>
                    <a:pt x="1754214" y="56194"/>
                    <a:pt x="1762039" y="41249"/>
                    <a:pt x="1773264" y="43494"/>
                  </a:cubicBezTo>
                  <a:cubicBezTo>
                    <a:pt x="1784489" y="45739"/>
                    <a:pt x="1787665" y="61608"/>
                    <a:pt x="1792314" y="72069"/>
                  </a:cubicBezTo>
                  <a:cubicBezTo>
                    <a:pt x="1800469" y="90419"/>
                    <a:pt x="1811364" y="129219"/>
                    <a:pt x="1811364" y="129219"/>
                  </a:cubicBezTo>
                  <a:cubicBezTo>
                    <a:pt x="1805014" y="138744"/>
                    <a:pt x="1789538" y="146688"/>
                    <a:pt x="1792314" y="157794"/>
                  </a:cubicBezTo>
                  <a:cubicBezTo>
                    <a:pt x="1798176" y="181240"/>
                    <a:pt x="1843602" y="159748"/>
                    <a:pt x="1849464" y="157794"/>
                  </a:cubicBezTo>
                  <a:cubicBezTo>
                    <a:pt x="1874864" y="81594"/>
                    <a:pt x="1849464" y="176844"/>
                    <a:pt x="1849464" y="100644"/>
                  </a:cubicBezTo>
                  <a:cubicBezTo>
                    <a:pt x="1849464" y="90604"/>
                    <a:pt x="1855814" y="81594"/>
                    <a:pt x="1858989" y="72069"/>
                  </a:cubicBezTo>
                  <a:cubicBezTo>
                    <a:pt x="1868514" y="75244"/>
                    <a:pt x="1880464" y="74494"/>
                    <a:pt x="1887564" y="81594"/>
                  </a:cubicBezTo>
                  <a:cubicBezTo>
                    <a:pt x="1911225" y="105255"/>
                    <a:pt x="1890668" y="119800"/>
                    <a:pt x="1878039" y="138744"/>
                  </a:cubicBezTo>
                  <a:cubicBezTo>
                    <a:pt x="1896877" y="153814"/>
                    <a:pt x="1966905" y="228497"/>
                    <a:pt x="2001864" y="167319"/>
                  </a:cubicBezTo>
                  <a:cubicBezTo>
                    <a:pt x="2013223" y="147440"/>
                    <a:pt x="1963764" y="110169"/>
                    <a:pt x="1963764" y="110169"/>
                  </a:cubicBezTo>
                  <a:cubicBezTo>
                    <a:pt x="1966939" y="100644"/>
                    <a:pt x="1964309" y="86084"/>
                    <a:pt x="1973289" y="81594"/>
                  </a:cubicBezTo>
                  <a:cubicBezTo>
                    <a:pt x="1982269" y="77104"/>
                    <a:pt x="1997374" y="82139"/>
                    <a:pt x="2001864" y="91119"/>
                  </a:cubicBezTo>
                  <a:cubicBezTo>
                    <a:pt x="2006354" y="100099"/>
                    <a:pt x="1995514" y="110169"/>
                    <a:pt x="1992339" y="119694"/>
                  </a:cubicBezTo>
                  <a:cubicBezTo>
                    <a:pt x="1988497" y="100484"/>
                    <a:pt x="1963738" y="53019"/>
                    <a:pt x="2011389" y="53019"/>
                  </a:cubicBezTo>
                  <a:cubicBezTo>
                    <a:pt x="2022837" y="53019"/>
                    <a:pt x="2030439" y="65719"/>
                    <a:pt x="2039964" y="72069"/>
                  </a:cubicBezTo>
                  <a:cubicBezTo>
                    <a:pt x="2046314" y="81594"/>
                    <a:pt x="2053894" y="90405"/>
                    <a:pt x="2059014" y="100644"/>
                  </a:cubicBezTo>
                  <a:cubicBezTo>
                    <a:pt x="2063504" y="109624"/>
                    <a:pt x="2060185" y="123650"/>
                    <a:pt x="2068539" y="129219"/>
                  </a:cubicBezTo>
                  <a:cubicBezTo>
                    <a:pt x="2082009" y="138199"/>
                    <a:pt x="2100289" y="135569"/>
                    <a:pt x="2116164" y="138744"/>
                  </a:cubicBezTo>
                  <a:cubicBezTo>
                    <a:pt x="2053454" y="185776"/>
                    <a:pt x="2080400" y="172171"/>
                    <a:pt x="2097114" y="138744"/>
                  </a:cubicBezTo>
                  <a:cubicBezTo>
                    <a:pt x="2107288" y="118397"/>
                    <a:pt x="2104458" y="96759"/>
                    <a:pt x="2125689" y="81594"/>
                  </a:cubicBezTo>
                  <a:cubicBezTo>
                    <a:pt x="2139602" y="71656"/>
                    <a:pt x="2157439" y="68894"/>
                    <a:pt x="2173314" y="62544"/>
                  </a:cubicBezTo>
                  <a:cubicBezTo>
                    <a:pt x="2198714" y="65719"/>
                    <a:pt x="2226123" y="61673"/>
                    <a:pt x="2249514" y="72069"/>
                  </a:cubicBezTo>
                  <a:cubicBezTo>
                    <a:pt x="2258689" y="76147"/>
                    <a:pt x="2259039" y="90604"/>
                    <a:pt x="2259039" y="100644"/>
                  </a:cubicBezTo>
                  <a:cubicBezTo>
                    <a:pt x="2259039" y="110684"/>
                    <a:pt x="2255786" y="121379"/>
                    <a:pt x="2249514" y="129219"/>
                  </a:cubicBezTo>
                  <a:cubicBezTo>
                    <a:pt x="2236085" y="146005"/>
                    <a:pt x="2211188" y="151519"/>
                    <a:pt x="2192364" y="157794"/>
                  </a:cubicBezTo>
                  <a:cubicBezTo>
                    <a:pt x="2195539" y="110169"/>
                    <a:pt x="2185577" y="59776"/>
                    <a:pt x="2201889" y="14919"/>
                  </a:cubicBezTo>
                  <a:cubicBezTo>
                    <a:pt x="2207314" y="0"/>
                    <a:pt x="2222588" y="39236"/>
                    <a:pt x="2230464" y="53019"/>
                  </a:cubicBezTo>
                  <a:cubicBezTo>
                    <a:pt x="2235445" y="61736"/>
                    <a:pt x="2237231" y="71940"/>
                    <a:pt x="2239989" y="81594"/>
                  </a:cubicBezTo>
                  <a:cubicBezTo>
                    <a:pt x="2243585" y="94181"/>
                    <a:pt x="2240257" y="110437"/>
                    <a:pt x="2249514" y="119694"/>
                  </a:cubicBezTo>
                  <a:cubicBezTo>
                    <a:pt x="2258771" y="128951"/>
                    <a:pt x="2274914" y="126044"/>
                    <a:pt x="2287614" y="129219"/>
                  </a:cubicBezTo>
                  <a:cubicBezTo>
                    <a:pt x="2265389" y="195894"/>
                    <a:pt x="2249514" y="192719"/>
                    <a:pt x="2297139" y="176844"/>
                  </a:cubicBezTo>
                  <a:cubicBezTo>
                    <a:pt x="2319809" y="108834"/>
                    <a:pt x="2327328" y="136402"/>
                    <a:pt x="2297139" y="91119"/>
                  </a:cubicBezTo>
                  <a:cubicBezTo>
                    <a:pt x="2309839" y="82652"/>
                    <a:pt x="2344764" y="45611"/>
                    <a:pt x="2344764" y="100644"/>
                  </a:cubicBezTo>
                  <a:cubicBezTo>
                    <a:pt x="2344764" y="159911"/>
                    <a:pt x="2295551" y="167848"/>
                    <a:pt x="2354289" y="148269"/>
                  </a:cubicBezTo>
                  <a:cubicBezTo>
                    <a:pt x="2376514" y="81594"/>
                    <a:pt x="2354289" y="97469"/>
                    <a:pt x="2401914" y="81594"/>
                  </a:cubicBezTo>
                  <a:cubicBezTo>
                    <a:pt x="2405089" y="91119"/>
                    <a:pt x="2411439" y="100129"/>
                    <a:pt x="2411439" y="110169"/>
                  </a:cubicBezTo>
                  <a:cubicBezTo>
                    <a:pt x="2411439" y="140923"/>
                    <a:pt x="2398418" y="153513"/>
                    <a:pt x="2382864" y="176844"/>
                  </a:cubicBezTo>
                  <a:cubicBezTo>
                    <a:pt x="2386039" y="192719"/>
                    <a:pt x="2377909" y="217229"/>
                    <a:pt x="2392389" y="224469"/>
                  </a:cubicBezTo>
                  <a:cubicBezTo>
                    <a:pt x="2404437" y="230493"/>
                    <a:pt x="2414422" y="207669"/>
                    <a:pt x="2420964" y="195894"/>
                  </a:cubicBezTo>
                  <a:cubicBezTo>
                    <a:pt x="2430716" y="178341"/>
                    <a:pt x="2440014" y="138744"/>
                    <a:pt x="2440014" y="138744"/>
                  </a:cubicBezTo>
                  <a:cubicBezTo>
                    <a:pt x="2436839" y="129219"/>
                    <a:pt x="2428838" y="120073"/>
                    <a:pt x="2430489" y="110169"/>
                  </a:cubicBezTo>
                  <a:cubicBezTo>
                    <a:pt x="2432371" y="98877"/>
                    <a:pt x="2447294" y="70369"/>
                    <a:pt x="2449539" y="81594"/>
                  </a:cubicBezTo>
                  <a:cubicBezTo>
                    <a:pt x="2456270" y="115251"/>
                    <a:pt x="2441244" y="154104"/>
                    <a:pt x="2430489" y="186369"/>
                  </a:cubicBezTo>
                  <a:cubicBezTo>
                    <a:pt x="2433664" y="199069"/>
                    <a:pt x="2426923" y="224469"/>
                    <a:pt x="2440014" y="224469"/>
                  </a:cubicBezTo>
                  <a:cubicBezTo>
                    <a:pt x="2453105" y="224469"/>
                    <a:pt x="2445943" y="198956"/>
                    <a:pt x="2449539" y="186369"/>
                  </a:cubicBezTo>
                  <a:cubicBezTo>
                    <a:pt x="2452297" y="176715"/>
                    <a:pt x="2451964" y="164894"/>
                    <a:pt x="2459064" y="157794"/>
                  </a:cubicBezTo>
                  <a:cubicBezTo>
                    <a:pt x="2466164" y="150694"/>
                    <a:pt x="2478114" y="151444"/>
                    <a:pt x="2487639" y="148269"/>
                  </a:cubicBezTo>
                  <a:cubicBezTo>
                    <a:pt x="2497164" y="141919"/>
                    <a:pt x="2513438" y="118113"/>
                    <a:pt x="2516214" y="129219"/>
                  </a:cubicBezTo>
                  <a:cubicBezTo>
                    <a:pt x="2523953" y="160175"/>
                    <a:pt x="2513864" y="193378"/>
                    <a:pt x="2506689" y="224469"/>
                  </a:cubicBezTo>
                  <a:cubicBezTo>
                    <a:pt x="2504115" y="235623"/>
                    <a:pt x="2499087" y="253044"/>
                    <a:pt x="2487639" y="253044"/>
                  </a:cubicBezTo>
                  <a:cubicBezTo>
                    <a:pt x="2477599" y="253044"/>
                    <a:pt x="2493989" y="233994"/>
                    <a:pt x="2497164" y="224469"/>
                  </a:cubicBezTo>
                  <a:cubicBezTo>
                    <a:pt x="2490552" y="217857"/>
                    <a:pt x="2451187" y="187011"/>
                    <a:pt x="2459064" y="167319"/>
                  </a:cubicBezTo>
                  <a:cubicBezTo>
                    <a:pt x="2463316" y="156690"/>
                    <a:pt x="2478114" y="154619"/>
                    <a:pt x="2487639" y="148269"/>
                  </a:cubicBezTo>
                  <a:cubicBezTo>
                    <a:pt x="2506689" y="151444"/>
                    <a:pt x="2528021" y="148212"/>
                    <a:pt x="2544789" y="157794"/>
                  </a:cubicBezTo>
                  <a:cubicBezTo>
                    <a:pt x="2553506" y="162775"/>
                    <a:pt x="2551556" y="176715"/>
                    <a:pt x="2554314" y="186369"/>
                  </a:cubicBezTo>
                  <a:cubicBezTo>
                    <a:pt x="2557910" y="198956"/>
                    <a:pt x="2560664" y="211769"/>
                    <a:pt x="2563839" y="224469"/>
                  </a:cubicBezTo>
                  <a:cubicBezTo>
                    <a:pt x="2567014" y="214944"/>
                    <a:pt x="2573364" y="205934"/>
                    <a:pt x="2573364" y="195894"/>
                  </a:cubicBezTo>
                  <a:cubicBezTo>
                    <a:pt x="2573364" y="176581"/>
                    <a:pt x="2558533" y="157314"/>
                    <a:pt x="2563839" y="138744"/>
                  </a:cubicBezTo>
                  <a:cubicBezTo>
                    <a:pt x="2566597" y="129090"/>
                    <a:pt x="2582889" y="132394"/>
                    <a:pt x="2592414" y="129219"/>
                  </a:cubicBezTo>
                  <a:cubicBezTo>
                    <a:pt x="2595589" y="138744"/>
                    <a:pt x="2603048" y="147815"/>
                    <a:pt x="2601939" y="157794"/>
                  </a:cubicBezTo>
                  <a:cubicBezTo>
                    <a:pt x="2599721" y="177752"/>
                    <a:pt x="2582889" y="214944"/>
                    <a:pt x="2582889" y="214944"/>
                  </a:cubicBezTo>
                  <a:cubicBezTo>
                    <a:pt x="2589239" y="233994"/>
                    <a:pt x="2608289" y="253044"/>
                    <a:pt x="2601939" y="272094"/>
                  </a:cubicBezTo>
                  <a:cubicBezTo>
                    <a:pt x="2579714" y="338769"/>
                    <a:pt x="2563839" y="335594"/>
                    <a:pt x="2611464" y="319719"/>
                  </a:cubicBezTo>
                  <a:cubicBezTo>
                    <a:pt x="2614639" y="307019"/>
                    <a:pt x="2612811" y="291841"/>
                    <a:pt x="2620989" y="281619"/>
                  </a:cubicBezTo>
                  <a:cubicBezTo>
                    <a:pt x="2627261" y="273779"/>
                    <a:pt x="2645835" y="281416"/>
                    <a:pt x="2649564" y="272094"/>
                  </a:cubicBezTo>
                  <a:cubicBezTo>
                    <a:pt x="2654426" y="259939"/>
                    <a:pt x="2643801" y="246533"/>
                    <a:pt x="2640039" y="233994"/>
                  </a:cubicBezTo>
                  <a:cubicBezTo>
                    <a:pt x="2634269" y="214760"/>
                    <a:pt x="2627339" y="195894"/>
                    <a:pt x="2620989" y="176844"/>
                  </a:cubicBezTo>
                  <a:lnTo>
                    <a:pt x="2611464" y="148269"/>
                  </a:lnTo>
                  <a:cubicBezTo>
                    <a:pt x="2620989" y="145094"/>
                    <a:pt x="2630135" y="137093"/>
                    <a:pt x="2640039" y="138744"/>
                  </a:cubicBezTo>
                  <a:cubicBezTo>
                    <a:pt x="2672554" y="144163"/>
                    <a:pt x="2679341" y="170579"/>
                    <a:pt x="2659089" y="195894"/>
                  </a:cubicBezTo>
                  <a:cubicBezTo>
                    <a:pt x="2652817" y="203734"/>
                    <a:pt x="2640039" y="202244"/>
                    <a:pt x="2630514" y="205419"/>
                  </a:cubicBezTo>
                  <a:cubicBezTo>
                    <a:pt x="2633689" y="224469"/>
                    <a:pt x="2629326" y="246500"/>
                    <a:pt x="2640039" y="262569"/>
                  </a:cubicBezTo>
                  <a:cubicBezTo>
                    <a:pt x="2645608" y="270923"/>
                    <a:pt x="2649564" y="244034"/>
                    <a:pt x="2649564" y="233994"/>
                  </a:cubicBezTo>
                  <a:cubicBezTo>
                    <a:pt x="2649564" y="223954"/>
                    <a:pt x="2643214" y="214944"/>
                    <a:pt x="2640039" y="205419"/>
                  </a:cubicBezTo>
                  <a:cubicBezTo>
                    <a:pt x="2642606" y="195151"/>
                    <a:pt x="2647184" y="140530"/>
                    <a:pt x="2678139" y="148269"/>
                  </a:cubicBezTo>
                  <a:cubicBezTo>
                    <a:pt x="2687879" y="150704"/>
                    <a:pt x="2683174" y="167864"/>
                    <a:pt x="2687664" y="176844"/>
                  </a:cubicBezTo>
                  <a:cubicBezTo>
                    <a:pt x="2692784" y="187083"/>
                    <a:pt x="2700364" y="195894"/>
                    <a:pt x="2706714" y="205419"/>
                  </a:cubicBezTo>
                  <a:cubicBezTo>
                    <a:pt x="2700364" y="218119"/>
                    <a:pt x="2687664" y="229320"/>
                    <a:pt x="2687664" y="243519"/>
                  </a:cubicBezTo>
                  <a:cubicBezTo>
                    <a:pt x="2687664" y="254967"/>
                    <a:pt x="2702205" y="225466"/>
                    <a:pt x="2706714" y="214944"/>
                  </a:cubicBezTo>
                  <a:cubicBezTo>
                    <a:pt x="2718651" y="187092"/>
                    <a:pt x="2709297" y="169063"/>
                    <a:pt x="2735289" y="148269"/>
                  </a:cubicBezTo>
                  <a:cubicBezTo>
                    <a:pt x="2743129" y="141997"/>
                    <a:pt x="2754339" y="141919"/>
                    <a:pt x="2763864" y="138744"/>
                  </a:cubicBezTo>
                  <a:cubicBezTo>
                    <a:pt x="2760689" y="157794"/>
                    <a:pt x="2758529" y="177041"/>
                    <a:pt x="2754339" y="195894"/>
                  </a:cubicBezTo>
                  <a:cubicBezTo>
                    <a:pt x="2752161" y="205695"/>
                    <a:pt x="2751914" y="217369"/>
                    <a:pt x="2744814" y="224469"/>
                  </a:cubicBezTo>
                  <a:cubicBezTo>
                    <a:pt x="2737714" y="231569"/>
                    <a:pt x="2725764" y="230819"/>
                    <a:pt x="2716239" y="233994"/>
                  </a:cubicBezTo>
                  <a:cubicBezTo>
                    <a:pt x="2709889" y="224469"/>
                    <a:pt x="2699071" y="216711"/>
                    <a:pt x="2697189" y="205419"/>
                  </a:cubicBezTo>
                  <a:cubicBezTo>
                    <a:pt x="2695538" y="195515"/>
                    <a:pt x="2696674" y="176844"/>
                    <a:pt x="2706714" y="176844"/>
                  </a:cubicBezTo>
                  <a:cubicBezTo>
                    <a:pt x="2722589" y="176844"/>
                    <a:pt x="2732114" y="195894"/>
                    <a:pt x="2744814" y="205419"/>
                  </a:cubicBezTo>
                  <a:cubicBezTo>
                    <a:pt x="2751164" y="218119"/>
                    <a:pt x="2760128" y="229820"/>
                    <a:pt x="2763864" y="243519"/>
                  </a:cubicBezTo>
                  <a:cubicBezTo>
                    <a:pt x="2769771" y="265179"/>
                    <a:pt x="2773389" y="287743"/>
                    <a:pt x="2773389" y="310194"/>
                  </a:cubicBezTo>
                  <a:cubicBezTo>
                    <a:pt x="2773389" y="320234"/>
                    <a:pt x="2767039" y="291144"/>
                    <a:pt x="2763864" y="281619"/>
                  </a:cubicBezTo>
                  <a:cubicBezTo>
                    <a:pt x="2767039" y="243519"/>
                    <a:pt x="2758329" y="202460"/>
                    <a:pt x="2773389" y="167319"/>
                  </a:cubicBezTo>
                  <a:cubicBezTo>
                    <a:pt x="2780124" y="151604"/>
                    <a:pt x="2777778" y="206147"/>
                    <a:pt x="2792439" y="214944"/>
                  </a:cubicBezTo>
                  <a:cubicBezTo>
                    <a:pt x="2802255" y="220834"/>
                    <a:pt x="2811489" y="202244"/>
                    <a:pt x="2821014" y="195894"/>
                  </a:cubicBezTo>
                  <a:cubicBezTo>
                    <a:pt x="2817839" y="208594"/>
                    <a:pt x="2815085" y="221407"/>
                    <a:pt x="2811489" y="233994"/>
                  </a:cubicBezTo>
                  <a:cubicBezTo>
                    <a:pt x="2808731" y="243648"/>
                    <a:pt x="2810318" y="268138"/>
                    <a:pt x="2801964" y="262569"/>
                  </a:cubicBezTo>
                  <a:cubicBezTo>
                    <a:pt x="2787738" y="253085"/>
                    <a:pt x="2789264" y="230819"/>
                    <a:pt x="2782914" y="214944"/>
                  </a:cubicBezTo>
                  <a:cubicBezTo>
                    <a:pt x="2795614" y="208594"/>
                    <a:pt x="2806958" y="197902"/>
                    <a:pt x="2821014" y="195894"/>
                  </a:cubicBezTo>
                  <a:cubicBezTo>
                    <a:pt x="2845137" y="192448"/>
                    <a:pt x="2865607" y="221437"/>
                    <a:pt x="2878164" y="233994"/>
                  </a:cubicBezTo>
                  <a:cubicBezTo>
                    <a:pt x="2887689" y="230819"/>
                    <a:pt x="2902249" y="233449"/>
                    <a:pt x="2906739" y="224469"/>
                  </a:cubicBezTo>
                  <a:cubicBezTo>
                    <a:pt x="2911229" y="215489"/>
                    <a:pt x="2905823" y="190728"/>
                    <a:pt x="2897214" y="195894"/>
                  </a:cubicBezTo>
                  <a:cubicBezTo>
                    <a:pt x="2869921" y="212270"/>
                    <a:pt x="2859173" y="252868"/>
                    <a:pt x="2849589" y="281619"/>
                  </a:cubicBezTo>
                  <a:cubicBezTo>
                    <a:pt x="2859114" y="287969"/>
                    <a:pt x="2866872" y="298787"/>
                    <a:pt x="2878164" y="300669"/>
                  </a:cubicBezTo>
                  <a:cubicBezTo>
                    <a:pt x="2941245" y="311182"/>
                    <a:pt x="2878627" y="240401"/>
                    <a:pt x="2897214" y="224469"/>
                  </a:cubicBezTo>
                  <a:cubicBezTo>
                    <a:pt x="2916649" y="207810"/>
                    <a:pt x="2948014" y="230819"/>
                    <a:pt x="2973414" y="233994"/>
                  </a:cubicBezTo>
                  <a:cubicBezTo>
                    <a:pt x="2980930" y="256543"/>
                    <a:pt x="2992464" y="287206"/>
                    <a:pt x="2992464" y="310194"/>
                  </a:cubicBezTo>
                  <a:cubicBezTo>
                    <a:pt x="2992464" y="329912"/>
                    <a:pt x="2962382" y="369604"/>
                    <a:pt x="3001989" y="310194"/>
                  </a:cubicBezTo>
                  <a:cubicBezTo>
                    <a:pt x="2996370" y="282099"/>
                    <a:pt x="3001585" y="249802"/>
                    <a:pt x="2963889" y="243519"/>
                  </a:cubicBezTo>
                  <a:cubicBezTo>
                    <a:pt x="2953985" y="241868"/>
                    <a:pt x="2944839" y="249869"/>
                    <a:pt x="2935314" y="253044"/>
                  </a:cubicBezTo>
                  <a:cubicBezTo>
                    <a:pt x="2938366" y="265251"/>
                    <a:pt x="2939252" y="314334"/>
                    <a:pt x="2973414" y="300669"/>
                  </a:cubicBezTo>
                  <a:cubicBezTo>
                    <a:pt x="2984043" y="296417"/>
                    <a:pt x="2986114" y="281619"/>
                    <a:pt x="2992464" y="272094"/>
                  </a:cubicBezTo>
                  <a:cubicBezTo>
                    <a:pt x="2995639" y="246694"/>
                    <a:pt x="2989289" y="218119"/>
                    <a:pt x="3001989" y="195894"/>
                  </a:cubicBezTo>
                  <a:cubicBezTo>
                    <a:pt x="3006970" y="187177"/>
                    <a:pt x="3023464" y="198319"/>
                    <a:pt x="3030564" y="205419"/>
                  </a:cubicBezTo>
                  <a:cubicBezTo>
                    <a:pt x="3037664" y="212519"/>
                    <a:pt x="3037654" y="224254"/>
                    <a:pt x="3040089" y="233994"/>
                  </a:cubicBezTo>
                  <a:cubicBezTo>
                    <a:pt x="3044016" y="249700"/>
                    <a:pt x="3046102" y="265815"/>
                    <a:pt x="3049614" y="281619"/>
                  </a:cubicBezTo>
                  <a:cubicBezTo>
                    <a:pt x="3052454" y="294398"/>
                    <a:pt x="3055964" y="307019"/>
                    <a:pt x="3059139" y="319719"/>
                  </a:cubicBezTo>
                  <a:cubicBezTo>
                    <a:pt x="3076982" y="313771"/>
                    <a:pt x="3106764" y="310342"/>
                    <a:pt x="3106764" y="281619"/>
                  </a:cubicBezTo>
                  <a:cubicBezTo>
                    <a:pt x="3106764" y="270171"/>
                    <a:pt x="3094064" y="262569"/>
                    <a:pt x="3087714" y="253044"/>
                  </a:cubicBezTo>
                  <a:cubicBezTo>
                    <a:pt x="3078189" y="256219"/>
                    <a:pt x="3066239" y="255469"/>
                    <a:pt x="3059139" y="262569"/>
                  </a:cubicBezTo>
                  <a:cubicBezTo>
                    <a:pt x="3040008" y="281700"/>
                    <a:pt x="3054306" y="309910"/>
                    <a:pt x="3059139" y="329244"/>
                  </a:cubicBezTo>
                  <a:cubicBezTo>
                    <a:pt x="3068664" y="326069"/>
                    <a:pt x="3078734" y="315229"/>
                    <a:pt x="3087714" y="319719"/>
                  </a:cubicBezTo>
                  <a:cubicBezTo>
                    <a:pt x="3117290" y="334507"/>
                    <a:pt x="3072935" y="384750"/>
                    <a:pt x="3116289" y="319719"/>
                  </a:cubicBezTo>
                  <a:cubicBezTo>
                    <a:pt x="3119464" y="307019"/>
                    <a:pt x="3127665" y="294578"/>
                    <a:pt x="3125814" y="281619"/>
                  </a:cubicBezTo>
                  <a:cubicBezTo>
                    <a:pt x="3120007" y="240967"/>
                    <a:pt x="3055058" y="244426"/>
                    <a:pt x="3163914" y="262569"/>
                  </a:cubicBezTo>
                  <a:cubicBezTo>
                    <a:pt x="3160739" y="275269"/>
                    <a:pt x="3161651" y="289777"/>
                    <a:pt x="3154389" y="300669"/>
                  </a:cubicBezTo>
                  <a:cubicBezTo>
                    <a:pt x="3148039" y="310194"/>
                    <a:pt x="3133909" y="311624"/>
                    <a:pt x="3125814" y="319719"/>
                  </a:cubicBezTo>
                  <a:cubicBezTo>
                    <a:pt x="3117719" y="327814"/>
                    <a:pt x="3113114" y="338769"/>
                    <a:pt x="3106764" y="348294"/>
                  </a:cubicBezTo>
                  <a:cubicBezTo>
                    <a:pt x="3109939" y="360994"/>
                    <a:pt x="3112693" y="373807"/>
                    <a:pt x="3116289" y="386394"/>
                  </a:cubicBezTo>
                  <a:cubicBezTo>
                    <a:pt x="3119047" y="396048"/>
                    <a:pt x="3121324" y="423949"/>
                    <a:pt x="3125814" y="414969"/>
                  </a:cubicBezTo>
                  <a:cubicBezTo>
                    <a:pt x="3135854" y="394889"/>
                    <a:pt x="3132164" y="370519"/>
                    <a:pt x="3135339" y="348294"/>
                  </a:cubicBezTo>
                  <a:cubicBezTo>
                    <a:pt x="3148039" y="351469"/>
                    <a:pt x="3161284" y="362681"/>
                    <a:pt x="3173439" y="357819"/>
                  </a:cubicBezTo>
                  <a:cubicBezTo>
                    <a:pt x="3182761" y="354090"/>
                    <a:pt x="3179009" y="320016"/>
                    <a:pt x="3182964" y="329244"/>
                  </a:cubicBezTo>
                  <a:cubicBezTo>
                    <a:pt x="3195719" y="359005"/>
                    <a:pt x="3202014" y="424494"/>
                    <a:pt x="3202014" y="424494"/>
                  </a:cubicBezTo>
                  <a:cubicBezTo>
                    <a:pt x="3205189" y="408619"/>
                    <a:pt x="3213547" y="392933"/>
                    <a:pt x="3211539" y="376869"/>
                  </a:cubicBezTo>
                  <a:cubicBezTo>
                    <a:pt x="3201467" y="296297"/>
                    <a:pt x="3176110" y="397432"/>
                    <a:pt x="3202014" y="319719"/>
                  </a:cubicBezTo>
                  <a:cubicBezTo>
                    <a:pt x="3261732" y="334649"/>
                    <a:pt x="3243423" y="322827"/>
                    <a:pt x="3211539" y="338769"/>
                  </a:cubicBezTo>
                  <a:cubicBezTo>
                    <a:pt x="3201300" y="343889"/>
                    <a:pt x="3192489" y="351469"/>
                    <a:pt x="3182964" y="357819"/>
                  </a:cubicBezTo>
                  <a:cubicBezTo>
                    <a:pt x="3186139" y="373694"/>
                    <a:pt x="3185249" y="390964"/>
                    <a:pt x="3192489" y="405444"/>
                  </a:cubicBezTo>
                  <a:cubicBezTo>
                    <a:pt x="3206759" y="433984"/>
                    <a:pt x="3224239" y="435077"/>
                    <a:pt x="3249639" y="443544"/>
                  </a:cubicBezTo>
                  <a:cubicBezTo>
                    <a:pt x="3246464" y="424494"/>
                    <a:pt x="3244304" y="405247"/>
                    <a:pt x="3240114" y="386394"/>
                  </a:cubicBezTo>
                  <a:cubicBezTo>
                    <a:pt x="3237936" y="376593"/>
                    <a:pt x="3230589" y="367859"/>
                    <a:pt x="3230589" y="357819"/>
                  </a:cubicBezTo>
                  <a:cubicBezTo>
                    <a:pt x="3230589" y="347779"/>
                    <a:pt x="3236939" y="338769"/>
                    <a:pt x="3240114" y="329244"/>
                  </a:cubicBezTo>
                  <a:cubicBezTo>
                    <a:pt x="3249639" y="332419"/>
                    <a:pt x="3264199" y="329789"/>
                    <a:pt x="3268689" y="338769"/>
                  </a:cubicBezTo>
                  <a:cubicBezTo>
                    <a:pt x="3273179" y="347749"/>
                    <a:pt x="3263654" y="358364"/>
                    <a:pt x="3259164" y="367344"/>
                  </a:cubicBezTo>
                  <a:cubicBezTo>
                    <a:pt x="3222235" y="441202"/>
                    <a:pt x="3254530" y="352670"/>
                    <a:pt x="3230589" y="424494"/>
                  </a:cubicBezTo>
                  <a:cubicBezTo>
                    <a:pt x="3233764" y="437194"/>
                    <a:pt x="3227484" y="459150"/>
                    <a:pt x="3240114" y="462594"/>
                  </a:cubicBezTo>
                  <a:cubicBezTo>
                    <a:pt x="3280632" y="473644"/>
                    <a:pt x="3325459" y="456371"/>
                    <a:pt x="3363939" y="443544"/>
                  </a:cubicBezTo>
                  <a:cubicBezTo>
                    <a:pt x="3360764" y="414969"/>
                    <a:pt x="3358480" y="386281"/>
                    <a:pt x="3354414" y="357819"/>
                  </a:cubicBezTo>
                  <a:cubicBezTo>
                    <a:pt x="3352124" y="341792"/>
                    <a:pt x="3360248" y="305074"/>
                    <a:pt x="3344889" y="310194"/>
                  </a:cubicBezTo>
                  <a:cubicBezTo>
                    <a:pt x="3325839" y="316544"/>
                    <a:pt x="3325839" y="367344"/>
                    <a:pt x="3325839" y="367344"/>
                  </a:cubicBezTo>
                  <a:cubicBezTo>
                    <a:pt x="3329014" y="383219"/>
                    <a:pt x="3331437" y="399263"/>
                    <a:pt x="3335364" y="414969"/>
                  </a:cubicBezTo>
                  <a:cubicBezTo>
                    <a:pt x="3337799" y="424709"/>
                    <a:pt x="3348618" y="434222"/>
                    <a:pt x="3344889" y="443544"/>
                  </a:cubicBezTo>
                  <a:cubicBezTo>
                    <a:pt x="3340637" y="454173"/>
                    <a:pt x="3325839" y="456244"/>
                    <a:pt x="3316314" y="462594"/>
                  </a:cubicBezTo>
                  <a:cubicBezTo>
                    <a:pt x="3306789" y="459419"/>
                    <a:pt x="3294167" y="460782"/>
                    <a:pt x="3287739" y="453069"/>
                  </a:cubicBezTo>
                  <a:cubicBezTo>
                    <a:pt x="3256009" y="414993"/>
                    <a:pt x="3271972" y="382461"/>
                    <a:pt x="3278214" y="338769"/>
                  </a:cubicBezTo>
                  <a:cubicBezTo>
                    <a:pt x="3287739" y="345119"/>
                    <a:pt x="3300439" y="348294"/>
                    <a:pt x="3306789" y="357819"/>
                  </a:cubicBezTo>
                  <a:cubicBezTo>
                    <a:pt x="3314051" y="368711"/>
                    <a:pt x="3316314" y="382828"/>
                    <a:pt x="3316314" y="395919"/>
                  </a:cubicBezTo>
                  <a:cubicBezTo>
                    <a:pt x="3316314" y="429446"/>
                    <a:pt x="3307086" y="452177"/>
                    <a:pt x="3297264" y="481644"/>
                  </a:cubicBezTo>
                  <a:cubicBezTo>
                    <a:pt x="3317116" y="494878"/>
                    <a:pt x="3346001" y="519373"/>
                    <a:pt x="3373464" y="510219"/>
                  </a:cubicBezTo>
                  <a:cubicBezTo>
                    <a:pt x="3382989" y="507044"/>
                    <a:pt x="3379814" y="491169"/>
                    <a:pt x="3382989" y="481644"/>
                  </a:cubicBezTo>
                  <a:cubicBezTo>
                    <a:pt x="3386164" y="456244"/>
                    <a:pt x="3392514" y="431042"/>
                    <a:pt x="3392514" y="405444"/>
                  </a:cubicBezTo>
                  <a:cubicBezTo>
                    <a:pt x="3392514" y="382993"/>
                    <a:pt x="3375889" y="450820"/>
                    <a:pt x="3382989" y="472119"/>
                  </a:cubicBezTo>
                  <a:cubicBezTo>
                    <a:pt x="3387479" y="485589"/>
                    <a:pt x="3395689" y="446719"/>
                    <a:pt x="3402039" y="434019"/>
                  </a:cubicBezTo>
                  <a:cubicBezTo>
                    <a:pt x="3411564" y="437194"/>
                    <a:pt x="3423514" y="436444"/>
                    <a:pt x="3430614" y="443544"/>
                  </a:cubicBezTo>
                  <a:cubicBezTo>
                    <a:pt x="3437714" y="450644"/>
                    <a:pt x="3435649" y="463139"/>
                    <a:pt x="3440139" y="472119"/>
                  </a:cubicBezTo>
                  <a:cubicBezTo>
                    <a:pt x="3477068" y="545977"/>
                    <a:pt x="3452013" y="479165"/>
                    <a:pt x="3449664" y="472119"/>
                  </a:cubicBezTo>
                  <a:cubicBezTo>
                    <a:pt x="3463593" y="451225"/>
                    <a:pt x="3470660" y="419988"/>
                    <a:pt x="3497289" y="462594"/>
                  </a:cubicBezTo>
                  <a:cubicBezTo>
                    <a:pt x="3507932" y="479622"/>
                    <a:pt x="3516339" y="519744"/>
                    <a:pt x="3516339" y="519744"/>
                  </a:cubicBezTo>
                  <a:cubicBezTo>
                    <a:pt x="3512541" y="522276"/>
                    <a:pt x="3469567" y="554546"/>
                    <a:pt x="3459189" y="548319"/>
                  </a:cubicBezTo>
                  <a:cubicBezTo>
                    <a:pt x="3447013" y="541014"/>
                    <a:pt x="3446489" y="522919"/>
                    <a:pt x="3440139" y="510219"/>
                  </a:cubicBezTo>
                  <a:cubicBezTo>
                    <a:pt x="3444502" y="479679"/>
                    <a:pt x="3434442" y="431794"/>
                    <a:pt x="3478239" y="424494"/>
                  </a:cubicBezTo>
                  <a:cubicBezTo>
                    <a:pt x="3488143" y="422843"/>
                    <a:pt x="3497289" y="430844"/>
                    <a:pt x="3506814" y="434019"/>
                  </a:cubicBezTo>
                  <a:cubicBezTo>
                    <a:pt x="3509989" y="449894"/>
                    <a:pt x="3512412" y="465938"/>
                    <a:pt x="3516339" y="481644"/>
                  </a:cubicBezTo>
                  <a:cubicBezTo>
                    <a:pt x="3518774" y="491384"/>
                    <a:pt x="3526973" y="500240"/>
                    <a:pt x="3525864" y="510219"/>
                  </a:cubicBezTo>
                  <a:cubicBezTo>
                    <a:pt x="3523646" y="530177"/>
                    <a:pt x="3506814" y="567369"/>
                    <a:pt x="3506814" y="567369"/>
                  </a:cubicBezTo>
                  <a:cubicBezTo>
                    <a:pt x="3503639" y="551494"/>
                    <a:pt x="3487575" y="532696"/>
                    <a:pt x="3497289" y="519744"/>
                  </a:cubicBezTo>
                  <a:cubicBezTo>
                    <a:pt x="3505144" y="509271"/>
                    <a:pt x="3529535" y="517560"/>
                    <a:pt x="3535389" y="529269"/>
                  </a:cubicBezTo>
                  <a:cubicBezTo>
                    <a:pt x="3540509" y="539508"/>
                    <a:pt x="3521459" y="547605"/>
                    <a:pt x="3516339" y="557844"/>
                  </a:cubicBezTo>
                  <a:cubicBezTo>
                    <a:pt x="3511849" y="566824"/>
                    <a:pt x="3509989" y="576894"/>
                    <a:pt x="3506814" y="586419"/>
                  </a:cubicBezTo>
                  <a:cubicBezTo>
                    <a:pt x="3572318" y="630088"/>
                    <a:pt x="3556724" y="602799"/>
                    <a:pt x="3573489" y="653094"/>
                  </a:cubicBezTo>
                  <a:cubicBezTo>
                    <a:pt x="3567139" y="662619"/>
                    <a:pt x="3556321" y="670377"/>
                    <a:pt x="3554439" y="681669"/>
                  </a:cubicBezTo>
                  <a:cubicBezTo>
                    <a:pt x="3552788" y="691573"/>
                    <a:pt x="3553924" y="710244"/>
                    <a:pt x="3563964" y="710244"/>
                  </a:cubicBezTo>
                  <a:cubicBezTo>
                    <a:pt x="3575412" y="710244"/>
                    <a:pt x="3576664" y="691194"/>
                    <a:pt x="3583014" y="681669"/>
                  </a:cubicBezTo>
                  <a:cubicBezTo>
                    <a:pt x="3574821" y="648899"/>
                    <a:pt x="3557120" y="597578"/>
                    <a:pt x="3583014" y="567369"/>
                  </a:cubicBezTo>
                  <a:cubicBezTo>
                    <a:pt x="3593550" y="555077"/>
                    <a:pt x="3614764" y="573719"/>
                    <a:pt x="3630639" y="576894"/>
                  </a:cubicBezTo>
                  <a:cubicBezTo>
                    <a:pt x="3633814" y="586419"/>
                    <a:pt x="3640164" y="595429"/>
                    <a:pt x="3640164" y="605469"/>
                  </a:cubicBezTo>
                  <a:cubicBezTo>
                    <a:pt x="3640164" y="681669"/>
                    <a:pt x="3614764" y="586419"/>
                    <a:pt x="3640164" y="662619"/>
                  </a:cubicBezTo>
                  <a:cubicBezTo>
                    <a:pt x="3662452" y="655190"/>
                    <a:pt x="3682720" y="654931"/>
                    <a:pt x="3687789" y="624519"/>
                  </a:cubicBezTo>
                  <a:cubicBezTo>
                    <a:pt x="3689440" y="614615"/>
                    <a:pt x="3671164" y="588844"/>
                    <a:pt x="3678264" y="595944"/>
                  </a:cubicBezTo>
                  <a:cubicBezTo>
                    <a:pt x="3704202" y="621882"/>
                    <a:pt x="3715051" y="668206"/>
                    <a:pt x="3725889" y="700719"/>
                  </a:cubicBezTo>
                  <a:lnTo>
                    <a:pt x="3735414" y="729294"/>
                  </a:lnTo>
                  <a:cubicBezTo>
                    <a:pt x="3722714" y="732469"/>
                    <a:pt x="3704049" y="727594"/>
                    <a:pt x="3697314" y="738819"/>
                  </a:cubicBezTo>
                  <a:cubicBezTo>
                    <a:pt x="3690579" y="750044"/>
                    <a:pt x="3695130" y="771065"/>
                    <a:pt x="3706839" y="776919"/>
                  </a:cubicBezTo>
                  <a:cubicBezTo>
                    <a:pt x="3717078" y="782039"/>
                    <a:pt x="3725889" y="764219"/>
                    <a:pt x="3735414" y="757869"/>
                  </a:cubicBezTo>
                  <a:cubicBezTo>
                    <a:pt x="3732239" y="745169"/>
                    <a:pt x="3721749" y="732188"/>
                    <a:pt x="3725889" y="719769"/>
                  </a:cubicBezTo>
                  <a:cubicBezTo>
                    <a:pt x="3736968" y="686533"/>
                    <a:pt x="3766276" y="704656"/>
                    <a:pt x="3783039" y="710244"/>
                  </a:cubicBezTo>
                  <a:cubicBezTo>
                    <a:pt x="3786214" y="738819"/>
                    <a:pt x="3779706" y="770253"/>
                    <a:pt x="3792564" y="795969"/>
                  </a:cubicBezTo>
                  <a:cubicBezTo>
                    <a:pt x="3797684" y="806208"/>
                    <a:pt x="3800985" y="771646"/>
                    <a:pt x="3811614" y="767394"/>
                  </a:cubicBezTo>
                  <a:cubicBezTo>
                    <a:pt x="3820936" y="763665"/>
                    <a:pt x="3830664" y="773744"/>
                    <a:pt x="3840189" y="776919"/>
                  </a:cubicBezTo>
                  <a:cubicBezTo>
                    <a:pt x="3861631" y="841245"/>
                    <a:pt x="3836888" y="762064"/>
                    <a:pt x="3859239" y="862644"/>
                  </a:cubicBezTo>
                  <a:cubicBezTo>
                    <a:pt x="3861417" y="872445"/>
                    <a:pt x="3861664" y="884119"/>
                    <a:pt x="3868764" y="891219"/>
                  </a:cubicBezTo>
                  <a:cubicBezTo>
                    <a:pt x="3875864" y="898319"/>
                    <a:pt x="3887814" y="897569"/>
                    <a:pt x="3897339" y="900744"/>
                  </a:cubicBezTo>
                  <a:cubicBezTo>
                    <a:pt x="3946545" y="888443"/>
                    <a:pt x="3946331" y="883957"/>
                    <a:pt x="3906864" y="910269"/>
                  </a:cubicBezTo>
                  <a:cubicBezTo>
                    <a:pt x="3897227" y="907057"/>
                    <a:pt x="3852668" y="894988"/>
                    <a:pt x="3849714" y="881694"/>
                  </a:cubicBezTo>
                  <a:cubicBezTo>
                    <a:pt x="3844844" y="859778"/>
                    <a:pt x="3856064" y="837244"/>
                    <a:pt x="3859239" y="815019"/>
                  </a:cubicBezTo>
                  <a:cubicBezTo>
                    <a:pt x="3884396" y="890491"/>
                    <a:pt x="3874988" y="852362"/>
                    <a:pt x="3887814" y="929319"/>
                  </a:cubicBezTo>
                  <a:lnTo>
                    <a:pt x="3916389" y="910269"/>
                  </a:lnTo>
                </a:path>
              </a:pathLst>
            </a:custGeom>
            <a:ln>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solidFill>
                  <a:srgbClr val="000000"/>
                </a:solidFill>
              </a:endParaRPr>
            </a:p>
          </p:txBody>
        </p:sp>
        <p:grpSp>
          <p:nvGrpSpPr>
            <p:cNvPr id="427029" name="Grupa 110"/>
            <p:cNvGrpSpPr>
              <a:grpSpLocks/>
            </p:cNvGrpSpPr>
            <p:nvPr/>
          </p:nvGrpSpPr>
          <p:grpSpPr bwMode="auto">
            <a:xfrm>
              <a:off x="4099" y="8301"/>
              <a:ext cx="4252" cy="928"/>
              <a:chOff x="3847171" y="2618900"/>
              <a:chExt cx="3374910" cy="737724"/>
            </a:xfrm>
          </p:grpSpPr>
          <p:grpSp>
            <p:nvGrpSpPr>
              <p:cNvPr id="427085" name="Grupa 21"/>
              <p:cNvGrpSpPr>
                <a:grpSpLocks/>
              </p:cNvGrpSpPr>
              <p:nvPr/>
            </p:nvGrpSpPr>
            <p:grpSpPr bwMode="auto">
              <a:xfrm>
                <a:off x="3847171" y="3284203"/>
                <a:ext cx="266203" cy="72421"/>
                <a:chOff x="3847171" y="3284203"/>
                <a:chExt cx="266203" cy="72421"/>
              </a:xfrm>
            </p:grpSpPr>
            <p:sp>
              <p:nvSpPr>
                <p:cNvPr id="427119" name="Prostokąt zaokrąglony 19"/>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20" name="Elipsa 20"/>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86" name="Grupa 22"/>
              <p:cNvGrpSpPr>
                <a:grpSpLocks/>
              </p:cNvGrpSpPr>
              <p:nvPr/>
            </p:nvGrpSpPr>
            <p:grpSpPr bwMode="auto">
              <a:xfrm>
                <a:off x="4089773" y="3097688"/>
                <a:ext cx="266203" cy="72421"/>
                <a:chOff x="3847171" y="3284203"/>
                <a:chExt cx="266203" cy="72421"/>
              </a:xfrm>
            </p:grpSpPr>
            <p:sp>
              <p:nvSpPr>
                <p:cNvPr id="427117" name="Prostokąt zaokrąglony 23"/>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18" name="Elipsa 24"/>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87" name="Grupa 25"/>
              <p:cNvGrpSpPr>
                <a:grpSpLocks/>
              </p:cNvGrpSpPr>
              <p:nvPr/>
            </p:nvGrpSpPr>
            <p:grpSpPr bwMode="auto">
              <a:xfrm rot="406113">
                <a:off x="4355976" y="2924944"/>
                <a:ext cx="266203" cy="72421"/>
                <a:chOff x="3847171" y="3284203"/>
                <a:chExt cx="266203" cy="72421"/>
              </a:xfrm>
            </p:grpSpPr>
            <p:sp>
              <p:nvSpPr>
                <p:cNvPr id="427115" name="Prostokąt zaokrąglony 26"/>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16" name="Elipsa 27"/>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88" name="Grupa 28"/>
              <p:cNvGrpSpPr>
                <a:grpSpLocks/>
              </p:cNvGrpSpPr>
              <p:nvPr/>
            </p:nvGrpSpPr>
            <p:grpSpPr bwMode="auto">
              <a:xfrm rot="827686">
                <a:off x="4624956" y="2780928"/>
                <a:ext cx="266203" cy="72421"/>
                <a:chOff x="3847171" y="3284203"/>
                <a:chExt cx="266203" cy="72421"/>
              </a:xfrm>
            </p:grpSpPr>
            <p:sp>
              <p:nvSpPr>
                <p:cNvPr id="427113" name="Prostokąt zaokrąglony 29"/>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14" name="Elipsa 30"/>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89" name="Grupa 31"/>
              <p:cNvGrpSpPr>
                <a:grpSpLocks/>
              </p:cNvGrpSpPr>
              <p:nvPr/>
            </p:nvGrpSpPr>
            <p:grpSpPr bwMode="auto">
              <a:xfrm rot="1854941">
                <a:off x="4931734" y="2700152"/>
                <a:ext cx="266203" cy="72421"/>
                <a:chOff x="3847171" y="3284203"/>
                <a:chExt cx="266203" cy="72421"/>
              </a:xfrm>
            </p:grpSpPr>
            <p:sp>
              <p:nvSpPr>
                <p:cNvPr id="427111" name="Prostokąt zaokrąglony 32"/>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12" name="Elipsa 33"/>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0" name="Grupa 34"/>
              <p:cNvGrpSpPr>
                <a:grpSpLocks/>
              </p:cNvGrpSpPr>
              <p:nvPr/>
            </p:nvGrpSpPr>
            <p:grpSpPr bwMode="auto">
              <a:xfrm rot="2398560">
                <a:off x="5249740" y="2666053"/>
                <a:ext cx="266203" cy="72421"/>
                <a:chOff x="3847171" y="3284203"/>
                <a:chExt cx="266203" cy="72421"/>
              </a:xfrm>
            </p:grpSpPr>
            <p:sp>
              <p:nvSpPr>
                <p:cNvPr id="427109" name="Prostokąt zaokrąglony 35"/>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10" name="Elipsa 36"/>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1" name="Grupa 38"/>
              <p:cNvGrpSpPr>
                <a:grpSpLocks/>
              </p:cNvGrpSpPr>
              <p:nvPr/>
            </p:nvGrpSpPr>
            <p:grpSpPr bwMode="auto">
              <a:xfrm rot="2479738">
                <a:off x="5573075" y="2661290"/>
                <a:ext cx="266203" cy="72421"/>
                <a:chOff x="3847171" y="3284203"/>
                <a:chExt cx="266203" cy="72421"/>
              </a:xfrm>
            </p:grpSpPr>
            <p:sp>
              <p:nvSpPr>
                <p:cNvPr id="427107" name="Prostokąt zaokrąglony 39"/>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08" name="Elipsa 40"/>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2" name="Grupa 41"/>
              <p:cNvGrpSpPr>
                <a:grpSpLocks/>
              </p:cNvGrpSpPr>
              <p:nvPr/>
            </p:nvGrpSpPr>
            <p:grpSpPr bwMode="auto">
              <a:xfrm rot="2839590">
                <a:off x="5891943" y="2715791"/>
                <a:ext cx="266203" cy="72421"/>
                <a:chOff x="3847171" y="3284203"/>
                <a:chExt cx="266203" cy="72421"/>
              </a:xfrm>
            </p:grpSpPr>
            <p:sp>
              <p:nvSpPr>
                <p:cNvPr id="427105" name="Prostokąt zaokrąglony 42"/>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06" name="Elipsa 43"/>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3" name="Grupa 44"/>
              <p:cNvGrpSpPr>
                <a:grpSpLocks/>
              </p:cNvGrpSpPr>
              <p:nvPr/>
            </p:nvGrpSpPr>
            <p:grpSpPr bwMode="auto">
              <a:xfrm rot="3259824">
                <a:off x="6204657" y="2773510"/>
                <a:ext cx="266203" cy="72421"/>
                <a:chOff x="3847171" y="3284203"/>
                <a:chExt cx="266203" cy="72421"/>
              </a:xfrm>
            </p:grpSpPr>
            <p:sp>
              <p:nvSpPr>
                <p:cNvPr id="427103" name="Prostokąt zaokrąglony 45"/>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04" name="Elipsa 46"/>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4" name="Grupa 47"/>
              <p:cNvGrpSpPr>
                <a:grpSpLocks/>
              </p:cNvGrpSpPr>
              <p:nvPr/>
            </p:nvGrpSpPr>
            <p:grpSpPr bwMode="auto">
              <a:xfrm rot="3136613">
                <a:off x="6506977" y="2850281"/>
                <a:ext cx="266203" cy="72421"/>
                <a:chOff x="3847171" y="3284203"/>
                <a:chExt cx="266203" cy="72421"/>
              </a:xfrm>
            </p:grpSpPr>
            <p:sp>
              <p:nvSpPr>
                <p:cNvPr id="427101" name="Prostokąt zaokrąglony 48"/>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02" name="Elipsa 49"/>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5" name="Grupa 50"/>
              <p:cNvGrpSpPr>
                <a:grpSpLocks/>
              </p:cNvGrpSpPr>
              <p:nvPr/>
            </p:nvGrpSpPr>
            <p:grpSpPr bwMode="auto">
              <a:xfrm rot="4015253">
                <a:off x="6790246" y="2953369"/>
                <a:ext cx="266203" cy="72421"/>
                <a:chOff x="3847171" y="3284203"/>
                <a:chExt cx="266203" cy="72421"/>
              </a:xfrm>
            </p:grpSpPr>
            <p:sp>
              <p:nvSpPr>
                <p:cNvPr id="427099" name="Prostokąt zaokrąglony 51"/>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100" name="Elipsa 52"/>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rot="10800000"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96" name="Grupa 53"/>
              <p:cNvGrpSpPr>
                <a:grpSpLocks/>
              </p:cNvGrpSpPr>
              <p:nvPr/>
            </p:nvGrpSpPr>
            <p:grpSpPr bwMode="auto">
              <a:xfrm rot="4905313">
                <a:off x="7052769" y="3126238"/>
                <a:ext cx="266203" cy="72421"/>
                <a:chOff x="3847171" y="3284203"/>
                <a:chExt cx="266203" cy="72421"/>
              </a:xfrm>
            </p:grpSpPr>
            <p:sp>
              <p:nvSpPr>
                <p:cNvPr id="427097" name="Prostokąt zaokrąglony 54"/>
                <p:cNvSpPr>
                  <a:spLocks noChangeArrowheads="1"/>
                </p:cNvSpPr>
                <p:nvPr/>
              </p:nvSpPr>
              <p:spPr bwMode="auto">
                <a:xfrm rot="-2202346">
                  <a:off x="3847171" y="3284203"/>
                  <a:ext cx="266203" cy="72421"/>
                </a:xfrm>
                <a:prstGeom prst="roundRect">
                  <a:avLst>
                    <a:gd name="adj" fmla="val 16667"/>
                  </a:avLst>
                </a:prstGeom>
                <a:solidFill>
                  <a:srgbClr val="7F7F7F"/>
                </a:solidFill>
                <a:ln w="25400" algn="ctr">
                  <a:solidFill>
                    <a:srgbClr val="89A4A7"/>
                  </a:solidFill>
                  <a:round/>
                  <a:headEnd/>
                  <a:tailEnd/>
                </a:ln>
              </p:spPr>
              <p:txBody>
                <a:bodyPr rot="10800000" vert="eaVert"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98" name="Elipsa 55"/>
                <p:cNvSpPr>
                  <a:spLocks noChangeArrowheads="1"/>
                </p:cNvSpPr>
                <p:nvPr/>
              </p:nvSpPr>
              <p:spPr bwMode="auto">
                <a:xfrm rot="19636216" flipV="1">
                  <a:off x="3904876" y="3296984"/>
                  <a:ext cx="144016" cy="45719"/>
                </a:xfrm>
                <a:prstGeom prst="ellipse">
                  <a:avLst/>
                </a:prstGeom>
                <a:solidFill>
                  <a:srgbClr val="000000"/>
                </a:solidFill>
                <a:ln>
                  <a:noFill/>
                </a:ln>
                <a:extLst>
                  <a:ext uri="{91240B29-F687-4F45-9708-019B960494DF}">
                    <a14:hiddenLine xmlns:a14="http://schemas.microsoft.com/office/drawing/2010/main" w="25400" algn="ctr">
                      <a:solidFill>
                        <a:srgbClr val="000000"/>
                      </a:solidFill>
                      <a:round/>
                      <a:headEnd/>
                      <a:tailEnd/>
                    </a14:hiddenLine>
                  </a:ext>
                </a:extLst>
              </p:spPr>
              <p:txBody>
                <a:bodyPr vert="eaVert"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sp>
          <p:nvSpPr>
            <p:cNvPr id="427030" name="Elipsa 78"/>
            <p:cNvSpPr>
              <a:spLocks noChangeArrowheads="1"/>
            </p:cNvSpPr>
            <p:nvPr/>
          </p:nvSpPr>
          <p:spPr bwMode="auto">
            <a:xfrm>
              <a:off x="5467" y="8323"/>
              <a:ext cx="58" cy="58"/>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nvGrpSpPr>
            <p:cNvPr id="427031" name="Grupa 109"/>
            <p:cNvGrpSpPr>
              <a:grpSpLocks/>
            </p:cNvGrpSpPr>
            <p:nvPr/>
          </p:nvGrpSpPr>
          <p:grpSpPr bwMode="auto">
            <a:xfrm>
              <a:off x="4015" y="8141"/>
              <a:ext cx="4684" cy="966"/>
              <a:chOff x="3779912" y="2492896"/>
              <a:chExt cx="3718127" cy="765799"/>
            </a:xfrm>
          </p:grpSpPr>
          <p:sp>
            <p:nvSpPr>
              <p:cNvPr id="427039" name="Elipsa 62"/>
              <p:cNvSpPr>
                <a:spLocks noChangeArrowheads="1"/>
              </p:cNvSpPr>
              <p:nvPr/>
            </p:nvSpPr>
            <p:spPr bwMode="auto">
              <a:xfrm>
                <a:off x="3779912" y="321297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0" name="Elipsa 63"/>
              <p:cNvSpPr>
                <a:spLocks noChangeArrowheads="1"/>
              </p:cNvSpPr>
              <p:nvPr/>
            </p:nvSpPr>
            <p:spPr bwMode="auto">
              <a:xfrm>
                <a:off x="3851920" y="314096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1" name="Elipsa 64"/>
              <p:cNvSpPr>
                <a:spLocks noChangeArrowheads="1"/>
              </p:cNvSpPr>
              <p:nvPr/>
            </p:nvSpPr>
            <p:spPr bwMode="auto">
              <a:xfrm>
                <a:off x="3851920" y="321297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2" name="Elipsa 65"/>
              <p:cNvSpPr>
                <a:spLocks noChangeArrowheads="1"/>
              </p:cNvSpPr>
              <p:nvPr/>
            </p:nvSpPr>
            <p:spPr bwMode="auto">
              <a:xfrm>
                <a:off x="3923928" y="314096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3" name="Elipsa 66"/>
              <p:cNvSpPr>
                <a:spLocks noChangeArrowheads="1"/>
              </p:cNvSpPr>
              <p:nvPr/>
            </p:nvSpPr>
            <p:spPr bwMode="auto">
              <a:xfrm>
                <a:off x="3923928" y="306896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4" name="Elipsa 67"/>
              <p:cNvSpPr>
                <a:spLocks noChangeArrowheads="1"/>
              </p:cNvSpPr>
              <p:nvPr/>
            </p:nvSpPr>
            <p:spPr bwMode="auto">
              <a:xfrm>
                <a:off x="4067944" y="306896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5" name="Elipsa 68"/>
              <p:cNvSpPr>
                <a:spLocks noChangeArrowheads="1"/>
              </p:cNvSpPr>
              <p:nvPr/>
            </p:nvSpPr>
            <p:spPr bwMode="auto">
              <a:xfrm>
                <a:off x="4139952" y="292494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6" name="Elipsa 69"/>
              <p:cNvSpPr>
                <a:spLocks noChangeArrowheads="1"/>
              </p:cNvSpPr>
              <p:nvPr/>
            </p:nvSpPr>
            <p:spPr bwMode="auto">
              <a:xfrm>
                <a:off x="4067944" y="299695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7" name="Elipsa 70"/>
              <p:cNvSpPr>
                <a:spLocks noChangeArrowheads="1"/>
              </p:cNvSpPr>
              <p:nvPr/>
            </p:nvSpPr>
            <p:spPr bwMode="auto">
              <a:xfrm>
                <a:off x="4427984" y="278092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8" name="Elipsa 71"/>
              <p:cNvSpPr>
                <a:spLocks noChangeArrowheads="1"/>
              </p:cNvSpPr>
              <p:nvPr/>
            </p:nvSpPr>
            <p:spPr bwMode="auto">
              <a:xfrm>
                <a:off x="4283968" y="285293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49" name="Elipsa 72"/>
              <p:cNvSpPr>
                <a:spLocks noChangeArrowheads="1"/>
              </p:cNvSpPr>
              <p:nvPr/>
            </p:nvSpPr>
            <p:spPr bwMode="auto">
              <a:xfrm>
                <a:off x="4211960" y="292494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0" name="Elipsa 73"/>
              <p:cNvSpPr>
                <a:spLocks noChangeArrowheads="1"/>
              </p:cNvSpPr>
              <p:nvPr/>
            </p:nvSpPr>
            <p:spPr bwMode="auto">
              <a:xfrm>
                <a:off x="4572000"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1" name="Elipsa 74"/>
              <p:cNvSpPr>
                <a:spLocks noChangeArrowheads="1"/>
              </p:cNvSpPr>
              <p:nvPr/>
            </p:nvSpPr>
            <p:spPr bwMode="auto">
              <a:xfrm>
                <a:off x="4526281"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2" name="Elipsa 75"/>
              <p:cNvSpPr>
                <a:spLocks noChangeArrowheads="1"/>
              </p:cNvSpPr>
              <p:nvPr/>
            </p:nvSpPr>
            <p:spPr bwMode="auto">
              <a:xfrm>
                <a:off x="4716016"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3" name="Elipsa 76"/>
              <p:cNvSpPr>
                <a:spLocks noChangeArrowheads="1"/>
              </p:cNvSpPr>
              <p:nvPr/>
            </p:nvSpPr>
            <p:spPr bwMode="auto">
              <a:xfrm>
                <a:off x="4644008"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4" name="Elipsa 77"/>
              <p:cNvSpPr>
                <a:spLocks noChangeArrowheads="1"/>
              </p:cNvSpPr>
              <p:nvPr/>
            </p:nvSpPr>
            <p:spPr bwMode="auto">
              <a:xfrm>
                <a:off x="4788024"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5" name="Elipsa 79"/>
              <p:cNvSpPr>
                <a:spLocks noChangeArrowheads="1"/>
              </p:cNvSpPr>
              <p:nvPr/>
            </p:nvSpPr>
            <p:spPr bwMode="auto">
              <a:xfrm>
                <a:off x="4932040"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6" name="Elipsa 80"/>
              <p:cNvSpPr>
                <a:spLocks noChangeArrowheads="1"/>
              </p:cNvSpPr>
              <p:nvPr/>
            </p:nvSpPr>
            <p:spPr bwMode="auto">
              <a:xfrm>
                <a:off x="4932040"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7" name="Elipsa 81"/>
              <p:cNvSpPr>
                <a:spLocks noChangeArrowheads="1"/>
              </p:cNvSpPr>
              <p:nvPr/>
            </p:nvSpPr>
            <p:spPr bwMode="auto">
              <a:xfrm>
                <a:off x="5076056"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8" name="Elipsa 82"/>
              <p:cNvSpPr>
                <a:spLocks noChangeArrowheads="1"/>
              </p:cNvSpPr>
              <p:nvPr/>
            </p:nvSpPr>
            <p:spPr bwMode="auto">
              <a:xfrm>
                <a:off x="5148064"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59" name="Elipsa 83"/>
              <p:cNvSpPr>
                <a:spLocks noChangeArrowheads="1"/>
              </p:cNvSpPr>
              <p:nvPr/>
            </p:nvSpPr>
            <p:spPr bwMode="auto">
              <a:xfrm>
                <a:off x="5436096"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0" name="Elipsa 84"/>
              <p:cNvSpPr>
                <a:spLocks noChangeArrowheads="1"/>
              </p:cNvSpPr>
              <p:nvPr/>
            </p:nvSpPr>
            <p:spPr bwMode="auto">
              <a:xfrm>
                <a:off x="5508104"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1" name="Elipsa 85"/>
              <p:cNvSpPr>
                <a:spLocks noChangeArrowheads="1"/>
              </p:cNvSpPr>
              <p:nvPr/>
            </p:nvSpPr>
            <p:spPr bwMode="auto">
              <a:xfrm>
                <a:off x="5292080"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2" name="Elipsa 86"/>
              <p:cNvSpPr>
                <a:spLocks noChangeArrowheads="1"/>
              </p:cNvSpPr>
              <p:nvPr/>
            </p:nvSpPr>
            <p:spPr bwMode="auto">
              <a:xfrm>
                <a:off x="5652120"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3" name="Elipsa 87"/>
              <p:cNvSpPr>
                <a:spLocks noChangeArrowheads="1"/>
              </p:cNvSpPr>
              <p:nvPr/>
            </p:nvSpPr>
            <p:spPr bwMode="auto">
              <a:xfrm>
                <a:off x="5580112" y="249289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4" name="Elipsa 88"/>
              <p:cNvSpPr>
                <a:spLocks noChangeArrowheads="1"/>
              </p:cNvSpPr>
              <p:nvPr/>
            </p:nvSpPr>
            <p:spPr bwMode="auto">
              <a:xfrm>
                <a:off x="5364088" y="249289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5" name="Elipsa 89"/>
              <p:cNvSpPr>
                <a:spLocks noChangeArrowheads="1"/>
              </p:cNvSpPr>
              <p:nvPr/>
            </p:nvSpPr>
            <p:spPr bwMode="auto">
              <a:xfrm>
                <a:off x="5796136"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6" name="Elipsa 90"/>
              <p:cNvSpPr>
                <a:spLocks noChangeArrowheads="1"/>
              </p:cNvSpPr>
              <p:nvPr/>
            </p:nvSpPr>
            <p:spPr bwMode="auto">
              <a:xfrm>
                <a:off x="5724128" y="2492896"/>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7" name="Elipsa 91"/>
              <p:cNvSpPr>
                <a:spLocks noChangeArrowheads="1"/>
              </p:cNvSpPr>
              <p:nvPr/>
            </p:nvSpPr>
            <p:spPr bwMode="auto">
              <a:xfrm>
                <a:off x="5940152"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8" name="Elipsa 92"/>
              <p:cNvSpPr>
                <a:spLocks noChangeArrowheads="1"/>
              </p:cNvSpPr>
              <p:nvPr/>
            </p:nvSpPr>
            <p:spPr bwMode="auto">
              <a:xfrm>
                <a:off x="6084168"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69" name="Elipsa 93"/>
              <p:cNvSpPr>
                <a:spLocks noChangeArrowheads="1"/>
              </p:cNvSpPr>
              <p:nvPr/>
            </p:nvSpPr>
            <p:spPr bwMode="auto">
              <a:xfrm>
                <a:off x="6228184"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0" name="Elipsa 94"/>
              <p:cNvSpPr>
                <a:spLocks noChangeArrowheads="1"/>
              </p:cNvSpPr>
              <p:nvPr/>
            </p:nvSpPr>
            <p:spPr bwMode="auto">
              <a:xfrm>
                <a:off x="6372200"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1" name="Elipsa 95"/>
              <p:cNvSpPr>
                <a:spLocks noChangeArrowheads="1"/>
              </p:cNvSpPr>
              <p:nvPr/>
            </p:nvSpPr>
            <p:spPr bwMode="auto">
              <a:xfrm>
                <a:off x="6516216"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2" name="Elipsa 96"/>
              <p:cNvSpPr>
                <a:spLocks noChangeArrowheads="1"/>
              </p:cNvSpPr>
              <p:nvPr/>
            </p:nvSpPr>
            <p:spPr bwMode="auto">
              <a:xfrm>
                <a:off x="6084168" y="256490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3" name="Elipsa 97"/>
              <p:cNvSpPr>
                <a:spLocks noChangeArrowheads="1"/>
              </p:cNvSpPr>
              <p:nvPr/>
            </p:nvSpPr>
            <p:spPr bwMode="auto">
              <a:xfrm>
                <a:off x="6300192"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4" name="Elipsa 98"/>
              <p:cNvSpPr>
                <a:spLocks noChangeArrowheads="1"/>
              </p:cNvSpPr>
              <p:nvPr/>
            </p:nvSpPr>
            <p:spPr bwMode="auto">
              <a:xfrm>
                <a:off x="6444208"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5" name="Elipsa 99"/>
              <p:cNvSpPr>
                <a:spLocks noChangeArrowheads="1"/>
              </p:cNvSpPr>
              <p:nvPr/>
            </p:nvSpPr>
            <p:spPr bwMode="auto">
              <a:xfrm>
                <a:off x="6732240" y="278092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6" name="Elipsa 100"/>
              <p:cNvSpPr>
                <a:spLocks noChangeArrowheads="1"/>
              </p:cNvSpPr>
              <p:nvPr/>
            </p:nvSpPr>
            <p:spPr bwMode="auto">
              <a:xfrm>
                <a:off x="7020272" y="292494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7" name="Elipsa 101"/>
              <p:cNvSpPr>
                <a:spLocks noChangeArrowheads="1"/>
              </p:cNvSpPr>
              <p:nvPr/>
            </p:nvSpPr>
            <p:spPr bwMode="auto">
              <a:xfrm>
                <a:off x="6876256" y="278092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8" name="Elipsa 102"/>
              <p:cNvSpPr>
                <a:spLocks noChangeArrowheads="1"/>
              </p:cNvSpPr>
              <p:nvPr/>
            </p:nvSpPr>
            <p:spPr bwMode="auto">
              <a:xfrm>
                <a:off x="6660232"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79" name="Elipsa 103"/>
              <p:cNvSpPr>
                <a:spLocks noChangeArrowheads="1"/>
              </p:cNvSpPr>
              <p:nvPr/>
            </p:nvSpPr>
            <p:spPr bwMode="auto">
              <a:xfrm>
                <a:off x="6804248" y="270892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80" name="Elipsa 104"/>
              <p:cNvSpPr>
                <a:spLocks noChangeArrowheads="1"/>
              </p:cNvSpPr>
              <p:nvPr/>
            </p:nvSpPr>
            <p:spPr bwMode="auto">
              <a:xfrm>
                <a:off x="7236296" y="299695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81" name="Elipsa 105"/>
              <p:cNvSpPr>
                <a:spLocks noChangeArrowheads="1"/>
              </p:cNvSpPr>
              <p:nvPr/>
            </p:nvSpPr>
            <p:spPr bwMode="auto">
              <a:xfrm>
                <a:off x="7452320" y="3140968"/>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82" name="Elipsa 106"/>
              <p:cNvSpPr>
                <a:spLocks noChangeArrowheads="1"/>
              </p:cNvSpPr>
              <p:nvPr/>
            </p:nvSpPr>
            <p:spPr bwMode="auto">
              <a:xfrm>
                <a:off x="7308304" y="3068960"/>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83" name="Elipsa 107"/>
              <p:cNvSpPr>
                <a:spLocks noChangeArrowheads="1"/>
              </p:cNvSpPr>
              <p:nvPr/>
            </p:nvSpPr>
            <p:spPr bwMode="auto">
              <a:xfrm>
                <a:off x="7164288" y="2924944"/>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84" name="Elipsa 108"/>
              <p:cNvSpPr>
                <a:spLocks noChangeArrowheads="1"/>
              </p:cNvSpPr>
              <p:nvPr/>
            </p:nvSpPr>
            <p:spPr bwMode="auto">
              <a:xfrm>
                <a:off x="6660232" y="2636912"/>
                <a:ext cx="45719" cy="45719"/>
              </a:xfrm>
              <a:prstGeom prst="ellipse">
                <a:avLst/>
              </a:prstGeom>
              <a:solidFill>
                <a:srgbClr val="FF0000"/>
              </a:solidFill>
              <a:ln>
                <a:noFill/>
              </a:ln>
              <a:extLst>
                <a:ext uri="{91240B29-F687-4F45-9708-019B960494DF}">
                  <a14:hiddenLine xmlns:a14="http://schemas.microsoft.com/office/drawing/2010/main" w="25400" algn="ctr">
                    <a:solidFill>
                      <a:srgbClr val="000000"/>
                    </a:solidFill>
                    <a:round/>
                    <a:headEnd/>
                    <a:tailEnd/>
                  </a14:hiddenLine>
                </a:ext>
              </a:extLst>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32" name="Grupa 117"/>
            <p:cNvGrpSpPr>
              <a:grpSpLocks/>
            </p:cNvGrpSpPr>
            <p:nvPr/>
          </p:nvGrpSpPr>
          <p:grpSpPr bwMode="auto">
            <a:xfrm>
              <a:off x="4629" y="7961"/>
              <a:ext cx="3542" cy="708"/>
              <a:chOff x="4266920" y="2348880"/>
              <a:chExt cx="2812079" cy="562783"/>
            </a:xfrm>
          </p:grpSpPr>
          <p:sp>
            <p:nvSpPr>
              <p:cNvPr id="427036" name="Strzałka w dół 113"/>
              <p:cNvSpPr>
                <a:spLocks noChangeArrowheads="1"/>
              </p:cNvSpPr>
              <p:nvPr/>
            </p:nvSpPr>
            <p:spPr bwMode="auto">
              <a:xfrm>
                <a:off x="5364088" y="2348880"/>
                <a:ext cx="288032" cy="288032"/>
              </a:xfrm>
              <a:prstGeom prst="downArrow">
                <a:avLst>
                  <a:gd name="adj1" fmla="val 50000"/>
                  <a:gd name="adj2" fmla="val 50000"/>
                </a:avLst>
              </a:prstGeom>
              <a:solidFill>
                <a:srgbClr val="BBE0E3"/>
              </a:solidFill>
              <a:ln w="25400" algn="ctr">
                <a:solidFill>
                  <a:srgbClr val="89A4A7"/>
                </a:solidFill>
                <a:miter lim="800000"/>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37" name="Strzałka w dół 115"/>
              <p:cNvSpPr>
                <a:spLocks noChangeArrowheads="1"/>
              </p:cNvSpPr>
              <p:nvPr/>
            </p:nvSpPr>
            <p:spPr bwMode="auto">
              <a:xfrm rot="2372082">
                <a:off x="6790967" y="2623631"/>
                <a:ext cx="288032" cy="288032"/>
              </a:xfrm>
              <a:prstGeom prst="downArrow">
                <a:avLst>
                  <a:gd name="adj1" fmla="val 50000"/>
                  <a:gd name="adj2" fmla="val 50000"/>
                </a:avLst>
              </a:prstGeom>
              <a:solidFill>
                <a:srgbClr val="BBE0E3"/>
              </a:solidFill>
              <a:ln w="25400" algn="ctr">
                <a:solidFill>
                  <a:srgbClr val="89A4A7"/>
                </a:solidFill>
                <a:miter lim="800000"/>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38" name="Strzałka w dół 116"/>
              <p:cNvSpPr>
                <a:spLocks noChangeArrowheads="1"/>
              </p:cNvSpPr>
              <p:nvPr/>
            </p:nvSpPr>
            <p:spPr bwMode="auto">
              <a:xfrm rot="-1960545">
                <a:off x="4266920" y="2619864"/>
                <a:ext cx="288032" cy="288032"/>
              </a:xfrm>
              <a:prstGeom prst="downArrow">
                <a:avLst>
                  <a:gd name="adj1" fmla="val 50000"/>
                  <a:gd name="adj2" fmla="val 50000"/>
                </a:avLst>
              </a:prstGeom>
              <a:solidFill>
                <a:srgbClr val="BBE0E3"/>
              </a:solidFill>
              <a:ln w="25400" algn="ctr">
                <a:solidFill>
                  <a:srgbClr val="89A4A7"/>
                </a:solidFill>
                <a:miter lim="800000"/>
                <a:headEnd/>
                <a:tailEnd/>
              </a:ln>
            </p:spPr>
            <p:txBody>
              <a:bodyPr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nvGrpSpPr>
            <p:cNvPr id="427033" name="Grupa 121"/>
            <p:cNvGrpSpPr>
              <a:grpSpLocks/>
            </p:cNvGrpSpPr>
            <p:nvPr/>
          </p:nvGrpSpPr>
          <p:grpSpPr bwMode="auto">
            <a:xfrm>
              <a:off x="3767" y="9265"/>
              <a:ext cx="5146" cy="456"/>
              <a:chOff x="3583324" y="3383989"/>
              <a:chExt cx="4084923" cy="362786"/>
            </a:xfrm>
          </p:grpSpPr>
          <p:sp>
            <p:nvSpPr>
              <p:cNvPr id="427034" name="Strzałka w prawo 118"/>
              <p:cNvSpPr>
                <a:spLocks noChangeArrowheads="1"/>
              </p:cNvSpPr>
              <p:nvPr/>
            </p:nvSpPr>
            <p:spPr bwMode="auto">
              <a:xfrm rot="-3453395">
                <a:off x="3511701" y="3455612"/>
                <a:ext cx="360040" cy="216793"/>
              </a:xfrm>
              <a:prstGeom prst="rightArrow">
                <a:avLst>
                  <a:gd name="adj1" fmla="val 50000"/>
                  <a:gd name="adj2" fmla="val 49999"/>
                </a:avLst>
              </a:prstGeom>
              <a:solidFill>
                <a:srgbClr val="BBE0E3"/>
              </a:solidFill>
              <a:ln w="25400" algn="ctr">
                <a:solidFill>
                  <a:srgbClr val="89A4A7"/>
                </a:solidFill>
                <a:miter lim="800000"/>
                <a:headEnd/>
                <a:tailEnd/>
              </a:ln>
            </p:spPr>
            <p:txBody>
              <a:bodyPr vert="eaVert"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sp>
            <p:nvSpPr>
              <p:cNvPr id="427035" name="Strzałka w prawo 119"/>
              <p:cNvSpPr>
                <a:spLocks noChangeArrowheads="1"/>
              </p:cNvSpPr>
              <p:nvPr/>
            </p:nvSpPr>
            <p:spPr bwMode="auto">
              <a:xfrm rot="-7058349">
                <a:off x="7379831" y="3458358"/>
                <a:ext cx="360040" cy="216793"/>
              </a:xfrm>
              <a:prstGeom prst="rightArrow">
                <a:avLst>
                  <a:gd name="adj1" fmla="val 50000"/>
                  <a:gd name="adj2" fmla="val 49999"/>
                </a:avLst>
              </a:prstGeom>
              <a:solidFill>
                <a:srgbClr val="BBE0E3"/>
              </a:solidFill>
              <a:ln w="25400" algn="ctr">
                <a:solidFill>
                  <a:srgbClr val="89A4A7"/>
                </a:solidFill>
                <a:miter lim="800000"/>
                <a:headEnd/>
                <a:tailEnd/>
              </a:ln>
            </p:spPr>
            <p:txBody>
              <a:bodyPr vert="eaVert" lIns="84125" tIns="42062" rIns="84125" bIns="42062"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1800">
                  <a:solidFill>
                    <a:srgbClr val="000000"/>
                  </a:solidFill>
                  <a:latin typeface="Arial" panose="020B0604020202020204" pitchFamily="34" charset="0"/>
                </a:endParaRPr>
              </a:p>
            </p:txBody>
          </p:sp>
        </p:grpSp>
      </p:grpSp>
      <p:sp>
        <p:nvSpPr>
          <p:cNvPr id="427014" name="Rectangle 105"/>
          <p:cNvSpPr>
            <a:spLocks noChangeArrowheads="1"/>
          </p:cNvSpPr>
          <p:nvPr/>
        </p:nvSpPr>
        <p:spPr bwMode="auto">
          <a:xfrm>
            <a:off x="2390775" y="260350"/>
            <a:ext cx="4362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i="1">
                <a:solidFill>
                  <a:srgbClr val="FFFF00"/>
                </a:solidFill>
                <a:latin typeface="Arial" panose="020B0604020202020204" pitchFamily="34" charset="0"/>
              </a:rPr>
              <a:t>Architecture of semi-porous coating</a:t>
            </a:r>
          </a:p>
        </p:txBody>
      </p:sp>
      <p:sp>
        <p:nvSpPr>
          <p:cNvPr id="427015" name="Text Box 106"/>
          <p:cNvSpPr txBox="1">
            <a:spLocks noChangeArrowheads="1"/>
          </p:cNvSpPr>
          <p:nvPr/>
        </p:nvSpPr>
        <p:spPr bwMode="auto">
          <a:xfrm>
            <a:off x="376238" y="1431925"/>
            <a:ext cx="205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CC00"/>
                </a:solidFill>
                <a:latin typeface="Arial" panose="020B0604020202020204" pitchFamily="34" charset="0"/>
              </a:rPr>
              <a:t>Grow stimulation</a:t>
            </a:r>
          </a:p>
        </p:txBody>
      </p:sp>
      <p:sp>
        <p:nvSpPr>
          <p:cNvPr id="427016" name="Text Box 107"/>
          <p:cNvSpPr txBox="1">
            <a:spLocks noChangeArrowheads="1"/>
          </p:cNvSpPr>
          <p:nvPr/>
        </p:nvSpPr>
        <p:spPr bwMode="auto">
          <a:xfrm>
            <a:off x="5272088" y="1000125"/>
            <a:ext cx="2076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CC00"/>
                </a:solidFill>
                <a:latin typeface="Arial" panose="020B0604020202020204" pitchFamily="34" charset="0"/>
              </a:rPr>
              <a:t>Grow self-control</a:t>
            </a:r>
          </a:p>
        </p:txBody>
      </p:sp>
      <p:sp>
        <p:nvSpPr>
          <p:cNvPr id="427017" name="Text Box 108"/>
          <p:cNvSpPr txBox="1">
            <a:spLocks noChangeArrowheads="1"/>
          </p:cNvSpPr>
          <p:nvPr/>
        </p:nvSpPr>
        <p:spPr bwMode="auto">
          <a:xfrm>
            <a:off x="3040063" y="1865313"/>
            <a:ext cx="1987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CC00"/>
                </a:solidFill>
                <a:latin typeface="Arial" panose="020B0604020202020204" pitchFamily="34" charset="0"/>
              </a:rPr>
              <a:t>Endothelial cells</a:t>
            </a:r>
          </a:p>
        </p:txBody>
      </p:sp>
      <p:sp>
        <p:nvSpPr>
          <p:cNvPr id="427018" name="Text Box 109"/>
          <p:cNvSpPr txBox="1">
            <a:spLocks noChangeArrowheads="1"/>
          </p:cNvSpPr>
          <p:nvPr/>
        </p:nvSpPr>
        <p:spPr bwMode="auto">
          <a:xfrm>
            <a:off x="376238" y="2152650"/>
            <a:ext cx="1670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CC00"/>
                </a:solidFill>
                <a:latin typeface="Arial" panose="020B0604020202020204" pitchFamily="34" charset="0"/>
              </a:rPr>
              <a:t>Muscule cells</a:t>
            </a:r>
          </a:p>
        </p:txBody>
      </p:sp>
      <p:sp>
        <p:nvSpPr>
          <p:cNvPr id="427019" name="Text Box 110"/>
          <p:cNvSpPr txBox="1">
            <a:spLocks noChangeArrowheads="1"/>
          </p:cNvSpPr>
          <p:nvPr/>
        </p:nvSpPr>
        <p:spPr bwMode="auto">
          <a:xfrm>
            <a:off x="447675" y="3689350"/>
            <a:ext cx="30892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solidFill>
                  <a:srgbClr val="FFCC00"/>
                </a:solidFill>
                <a:latin typeface="Arial" panose="020B0604020202020204" pitchFamily="34" charset="0"/>
              </a:rPr>
              <a:t>Syntetic semi-porous material</a:t>
            </a:r>
          </a:p>
        </p:txBody>
      </p:sp>
      <p:sp>
        <p:nvSpPr>
          <p:cNvPr id="427020" name="Text Box 111"/>
          <p:cNvSpPr txBox="1">
            <a:spLocks noChangeArrowheads="1"/>
          </p:cNvSpPr>
          <p:nvPr/>
        </p:nvSpPr>
        <p:spPr bwMode="auto">
          <a:xfrm>
            <a:off x="5003800" y="3429000"/>
            <a:ext cx="39639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solidFill>
                  <a:srgbClr val="FFCC00"/>
                </a:solidFill>
                <a:latin typeface="Arial" panose="020B0604020202020204" pitchFamily="34" charset="0"/>
              </a:rPr>
              <a:t>Polymer with the modified functional surface</a:t>
            </a:r>
          </a:p>
        </p:txBody>
      </p:sp>
      <p:sp>
        <p:nvSpPr>
          <p:cNvPr id="427021" name="Text Box 112"/>
          <p:cNvSpPr txBox="1">
            <a:spLocks noChangeArrowheads="1"/>
          </p:cNvSpPr>
          <p:nvPr/>
        </p:nvSpPr>
        <p:spPr bwMode="auto">
          <a:xfrm>
            <a:off x="6877050" y="2349500"/>
            <a:ext cx="18669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solidFill>
                  <a:srgbClr val="FFCC00"/>
                </a:solidFill>
                <a:latin typeface="Arial" panose="020B0604020202020204" pitchFamily="34" charset="0"/>
              </a:rPr>
              <a:t>Protein: Fibronectin</a:t>
            </a:r>
          </a:p>
          <a:p>
            <a:pPr eaLnBrk="1" hangingPunct="1">
              <a:spcBef>
                <a:spcPct val="0"/>
              </a:spcBef>
              <a:buFontTx/>
              <a:buNone/>
            </a:pPr>
            <a:r>
              <a:rPr lang="pl-PL" altLang="pl-PL" sz="1400">
                <a:solidFill>
                  <a:srgbClr val="FFCC00"/>
                </a:solidFill>
                <a:latin typeface="Arial" panose="020B0604020202020204" pitchFamily="34" charset="0"/>
              </a:rPr>
              <a:t>or serium protein</a:t>
            </a:r>
          </a:p>
        </p:txBody>
      </p:sp>
      <p:graphicFrame>
        <p:nvGraphicFramePr>
          <p:cNvPr id="427022" name="Object 11"/>
          <p:cNvGraphicFramePr>
            <a:graphicFrameLocks noChangeAspect="1"/>
          </p:cNvGraphicFramePr>
          <p:nvPr/>
        </p:nvGraphicFramePr>
        <p:xfrm>
          <a:off x="0" y="0"/>
          <a:ext cx="679450" cy="692150"/>
        </p:xfrm>
        <a:graphic>
          <a:graphicData uri="http://schemas.openxmlformats.org/presentationml/2006/ole">
            <mc:AlternateContent xmlns:mc="http://schemas.openxmlformats.org/markup-compatibility/2006">
              <mc:Choice xmlns:v="urn:schemas-microsoft-com:vml" Requires="v">
                <p:oleObj spid="_x0000_s427136" name="CorelDRAW" r:id="rId4" imgW="4568040" imgH="4592160" progId="">
                  <p:embed/>
                </p:oleObj>
              </mc:Choice>
              <mc:Fallback>
                <p:oleObj name="CorelDRAW" r:id="rId4" imgW="4568040" imgH="4592160" progId="">
                  <p:embed/>
                  <p:pic>
                    <p:nvPicPr>
                      <p:cNvPr id="0" name="Object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9450" cy="692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wipe dir="r"/>
  </p:transition>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Text Box 5"/>
          <p:cNvSpPr txBox="1">
            <a:spLocks noChangeArrowheads="1"/>
          </p:cNvSpPr>
          <p:nvPr/>
        </p:nvSpPr>
        <p:spPr bwMode="auto">
          <a:xfrm>
            <a:off x="6916738" y="92075"/>
            <a:ext cx="2192337" cy="457200"/>
          </a:xfrm>
          <a:prstGeom prst="rect">
            <a:avLst/>
          </a:prstGeom>
          <a:noFill/>
          <a:ln w="9525">
            <a:noFill/>
            <a:miter lim="800000"/>
            <a:headEnd/>
            <a:tailEnd/>
          </a:ln>
          <a:effectLst/>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Porous coatings</a:t>
            </a:r>
            <a:endParaRPr lang="en-US" altLang="pl-PL" b="1" i="1">
              <a:solidFill>
                <a:srgbClr val="FFFF00"/>
              </a:solidFill>
              <a:effectLst>
                <a:outerShdw blurRad="38100" dist="38100" dir="2700000" algn="tl">
                  <a:srgbClr val="000000"/>
                </a:outerShdw>
              </a:effectLst>
              <a:latin typeface="Calibri" panose="020F0502020204030204" pitchFamily="34" charset="0"/>
            </a:endParaRPr>
          </a:p>
        </p:txBody>
      </p:sp>
      <p:sp>
        <p:nvSpPr>
          <p:cNvPr id="74" name="Text Box 3"/>
          <p:cNvSpPr txBox="1">
            <a:spLocks noChangeArrowheads="1"/>
          </p:cNvSpPr>
          <p:nvPr/>
        </p:nvSpPr>
        <p:spPr bwMode="auto">
          <a:xfrm>
            <a:off x="76200" y="852488"/>
            <a:ext cx="9067800" cy="579437"/>
          </a:xfrm>
          <a:prstGeom prst="rect">
            <a:avLst/>
          </a:prstGeom>
          <a:noFill/>
          <a:ln w="9525">
            <a:noFill/>
            <a:miter lim="800000"/>
            <a:headEnd/>
            <a:tailEnd/>
          </a:ln>
          <a:effectLst/>
        </p:spPr>
        <p:txBody>
          <a:bodyPr>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  Surface CLSM </a:t>
            </a:r>
            <a:r>
              <a:rPr lang="pl-PL" altLang="pl-PL" sz="3200" b="1" i="1">
                <a:solidFill>
                  <a:srgbClr val="FFFF00"/>
                </a:solidFill>
                <a:effectLst>
                  <a:outerShdw blurRad="38100" dist="38100" dir="2700000" algn="tl">
                    <a:srgbClr val="000000"/>
                  </a:outerShdw>
                </a:effectLst>
                <a:latin typeface="Calibri" panose="020F0502020204030204" pitchFamily="34" charset="0"/>
              </a:rPr>
              <a:t>PEG</a:t>
            </a:r>
            <a:r>
              <a:rPr lang="pl-PL" altLang="pl-PL" b="1" i="1">
                <a:solidFill>
                  <a:srgbClr val="FFFF00"/>
                </a:solidFill>
                <a:effectLst>
                  <a:outerShdw blurRad="38100" dist="38100" dir="2700000" algn="tl">
                    <a:srgbClr val="000000"/>
                  </a:outerShdw>
                </a:effectLst>
                <a:latin typeface="Arial" panose="020B0604020202020204" pitchFamily="34" charset="0"/>
              </a:rPr>
              <a:t> (poly-ethylene-glycol)</a:t>
            </a:r>
            <a:endParaRPr lang="pl-PL" altLang="pl-PL" b="1" i="1">
              <a:solidFill>
                <a:srgbClr val="FFFF00"/>
              </a:solidFill>
              <a:latin typeface="Arial" panose="020B0604020202020204" pitchFamily="34" charset="0"/>
            </a:endParaRPr>
          </a:p>
        </p:txBody>
      </p:sp>
      <p:pic>
        <p:nvPicPr>
          <p:cNvPr id="428036" name="Obraz 5" descr="Image16wlokienka.jpg"/>
          <p:cNvPicPr>
            <a:picLocks noChangeAspect="1"/>
          </p:cNvPicPr>
          <p:nvPr/>
        </p:nvPicPr>
        <p:blipFill>
          <a:blip r:embed="rId3">
            <a:lum bright="20000"/>
            <a:extLst>
              <a:ext uri="{28A0092B-C50C-407E-A947-70E740481C1C}">
                <a14:useLocalDpi xmlns:a14="http://schemas.microsoft.com/office/drawing/2010/main" val="0"/>
              </a:ext>
            </a:extLst>
          </a:blip>
          <a:srcRect/>
          <a:stretch>
            <a:fillRect/>
          </a:stretch>
        </p:blipFill>
        <p:spPr bwMode="auto">
          <a:xfrm>
            <a:off x="2151063" y="1700213"/>
            <a:ext cx="4868862"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8037" name="Picture 2"/>
          <p:cNvPicPr>
            <a:picLocks noChangeAspect="1" noChangeArrowheads="1"/>
          </p:cNvPicPr>
          <p:nvPr/>
        </p:nvPicPr>
        <p:blipFill>
          <a:blip r:embed="rId4">
            <a:extLst>
              <a:ext uri="{28A0092B-C50C-407E-A947-70E740481C1C}">
                <a14:useLocalDpi xmlns:a14="http://schemas.microsoft.com/office/drawing/2010/main" val="0"/>
              </a:ext>
            </a:extLst>
          </a:blip>
          <a:srcRect l="10922" t="8145" r="81990" b="81461"/>
          <a:stretch>
            <a:fillRect/>
          </a:stretch>
        </p:blipFill>
        <p:spPr bwMode="auto">
          <a:xfrm>
            <a:off x="0" y="0"/>
            <a:ext cx="863600"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8038"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Text Box 3"/>
          <p:cNvSpPr txBox="1">
            <a:spLocks noChangeArrowheads="1"/>
          </p:cNvSpPr>
          <p:nvPr/>
        </p:nvSpPr>
        <p:spPr bwMode="auto">
          <a:xfrm>
            <a:off x="76200" y="852488"/>
            <a:ext cx="9067800" cy="579437"/>
          </a:xfrm>
          <a:prstGeom prst="rect">
            <a:avLst/>
          </a:prstGeom>
          <a:noFill/>
          <a:ln w="9525">
            <a:noFill/>
            <a:miter lim="800000"/>
            <a:headEnd/>
            <a:tailEnd/>
          </a:ln>
          <a:effectLst/>
        </p:spPr>
        <p:txBody>
          <a:bodyPr>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ct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 CLSM PEG+RGD</a:t>
            </a:r>
            <a:r>
              <a:rPr lang="pl-PL" altLang="pl-PL" b="1" i="1">
                <a:solidFill>
                  <a:srgbClr val="FFFF00"/>
                </a:solidFill>
                <a:effectLst>
                  <a:outerShdw blurRad="38100" dist="38100" dir="2700000" algn="tl">
                    <a:srgbClr val="000000"/>
                  </a:outerShdw>
                </a:effectLst>
                <a:latin typeface="Arial" panose="020B0604020202020204" pitchFamily="34" charset="0"/>
              </a:rPr>
              <a:t> (protein domains)</a:t>
            </a:r>
            <a:r>
              <a:rPr lang="pl-PL" altLang="pl-PL" b="1" i="1">
                <a:solidFill>
                  <a:srgbClr val="FFFF00"/>
                </a:solidFill>
                <a:effectLst>
                  <a:outerShdw blurRad="38100" dist="38100" dir="2700000" algn="tl">
                    <a:srgbClr val="000000"/>
                  </a:outerShdw>
                </a:effectLst>
                <a:latin typeface="Calibri" panose="020F0502020204030204" pitchFamily="34" charset="0"/>
              </a:rPr>
              <a:t>+</a:t>
            </a:r>
            <a:r>
              <a:rPr lang="pl-PL" altLang="pl-PL" sz="3200" b="1" i="1">
                <a:solidFill>
                  <a:srgbClr val="FFFF00"/>
                </a:solidFill>
                <a:effectLst>
                  <a:outerShdw blurRad="38100" dist="38100" dir="2700000" algn="tl">
                    <a:srgbClr val="000000"/>
                  </a:outerShdw>
                </a:effectLst>
                <a:latin typeface="Calibri" panose="020F0502020204030204" pitchFamily="34" charset="0"/>
              </a:rPr>
              <a:t>HUVEC</a:t>
            </a:r>
            <a:endParaRPr lang="pl-PL" altLang="pl-PL" sz="3200" b="1" i="1">
              <a:solidFill>
                <a:srgbClr val="FFFF00"/>
              </a:solidFill>
              <a:latin typeface="Calibri" panose="020F0502020204030204" pitchFamily="34" charset="0"/>
            </a:endParaRPr>
          </a:p>
        </p:txBody>
      </p:sp>
      <p:pic>
        <p:nvPicPr>
          <p:cNvPr id="430083" name="Obraz 6" descr="Image28.jpg"/>
          <p:cNvPicPr>
            <a:picLocks noChangeAspect="1"/>
          </p:cNvPicPr>
          <p:nvPr/>
        </p:nvPicPr>
        <p:blipFill>
          <a:blip r:embed="rId3">
            <a:lum bright="20000" contrast="10000"/>
            <a:extLst>
              <a:ext uri="{28A0092B-C50C-407E-A947-70E740481C1C}">
                <a14:useLocalDpi xmlns:a14="http://schemas.microsoft.com/office/drawing/2010/main" val="0"/>
              </a:ext>
            </a:extLst>
          </a:blip>
          <a:srcRect/>
          <a:stretch>
            <a:fillRect/>
          </a:stretch>
        </p:blipFill>
        <p:spPr bwMode="auto">
          <a:xfrm>
            <a:off x="2124075" y="1700213"/>
            <a:ext cx="48688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5"/>
          <p:cNvSpPr txBox="1">
            <a:spLocks noChangeArrowheads="1"/>
          </p:cNvSpPr>
          <p:nvPr/>
        </p:nvSpPr>
        <p:spPr bwMode="auto">
          <a:xfrm>
            <a:off x="6916738" y="92075"/>
            <a:ext cx="2192337" cy="457200"/>
          </a:xfrm>
          <a:prstGeom prst="rect">
            <a:avLst/>
          </a:prstGeom>
          <a:noFill/>
          <a:ln w="9525">
            <a:noFill/>
            <a:miter lim="800000"/>
            <a:headEnd/>
            <a:tailEnd/>
          </a:ln>
          <a:effectLst/>
        </p:spPr>
        <p:txBody>
          <a:bodyPr wrap="none">
            <a:spAutoFit/>
          </a:bodyPr>
          <a:lstStyle>
            <a:lvl1pPr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algn="r" eaLnBrk="1" hangingPunct="1">
              <a:defRPr/>
            </a:pPr>
            <a:r>
              <a:rPr lang="pl-PL" altLang="pl-PL" b="1" i="1">
                <a:solidFill>
                  <a:srgbClr val="FFFF00"/>
                </a:solidFill>
                <a:effectLst>
                  <a:outerShdw blurRad="38100" dist="38100" dir="2700000" algn="tl">
                    <a:srgbClr val="000000"/>
                  </a:outerShdw>
                </a:effectLst>
                <a:latin typeface="Calibri" panose="020F0502020204030204" pitchFamily="34" charset="0"/>
              </a:rPr>
              <a:t>Porous coatings</a:t>
            </a:r>
            <a:endParaRPr lang="en-US" altLang="pl-PL" b="1" i="1">
              <a:solidFill>
                <a:srgbClr val="FFFF00"/>
              </a:solidFill>
              <a:effectLst>
                <a:outerShdw blurRad="38100" dist="38100" dir="2700000" algn="tl">
                  <a:srgbClr val="000000"/>
                </a:outerShdw>
              </a:effectLst>
              <a:latin typeface="Calibri" panose="020F0502020204030204" pitchFamily="34" charset="0"/>
            </a:endParaRPr>
          </a:p>
        </p:txBody>
      </p:sp>
      <p:pic>
        <p:nvPicPr>
          <p:cNvPr id="430085" name="Picture 2"/>
          <p:cNvPicPr>
            <a:picLocks noChangeAspect="1" noChangeArrowheads="1"/>
          </p:cNvPicPr>
          <p:nvPr/>
        </p:nvPicPr>
        <p:blipFill>
          <a:blip r:embed="rId4">
            <a:extLst>
              <a:ext uri="{28A0092B-C50C-407E-A947-70E740481C1C}">
                <a14:useLocalDpi xmlns:a14="http://schemas.microsoft.com/office/drawing/2010/main" val="0"/>
              </a:ext>
            </a:extLst>
          </a:blip>
          <a:srcRect l="10922" t="8145" r="81990" b="81461"/>
          <a:stretch>
            <a:fillRect/>
          </a:stretch>
        </p:blipFill>
        <p:spPr bwMode="auto">
          <a:xfrm>
            <a:off x="0" y="0"/>
            <a:ext cx="863600"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086" name="Line 6"/>
          <p:cNvSpPr>
            <a:spLocks noChangeShapeType="1"/>
          </p:cNvSpPr>
          <p:nvPr/>
        </p:nvSpPr>
        <p:spPr bwMode="auto">
          <a:xfrm>
            <a:off x="0" y="765175"/>
            <a:ext cx="5651500" cy="0"/>
          </a:xfrm>
          <a:prstGeom prst="line">
            <a:avLst/>
          </a:prstGeom>
          <a:noFill/>
          <a:ln w="50800" cap="rnd">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3"/>
          <p:cNvSpPr>
            <a:spLocks noGrp="1" noChangeArrowheads="1"/>
          </p:cNvSpPr>
          <p:nvPr>
            <p:ph type="body" sz="half" idx="1"/>
          </p:nvPr>
        </p:nvSpPr>
        <p:spPr>
          <a:xfrm>
            <a:off x="833438" y="333375"/>
            <a:ext cx="7699375" cy="647700"/>
          </a:xfrm>
        </p:spPr>
        <p:txBody>
          <a:bodyPr/>
          <a:lstStyle/>
          <a:p>
            <a:pPr eaLnBrk="1" hangingPunct="1">
              <a:lnSpc>
                <a:spcPct val="80000"/>
              </a:lnSpc>
              <a:buFontTx/>
              <a:buNone/>
            </a:pPr>
            <a:r>
              <a:rPr lang="pl-PL" altLang="pl-PL" sz="2000" b="1"/>
              <a:t>Metody analizy powierzchni w funkcji: </a:t>
            </a:r>
          </a:p>
          <a:p>
            <a:pPr eaLnBrk="1" hangingPunct="1">
              <a:lnSpc>
                <a:spcPct val="80000"/>
              </a:lnSpc>
              <a:buFontTx/>
              <a:buNone/>
            </a:pPr>
            <a:r>
              <a:rPr lang="pl-PL" altLang="pl-PL" sz="2000" b="1"/>
              <a:t>mierzonej wielkości i jej detekcji</a:t>
            </a:r>
          </a:p>
        </p:txBody>
      </p:sp>
      <p:graphicFrame>
        <p:nvGraphicFramePr>
          <p:cNvPr id="124984" name="Group 56"/>
          <p:cNvGraphicFramePr>
            <a:graphicFrameLocks noGrp="1"/>
          </p:cNvGraphicFramePr>
          <p:nvPr>
            <p:ph sz="half" idx="2"/>
          </p:nvPr>
        </p:nvGraphicFramePr>
        <p:xfrm>
          <a:off x="755650" y="1052513"/>
          <a:ext cx="7920038" cy="5184775"/>
        </p:xfrm>
        <a:graphic>
          <a:graphicData uri="http://schemas.openxmlformats.org/drawingml/2006/table">
            <a:tbl>
              <a:tblPr/>
              <a:tblGrid>
                <a:gridCol w="3024188">
                  <a:extLst>
                    <a:ext uri="{9D8B030D-6E8A-4147-A177-3AD203B41FA5}">
                      <a16:colId xmlns:a16="http://schemas.microsoft.com/office/drawing/2014/main" val="20000"/>
                    </a:ext>
                  </a:extLst>
                </a:gridCol>
                <a:gridCol w="1296987">
                  <a:extLst>
                    <a:ext uri="{9D8B030D-6E8A-4147-A177-3AD203B41FA5}">
                      <a16:colId xmlns:a16="http://schemas.microsoft.com/office/drawing/2014/main" val="20001"/>
                    </a:ext>
                  </a:extLst>
                </a:gridCol>
                <a:gridCol w="1295400">
                  <a:extLst>
                    <a:ext uri="{9D8B030D-6E8A-4147-A177-3AD203B41FA5}">
                      <a16:colId xmlns:a16="http://schemas.microsoft.com/office/drawing/2014/main" val="20002"/>
                    </a:ext>
                  </a:extLst>
                </a:gridCol>
                <a:gridCol w="1439863">
                  <a:extLst>
                    <a:ext uri="{9D8B030D-6E8A-4147-A177-3AD203B41FA5}">
                      <a16:colId xmlns:a16="http://schemas.microsoft.com/office/drawing/2014/main" val="20003"/>
                    </a:ext>
                  </a:extLst>
                </a:gridCol>
                <a:gridCol w="863600">
                  <a:extLst>
                    <a:ext uri="{9D8B030D-6E8A-4147-A177-3AD203B41FA5}">
                      <a16:colId xmlns:a16="http://schemas.microsoft.com/office/drawing/2014/main" val="20004"/>
                    </a:ext>
                  </a:extLst>
                </a:gridCol>
              </a:tblGrid>
              <a:tr h="942975">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Mierzona wielkość </a:t>
                      </a:r>
                      <a:r>
                        <a:rPr kumimoji="0" lang="pl-PL" altLang="pl-PL" sz="20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Detekcja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Fotony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IR-FTIR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Elektrony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EMPA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Cząstki</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1"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1" i="0" u="none" strike="noStrike" cap="none" normalizeH="0" baseline="0">
                          <a:ln>
                            <a:noFill/>
                          </a:ln>
                          <a:solidFill>
                            <a:schemeClr val="tx1"/>
                          </a:solidFill>
                          <a:effectLst/>
                          <a:latin typeface="Times New Roman" panose="02020603050405020304" pitchFamily="18" charset="0"/>
                        </a:rPr>
                        <a:t>Pola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41800">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Foton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Elektron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Cząstki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-Jony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-Neutrony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-Atomy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Pola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-Siły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-Elektyczne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-Magnetyczne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SERS,XRD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XRF</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XPS-ESCA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SEXAFS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UPS, XANES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BIS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AES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EELS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LEED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SEM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RHEED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ISS(jony)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NAA(neutrony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RBS(jony)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SIMS(jony)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Helium  scat.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AP</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400" b="1"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AFM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STM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400" b="1" i="0" u="none" strike="noStrike" cap="none" normalizeH="0" baseline="0">
                          <a:ln>
                            <a:noFill/>
                          </a:ln>
                          <a:solidFill>
                            <a:schemeClr val="tx1"/>
                          </a:solidFill>
                          <a:effectLst/>
                          <a:latin typeface="Times New Roman" panose="02020603050405020304" pitchFamily="18" charset="0"/>
                        </a:rPr>
                        <a:t>MFM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wipe dir="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154" name="Rectangle 3"/>
          <p:cNvSpPr>
            <a:spLocks noGrp="1" noChangeArrowheads="1"/>
          </p:cNvSpPr>
          <p:nvPr>
            <p:ph type="body" sz="half" idx="1"/>
          </p:nvPr>
        </p:nvSpPr>
        <p:spPr>
          <a:xfrm>
            <a:off x="611188" y="260350"/>
            <a:ext cx="7777162" cy="1008063"/>
          </a:xfrm>
        </p:spPr>
        <p:txBody>
          <a:bodyPr/>
          <a:lstStyle/>
          <a:p>
            <a:pPr eaLnBrk="1" hangingPunct="1">
              <a:lnSpc>
                <a:spcPct val="90000"/>
              </a:lnSpc>
              <a:buFontTx/>
              <a:buNone/>
            </a:pPr>
            <a:r>
              <a:rPr lang="pl-PL" altLang="pl-PL" sz="1800" b="1"/>
              <a:t>Metody analizy powierzchni w funkcji: </a:t>
            </a:r>
          </a:p>
          <a:p>
            <a:pPr eaLnBrk="1" hangingPunct="1">
              <a:lnSpc>
                <a:spcPct val="90000"/>
              </a:lnSpc>
              <a:buFontTx/>
              <a:buNone/>
            </a:pPr>
            <a:r>
              <a:rPr lang="pl-PL" altLang="pl-PL" sz="1800" b="1"/>
              <a:t>zbieranej informacji</a:t>
            </a:r>
          </a:p>
          <a:p>
            <a:pPr eaLnBrk="1" hangingPunct="1">
              <a:lnSpc>
                <a:spcPct val="90000"/>
              </a:lnSpc>
              <a:buFontTx/>
              <a:buNone/>
            </a:pPr>
            <a:endParaRPr lang="pl-PL" altLang="pl-PL" sz="1800" b="1"/>
          </a:p>
          <a:p>
            <a:pPr eaLnBrk="1" hangingPunct="1">
              <a:lnSpc>
                <a:spcPct val="90000"/>
              </a:lnSpc>
              <a:buFontTx/>
              <a:buNone/>
            </a:pPr>
            <a:endParaRPr lang="pl-PL" altLang="pl-PL" sz="1800"/>
          </a:p>
        </p:txBody>
      </p:sp>
      <p:graphicFrame>
        <p:nvGraphicFramePr>
          <p:cNvPr id="127003" name="Group 27"/>
          <p:cNvGraphicFramePr>
            <a:graphicFrameLocks noGrp="1"/>
          </p:cNvGraphicFramePr>
          <p:nvPr>
            <p:ph sz="half" idx="2"/>
          </p:nvPr>
        </p:nvGraphicFramePr>
        <p:xfrm>
          <a:off x="468313" y="1196975"/>
          <a:ext cx="8351837" cy="4710113"/>
        </p:xfrm>
        <a:graphic>
          <a:graphicData uri="http://schemas.openxmlformats.org/drawingml/2006/table">
            <a:tbl>
              <a:tblPr/>
              <a:tblGrid>
                <a:gridCol w="1800225">
                  <a:extLst>
                    <a:ext uri="{9D8B030D-6E8A-4147-A177-3AD203B41FA5}">
                      <a16:colId xmlns:a16="http://schemas.microsoft.com/office/drawing/2014/main" val="20000"/>
                    </a:ext>
                  </a:extLst>
                </a:gridCol>
                <a:gridCol w="1655762">
                  <a:extLst>
                    <a:ext uri="{9D8B030D-6E8A-4147-A177-3AD203B41FA5}">
                      <a16:colId xmlns:a16="http://schemas.microsoft.com/office/drawing/2014/main" val="20001"/>
                    </a:ext>
                  </a:extLst>
                </a:gridCol>
                <a:gridCol w="4895850">
                  <a:extLst>
                    <a:ext uri="{9D8B030D-6E8A-4147-A177-3AD203B41FA5}">
                      <a16:colId xmlns:a16="http://schemas.microsoft.com/office/drawing/2014/main" val="20002"/>
                    </a:ext>
                  </a:extLst>
                </a:gridCol>
              </a:tblGrid>
              <a:tr h="647700">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Informacja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Metoda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Próżnia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06241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Analityczna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XRF</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NAA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RBS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LAMMA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GDS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SIMS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XPS-ESCA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Normal vacuum up to atmosphere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None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Normal vacuum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Atmospher + liquid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Normal vacuum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None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 + gas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wipe dir="r"/>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9054" name="Group 30"/>
          <p:cNvGraphicFramePr>
            <a:graphicFrameLocks noGrp="1"/>
          </p:cNvGraphicFramePr>
          <p:nvPr>
            <p:ph/>
          </p:nvPr>
        </p:nvGraphicFramePr>
        <p:xfrm>
          <a:off x="468313" y="609600"/>
          <a:ext cx="7989887" cy="5673725"/>
        </p:xfrm>
        <a:graphic>
          <a:graphicData uri="http://schemas.openxmlformats.org/drawingml/2006/table">
            <a:tbl>
              <a:tblPr/>
              <a:tblGrid>
                <a:gridCol w="1722437">
                  <a:extLst>
                    <a:ext uri="{9D8B030D-6E8A-4147-A177-3AD203B41FA5}">
                      <a16:colId xmlns:a16="http://schemas.microsoft.com/office/drawing/2014/main" val="20000"/>
                    </a:ext>
                  </a:extLst>
                </a:gridCol>
                <a:gridCol w="1584325">
                  <a:extLst>
                    <a:ext uri="{9D8B030D-6E8A-4147-A177-3AD203B41FA5}">
                      <a16:colId xmlns:a16="http://schemas.microsoft.com/office/drawing/2014/main" val="20001"/>
                    </a:ext>
                  </a:extLst>
                </a:gridCol>
                <a:gridCol w="4683125">
                  <a:extLst>
                    <a:ext uri="{9D8B030D-6E8A-4147-A177-3AD203B41FA5}">
                      <a16:colId xmlns:a16="http://schemas.microsoft.com/office/drawing/2014/main" val="20002"/>
                    </a:ext>
                  </a:extLst>
                </a:gridCol>
              </a:tblGrid>
              <a:tr h="754088">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Informacja</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Metoda</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pl-PL" altLang="pl-PL" sz="2400" b="1" i="0" u="none" strike="noStrike" cap="none" normalizeH="0" baseline="0">
                          <a:ln>
                            <a:noFill/>
                          </a:ln>
                          <a:solidFill>
                            <a:schemeClr val="tx1"/>
                          </a:solidFill>
                          <a:effectLst/>
                          <a:latin typeface="Times New Roman" panose="02020603050405020304" pitchFamily="18" charset="0"/>
                        </a:rPr>
                        <a:t>Próżnia</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919637">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Morfologia</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4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4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Struktura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   kryształu</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-daleki zasięg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-bliski zasięg</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Struktura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400" b="0" i="0" u="none" strike="noStrike" cap="none" normalizeH="0" baseline="0">
                          <a:ln>
                            <a:noFill/>
                          </a:ln>
                          <a:solidFill>
                            <a:schemeClr val="tx1"/>
                          </a:solidFill>
                          <a:effectLst/>
                          <a:latin typeface="Times New Roman" panose="02020603050405020304" pitchFamily="18" charset="0"/>
                        </a:rPr>
                        <a:t>elektronowa</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SEM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AFM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STM</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XRD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LEED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RHEED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STM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EXAFS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UPS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EELS</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Normal vacuum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None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Normal vacuum up to atmosphere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None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20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2000" b="0" i="0" u="none" strike="noStrike" cap="none" normalizeH="0" baseline="0">
                          <a:ln>
                            <a:noFill/>
                          </a:ln>
                          <a:solidFill>
                            <a:schemeClr val="tx1"/>
                          </a:solidFill>
                          <a:effectLst/>
                          <a:latin typeface="Times New Roman" panose="02020603050405020304" pitchFamily="18" charset="0"/>
                        </a:rPr>
                        <a:t>UHV</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wipe dir="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3"/>
          <p:cNvSpPr>
            <a:spLocks noGrp="1" noChangeArrowheads="1"/>
          </p:cNvSpPr>
          <p:nvPr>
            <p:ph type="body" idx="1"/>
          </p:nvPr>
        </p:nvSpPr>
        <p:spPr>
          <a:xfrm>
            <a:off x="757238" y="404813"/>
            <a:ext cx="7772400" cy="6192837"/>
          </a:xfrm>
        </p:spPr>
        <p:txBody>
          <a:bodyPr/>
          <a:lstStyle/>
          <a:p>
            <a:pPr eaLnBrk="1" hangingPunct="1">
              <a:buFontTx/>
              <a:buNone/>
            </a:pPr>
            <a:r>
              <a:rPr lang="pl-PL" altLang="pl-PL" sz="2400" b="1"/>
              <a:t>Metody analityczne:</a:t>
            </a:r>
          </a:p>
          <a:p>
            <a:pPr eaLnBrk="1" hangingPunct="1"/>
            <a:r>
              <a:rPr lang="pl-PL" altLang="pl-PL" sz="2000" b="1"/>
              <a:t>An elementar surface analysis			AES</a:t>
            </a:r>
          </a:p>
          <a:p>
            <a:pPr eaLnBrk="1" hangingPunct="1">
              <a:buFontTx/>
              <a:buNone/>
            </a:pPr>
            <a:r>
              <a:rPr lang="pl-PL" altLang="pl-PL" sz="2000" b="1" i="1"/>
              <a:t>With knowing of the elementar bounds</a:t>
            </a:r>
            <a:r>
              <a:rPr lang="pl-PL" altLang="pl-PL" sz="2000" b="1"/>
              <a:t>		ESCA</a:t>
            </a:r>
          </a:p>
          <a:p>
            <a:pPr eaLnBrk="1" hangingPunct="1">
              <a:buFontTx/>
              <a:buNone/>
            </a:pPr>
            <a:endParaRPr lang="pl-PL" altLang="pl-PL" sz="2000" b="1"/>
          </a:p>
          <a:p>
            <a:pPr eaLnBrk="1" hangingPunct="1"/>
            <a:r>
              <a:rPr lang="pl-PL" altLang="pl-PL" sz="2000" b="1"/>
              <a:t>Quantitative analysis				NAA, XRF</a:t>
            </a:r>
          </a:p>
          <a:p>
            <a:pPr eaLnBrk="1" hangingPunct="1"/>
            <a:r>
              <a:rPr lang="pl-PL" altLang="pl-PL" sz="2000" b="1"/>
              <a:t>Very small concentrations			SIMS, AP</a:t>
            </a:r>
          </a:p>
          <a:p>
            <a:pPr eaLnBrk="1" hangingPunct="1"/>
            <a:r>
              <a:rPr lang="pl-PL" altLang="pl-PL" sz="2000" b="1"/>
              <a:t>Fast in-depth analysis (destructive)		SIMS</a:t>
            </a:r>
          </a:p>
          <a:p>
            <a:pPr eaLnBrk="1" hangingPunct="1">
              <a:buFontTx/>
              <a:buNone/>
            </a:pPr>
            <a:r>
              <a:rPr lang="pl-PL" altLang="pl-PL" sz="2000" b="1" i="1"/>
              <a:t>With many elemnts in the sample	</a:t>
            </a:r>
            <a:r>
              <a:rPr lang="pl-PL" altLang="pl-PL" sz="2000" b="1"/>
              <a:t>		GDS</a:t>
            </a:r>
          </a:p>
          <a:p>
            <a:pPr eaLnBrk="1" hangingPunct="1">
              <a:buFontTx/>
              <a:buNone/>
            </a:pPr>
            <a:endParaRPr lang="pl-PL" altLang="pl-PL" sz="2000" b="1"/>
          </a:p>
          <a:p>
            <a:pPr eaLnBrk="1" hangingPunct="1"/>
            <a:r>
              <a:rPr lang="pl-PL" altLang="pl-PL" sz="2000" b="1"/>
              <a:t>Non-destructive in-depth analysis		RBS</a:t>
            </a:r>
          </a:p>
          <a:p>
            <a:pPr eaLnBrk="1" hangingPunct="1"/>
            <a:r>
              <a:rPr lang="pl-PL" altLang="pl-PL" sz="2000" b="1"/>
              <a:t>Knowledge of the surface morphology		SEM</a:t>
            </a:r>
          </a:p>
          <a:p>
            <a:pPr eaLnBrk="1" hangingPunct="1">
              <a:buFontTx/>
              <a:buNone/>
            </a:pPr>
            <a:r>
              <a:rPr lang="pl-PL" altLang="pl-PL" sz="2000" b="1" i="1"/>
              <a:t>Atomically resolved</a:t>
            </a:r>
            <a:r>
              <a:rPr lang="pl-PL" altLang="pl-PL" sz="2000" b="1"/>
              <a:t>				STM</a:t>
            </a:r>
          </a:p>
          <a:p>
            <a:pPr eaLnBrk="1" hangingPunct="1">
              <a:buFontTx/>
              <a:buNone/>
            </a:pPr>
            <a:r>
              <a:rPr lang="pl-PL" altLang="pl-PL" sz="2000" b="1" i="1"/>
              <a:t>At molecular scale</a:t>
            </a:r>
            <a:r>
              <a:rPr lang="pl-PL" altLang="pl-PL" sz="2000" b="1"/>
              <a:t>				AFM</a:t>
            </a:r>
          </a:p>
          <a:p>
            <a:pPr eaLnBrk="1" hangingPunct="1">
              <a:buFontTx/>
              <a:buNone/>
            </a:pPr>
            <a:endParaRPr lang="pl-PL" altLang="pl-PL" sz="2000" b="1"/>
          </a:p>
          <a:p>
            <a:pPr eaLnBrk="1" hangingPunct="1"/>
            <a:r>
              <a:rPr lang="pl-PL" altLang="pl-PL" sz="2000" b="1"/>
              <a:t>Knowledge of the crystal structure; </a:t>
            </a:r>
          </a:p>
          <a:p>
            <a:pPr eaLnBrk="1" hangingPunct="1">
              <a:buFontTx/>
              <a:buNone/>
            </a:pPr>
            <a:r>
              <a:rPr lang="pl-PL" altLang="pl-PL" sz="2000" b="1"/>
              <a:t>					ISS, LEED, RHEED, STM, GIXS </a:t>
            </a:r>
          </a:p>
          <a:p>
            <a:pPr eaLnBrk="1" hangingPunct="1">
              <a:buFontTx/>
              <a:buNone/>
            </a:pPr>
            <a:endParaRPr lang="pl-PL" altLang="pl-PL" sz="2000" b="1"/>
          </a:p>
        </p:txBody>
      </p:sp>
    </p:spTree>
  </p:cSld>
  <p:clrMapOvr>
    <a:masterClrMapping/>
  </p:clrMapOvr>
  <p:transition>
    <p:wipe dir="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Rectangle 3"/>
          <p:cNvSpPr>
            <a:spLocks noGrp="1" noChangeArrowheads="1"/>
          </p:cNvSpPr>
          <p:nvPr>
            <p:ph type="body" idx="1"/>
          </p:nvPr>
        </p:nvSpPr>
        <p:spPr>
          <a:xfrm>
            <a:off x="757238" y="333375"/>
            <a:ext cx="7772400" cy="6335713"/>
          </a:xfrm>
        </p:spPr>
        <p:txBody>
          <a:bodyPr/>
          <a:lstStyle/>
          <a:p>
            <a:pPr eaLnBrk="1" hangingPunct="1">
              <a:buFontTx/>
              <a:buNone/>
            </a:pPr>
            <a:r>
              <a:rPr lang="pl-PL" altLang="pl-PL" sz="2400" b="1"/>
              <a:t>Metody analityczne (cd):</a:t>
            </a:r>
          </a:p>
          <a:p>
            <a:pPr eaLnBrk="1" hangingPunct="1"/>
            <a:r>
              <a:rPr lang="pl-PL" altLang="pl-PL" sz="2000" b="1"/>
              <a:t>Short-distance order			EXAFS, SEXAFS</a:t>
            </a:r>
          </a:p>
          <a:p>
            <a:pPr eaLnBrk="1" hangingPunct="1">
              <a:buFontTx/>
              <a:buNone/>
            </a:pPr>
            <a:endParaRPr lang="pl-PL" altLang="pl-PL" sz="2000" b="1"/>
          </a:p>
          <a:p>
            <a:pPr eaLnBrk="1" hangingPunct="1"/>
            <a:r>
              <a:rPr lang="pl-PL" altLang="pl-PL" sz="2000" b="1"/>
              <a:t>Cartography of elements		SAM</a:t>
            </a:r>
          </a:p>
          <a:p>
            <a:pPr eaLnBrk="1" hangingPunct="1">
              <a:buFontTx/>
              <a:buNone/>
            </a:pPr>
            <a:r>
              <a:rPr lang="pl-PL" altLang="pl-PL" sz="2000" b="1" i="1"/>
              <a:t>….spatially resolved</a:t>
            </a:r>
            <a:r>
              <a:rPr lang="pl-PL" altLang="pl-PL" sz="2000" b="1"/>
              <a:t>			XRF, SIMS</a:t>
            </a:r>
          </a:p>
          <a:p>
            <a:pPr eaLnBrk="1" hangingPunct="1">
              <a:buFontTx/>
              <a:buNone/>
            </a:pPr>
            <a:endParaRPr lang="pl-PL" altLang="pl-PL" sz="2000" b="1"/>
          </a:p>
          <a:p>
            <a:pPr eaLnBrk="1" hangingPunct="1"/>
            <a:r>
              <a:rPr lang="pl-PL" altLang="pl-PL" sz="2000" b="1"/>
              <a:t>Knowledge of the electronic structure	ARUPS, EELS</a:t>
            </a:r>
          </a:p>
          <a:p>
            <a:pPr eaLnBrk="1" hangingPunct="1">
              <a:buFontTx/>
              <a:buNone/>
            </a:pPr>
            <a:endParaRPr lang="pl-PL" altLang="pl-PL" sz="2000" b="1"/>
          </a:p>
          <a:p>
            <a:pPr eaLnBrk="1" hangingPunct="1"/>
            <a:r>
              <a:rPr lang="pl-PL" altLang="pl-PL" sz="2000" b="1"/>
              <a:t>Work without UHV contraints	GDL, XRD, AFM</a:t>
            </a:r>
          </a:p>
          <a:p>
            <a:pPr eaLnBrk="1" hangingPunct="1"/>
            <a:r>
              <a:rPr lang="pl-PL" altLang="pl-PL" sz="2000" b="1"/>
              <a:t>..and even with liquidus!		STM, AFM</a:t>
            </a:r>
          </a:p>
          <a:p>
            <a:pPr eaLnBrk="1" hangingPunct="1">
              <a:buFontTx/>
              <a:buNone/>
            </a:pPr>
            <a:endParaRPr lang="pl-PL" altLang="pl-PL" sz="2000" b="1"/>
          </a:p>
          <a:p>
            <a:pPr eaLnBrk="1" hangingPunct="1"/>
            <a:r>
              <a:rPr lang="pl-PL" altLang="pl-PL" sz="2000" b="1"/>
              <a:t>Investigating organic materials	FTIR, XPS</a:t>
            </a:r>
          </a:p>
          <a:p>
            <a:pPr eaLnBrk="1" hangingPunct="1"/>
            <a:endParaRPr lang="pl-PL" altLang="pl-PL" sz="2000" b="1"/>
          </a:p>
          <a:p>
            <a:pPr eaLnBrk="1" hangingPunct="1">
              <a:buFontTx/>
              <a:buNone/>
            </a:pPr>
            <a:r>
              <a:rPr lang="pl-PL" altLang="pl-PL" sz="2000" b="1"/>
              <a:t>--------------------------------------------</a:t>
            </a:r>
          </a:p>
          <a:p>
            <a:pPr eaLnBrk="1" hangingPunct="1">
              <a:buFontTx/>
              <a:buNone/>
            </a:pPr>
            <a:r>
              <a:rPr lang="pl-PL" altLang="pl-PL" sz="2000" b="1"/>
              <a:t>ARUPS: Angle resolved ultra violet photo electron spectroscopy</a:t>
            </a:r>
          </a:p>
          <a:p>
            <a:pPr eaLnBrk="1" hangingPunct="1">
              <a:buFontTx/>
              <a:buNone/>
            </a:pPr>
            <a:r>
              <a:rPr lang="pl-PL" altLang="pl-PL" sz="2000" b="1"/>
              <a:t>SAM: Scanning Auger microscopy</a:t>
            </a:r>
          </a:p>
          <a:p>
            <a:pPr eaLnBrk="1" hangingPunct="1"/>
            <a:endParaRPr lang="pl-PL" altLang="pl-PL" sz="2000" b="1"/>
          </a:p>
        </p:txBody>
      </p:sp>
    </p:spTree>
  </p:cSld>
  <p:clrMapOvr>
    <a:masterClrMapping/>
  </p:clrMapOvr>
  <p:transition>
    <p:wipe dir="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0" name="Rectangle 3"/>
          <p:cNvSpPr>
            <a:spLocks noGrp="1" noChangeArrowheads="1"/>
          </p:cNvSpPr>
          <p:nvPr>
            <p:ph type="body" idx="1"/>
          </p:nvPr>
        </p:nvSpPr>
        <p:spPr>
          <a:xfrm>
            <a:off x="757238" y="260350"/>
            <a:ext cx="7772400" cy="6192838"/>
          </a:xfrm>
        </p:spPr>
        <p:txBody>
          <a:bodyPr/>
          <a:lstStyle/>
          <a:p>
            <a:pPr eaLnBrk="1" hangingPunct="1">
              <a:buFontTx/>
              <a:buNone/>
            </a:pPr>
            <a:r>
              <a:rPr lang="pl-PL" altLang="pl-PL" sz="2400" u="sng"/>
              <a:t>Analiza chemiczna</a:t>
            </a:r>
            <a:r>
              <a:rPr lang="pl-PL" altLang="pl-PL" sz="2400"/>
              <a:t> (pierwiastki i wiązania)</a:t>
            </a:r>
          </a:p>
          <a:p>
            <a:pPr eaLnBrk="1" hangingPunct="1">
              <a:buFontTx/>
              <a:buNone/>
            </a:pPr>
            <a:r>
              <a:rPr lang="pl-PL" altLang="pl-PL" sz="2400"/>
              <a:t>	XRF lub EMPA;  EXAFS lub SEXAFS(powierzchnia)</a:t>
            </a:r>
          </a:p>
          <a:p>
            <a:pPr eaLnBrk="1" hangingPunct="1">
              <a:buFontTx/>
              <a:buNone/>
            </a:pPr>
            <a:r>
              <a:rPr lang="pl-PL" altLang="pl-PL" sz="2400" u="sng"/>
              <a:t>Analiza właściwości powierzchni</a:t>
            </a:r>
          </a:p>
          <a:p>
            <a:pPr eaLnBrk="1" hangingPunct="1">
              <a:buFontTx/>
              <a:buNone/>
            </a:pPr>
            <a:r>
              <a:rPr lang="pl-PL" altLang="pl-PL" sz="2400"/>
              <a:t>	elipsometria, megneto-optyczny efekt Kerra (MOKE)</a:t>
            </a:r>
          </a:p>
          <a:p>
            <a:pPr eaLnBrk="1" hangingPunct="1">
              <a:buFontTx/>
              <a:buNone/>
            </a:pPr>
            <a:endParaRPr lang="pl-PL" altLang="pl-PL" sz="2400"/>
          </a:p>
          <a:p>
            <a:pPr eaLnBrk="1" hangingPunct="1">
              <a:buFontTx/>
              <a:buNone/>
            </a:pPr>
            <a:r>
              <a:rPr lang="pl-PL" altLang="pl-PL" sz="2400" u="sng"/>
              <a:t>Najefektywniejsze metody analizy powierzchni:</a:t>
            </a:r>
          </a:p>
          <a:p>
            <a:pPr eaLnBrk="1" hangingPunct="1">
              <a:buFontTx/>
              <a:buChar char="-"/>
            </a:pPr>
            <a:r>
              <a:rPr lang="pl-PL" altLang="pl-PL" sz="2400"/>
              <a:t>na bazie emisji prom. rtg : XPS lub ESCA (electron spectroscopy for chemical analysis); AES; XRF</a:t>
            </a:r>
          </a:p>
          <a:p>
            <a:pPr eaLnBrk="1" hangingPunct="1">
              <a:buFontTx/>
              <a:buChar char="-"/>
            </a:pPr>
            <a:r>
              <a:rPr lang="pl-PL" altLang="pl-PL" sz="2400"/>
              <a:t>na bazie absorpcji prom. rtg : SEXAFS</a:t>
            </a:r>
          </a:p>
          <a:p>
            <a:pPr eaLnBrk="1" hangingPunct="1">
              <a:buFontTx/>
              <a:buChar char="-"/>
            </a:pPr>
            <a:r>
              <a:rPr lang="pl-PL" altLang="pl-PL" sz="2400"/>
              <a:t>na bazie elektronów: AES (zakres 1 do 2.5nm)</a:t>
            </a:r>
          </a:p>
          <a:p>
            <a:pPr eaLnBrk="1" hangingPunct="1">
              <a:buFontTx/>
              <a:buChar char="-"/>
            </a:pPr>
            <a:r>
              <a:rPr lang="pl-PL" altLang="pl-PL" sz="2400"/>
              <a:t>na bazie jonów: SIMS</a:t>
            </a:r>
          </a:p>
          <a:p>
            <a:pPr eaLnBrk="1" hangingPunct="1">
              <a:buFontTx/>
              <a:buChar char="-"/>
            </a:pPr>
            <a:r>
              <a:rPr lang="pl-PL" altLang="pl-PL" sz="2400"/>
              <a:t>elipsometria i optyczny efekt Kerra</a:t>
            </a:r>
          </a:p>
          <a:p>
            <a:pPr eaLnBrk="1" hangingPunct="1">
              <a:buFontTx/>
              <a:buChar char="-"/>
            </a:pPr>
            <a:r>
              <a:rPr lang="pl-PL" altLang="pl-PL" sz="2400"/>
              <a:t>pomiary kąta zwilżania</a:t>
            </a:r>
          </a:p>
          <a:p>
            <a:pPr eaLnBrk="1" hangingPunct="1">
              <a:buFontTx/>
              <a:buChar char="-"/>
            </a:pPr>
            <a:r>
              <a:rPr lang="pl-PL" altLang="pl-PL" sz="2400"/>
              <a:t>spektroskopia Ramana</a:t>
            </a:r>
          </a:p>
        </p:txBody>
      </p:sp>
    </p:spTree>
  </p:cSld>
  <p:clrMapOvr>
    <a:masterClrMapping/>
  </p:clrMapOvr>
  <p:transition>
    <p:wipe dir="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4" name="Rectangle 2"/>
          <p:cNvSpPr>
            <a:spLocks noGrp="1" noChangeArrowheads="1"/>
          </p:cNvSpPr>
          <p:nvPr>
            <p:ph type="title"/>
          </p:nvPr>
        </p:nvSpPr>
        <p:spPr/>
        <p:txBody>
          <a:bodyPr/>
          <a:lstStyle/>
          <a:p>
            <a:pPr eaLnBrk="1" hangingPunct="1"/>
            <a:r>
              <a:rPr lang="pl-PL" altLang="pl-PL" sz="2800" b="1" i="1"/>
              <a:t>Słownik akronimów</a:t>
            </a:r>
            <a:br>
              <a:rPr lang="pl-PL" altLang="pl-PL" sz="2800" b="1" i="1"/>
            </a:br>
            <a:r>
              <a:rPr lang="pl-PL" altLang="pl-PL" sz="2400" b="1" i="1"/>
              <a:t>stosowanych w analizie powierzchni</a:t>
            </a:r>
            <a:r>
              <a:rPr lang="pl-PL" altLang="pl-PL" sz="2400"/>
              <a:t> </a:t>
            </a:r>
            <a:endParaRPr lang="pl-PL" altLang="pl-PL" sz="2800"/>
          </a:p>
        </p:txBody>
      </p:sp>
      <p:sp>
        <p:nvSpPr>
          <p:cNvPr id="438275" name="Rectangle 3"/>
          <p:cNvSpPr>
            <a:spLocks noGrp="1" noChangeArrowheads="1"/>
          </p:cNvSpPr>
          <p:nvPr>
            <p:ph type="body" idx="1"/>
          </p:nvPr>
        </p:nvSpPr>
        <p:spPr>
          <a:xfrm>
            <a:off x="685800" y="1700213"/>
            <a:ext cx="7772400" cy="4752975"/>
          </a:xfrm>
        </p:spPr>
        <p:txBody>
          <a:bodyPr/>
          <a:lstStyle/>
          <a:p>
            <a:pPr eaLnBrk="1" hangingPunct="1">
              <a:buFontTx/>
              <a:buNone/>
            </a:pPr>
            <a:r>
              <a:rPr lang="pl-PL" altLang="pl-PL" sz="2000" b="1"/>
              <a:t>AAS:		Atomic absorption spectroscopy</a:t>
            </a:r>
          </a:p>
          <a:p>
            <a:pPr eaLnBrk="1" hangingPunct="1">
              <a:buFontTx/>
              <a:buNone/>
            </a:pPr>
            <a:r>
              <a:rPr lang="pl-PL" altLang="pl-PL" sz="2000" b="1"/>
              <a:t>AES:		Auger electron spectroscopy </a:t>
            </a:r>
          </a:p>
          <a:p>
            <a:pPr eaLnBrk="1" hangingPunct="1">
              <a:buFontTx/>
              <a:buNone/>
            </a:pPr>
            <a:r>
              <a:rPr lang="pl-PL" altLang="pl-PL" sz="2000" b="1"/>
              <a:t>			(lub: Atomic emission spectroscopy)</a:t>
            </a:r>
          </a:p>
          <a:p>
            <a:pPr eaLnBrk="1" hangingPunct="1">
              <a:buFontTx/>
              <a:buNone/>
            </a:pPr>
            <a:r>
              <a:rPr lang="pl-PL" altLang="pl-PL" sz="2000" b="1"/>
              <a:t>AFM:		Atomic force microscopy</a:t>
            </a:r>
          </a:p>
          <a:p>
            <a:pPr eaLnBrk="1" hangingPunct="1">
              <a:buFontTx/>
              <a:buNone/>
            </a:pPr>
            <a:r>
              <a:rPr lang="pl-PL" altLang="pl-PL" sz="2000" b="1"/>
              <a:t>AFS:		Atomic fluorescence spectroscopy</a:t>
            </a:r>
          </a:p>
          <a:p>
            <a:pPr eaLnBrk="1" hangingPunct="1">
              <a:buFontTx/>
              <a:buNone/>
            </a:pPr>
            <a:r>
              <a:rPr lang="pl-PL" altLang="pl-PL" sz="2000" b="1"/>
              <a:t>AP:		Atomic probe</a:t>
            </a:r>
          </a:p>
          <a:p>
            <a:pPr eaLnBrk="1" hangingPunct="1">
              <a:buFontTx/>
              <a:buNone/>
            </a:pPr>
            <a:r>
              <a:rPr lang="pl-PL" altLang="pl-PL" sz="2000" b="1"/>
              <a:t>ATR:		Attenuated total reflexion</a:t>
            </a:r>
            <a:r>
              <a:rPr lang="pl-PL" altLang="pl-PL" sz="2400" b="1"/>
              <a:t> </a:t>
            </a:r>
            <a:r>
              <a:rPr lang="pl-PL" altLang="pl-PL" sz="1400" b="1"/>
              <a:t>(osłabione odbicie całkowite)</a:t>
            </a:r>
          </a:p>
          <a:p>
            <a:pPr eaLnBrk="1" hangingPunct="1">
              <a:buFontTx/>
              <a:buNone/>
            </a:pPr>
            <a:r>
              <a:rPr lang="pl-PL" altLang="pl-PL" sz="2000" b="1"/>
              <a:t>BET:		Bruauer, Emmet, Teller</a:t>
            </a:r>
          </a:p>
          <a:p>
            <a:pPr eaLnBrk="1" hangingPunct="1">
              <a:buFontTx/>
              <a:buNone/>
            </a:pPr>
            <a:r>
              <a:rPr lang="pl-PL" altLang="pl-PL" sz="2000" b="1"/>
              <a:t>BIS:		Bremsstrahlung Isochronal Spectroscopy</a:t>
            </a:r>
          </a:p>
          <a:p>
            <a:pPr eaLnBrk="1" hangingPunct="1">
              <a:buFontTx/>
              <a:buNone/>
            </a:pPr>
            <a:r>
              <a:rPr lang="pl-PL" altLang="pl-PL" sz="2000" b="1"/>
              <a:t>			(lub: bioelectrical impedance spectroscopy)</a:t>
            </a:r>
          </a:p>
          <a:p>
            <a:pPr eaLnBrk="1" hangingPunct="1">
              <a:buFontTx/>
              <a:buNone/>
            </a:pPr>
            <a:r>
              <a:rPr lang="pl-PL" altLang="pl-PL" sz="2000" b="1"/>
              <a:t>CP/MAR/NMR	Cross polarization magic angle rotation 				NMR (nuclear magnetic resonanse)</a:t>
            </a:r>
          </a:p>
          <a:p>
            <a:pPr eaLnBrk="1" hangingPunct="1">
              <a:buFontTx/>
              <a:buNone/>
            </a:pPr>
            <a:endParaRPr lang="pl-PL" altLang="pl-PL" sz="2400" b="1"/>
          </a:p>
        </p:txBody>
      </p:sp>
    </p:spTree>
  </p:cSld>
  <p:clrMapOvr>
    <a:masterClrMapping/>
  </p:clrMapOvr>
  <p:transition>
    <p:wipe dir="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298" name="Rectangle 3"/>
          <p:cNvSpPr>
            <a:spLocks noGrp="1" noChangeArrowheads="1"/>
          </p:cNvSpPr>
          <p:nvPr>
            <p:ph type="body" idx="1"/>
          </p:nvPr>
        </p:nvSpPr>
        <p:spPr>
          <a:xfrm>
            <a:off x="757238" y="333375"/>
            <a:ext cx="7772400" cy="6264275"/>
          </a:xfrm>
        </p:spPr>
        <p:txBody>
          <a:bodyPr/>
          <a:lstStyle/>
          <a:p>
            <a:pPr eaLnBrk="1" hangingPunct="1">
              <a:lnSpc>
                <a:spcPct val="80000"/>
              </a:lnSpc>
              <a:buFontTx/>
              <a:buNone/>
            </a:pPr>
            <a:r>
              <a:rPr lang="pl-PL" altLang="pl-PL" sz="2000" b="1"/>
              <a:t>EBIC:			Electron beam-induced current</a:t>
            </a:r>
          </a:p>
          <a:p>
            <a:pPr eaLnBrk="1" hangingPunct="1">
              <a:lnSpc>
                <a:spcPct val="80000"/>
              </a:lnSpc>
              <a:buFontTx/>
              <a:buNone/>
            </a:pPr>
            <a:r>
              <a:rPr lang="pl-PL" altLang="pl-PL" sz="2000" b="1"/>
              <a:t>EDS:			Energy-dispersive spectrometer</a:t>
            </a:r>
          </a:p>
          <a:p>
            <a:pPr eaLnBrk="1" hangingPunct="1">
              <a:lnSpc>
                <a:spcPct val="80000"/>
              </a:lnSpc>
              <a:buFontTx/>
              <a:buNone/>
            </a:pPr>
            <a:r>
              <a:rPr lang="pl-PL" altLang="pl-PL" sz="2000" b="1"/>
              <a:t>EDX:		Electron dispersion X-ray (spectroscopy)</a:t>
            </a:r>
          </a:p>
          <a:p>
            <a:pPr eaLnBrk="1" hangingPunct="1">
              <a:lnSpc>
                <a:spcPct val="80000"/>
              </a:lnSpc>
              <a:buFontTx/>
              <a:buNone/>
            </a:pPr>
            <a:r>
              <a:rPr lang="pl-PL" altLang="pl-PL" sz="2000" b="1"/>
              <a:t>EELS:			Electron energy loss spectroscopy</a:t>
            </a:r>
          </a:p>
          <a:p>
            <a:pPr eaLnBrk="1" hangingPunct="1">
              <a:lnSpc>
                <a:spcPct val="80000"/>
              </a:lnSpc>
              <a:buFontTx/>
              <a:buNone/>
            </a:pPr>
            <a:r>
              <a:rPr lang="pl-PL" altLang="pl-PL" sz="2000" b="1"/>
              <a:t>EPMA:		Electron probe microanalysis</a:t>
            </a:r>
          </a:p>
          <a:p>
            <a:pPr eaLnBrk="1" hangingPunct="1">
              <a:lnSpc>
                <a:spcPct val="80000"/>
              </a:lnSpc>
              <a:buFontTx/>
              <a:buNone/>
            </a:pPr>
            <a:r>
              <a:rPr lang="pl-PL" altLang="pl-PL" sz="2000" b="1"/>
              <a:t>ESCA:		Electron spectroscopy for chemical analysis</a:t>
            </a:r>
          </a:p>
          <a:p>
            <a:pPr eaLnBrk="1" hangingPunct="1">
              <a:lnSpc>
                <a:spcPct val="80000"/>
              </a:lnSpc>
              <a:buFontTx/>
              <a:buNone/>
            </a:pPr>
            <a:r>
              <a:rPr lang="pl-PL" altLang="pl-PL" sz="2000" b="1"/>
              <a:t>(S)EXAFS:	(Surface) Extended X-ray absorption fine 				structure</a:t>
            </a:r>
          </a:p>
          <a:p>
            <a:pPr eaLnBrk="1" hangingPunct="1">
              <a:lnSpc>
                <a:spcPct val="80000"/>
              </a:lnSpc>
              <a:buFontTx/>
              <a:buNone/>
            </a:pPr>
            <a:r>
              <a:rPr lang="pl-PL" altLang="pl-PL" sz="2000" b="1"/>
              <a:t>FTIR:		Frustrated total internal reflexion </a:t>
            </a:r>
          </a:p>
          <a:p>
            <a:pPr eaLnBrk="1" hangingPunct="1">
              <a:lnSpc>
                <a:spcPct val="80000"/>
              </a:lnSpc>
              <a:buFontTx/>
              <a:buNone/>
            </a:pPr>
            <a:r>
              <a:rPr lang="pl-PL" altLang="pl-PL" sz="2000" b="1"/>
              <a:t>			and Fourier transform infrared</a:t>
            </a:r>
          </a:p>
          <a:p>
            <a:pPr eaLnBrk="1" hangingPunct="1">
              <a:lnSpc>
                <a:spcPct val="80000"/>
              </a:lnSpc>
              <a:buFontTx/>
              <a:buNone/>
            </a:pPr>
            <a:r>
              <a:rPr lang="pl-PL" altLang="pl-PL" sz="2000" b="1"/>
              <a:t>GDL:		Glow discharge lamp</a:t>
            </a:r>
          </a:p>
          <a:p>
            <a:pPr eaLnBrk="1" hangingPunct="1">
              <a:lnSpc>
                <a:spcPct val="80000"/>
              </a:lnSpc>
              <a:buFontTx/>
              <a:buNone/>
            </a:pPr>
            <a:r>
              <a:rPr lang="pl-PL" altLang="pl-PL" sz="2000" b="1"/>
              <a:t>GISAXS:	Grazing incidence small angle X-ray scattering</a:t>
            </a:r>
          </a:p>
          <a:p>
            <a:pPr eaLnBrk="1" hangingPunct="1">
              <a:lnSpc>
                <a:spcPct val="80000"/>
              </a:lnSpc>
              <a:buFontTx/>
              <a:buNone/>
            </a:pPr>
            <a:r>
              <a:rPr lang="pl-PL" altLang="pl-PL" sz="2000" b="1"/>
              <a:t>GIXS:		Grazing incidence X-ray scattering</a:t>
            </a:r>
          </a:p>
          <a:p>
            <a:pPr eaLnBrk="1" hangingPunct="1">
              <a:lnSpc>
                <a:spcPct val="80000"/>
              </a:lnSpc>
              <a:buFontTx/>
              <a:buNone/>
            </a:pPr>
            <a:r>
              <a:rPr lang="pl-PL" altLang="pl-PL" sz="2000" b="1"/>
              <a:t>IBAD:		Ion-beam-assisted deposition</a:t>
            </a:r>
          </a:p>
          <a:p>
            <a:pPr eaLnBrk="1" hangingPunct="1">
              <a:lnSpc>
                <a:spcPct val="80000"/>
              </a:lnSpc>
              <a:buFontTx/>
              <a:buNone/>
            </a:pPr>
            <a:r>
              <a:rPr lang="pl-PL" altLang="pl-PL" sz="2000" b="1"/>
              <a:t>IBS:		Ion-beam sputtering</a:t>
            </a:r>
          </a:p>
          <a:p>
            <a:pPr eaLnBrk="1" hangingPunct="1">
              <a:lnSpc>
                <a:spcPct val="80000"/>
              </a:lnSpc>
              <a:buFontTx/>
              <a:buNone/>
            </a:pPr>
            <a:r>
              <a:rPr lang="pl-PL" altLang="pl-PL" sz="2000" b="1"/>
              <a:t>ISS:		Ion scattering spectroscopy</a:t>
            </a:r>
          </a:p>
          <a:p>
            <a:pPr eaLnBrk="1" hangingPunct="1">
              <a:lnSpc>
                <a:spcPct val="80000"/>
              </a:lnSpc>
              <a:buFontTx/>
              <a:buNone/>
            </a:pPr>
            <a:endParaRPr lang="pl-PL" altLang="pl-PL" sz="2000" b="1"/>
          </a:p>
          <a:p>
            <a:pPr eaLnBrk="1" hangingPunct="1">
              <a:lnSpc>
                <a:spcPct val="80000"/>
              </a:lnSpc>
              <a:buFontTx/>
              <a:buNone/>
            </a:pPr>
            <a:endParaRPr lang="pl-PL" altLang="pl-PL" sz="2000" b="1"/>
          </a:p>
          <a:p>
            <a:pPr eaLnBrk="1" hangingPunct="1">
              <a:lnSpc>
                <a:spcPct val="80000"/>
              </a:lnSpc>
              <a:buFontTx/>
              <a:buNone/>
            </a:pPr>
            <a:r>
              <a:rPr lang="pl-PL" altLang="pl-PL" sz="2000"/>
              <a:t>			</a:t>
            </a:r>
          </a:p>
        </p:txBody>
      </p:sp>
    </p:spTree>
  </p:cSld>
  <p:clrMapOvr>
    <a:masterClrMapping/>
  </p:clrMapOvr>
  <p:transition>
    <p:wipe dir="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22" name="Rectangle 3"/>
          <p:cNvSpPr>
            <a:spLocks noGrp="1" noChangeArrowheads="1"/>
          </p:cNvSpPr>
          <p:nvPr>
            <p:ph type="body" idx="1"/>
          </p:nvPr>
        </p:nvSpPr>
        <p:spPr>
          <a:xfrm>
            <a:off x="757238" y="333375"/>
            <a:ext cx="7772400" cy="6191250"/>
          </a:xfrm>
        </p:spPr>
        <p:txBody>
          <a:bodyPr/>
          <a:lstStyle/>
          <a:p>
            <a:pPr eaLnBrk="1" hangingPunct="1">
              <a:buFontTx/>
              <a:buNone/>
            </a:pPr>
            <a:r>
              <a:rPr lang="pl-PL" altLang="pl-PL" sz="2000" b="1"/>
              <a:t>LAMMA:		Laser assisted microprobe analysis</a:t>
            </a:r>
          </a:p>
          <a:p>
            <a:pPr eaLnBrk="1" hangingPunct="1">
              <a:buFontTx/>
              <a:buNone/>
            </a:pPr>
            <a:r>
              <a:rPr lang="pl-PL" altLang="pl-PL" sz="2000" b="1"/>
              <a:t>LEED:			Low-energy electron diffraction</a:t>
            </a:r>
          </a:p>
          <a:p>
            <a:pPr eaLnBrk="1" hangingPunct="1">
              <a:buFontTx/>
              <a:buNone/>
            </a:pPr>
            <a:r>
              <a:rPr lang="pl-PL" altLang="pl-PL" sz="2000" b="1"/>
              <a:t>MBE:			Molecular beam epitaxy</a:t>
            </a:r>
          </a:p>
          <a:p>
            <a:pPr eaLnBrk="1" hangingPunct="1">
              <a:buFontTx/>
              <a:buNone/>
            </a:pPr>
            <a:r>
              <a:rPr lang="pl-PL" altLang="pl-PL" sz="2000" b="1"/>
              <a:t>MFM:			Magnetic force microscopy</a:t>
            </a:r>
          </a:p>
          <a:p>
            <a:pPr eaLnBrk="1" hangingPunct="1">
              <a:buFontTx/>
              <a:buNone/>
            </a:pPr>
            <a:r>
              <a:rPr lang="pl-PL" altLang="pl-PL" sz="2000" b="1"/>
              <a:t>MOKE:			Magneto-optical Kerr effect</a:t>
            </a:r>
          </a:p>
          <a:p>
            <a:pPr eaLnBrk="1" hangingPunct="1">
              <a:buFontTx/>
              <a:buNone/>
            </a:pPr>
            <a:r>
              <a:rPr lang="pl-PL" altLang="pl-PL" sz="2000" b="1"/>
              <a:t>NAA:			Neutron activation analysis</a:t>
            </a:r>
          </a:p>
          <a:p>
            <a:pPr eaLnBrk="1" hangingPunct="1">
              <a:buFontTx/>
              <a:buNone/>
            </a:pPr>
            <a:r>
              <a:rPr lang="pl-PL" altLang="pl-PL" sz="2000" b="1"/>
              <a:t>NMR:			Nuclear magnetic resonanse</a:t>
            </a:r>
          </a:p>
          <a:p>
            <a:pPr eaLnBrk="1" hangingPunct="1">
              <a:buFontTx/>
              <a:buNone/>
            </a:pPr>
            <a:r>
              <a:rPr lang="pl-PL" altLang="pl-PL" sz="2000" b="1"/>
              <a:t>PIXE:			Proton-induced X-ray emission</a:t>
            </a:r>
          </a:p>
          <a:p>
            <a:pPr eaLnBrk="1" hangingPunct="1">
              <a:buFontTx/>
              <a:buNone/>
            </a:pPr>
            <a:r>
              <a:rPr lang="pl-PL" altLang="pl-PL" sz="2000" b="1"/>
              <a:t>RBS:			Rutheford backscattering</a:t>
            </a:r>
          </a:p>
          <a:p>
            <a:pPr eaLnBrk="1" hangingPunct="1">
              <a:buFontTx/>
              <a:buNone/>
            </a:pPr>
            <a:r>
              <a:rPr lang="pl-PL" altLang="pl-PL" sz="2000" b="1"/>
              <a:t>SEM:			Scanning electron microscope</a:t>
            </a:r>
          </a:p>
          <a:p>
            <a:pPr eaLnBrk="1" hangingPunct="1">
              <a:buFontTx/>
              <a:buNone/>
            </a:pPr>
            <a:r>
              <a:rPr lang="pl-PL" altLang="pl-PL" sz="2000" b="1"/>
              <a:t>SERS:			Surface-enhanced Raman spectroscopy</a:t>
            </a:r>
          </a:p>
          <a:p>
            <a:pPr eaLnBrk="1" hangingPunct="1">
              <a:buFontTx/>
              <a:buNone/>
            </a:pPr>
            <a:r>
              <a:rPr lang="pl-PL" altLang="pl-PL" sz="2000" b="1"/>
              <a:t>SIMS:			Secondary ion mass spectroscopy</a:t>
            </a:r>
          </a:p>
          <a:p>
            <a:pPr eaLnBrk="1" hangingPunct="1">
              <a:buFontTx/>
              <a:buNone/>
            </a:pPr>
            <a:r>
              <a:rPr lang="pl-PL" altLang="pl-PL" sz="2000" b="1"/>
              <a:t>(ToF)-SIMS:		Time-of-flight SIMS</a:t>
            </a:r>
          </a:p>
          <a:p>
            <a:pPr eaLnBrk="1" hangingPunct="1">
              <a:buFontTx/>
              <a:buNone/>
            </a:pPr>
            <a:endParaRPr lang="pl-PL" altLang="pl-PL" sz="2000" b="1"/>
          </a:p>
        </p:txBody>
      </p:sp>
    </p:spTree>
  </p:cSld>
  <p:clrMapOvr>
    <a:masterClrMapping/>
  </p:clrMapOvr>
  <p:transition>
    <p:wipe dir="r"/>
  </p:transition>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3"/>
          <p:cNvSpPr>
            <a:spLocks noGrp="1" noChangeArrowheads="1"/>
          </p:cNvSpPr>
          <p:nvPr>
            <p:ph type="body" idx="1"/>
          </p:nvPr>
        </p:nvSpPr>
        <p:spPr>
          <a:xfrm>
            <a:off x="611188" y="260350"/>
            <a:ext cx="7772400" cy="6192838"/>
          </a:xfrm>
        </p:spPr>
        <p:txBody>
          <a:bodyPr/>
          <a:lstStyle/>
          <a:p>
            <a:pPr eaLnBrk="1" hangingPunct="1">
              <a:buFontTx/>
              <a:buNone/>
            </a:pPr>
            <a:r>
              <a:rPr lang="pl-PL" altLang="pl-PL" sz="2000" b="1"/>
              <a:t>SNMS:		Secondary neutral ion mass spectroscopy</a:t>
            </a:r>
          </a:p>
          <a:p>
            <a:pPr eaLnBrk="1" hangingPunct="1">
              <a:buFontTx/>
              <a:buNone/>
            </a:pPr>
            <a:r>
              <a:rPr lang="pl-PL" altLang="pl-PL" sz="2000" b="1"/>
              <a:t>SNOM:		Scanning near field optical microscopy</a:t>
            </a:r>
          </a:p>
          <a:p>
            <a:pPr eaLnBrk="1" hangingPunct="1">
              <a:buFontTx/>
              <a:buNone/>
            </a:pPr>
            <a:r>
              <a:rPr lang="pl-PL" altLang="pl-PL" sz="2000" b="1"/>
              <a:t>STEM:		Scanning transmission electron microscopy</a:t>
            </a:r>
          </a:p>
          <a:p>
            <a:pPr eaLnBrk="1" hangingPunct="1">
              <a:buFontTx/>
              <a:buNone/>
            </a:pPr>
            <a:r>
              <a:rPr lang="pl-PL" altLang="pl-PL" sz="2000" b="1"/>
              <a:t>STM:		Scanning tunneling microscopy</a:t>
            </a:r>
          </a:p>
          <a:p>
            <a:pPr eaLnBrk="1" hangingPunct="1">
              <a:buFontTx/>
              <a:buNone/>
            </a:pPr>
            <a:r>
              <a:rPr lang="pl-PL" altLang="pl-PL" sz="2000" b="1"/>
              <a:t>TEM:		Transmission electron microscopy</a:t>
            </a:r>
          </a:p>
          <a:p>
            <a:pPr eaLnBrk="1" hangingPunct="1">
              <a:buFontTx/>
              <a:buNone/>
            </a:pPr>
            <a:r>
              <a:rPr lang="pl-PL" altLang="pl-PL" sz="2000" b="1"/>
              <a:t>(HR)TEM:	High-resolution TEM</a:t>
            </a:r>
          </a:p>
          <a:p>
            <a:pPr eaLnBrk="1" hangingPunct="1">
              <a:buFontTx/>
              <a:buNone/>
            </a:pPr>
            <a:r>
              <a:rPr lang="pl-PL" altLang="pl-PL" sz="2000" b="1"/>
              <a:t>UPS:		Ultraviolet photoelectron spectroscopy</a:t>
            </a:r>
          </a:p>
          <a:p>
            <a:pPr eaLnBrk="1" hangingPunct="1">
              <a:buFontTx/>
              <a:buNone/>
            </a:pPr>
            <a:r>
              <a:rPr lang="pl-PL" altLang="pl-PL" sz="2000" b="1"/>
              <a:t>WDS:		Wavelenght-dispersive spectrometer</a:t>
            </a:r>
          </a:p>
          <a:p>
            <a:pPr eaLnBrk="1" hangingPunct="1">
              <a:buFontTx/>
              <a:buNone/>
            </a:pPr>
            <a:r>
              <a:rPr lang="pl-PL" altLang="pl-PL" sz="2000" b="1"/>
              <a:t>XANES:	X-ray absorption near edge structure</a:t>
            </a:r>
          </a:p>
          <a:p>
            <a:pPr eaLnBrk="1" hangingPunct="1">
              <a:buFontTx/>
              <a:buNone/>
            </a:pPr>
            <a:r>
              <a:rPr lang="pl-PL" altLang="pl-PL" sz="2000" b="1"/>
              <a:t>XAS:		X-ray absorption spectroscopy</a:t>
            </a:r>
          </a:p>
          <a:p>
            <a:pPr eaLnBrk="1" hangingPunct="1">
              <a:buFontTx/>
              <a:buNone/>
            </a:pPr>
            <a:r>
              <a:rPr lang="pl-PL" altLang="pl-PL" sz="2000" b="1"/>
              <a:t>XPS:		X-ray photoelectron spectroscopy</a:t>
            </a:r>
          </a:p>
          <a:p>
            <a:pPr eaLnBrk="1" hangingPunct="1">
              <a:buFontTx/>
              <a:buNone/>
            </a:pPr>
            <a:r>
              <a:rPr lang="pl-PL" altLang="pl-PL" sz="2000" b="1"/>
              <a:t>XRD:		X-ray diffraction</a:t>
            </a:r>
          </a:p>
          <a:p>
            <a:pPr eaLnBrk="1" hangingPunct="1">
              <a:buFontTx/>
              <a:buNone/>
            </a:pPr>
            <a:r>
              <a:rPr lang="pl-PL" altLang="pl-PL" sz="2000" b="1"/>
              <a:t>XPF:		X-ray fluorescence</a:t>
            </a:r>
          </a:p>
        </p:txBody>
      </p:sp>
    </p:spTree>
  </p:cSld>
  <p:clrMapOvr>
    <a:masterClrMapping/>
  </p:clrMapOvr>
  <p:transition>
    <p:wipe dir="r"/>
  </p:transition>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ChangeArrowheads="1"/>
          </p:cNvSpPr>
          <p:nvPr>
            <p:ph type="title"/>
          </p:nvPr>
        </p:nvSpPr>
        <p:spPr>
          <a:xfrm>
            <a:off x="685800" y="609600"/>
            <a:ext cx="7772400" cy="731838"/>
          </a:xfrm>
        </p:spPr>
        <p:txBody>
          <a:bodyPr/>
          <a:lstStyle/>
          <a:p>
            <a:pPr eaLnBrk="1" hangingPunct="1"/>
            <a:r>
              <a:rPr lang="pl-PL" altLang="pl-PL" sz="2800" b="1"/>
              <a:t>b. diagnostyka strukturalna (AFM, SEM, TEM)</a:t>
            </a:r>
            <a:br>
              <a:rPr lang="pl-PL" altLang="pl-PL" sz="2800" b="1"/>
            </a:br>
            <a:endParaRPr lang="pl-PL" altLang="pl-PL" sz="2800" b="1"/>
          </a:p>
        </p:txBody>
      </p:sp>
      <p:sp>
        <p:nvSpPr>
          <p:cNvPr id="442371" name="Rectangle 3"/>
          <p:cNvSpPr>
            <a:spLocks noGrp="1" noChangeArrowheads="1"/>
          </p:cNvSpPr>
          <p:nvPr>
            <p:ph type="body" idx="1"/>
          </p:nvPr>
        </p:nvSpPr>
        <p:spPr>
          <a:xfrm>
            <a:off x="685800" y="1125538"/>
            <a:ext cx="7772400" cy="4970462"/>
          </a:xfrm>
        </p:spPr>
        <p:txBody>
          <a:bodyPr/>
          <a:lstStyle/>
          <a:p>
            <a:pPr eaLnBrk="1" hangingPunct="1">
              <a:buFontTx/>
              <a:buNone/>
            </a:pPr>
            <a:r>
              <a:rPr lang="pl-PL" altLang="pl-PL" sz="2400"/>
              <a:t>Mikroskopia elektronowa</a:t>
            </a:r>
          </a:p>
          <a:p>
            <a:pPr eaLnBrk="1" hangingPunct="1">
              <a:buFontTx/>
              <a:buNone/>
            </a:pPr>
            <a:endParaRPr lang="pl-PL" altLang="pl-PL" sz="2400"/>
          </a:p>
        </p:txBody>
      </p:sp>
      <p:grpSp>
        <p:nvGrpSpPr>
          <p:cNvPr id="442372" name="Group 10"/>
          <p:cNvGrpSpPr>
            <a:grpSpLocks/>
          </p:cNvGrpSpPr>
          <p:nvPr/>
        </p:nvGrpSpPr>
        <p:grpSpPr bwMode="auto">
          <a:xfrm>
            <a:off x="1171575" y="1989138"/>
            <a:ext cx="6426200" cy="3781425"/>
            <a:chOff x="738" y="1253"/>
            <a:chExt cx="4048" cy="2382"/>
          </a:xfrm>
        </p:grpSpPr>
        <p:pic>
          <p:nvPicPr>
            <p:cNvPr id="442373" name="Picture 11" descr="a38mtu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 y="1429"/>
              <a:ext cx="3945" cy="2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2374" name="Text Box 12"/>
            <p:cNvSpPr txBox="1">
              <a:spLocks noChangeArrowheads="1"/>
            </p:cNvSpPr>
            <p:nvPr/>
          </p:nvSpPr>
          <p:spPr bwMode="auto">
            <a:xfrm>
              <a:off x="2608" y="1253"/>
              <a:ext cx="2178" cy="23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STEM - skaningowy, transmisyjny mikroskop elektronowy</a:t>
              </a:r>
            </a:p>
            <a:p>
              <a:pPr eaLnBrk="1" hangingPunct="1">
                <a:spcBef>
                  <a:spcPct val="50000"/>
                </a:spcBef>
                <a:buFontTx/>
                <a:buNone/>
              </a:pPr>
              <a:r>
                <a:rPr lang="pl-PL" altLang="pl-PL" sz="1800">
                  <a:latin typeface="Arial" panose="020B0604020202020204" pitchFamily="34" charset="0"/>
                </a:rPr>
                <a:t>SEM - skaningowy mikroskop elektronowy</a:t>
              </a:r>
            </a:p>
            <a:p>
              <a:pPr eaLnBrk="1" hangingPunct="1">
                <a:spcBef>
                  <a:spcPct val="50000"/>
                </a:spcBef>
                <a:buFontTx/>
                <a:buNone/>
              </a:pPr>
              <a:r>
                <a:rPr lang="pl-PL" altLang="pl-PL" sz="1800">
                  <a:latin typeface="Arial" panose="020B0604020202020204" pitchFamily="34" charset="0"/>
                </a:rPr>
                <a:t>FIM - polowy mikroskop jonowy</a:t>
              </a:r>
            </a:p>
            <a:p>
              <a:pPr eaLnBrk="1" hangingPunct="1">
                <a:spcBef>
                  <a:spcPct val="50000"/>
                </a:spcBef>
                <a:buFontTx/>
                <a:buNone/>
              </a:pPr>
              <a:r>
                <a:rPr lang="pl-PL" altLang="pl-PL" sz="1800">
                  <a:latin typeface="Arial" panose="020B0604020202020204" pitchFamily="34" charset="0"/>
                </a:rPr>
                <a:t>REM - refleksyjny mikroskop elektronowy</a:t>
              </a:r>
            </a:p>
            <a:p>
              <a:pPr eaLnBrk="1" hangingPunct="1">
                <a:spcBef>
                  <a:spcPct val="50000"/>
                </a:spcBef>
                <a:buFontTx/>
                <a:buNone/>
              </a:pPr>
              <a:r>
                <a:rPr lang="pl-PL" altLang="pl-PL" sz="1800">
                  <a:latin typeface="Arial" panose="020B0604020202020204" pitchFamily="34" charset="0"/>
                </a:rPr>
                <a:t>PCM - mikroskop z kontrastem fazowym</a:t>
              </a:r>
            </a:p>
            <a:p>
              <a:pPr eaLnBrk="1" hangingPunct="1">
                <a:spcBef>
                  <a:spcPct val="50000"/>
                </a:spcBef>
                <a:buFontTx/>
                <a:buNone/>
              </a:pPr>
              <a:r>
                <a:rPr lang="pl-PL" altLang="pl-PL" sz="1800">
                  <a:latin typeface="Arial" panose="020B0604020202020204" pitchFamily="34" charset="0"/>
                </a:rPr>
                <a:t>STM - skaningowy mikroskop tunelowy</a:t>
              </a:r>
            </a:p>
          </p:txBody>
        </p:sp>
      </p:grpSp>
    </p:spTree>
  </p:cSld>
  <p:clrMapOvr>
    <a:masterClrMapping/>
  </p:clrMapOvr>
  <p:transition>
    <p:wipe dir="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3394" name="Picture 2"/>
          <p:cNvPicPr>
            <a:picLocks noChangeAspect="1" noChangeArrowheads="1"/>
          </p:cNvPicPr>
          <p:nvPr/>
        </p:nvPicPr>
        <p:blipFill>
          <a:blip r:embed="rId2">
            <a:extLst>
              <a:ext uri="{28A0092B-C50C-407E-A947-70E740481C1C}">
                <a14:useLocalDpi xmlns:a14="http://schemas.microsoft.com/office/drawing/2010/main" val="0"/>
              </a:ext>
            </a:extLst>
          </a:blip>
          <a:srcRect l="32001" t="18001" r="14000" b="32666"/>
          <a:stretch>
            <a:fillRect/>
          </a:stretch>
        </p:blipFill>
        <p:spPr bwMode="auto">
          <a:xfrm>
            <a:off x="0" y="100013"/>
            <a:ext cx="4859338" cy="3328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3395" name="Picture 3"/>
          <p:cNvPicPr>
            <a:picLocks noChangeAspect="1" noChangeArrowheads="1"/>
          </p:cNvPicPr>
          <p:nvPr/>
        </p:nvPicPr>
        <p:blipFill>
          <a:blip r:embed="rId3">
            <a:extLst>
              <a:ext uri="{28A0092B-C50C-407E-A947-70E740481C1C}">
                <a14:useLocalDpi xmlns:a14="http://schemas.microsoft.com/office/drawing/2010/main" val="0"/>
              </a:ext>
            </a:extLst>
          </a:blip>
          <a:srcRect l="33000" t="19333" r="14000" b="34000"/>
          <a:stretch>
            <a:fillRect/>
          </a:stretch>
        </p:blipFill>
        <p:spPr bwMode="auto">
          <a:xfrm>
            <a:off x="4572000" y="3141663"/>
            <a:ext cx="4572000"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43396" name="Group 4"/>
          <p:cNvGrpSpPr>
            <a:grpSpLocks/>
          </p:cNvGrpSpPr>
          <p:nvPr/>
        </p:nvGrpSpPr>
        <p:grpSpPr bwMode="auto">
          <a:xfrm>
            <a:off x="34925" y="6170613"/>
            <a:ext cx="9034463" cy="665162"/>
            <a:chOff x="22" y="3887"/>
            <a:chExt cx="5691" cy="419"/>
          </a:xfrm>
        </p:grpSpPr>
        <p:pic>
          <p:nvPicPr>
            <p:cNvPr id="443397" name="Picture 5"/>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3398" name="Text Box 6"/>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3399" name="Text Box 7"/>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4418" name="Picture 2"/>
          <p:cNvPicPr>
            <a:picLocks noChangeAspect="1" noChangeArrowheads="1"/>
          </p:cNvPicPr>
          <p:nvPr/>
        </p:nvPicPr>
        <p:blipFill>
          <a:blip r:embed="rId2">
            <a:extLst>
              <a:ext uri="{28A0092B-C50C-407E-A947-70E740481C1C}">
                <a14:useLocalDpi xmlns:a14="http://schemas.microsoft.com/office/drawing/2010/main" val="0"/>
              </a:ext>
            </a:extLst>
          </a:blip>
          <a:srcRect l="33000" t="36667" r="36000" b="15334"/>
          <a:stretch>
            <a:fillRect/>
          </a:stretch>
        </p:blipFill>
        <p:spPr bwMode="auto">
          <a:xfrm>
            <a:off x="728663" y="0"/>
            <a:ext cx="295275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4419" name="Picture 3"/>
          <p:cNvPicPr>
            <a:picLocks noChangeAspect="1" noChangeArrowheads="1"/>
          </p:cNvPicPr>
          <p:nvPr/>
        </p:nvPicPr>
        <p:blipFill>
          <a:blip r:embed="rId3">
            <a:extLst>
              <a:ext uri="{28A0092B-C50C-407E-A947-70E740481C1C}">
                <a14:useLocalDpi xmlns:a14="http://schemas.microsoft.com/office/drawing/2010/main" val="0"/>
              </a:ext>
            </a:extLst>
          </a:blip>
          <a:srcRect l="33000" t="19333" r="19000" b="25999"/>
          <a:stretch>
            <a:fillRect/>
          </a:stretch>
        </p:blipFill>
        <p:spPr bwMode="auto">
          <a:xfrm>
            <a:off x="4586288" y="3429000"/>
            <a:ext cx="3946525" cy="337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4420" name="Text Box 4"/>
          <p:cNvSpPr txBox="1">
            <a:spLocks noChangeArrowheads="1"/>
          </p:cNvSpPr>
          <p:nvPr/>
        </p:nvSpPr>
        <p:spPr bwMode="auto">
          <a:xfrm>
            <a:off x="4251325" y="574675"/>
            <a:ext cx="322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Soczewki kondensorowe</a:t>
            </a:r>
          </a:p>
        </p:txBody>
      </p:sp>
      <p:grpSp>
        <p:nvGrpSpPr>
          <p:cNvPr id="444421" name="Group 5"/>
          <p:cNvGrpSpPr>
            <a:grpSpLocks/>
          </p:cNvGrpSpPr>
          <p:nvPr/>
        </p:nvGrpSpPr>
        <p:grpSpPr bwMode="auto">
          <a:xfrm>
            <a:off x="34925" y="6170613"/>
            <a:ext cx="9034463" cy="665162"/>
            <a:chOff x="22" y="3887"/>
            <a:chExt cx="5691" cy="419"/>
          </a:xfrm>
        </p:grpSpPr>
        <p:pic>
          <p:nvPicPr>
            <p:cNvPr id="444422" name="Picture 6"/>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4423" name="Text Box 7"/>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4424" name="Text Box 8"/>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5442" name="Picture 2"/>
          <p:cNvPicPr>
            <a:picLocks noChangeAspect="1" noChangeArrowheads="1"/>
          </p:cNvPicPr>
          <p:nvPr/>
        </p:nvPicPr>
        <p:blipFill>
          <a:blip r:embed="rId2">
            <a:extLst>
              <a:ext uri="{28A0092B-C50C-407E-A947-70E740481C1C}">
                <a14:useLocalDpi xmlns:a14="http://schemas.microsoft.com/office/drawing/2010/main" val="0"/>
              </a:ext>
            </a:extLst>
          </a:blip>
          <a:srcRect l="33308" t="37149" r="32999" b="15334"/>
          <a:stretch>
            <a:fillRect/>
          </a:stretch>
        </p:blipFill>
        <p:spPr bwMode="auto">
          <a:xfrm>
            <a:off x="2312988" y="1038225"/>
            <a:ext cx="4518025" cy="4779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5443" name="AutoShape 3"/>
          <p:cNvSpPr>
            <a:spLocks noChangeArrowheads="1"/>
          </p:cNvSpPr>
          <p:nvPr/>
        </p:nvSpPr>
        <p:spPr bwMode="auto">
          <a:xfrm>
            <a:off x="179388" y="3573463"/>
            <a:ext cx="1752600" cy="381000"/>
          </a:xfrm>
          <a:prstGeom prst="rightArrow">
            <a:avLst>
              <a:gd name="adj1" fmla="val 50000"/>
              <a:gd name="adj2" fmla="val 115000"/>
            </a:avLst>
          </a:prstGeom>
          <a:solidFill>
            <a:srgbClr val="FF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45444" name="Text Box 4"/>
          <p:cNvSpPr txBox="1">
            <a:spLocks noChangeArrowheads="1"/>
          </p:cNvSpPr>
          <p:nvPr/>
        </p:nvSpPr>
        <p:spPr bwMode="auto">
          <a:xfrm>
            <a:off x="5562600" y="1600200"/>
            <a:ext cx="322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Przesłona kondensorowa</a:t>
            </a:r>
          </a:p>
        </p:txBody>
      </p:sp>
      <p:grpSp>
        <p:nvGrpSpPr>
          <p:cNvPr id="445445" name="Group 5"/>
          <p:cNvGrpSpPr>
            <a:grpSpLocks/>
          </p:cNvGrpSpPr>
          <p:nvPr/>
        </p:nvGrpSpPr>
        <p:grpSpPr bwMode="auto">
          <a:xfrm>
            <a:off x="34925" y="6170613"/>
            <a:ext cx="9034463" cy="665162"/>
            <a:chOff x="22" y="3887"/>
            <a:chExt cx="5691" cy="419"/>
          </a:xfrm>
        </p:grpSpPr>
        <p:pic>
          <p:nvPicPr>
            <p:cNvPr id="445446" name="Picture 6"/>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5447" name="Text Box 7"/>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5448" name="Text Box 8"/>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6466" name="Text Box 2"/>
          <p:cNvSpPr txBox="1">
            <a:spLocks noChangeArrowheads="1"/>
          </p:cNvSpPr>
          <p:nvPr/>
        </p:nvSpPr>
        <p:spPr bwMode="auto">
          <a:xfrm>
            <a:off x="4251325" y="650875"/>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t>Soczewka obiektywowa</a:t>
            </a:r>
          </a:p>
        </p:txBody>
      </p:sp>
      <p:pic>
        <p:nvPicPr>
          <p:cNvPr id="446467" name="Picture 3"/>
          <p:cNvPicPr>
            <a:picLocks noChangeAspect="1" noChangeArrowheads="1"/>
          </p:cNvPicPr>
          <p:nvPr/>
        </p:nvPicPr>
        <p:blipFill>
          <a:blip r:embed="rId2">
            <a:extLst>
              <a:ext uri="{28A0092B-C50C-407E-A947-70E740481C1C}">
                <a14:useLocalDpi xmlns:a14="http://schemas.microsoft.com/office/drawing/2010/main" val="0"/>
              </a:ext>
            </a:extLst>
          </a:blip>
          <a:srcRect l="33540" t="27821" r="22000" b="23334"/>
          <a:stretch>
            <a:fillRect/>
          </a:stretch>
        </p:blipFill>
        <p:spPr bwMode="auto">
          <a:xfrm>
            <a:off x="1746250" y="1100138"/>
            <a:ext cx="5651500" cy="465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46468" name="Group 4"/>
          <p:cNvGrpSpPr>
            <a:grpSpLocks/>
          </p:cNvGrpSpPr>
          <p:nvPr/>
        </p:nvGrpSpPr>
        <p:grpSpPr bwMode="auto">
          <a:xfrm>
            <a:off x="34925" y="6170613"/>
            <a:ext cx="9034463" cy="665162"/>
            <a:chOff x="22" y="3887"/>
            <a:chExt cx="5691" cy="419"/>
          </a:xfrm>
        </p:grpSpPr>
        <p:pic>
          <p:nvPicPr>
            <p:cNvPr id="446469" name="Picture 5"/>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6470" name="Text Box 6"/>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6471" name="Text Box 7"/>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7490" name="Picture 2"/>
          <p:cNvPicPr>
            <a:picLocks noChangeAspect="1" noChangeArrowheads="1"/>
          </p:cNvPicPr>
          <p:nvPr/>
        </p:nvPicPr>
        <p:blipFill>
          <a:blip r:embed="rId2">
            <a:extLst>
              <a:ext uri="{28A0092B-C50C-407E-A947-70E740481C1C}">
                <a14:useLocalDpi xmlns:a14="http://schemas.microsoft.com/office/drawing/2010/main" val="0"/>
              </a:ext>
            </a:extLst>
          </a:blip>
          <a:srcRect l="33000" t="37389" r="23541" b="12195"/>
          <a:stretch>
            <a:fillRect/>
          </a:stretch>
        </p:blipFill>
        <p:spPr bwMode="auto">
          <a:xfrm>
            <a:off x="1763713" y="984250"/>
            <a:ext cx="5616575" cy="4887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47491" name="Group 3"/>
          <p:cNvGrpSpPr>
            <a:grpSpLocks/>
          </p:cNvGrpSpPr>
          <p:nvPr/>
        </p:nvGrpSpPr>
        <p:grpSpPr bwMode="auto">
          <a:xfrm>
            <a:off x="34925" y="6170613"/>
            <a:ext cx="9034463" cy="665162"/>
            <a:chOff x="22" y="3887"/>
            <a:chExt cx="5691" cy="419"/>
          </a:xfrm>
        </p:grpSpPr>
        <p:pic>
          <p:nvPicPr>
            <p:cNvPr id="447492"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7493" name="Text Box 5"/>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7494" name="Text Box 6"/>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8514" name="Picture 2"/>
          <p:cNvPicPr>
            <a:picLocks noChangeAspect="1" noChangeArrowheads="1"/>
          </p:cNvPicPr>
          <p:nvPr/>
        </p:nvPicPr>
        <p:blipFill>
          <a:blip r:embed="rId2">
            <a:extLst>
              <a:ext uri="{28A0092B-C50C-407E-A947-70E740481C1C}">
                <a14:useLocalDpi xmlns:a14="http://schemas.microsoft.com/office/drawing/2010/main" val="0"/>
              </a:ext>
            </a:extLst>
          </a:blip>
          <a:srcRect l="32146" t="18163" r="29449" b="27084"/>
          <a:stretch>
            <a:fillRect/>
          </a:stretch>
        </p:blipFill>
        <p:spPr bwMode="auto">
          <a:xfrm>
            <a:off x="1476375" y="0"/>
            <a:ext cx="6100763" cy="652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48515" name="Group 3"/>
          <p:cNvGrpSpPr>
            <a:grpSpLocks/>
          </p:cNvGrpSpPr>
          <p:nvPr/>
        </p:nvGrpSpPr>
        <p:grpSpPr bwMode="auto">
          <a:xfrm>
            <a:off x="34925" y="6170613"/>
            <a:ext cx="9034463" cy="665162"/>
            <a:chOff x="22" y="3887"/>
            <a:chExt cx="5691" cy="419"/>
          </a:xfrm>
        </p:grpSpPr>
        <p:pic>
          <p:nvPicPr>
            <p:cNvPr id="448516"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8517" name="Text Box 5"/>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8518" name="Text Box 6"/>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9538" name="Picture 2"/>
          <p:cNvPicPr>
            <a:picLocks noChangeAspect="1" noChangeArrowheads="1"/>
          </p:cNvPicPr>
          <p:nvPr/>
        </p:nvPicPr>
        <p:blipFill>
          <a:blip r:embed="rId2">
            <a:extLst>
              <a:ext uri="{28A0092B-C50C-407E-A947-70E740481C1C}">
                <a14:useLocalDpi xmlns:a14="http://schemas.microsoft.com/office/drawing/2010/main" val="0"/>
              </a:ext>
            </a:extLst>
          </a:blip>
          <a:srcRect l="32100" t="19093" r="29369" b="28035"/>
          <a:stretch>
            <a:fillRect/>
          </a:stretch>
        </p:blipFill>
        <p:spPr bwMode="auto">
          <a:xfrm>
            <a:off x="1476375" y="260350"/>
            <a:ext cx="6159500" cy="633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49539" name="Group 3"/>
          <p:cNvGrpSpPr>
            <a:grpSpLocks/>
          </p:cNvGrpSpPr>
          <p:nvPr/>
        </p:nvGrpSpPr>
        <p:grpSpPr bwMode="auto">
          <a:xfrm>
            <a:off x="34925" y="6170613"/>
            <a:ext cx="9034463" cy="665162"/>
            <a:chOff x="22" y="3887"/>
            <a:chExt cx="5691" cy="419"/>
          </a:xfrm>
        </p:grpSpPr>
        <p:pic>
          <p:nvPicPr>
            <p:cNvPr id="449540"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9541" name="Text Box 5"/>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49542" name="Text Box 6"/>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62" name="Picture 2"/>
          <p:cNvPicPr>
            <a:picLocks noChangeAspect="1" noChangeArrowheads="1"/>
          </p:cNvPicPr>
          <p:nvPr/>
        </p:nvPicPr>
        <p:blipFill>
          <a:blip r:embed="rId2">
            <a:extLst>
              <a:ext uri="{28A0092B-C50C-407E-A947-70E740481C1C}">
                <a14:useLocalDpi xmlns:a14="http://schemas.microsoft.com/office/drawing/2010/main" val="0"/>
              </a:ext>
            </a:extLst>
          </a:blip>
          <a:srcRect l="32732" t="19081" r="29987" b="26376"/>
          <a:stretch>
            <a:fillRect/>
          </a:stretch>
        </p:blipFill>
        <p:spPr bwMode="auto">
          <a:xfrm>
            <a:off x="1619250" y="188913"/>
            <a:ext cx="5881688" cy="645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50563" name="Group 3"/>
          <p:cNvGrpSpPr>
            <a:grpSpLocks/>
          </p:cNvGrpSpPr>
          <p:nvPr/>
        </p:nvGrpSpPr>
        <p:grpSpPr bwMode="auto">
          <a:xfrm>
            <a:off x="34925" y="6170613"/>
            <a:ext cx="9034463" cy="665162"/>
            <a:chOff x="22" y="3887"/>
            <a:chExt cx="5691" cy="419"/>
          </a:xfrm>
        </p:grpSpPr>
        <p:pic>
          <p:nvPicPr>
            <p:cNvPr id="450564"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0565" name="Text Box 5"/>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50566" name="Text Box 6"/>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1586" name="Picture 2" descr="400"/>
          <p:cNvPicPr>
            <a:picLocks noChangeAspect="1" noChangeArrowheads="1"/>
          </p:cNvPicPr>
          <p:nvPr/>
        </p:nvPicPr>
        <p:blipFill>
          <a:blip r:embed="rId2">
            <a:extLst>
              <a:ext uri="{28A0092B-C50C-407E-A947-70E740481C1C}">
                <a14:useLocalDpi xmlns:a14="http://schemas.microsoft.com/office/drawing/2010/main" val="0"/>
              </a:ext>
            </a:extLst>
          </a:blip>
          <a:srcRect l="16547" t="9302" b="3488"/>
          <a:stretch>
            <a:fillRect/>
          </a:stretch>
        </p:blipFill>
        <p:spPr bwMode="auto">
          <a:xfrm>
            <a:off x="304800" y="838200"/>
            <a:ext cx="3843338"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1587" name="Picture 3" descr="401"/>
          <p:cNvPicPr>
            <a:picLocks noChangeAspect="1" noChangeArrowheads="1"/>
          </p:cNvPicPr>
          <p:nvPr/>
        </p:nvPicPr>
        <p:blipFill>
          <a:blip r:embed="rId3">
            <a:extLst>
              <a:ext uri="{28A0092B-C50C-407E-A947-70E740481C1C}">
                <a14:useLocalDpi xmlns:a14="http://schemas.microsoft.com/office/drawing/2010/main" val="0"/>
              </a:ext>
            </a:extLst>
          </a:blip>
          <a:srcRect t="8261" b="1897"/>
          <a:stretch>
            <a:fillRect/>
          </a:stretch>
        </p:blipFill>
        <p:spPr bwMode="auto">
          <a:xfrm>
            <a:off x="4876800" y="914400"/>
            <a:ext cx="4156075"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1588" name="Line 4"/>
          <p:cNvSpPr>
            <a:spLocks noChangeShapeType="1"/>
          </p:cNvSpPr>
          <p:nvPr/>
        </p:nvSpPr>
        <p:spPr bwMode="auto">
          <a:xfrm>
            <a:off x="5229225" y="6062663"/>
            <a:ext cx="5397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51589" name="Text Box 5"/>
          <p:cNvSpPr txBox="1">
            <a:spLocks noChangeArrowheads="1"/>
          </p:cNvSpPr>
          <p:nvPr/>
        </p:nvSpPr>
        <p:spPr bwMode="auto">
          <a:xfrm>
            <a:off x="5105400" y="5715000"/>
            <a:ext cx="9509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a:latin typeface="Arial" panose="020B0604020202020204" pitchFamily="34" charset="0"/>
              </a:rPr>
              <a:t>0.05</a:t>
            </a:r>
            <a:r>
              <a:rPr lang="pl-PL" altLang="pl-PL" sz="1800">
                <a:latin typeface="Symbol" panose="05050102010706020507" pitchFamily="18" charset="2"/>
              </a:rPr>
              <a:t>m</a:t>
            </a:r>
            <a:r>
              <a:rPr lang="pl-PL" altLang="pl-PL" sz="1800">
                <a:latin typeface="Arial" panose="020B0604020202020204" pitchFamily="34" charset="0"/>
              </a:rPr>
              <a:t>m</a:t>
            </a:r>
          </a:p>
        </p:txBody>
      </p:sp>
      <p:sp>
        <p:nvSpPr>
          <p:cNvPr id="451590" name="Line 6"/>
          <p:cNvSpPr>
            <a:spLocks noChangeShapeType="1"/>
          </p:cNvSpPr>
          <p:nvPr/>
        </p:nvSpPr>
        <p:spPr bwMode="auto">
          <a:xfrm>
            <a:off x="581025" y="6215063"/>
            <a:ext cx="5397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51591" name="Text Box 7"/>
          <p:cNvSpPr txBox="1">
            <a:spLocks noChangeArrowheads="1"/>
          </p:cNvSpPr>
          <p:nvPr/>
        </p:nvSpPr>
        <p:spPr bwMode="auto">
          <a:xfrm>
            <a:off x="457200" y="5867400"/>
            <a:ext cx="9509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800">
                <a:latin typeface="Arial" panose="020B0604020202020204" pitchFamily="34" charset="0"/>
              </a:rPr>
              <a:t>0.05</a:t>
            </a:r>
            <a:r>
              <a:rPr lang="pl-PL" altLang="pl-PL" sz="1800">
                <a:latin typeface="Symbol" panose="05050102010706020507" pitchFamily="18" charset="2"/>
              </a:rPr>
              <a:t>m</a:t>
            </a:r>
            <a:r>
              <a:rPr lang="pl-PL" altLang="pl-PL" sz="1800">
                <a:latin typeface="Arial" panose="020B0604020202020204" pitchFamily="34" charset="0"/>
              </a:rPr>
              <a:t>m</a:t>
            </a:r>
          </a:p>
        </p:txBody>
      </p:sp>
      <p:pic>
        <p:nvPicPr>
          <p:cNvPr id="451592" name="Picture 8" descr="logo10"/>
          <p:cNvPicPr>
            <a:picLocks noChangeAspect="1" noChangeArrowheads="1"/>
          </p:cNvPicPr>
          <p:nvPr/>
        </p:nvPicPr>
        <p:blipFill>
          <a:blip r:embed="rId4">
            <a:lum contrast="60000"/>
            <a:extLst>
              <a:ext uri="{28A0092B-C50C-407E-A947-70E740481C1C}">
                <a14:useLocalDpi xmlns:a14="http://schemas.microsoft.com/office/drawing/2010/main" val="0"/>
              </a:ext>
            </a:extLst>
          </a:blip>
          <a:srcRect/>
          <a:stretch>
            <a:fillRect/>
          </a:stretch>
        </p:blipFill>
        <p:spPr bwMode="auto">
          <a:xfrm>
            <a:off x="0" y="0"/>
            <a:ext cx="762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51593" name="Group 9"/>
          <p:cNvGrpSpPr>
            <a:grpSpLocks/>
          </p:cNvGrpSpPr>
          <p:nvPr/>
        </p:nvGrpSpPr>
        <p:grpSpPr bwMode="auto">
          <a:xfrm>
            <a:off x="34925" y="6170613"/>
            <a:ext cx="9034463" cy="665162"/>
            <a:chOff x="22" y="3887"/>
            <a:chExt cx="5691" cy="419"/>
          </a:xfrm>
        </p:grpSpPr>
        <p:pic>
          <p:nvPicPr>
            <p:cNvPr id="451594"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1595" name="Text Box 11"/>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51596" name="Text Box 12"/>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2610" name="Group 2"/>
          <p:cNvGrpSpPr>
            <a:grpSpLocks noChangeAspect="1"/>
          </p:cNvGrpSpPr>
          <p:nvPr/>
        </p:nvGrpSpPr>
        <p:grpSpPr bwMode="auto">
          <a:xfrm>
            <a:off x="917575" y="706438"/>
            <a:ext cx="7197725" cy="5260975"/>
            <a:chOff x="1508" y="8511"/>
            <a:chExt cx="9071" cy="6632"/>
          </a:xfrm>
        </p:grpSpPr>
        <p:grpSp>
          <p:nvGrpSpPr>
            <p:cNvPr id="452615" name="Group 3"/>
            <p:cNvGrpSpPr>
              <a:grpSpLocks noChangeAspect="1"/>
            </p:cNvGrpSpPr>
            <p:nvPr/>
          </p:nvGrpSpPr>
          <p:grpSpPr bwMode="auto">
            <a:xfrm>
              <a:off x="1508" y="8511"/>
              <a:ext cx="9071" cy="6632"/>
              <a:chOff x="1508" y="5008"/>
              <a:chExt cx="9071" cy="6632"/>
            </a:xfrm>
          </p:grpSpPr>
          <p:grpSp>
            <p:nvGrpSpPr>
              <p:cNvPr id="452621" name="Group 4"/>
              <p:cNvGrpSpPr>
                <a:grpSpLocks noChangeAspect="1"/>
              </p:cNvGrpSpPr>
              <p:nvPr/>
            </p:nvGrpSpPr>
            <p:grpSpPr bwMode="auto">
              <a:xfrm>
                <a:off x="1508" y="5008"/>
                <a:ext cx="9071" cy="6349"/>
                <a:chOff x="1682" y="1292"/>
                <a:chExt cx="9071" cy="6349"/>
              </a:xfrm>
            </p:grpSpPr>
            <p:grpSp>
              <p:nvGrpSpPr>
                <p:cNvPr id="452628" name="Group 5"/>
                <p:cNvGrpSpPr>
                  <a:grpSpLocks noChangeAspect="1"/>
                </p:cNvGrpSpPr>
                <p:nvPr/>
              </p:nvGrpSpPr>
              <p:grpSpPr bwMode="auto">
                <a:xfrm>
                  <a:off x="1682" y="1292"/>
                  <a:ext cx="9071" cy="6349"/>
                  <a:chOff x="1682" y="1292"/>
                  <a:chExt cx="9071" cy="6349"/>
                </a:xfrm>
              </p:grpSpPr>
              <p:pic>
                <p:nvPicPr>
                  <p:cNvPr id="452630" name="Picture 6" descr="Cr_CrN"/>
                  <p:cNvPicPr>
                    <a:picLocks noChangeAspect="1" noChangeArrowheads="1"/>
                  </p:cNvPicPr>
                  <p:nvPr/>
                </p:nvPicPr>
                <p:blipFill>
                  <a:blip r:embed="rId2">
                    <a:extLst>
                      <a:ext uri="{28A0092B-C50C-407E-A947-70E740481C1C}">
                        <a14:useLocalDpi xmlns:a14="http://schemas.microsoft.com/office/drawing/2010/main" val="0"/>
                      </a:ext>
                    </a:extLst>
                  </a:blip>
                  <a:srcRect l="3819" t="4410" r="26932" b="31007"/>
                  <a:stretch>
                    <a:fillRect/>
                  </a:stretch>
                </p:blipFill>
                <p:spPr bwMode="auto">
                  <a:xfrm>
                    <a:off x="1682" y="1292"/>
                    <a:ext cx="9071" cy="6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2631" name="Rectangle 7"/>
                  <p:cNvSpPr>
                    <a:spLocks noChangeAspect="1" noChangeArrowheads="1"/>
                  </p:cNvSpPr>
                  <p:nvPr/>
                </p:nvSpPr>
                <p:spPr bwMode="auto">
                  <a:xfrm rot="-120000">
                    <a:off x="5820" y="1506"/>
                    <a:ext cx="2400" cy="14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452629" name="Rectangle 8"/>
                <p:cNvSpPr>
                  <a:spLocks noChangeAspect="1" noChangeArrowheads="1"/>
                </p:cNvSpPr>
                <p:nvPr/>
              </p:nvSpPr>
              <p:spPr bwMode="auto">
                <a:xfrm rot="2280000">
                  <a:off x="3822" y="6759"/>
                  <a:ext cx="3030" cy="14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452622" name="Text Box 9"/>
              <p:cNvSpPr txBox="1">
                <a:spLocks noChangeAspect="1" noChangeArrowheads="1"/>
              </p:cNvSpPr>
              <p:nvPr/>
            </p:nvSpPr>
            <p:spPr bwMode="auto">
              <a:xfrm>
                <a:off x="7893" y="10592"/>
                <a:ext cx="1725" cy="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pl-PL" altLang="pl-PL" sz="1200" b="1"/>
                  <a:t>substrate</a:t>
                </a:r>
              </a:p>
            </p:txBody>
          </p:sp>
          <p:pic>
            <p:nvPicPr>
              <p:cNvPr id="452623" name="Picture 10" descr="fig1-r3+"/>
              <p:cNvPicPr>
                <a:picLocks noChangeAspect="1" noChangeArrowheads="1"/>
              </p:cNvPicPr>
              <p:nvPr/>
            </p:nvPicPr>
            <p:blipFill>
              <a:blip r:embed="rId3">
                <a:lum bright="-18000" contrast="24000"/>
                <a:extLst>
                  <a:ext uri="{28A0092B-C50C-407E-A947-70E740481C1C}">
                    <a14:useLocalDpi xmlns:a14="http://schemas.microsoft.com/office/drawing/2010/main" val="0"/>
                  </a:ext>
                </a:extLst>
              </a:blip>
              <a:srcRect l="27216" t="18388" r="45464" b="24431"/>
              <a:stretch>
                <a:fillRect/>
              </a:stretch>
            </p:blipFill>
            <p:spPr bwMode="auto">
              <a:xfrm>
                <a:off x="3997" y="5176"/>
                <a:ext cx="3971" cy="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2624" name="Line 11"/>
              <p:cNvSpPr>
                <a:spLocks noChangeAspect="1" noChangeShapeType="1"/>
              </p:cNvSpPr>
              <p:nvPr/>
            </p:nvSpPr>
            <p:spPr bwMode="auto">
              <a:xfrm flipV="1">
                <a:off x="3060" y="10332"/>
                <a:ext cx="900" cy="372"/>
              </a:xfrm>
              <a:prstGeom prst="line">
                <a:avLst/>
              </a:prstGeom>
              <a:noFill/>
              <a:ln w="19050">
                <a:solidFill>
                  <a:srgbClr val="000000"/>
                </a:solidFill>
                <a:round/>
                <a:headEnd/>
                <a:tailEnd type="triangle" w="med" len="lg"/>
              </a:ln>
              <a:extLst>
                <a:ext uri="{909E8E84-426E-40DD-AFC4-6F175D3DCCD1}">
                  <a14:hiddenFill xmlns:a14="http://schemas.microsoft.com/office/drawing/2010/main">
                    <a:noFill/>
                  </a14:hiddenFill>
                </a:ext>
              </a:extLst>
            </p:spPr>
            <p:txBody>
              <a:bodyPr/>
              <a:lstStyle/>
              <a:p>
                <a:endParaRPr lang="pl-PL"/>
              </a:p>
            </p:txBody>
          </p:sp>
          <p:sp>
            <p:nvSpPr>
              <p:cNvPr id="452625" name="Line 12"/>
              <p:cNvSpPr>
                <a:spLocks noChangeAspect="1" noChangeShapeType="1"/>
              </p:cNvSpPr>
              <p:nvPr/>
            </p:nvSpPr>
            <p:spPr bwMode="auto">
              <a:xfrm>
                <a:off x="3048" y="9048"/>
                <a:ext cx="864" cy="12"/>
              </a:xfrm>
              <a:prstGeom prst="line">
                <a:avLst/>
              </a:prstGeom>
              <a:noFill/>
              <a:ln w="19050">
                <a:solidFill>
                  <a:srgbClr val="000000"/>
                </a:solidFill>
                <a:round/>
                <a:headEnd/>
                <a:tailEnd type="triangle" w="med" len="lg"/>
              </a:ln>
              <a:extLst>
                <a:ext uri="{909E8E84-426E-40DD-AFC4-6F175D3DCCD1}">
                  <a14:hiddenFill xmlns:a14="http://schemas.microsoft.com/office/drawing/2010/main">
                    <a:noFill/>
                  </a14:hiddenFill>
                </a:ext>
              </a:extLst>
            </p:spPr>
            <p:txBody>
              <a:bodyPr/>
              <a:lstStyle/>
              <a:p>
                <a:endParaRPr lang="pl-PL"/>
              </a:p>
            </p:txBody>
          </p:sp>
          <p:sp>
            <p:nvSpPr>
              <p:cNvPr id="452626" name="Line 13"/>
              <p:cNvSpPr>
                <a:spLocks noChangeAspect="1" noChangeShapeType="1"/>
              </p:cNvSpPr>
              <p:nvPr/>
            </p:nvSpPr>
            <p:spPr bwMode="auto">
              <a:xfrm>
                <a:off x="3072" y="7512"/>
                <a:ext cx="936" cy="156"/>
              </a:xfrm>
              <a:prstGeom prst="line">
                <a:avLst/>
              </a:prstGeom>
              <a:noFill/>
              <a:ln w="19050">
                <a:solidFill>
                  <a:srgbClr val="000000"/>
                </a:solidFill>
                <a:round/>
                <a:headEnd/>
                <a:tailEnd type="triangle" w="med" len="lg"/>
              </a:ln>
              <a:extLst>
                <a:ext uri="{909E8E84-426E-40DD-AFC4-6F175D3DCCD1}">
                  <a14:hiddenFill xmlns:a14="http://schemas.microsoft.com/office/drawing/2010/main">
                    <a:noFill/>
                  </a14:hiddenFill>
                </a:ext>
              </a:extLst>
            </p:spPr>
            <p:txBody>
              <a:bodyPr/>
              <a:lstStyle/>
              <a:p>
                <a:endParaRPr lang="pl-PL"/>
              </a:p>
            </p:txBody>
          </p:sp>
          <p:sp>
            <p:nvSpPr>
              <p:cNvPr id="452627" name="Line 14"/>
              <p:cNvSpPr>
                <a:spLocks noChangeAspect="1" noChangeShapeType="1"/>
              </p:cNvSpPr>
              <p:nvPr/>
            </p:nvSpPr>
            <p:spPr bwMode="auto">
              <a:xfrm>
                <a:off x="3036" y="5760"/>
                <a:ext cx="960" cy="180"/>
              </a:xfrm>
              <a:prstGeom prst="line">
                <a:avLst/>
              </a:prstGeom>
              <a:noFill/>
              <a:ln w="19050">
                <a:solidFill>
                  <a:srgbClr val="000000"/>
                </a:solidFill>
                <a:round/>
                <a:headEnd/>
                <a:tailEnd type="triangle" w="med" len="lg"/>
              </a:ln>
              <a:extLst>
                <a:ext uri="{909E8E84-426E-40DD-AFC4-6F175D3DCCD1}">
                  <a14:hiddenFill xmlns:a14="http://schemas.microsoft.com/office/drawing/2010/main">
                    <a:noFill/>
                  </a14:hiddenFill>
                </a:ext>
              </a:extLst>
            </p:spPr>
            <p:txBody>
              <a:bodyPr/>
              <a:lstStyle/>
              <a:p>
                <a:endParaRPr lang="pl-PL"/>
              </a:p>
            </p:txBody>
          </p:sp>
        </p:grpSp>
        <p:grpSp>
          <p:nvGrpSpPr>
            <p:cNvPr id="452616" name="Group 15"/>
            <p:cNvGrpSpPr>
              <a:grpSpLocks noChangeAspect="1"/>
            </p:cNvGrpSpPr>
            <p:nvPr/>
          </p:nvGrpSpPr>
          <p:grpSpPr bwMode="auto">
            <a:xfrm>
              <a:off x="3945" y="12846"/>
              <a:ext cx="1260" cy="1215"/>
              <a:chOff x="3945" y="12846"/>
              <a:chExt cx="1260" cy="1215"/>
            </a:xfrm>
          </p:grpSpPr>
          <p:sp>
            <p:nvSpPr>
              <p:cNvPr id="452618" name="Text Box 16"/>
              <p:cNvSpPr txBox="1">
                <a:spLocks noChangeAspect="1" noChangeArrowheads="1"/>
              </p:cNvSpPr>
              <p:nvPr/>
            </p:nvSpPr>
            <p:spPr bwMode="auto">
              <a:xfrm>
                <a:off x="3945" y="12846"/>
                <a:ext cx="1215" cy="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buffer 3</a:t>
                </a:r>
              </a:p>
            </p:txBody>
          </p:sp>
          <p:sp>
            <p:nvSpPr>
              <p:cNvPr id="452619" name="Text Box 17"/>
              <p:cNvSpPr txBox="1">
                <a:spLocks noChangeAspect="1" noChangeArrowheads="1"/>
              </p:cNvSpPr>
              <p:nvPr/>
            </p:nvSpPr>
            <p:spPr bwMode="auto">
              <a:xfrm>
                <a:off x="3960" y="13176"/>
                <a:ext cx="1215" cy="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buffer 2</a:t>
                </a:r>
              </a:p>
            </p:txBody>
          </p:sp>
          <p:sp>
            <p:nvSpPr>
              <p:cNvPr id="452620" name="Text Box 18"/>
              <p:cNvSpPr txBox="1">
                <a:spLocks noChangeAspect="1" noChangeArrowheads="1"/>
              </p:cNvSpPr>
              <p:nvPr/>
            </p:nvSpPr>
            <p:spPr bwMode="auto">
              <a:xfrm>
                <a:off x="3990" y="13611"/>
                <a:ext cx="1215" cy="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buffer 1</a:t>
                </a:r>
              </a:p>
            </p:txBody>
          </p:sp>
        </p:grpSp>
        <p:sp>
          <p:nvSpPr>
            <p:cNvPr id="452617" name="Text Box 19"/>
            <p:cNvSpPr txBox="1">
              <a:spLocks noChangeAspect="1" noChangeArrowheads="1"/>
            </p:cNvSpPr>
            <p:nvPr/>
          </p:nvSpPr>
          <p:spPr bwMode="auto">
            <a:xfrm>
              <a:off x="3945" y="10893"/>
              <a:ext cx="1875"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intermediate</a:t>
              </a:r>
            </a:p>
          </p:txBody>
        </p:sp>
      </p:grpSp>
      <p:grpSp>
        <p:nvGrpSpPr>
          <p:cNvPr id="452611" name="Group 20"/>
          <p:cNvGrpSpPr>
            <a:grpSpLocks/>
          </p:cNvGrpSpPr>
          <p:nvPr/>
        </p:nvGrpSpPr>
        <p:grpSpPr bwMode="auto">
          <a:xfrm>
            <a:off x="34925" y="6170613"/>
            <a:ext cx="9034463" cy="665162"/>
            <a:chOff x="22" y="3887"/>
            <a:chExt cx="5691" cy="419"/>
          </a:xfrm>
        </p:grpSpPr>
        <p:pic>
          <p:nvPicPr>
            <p:cNvPr id="452612" name="Picture 21"/>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2613" name="Text Box 22"/>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52614" name="Text Box 23"/>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spTree>
  </p:cSld>
  <p:clrMapOvr>
    <a:masterClrMapping/>
  </p:clrMapOvr>
  <p:transition>
    <p:wipe dir="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3634" name="Group 2"/>
          <p:cNvGrpSpPr>
            <a:grpSpLocks/>
          </p:cNvGrpSpPr>
          <p:nvPr/>
        </p:nvGrpSpPr>
        <p:grpSpPr bwMode="auto">
          <a:xfrm>
            <a:off x="34925" y="6170613"/>
            <a:ext cx="9034463" cy="665162"/>
            <a:chOff x="22" y="3887"/>
            <a:chExt cx="5691" cy="419"/>
          </a:xfrm>
        </p:grpSpPr>
        <p:pic>
          <p:nvPicPr>
            <p:cNvPr id="453655" name="Picture 3"/>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 y="3887"/>
              <a:ext cx="442" cy="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3656" name="Text Box 4"/>
            <p:cNvSpPr txBox="1">
              <a:spLocks noChangeArrowheads="1"/>
            </p:cNvSpPr>
            <p:nvPr/>
          </p:nvSpPr>
          <p:spPr bwMode="auto">
            <a:xfrm>
              <a:off x="579" y="3927"/>
              <a:ext cx="4557"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600" b="1" i="1">
                <a:solidFill>
                  <a:srgbClr val="FF66FF"/>
                </a:solidFill>
              </a:endParaRPr>
            </a:p>
            <a:p>
              <a:pPr eaLnBrk="1" hangingPunct="1">
                <a:spcBef>
                  <a:spcPct val="0"/>
                </a:spcBef>
                <a:buFontTx/>
                <a:buNone/>
              </a:pPr>
              <a:endParaRPr lang="en-US" altLang="pl-PL" sz="1600" b="1" i="1">
                <a:solidFill>
                  <a:srgbClr val="FF66FF"/>
                </a:solidFill>
              </a:endParaRPr>
            </a:p>
          </p:txBody>
        </p:sp>
        <p:sp>
          <p:nvSpPr>
            <p:cNvPr id="453657" name="Text Box 5"/>
            <p:cNvSpPr txBox="1">
              <a:spLocks noChangeArrowheads="1"/>
            </p:cNvSpPr>
            <p:nvPr/>
          </p:nvSpPr>
          <p:spPr bwMode="auto">
            <a:xfrm>
              <a:off x="5316" y="3910"/>
              <a:ext cx="397" cy="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CC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ts val="600"/>
                </a:spcBef>
                <a:buFontTx/>
                <a:buNone/>
              </a:pPr>
              <a:r>
                <a:rPr lang="en-US" altLang="pl-PL" sz="1600" b="1">
                  <a:solidFill>
                    <a:srgbClr val="FF0000"/>
                  </a:solidFill>
                  <a:latin typeface="Arial" panose="020B0604020202020204" pitchFamily="34" charset="0"/>
                </a:rPr>
                <a:t>TEM</a:t>
              </a:r>
            </a:p>
            <a:p>
              <a:pPr algn="ctr">
                <a:spcBef>
                  <a:spcPct val="0"/>
                </a:spcBef>
                <a:buFontTx/>
                <a:buNone/>
              </a:pPr>
              <a:r>
                <a:rPr lang="en-US" altLang="pl-PL" sz="1600" b="1">
                  <a:solidFill>
                    <a:srgbClr val="0000FF"/>
                  </a:solidFill>
                  <a:latin typeface="Arial" panose="020B0604020202020204" pitchFamily="34" charset="0"/>
                </a:rPr>
                <a:t>LAB</a:t>
              </a:r>
            </a:p>
          </p:txBody>
        </p:sp>
      </p:grpSp>
      <p:grpSp>
        <p:nvGrpSpPr>
          <p:cNvPr id="453635" name="Group 6"/>
          <p:cNvGrpSpPr>
            <a:grpSpLocks noChangeAspect="1"/>
          </p:cNvGrpSpPr>
          <p:nvPr/>
        </p:nvGrpSpPr>
        <p:grpSpPr bwMode="auto">
          <a:xfrm>
            <a:off x="973138" y="1325563"/>
            <a:ext cx="7197725" cy="1336675"/>
            <a:chOff x="1417" y="3252"/>
            <a:chExt cx="9085" cy="1687"/>
          </a:xfrm>
        </p:grpSpPr>
        <p:pic>
          <p:nvPicPr>
            <p:cNvPr id="453645" name="Picture 7" descr="mapa1bb_C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7" y="3254"/>
              <a:ext cx="2126" cy="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3646" name="Line 8"/>
            <p:cNvSpPr>
              <a:spLocks noChangeAspect="1" noChangeShapeType="1"/>
            </p:cNvSpPr>
            <p:nvPr/>
          </p:nvSpPr>
          <p:spPr bwMode="auto">
            <a:xfrm>
              <a:off x="1701" y="4038"/>
              <a:ext cx="1599" cy="513"/>
            </a:xfrm>
            <a:prstGeom prst="line">
              <a:avLst/>
            </a:prstGeom>
            <a:noFill/>
            <a:ln w="57150">
              <a:solidFill>
                <a:srgbClr val="CCFFCC"/>
              </a:solidFill>
              <a:round/>
              <a:headEnd/>
              <a:tailEnd/>
            </a:ln>
            <a:extLst>
              <a:ext uri="{909E8E84-426E-40DD-AFC4-6F175D3DCCD1}">
                <a14:hiddenFill xmlns:a14="http://schemas.microsoft.com/office/drawing/2010/main">
                  <a:noFill/>
                </a14:hiddenFill>
              </a:ext>
            </a:extLst>
          </p:spPr>
          <p:txBody>
            <a:bodyPr/>
            <a:lstStyle/>
            <a:p>
              <a:endParaRPr lang="pl-PL"/>
            </a:p>
          </p:txBody>
        </p:sp>
        <p:pic>
          <p:nvPicPr>
            <p:cNvPr id="453647" name="Picture 9" descr="mapa1bb_N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7" y="3262"/>
              <a:ext cx="2126" cy="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3648" name="Picture 10" descr="mapa1bb_Fe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76" y="3259"/>
              <a:ext cx="2126" cy="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3649" name="Picture 11" descr="mapa1bb_O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68" y="3265"/>
              <a:ext cx="2126" cy="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3650" name="Line 12"/>
            <p:cNvSpPr>
              <a:spLocks noChangeAspect="1" noChangeShapeType="1"/>
            </p:cNvSpPr>
            <p:nvPr/>
          </p:nvSpPr>
          <p:spPr bwMode="auto">
            <a:xfrm>
              <a:off x="1776" y="4068"/>
              <a:ext cx="1464" cy="468"/>
            </a:xfrm>
            <a:prstGeom prst="line">
              <a:avLst/>
            </a:prstGeom>
            <a:noFill/>
            <a:ln w="19050">
              <a:solidFill>
                <a:srgbClr val="FF00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453651" name="Text Box 13"/>
            <p:cNvSpPr txBox="1">
              <a:spLocks noChangeAspect="1" noChangeArrowheads="1"/>
            </p:cNvSpPr>
            <p:nvPr/>
          </p:nvSpPr>
          <p:spPr bwMode="auto">
            <a:xfrm>
              <a:off x="1428" y="3252"/>
              <a:ext cx="588" cy="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Cr</a:t>
              </a:r>
            </a:p>
          </p:txBody>
        </p:sp>
        <p:sp>
          <p:nvSpPr>
            <p:cNvPr id="453652" name="Text Box 14"/>
            <p:cNvSpPr txBox="1">
              <a:spLocks noChangeAspect="1" noChangeArrowheads="1"/>
            </p:cNvSpPr>
            <p:nvPr/>
          </p:nvSpPr>
          <p:spPr bwMode="auto">
            <a:xfrm>
              <a:off x="3756" y="3264"/>
              <a:ext cx="588" cy="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N</a:t>
              </a:r>
            </a:p>
          </p:txBody>
        </p:sp>
        <p:sp>
          <p:nvSpPr>
            <p:cNvPr id="453653" name="Text Box 15"/>
            <p:cNvSpPr txBox="1">
              <a:spLocks noChangeAspect="1" noChangeArrowheads="1"/>
            </p:cNvSpPr>
            <p:nvPr/>
          </p:nvSpPr>
          <p:spPr bwMode="auto">
            <a:xfrm>
              <a:off x="6072" y="3264"/>
              <a:ext cx="588" cy="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O</a:t>
              </a:r>
            </a:p>
          </p:txBody>
        </p:sp>
        <p:sp>
          <p:nvSpPr>
            <p:cNvPr id="453654" name="Text Box 16"/>
            <p:cNvSpPr txBox="1">
              <a:spLocks noChangeAspect="1" noChangeArrowheads="1"/>
            </p:cNvSpPr>
            <p:nvPr/>
          </p:nvSpPr>
          <p:spPr bwMode="auto">
            <a:xfrm>
              <a:off x="8400" y="3276"/>
              <a:ext cx="588" cy="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solidFill>
                    <a:srgbClr val="FFFFFF"/>
                  </a:solidFill>
                </a:rPr>
                <a:t>Fe</a:t>
              </a:r>
            </a:p>
          </p:txBody>
        </p:sp>
      </p:grpSp>
      <p:sp>
        <p:nvSpPr>
          <p:cNvPr id="453636" name="Text Box 17"/>
          <p:cNvSpPr txBox="1">
            <a:spLocks noChangeArrowheads="1"/>
          </p:cNvSpPr>
          <p:nvPr/>
        </p:nvSpPr>
        <p:spPr bwMode="auto">
          <a:xfrm>
            <a:off x="606425" y="0"/>
            <a:ext cx="7920038"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400" b="1"/>
              <a:t>Cr/CrN/Cr/Cr(N,C) – FIB cut samples / „super thin”       analitycal transmission electron microscopy (AEM)      using enegy dispersive spectroscopy (EDS) attachment</a:t>
            </a:r>
            <a:endParaRPr lang="pl-PL" altLang="pl-PL" sz="2400"/>
          </a:p>
        </p:txBody>
      </p:sp>
      <p:grpSp>
        <p:nvGrpSpPr>
          <p:cNvPr id="453637" name="Group 18"/>
          <p:cNvGrpSpPr>
            <a:grpSpLocks/>
          </p:cNvGrpSpPr>
          <p:nvPr/>
        </p:nvGrpSpPr>
        <p:grpSpPr bwMode="auto">
          <a:xfrm>
            <a:off x="1698625" y="2749550"/>
            <a:ext cx="5753100" cy="3695700"/>
            <a:chOff x="1417" y="9144"/>
            <a:chExt cx="9060" cy="5820"/>
          </a:xfrm>
        </p:grpSpPr>
        <p:pic>
          <p:nvPicPr>
            <p:cNvPr id="453638" name="Picture 1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 y="9144"/>
              <a:ext cx="9060" cy="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3639" name="Text Box 20"/>
            <p:cNvSpPr txBox="1">
              <a:spLocks noChangeArrowheads="1"/>
            </p:cNvSpPr>
            <p:nvPr/>
          </p:nvSpPr>
          <p:spPr bwMode="auto">
            <a:xfrm>
              <a:off x="4248" y="10536"/>
              <a:ext cx="588"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Cr</a:t>
              </a:r>
            </a:p>
          </p:txBody>
        </p:sp>
        <p:sp>
          <p:nvSpPr>
            <p:cNvPr id="453640" name="Text Box 21"/>
            <p:cNvSpPr txBox="1">
              <a:spLocks noChangeArrowheads="1"/>
            </p:cNvSpPr>
            <p:nvPr/>
          </p:nvSpPr>
          <p:spPr bwMode="auto">
            <a:xfrm>
              <a:off x="4260" y="11184"/>
              <a:ext cx="588"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N</a:t>
              </a:r>
            </a:p>
          </p:txBody>
        </p:sp>
        <p:sp>
          <p:nvSpPr>
            <p:cNvPr id="453641" name="Text Box 22"/>
            <p:cNvSpPr txBox="1">
              <a:spLocks noChangeArrowheads="1"/>
            </p:cNvSpPr>
            <p:nvPr/>
          </p:nvSpPr>
          <p:spPr bwMode="auto">
            <a:xfrm>
              <a:off x="4248" y="11628"/>
              <a:ext cx="588"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O</a:t>
              </a:r>
            </a:p>
          </p:txBody>
        </p:sp>
        <p:sp>
          <p:nvSpPr>
            <p:cNvPr id="453642" name="Text Box 23"/>
            <p:cNvSpPr txBox="1">
              <a:spLocks noChangeArrowheads="1"/>
            </p:cNvSpPr>
            <p:nvPr/>
          </p:nvSpPr>
          <p:spPr bwMode="auto">
            <a:xfrm>
              <a:off x="4296" y="12120"/>
              <a:ext cx="588"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C</a:t>
              </a:r>
            </a:p>
          </p:txBody>
        </p:sp>
        <p:sp>
          <p:nvSpPr>
            <p:cNvPr id="453643" name="Text Box 24"/>
            <p:cNvSpPr txBox="1">
              <a:spLocks noChangeArrowheads="1"/>
            </p:cNvSpPr>
            <p:nvPr/>
          </p:nvSpPr>
          <p:spPr bwMode="auto">
            <a:xfrm>
              <a:off x="9648" y="13524"/>
              <a:ext cx="588"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Ni</a:t>
              </a:r>
            </a:p>
          </p:txBody>
        </p:sp>
        <p:sp>
          <p:nvSpPr>
            <p:cNvPr id="453644" name="Text Box 25"/>
            <p:cNvSpPr txBox="1">
              <a:spLocks noChangeArrowheads="1"/>
            </p:cNvSpPr>
            <p:nvPr/>
          </p:nvSpPr>
          <p:spPr bwMode="auto">
            <a:xfrm>
              <a:off x="9336" y="11148"/>
              <a:ext cx="636" cy="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b="1"/>
                <a:t>Fe</a:t>
              </a:r>
            </a:p>
          </p:txBody>
        </p:sp>
      </p:grpSp>
    </p:spTree>
  </p:cSld>
  <p:clrMapOvr>
    <a:masterClrMapping/>
  </p:clrMapOvr>
  <p:transition>
    <p:wipe dir="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Rectangle 2"/>
          <p:cNvSpPr>
            <a:spLocks noGrp="1" noChangeArrowheads="1"/>
          </p:cNvSpPr>
          <p:nvPr>
            <p:ph type="title"/>
          </p:nvPr>
        </p:nvSpPr>
        <p:spPr>
          <a:xfrm>
            <a:off x="685800" y="561975"/>
            <a:ext cx="7773988" cy="914400"/>
          </a:xfrm>
          <a:noFill/>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pl-PL" altLang="pl-PL" sz="2800" b="1"/>
              <a:t>c. naprężenia własne i metody ich pomiaru</a:t>
            </a:r>
            <a:br>
              <a:rPr lang="pl-PL" altLang="pl-PL" sz="3200" b="1"/>
            </a:br>
            <a:endParaRPr lang="en-GB" altLang="pl-PL" sz="3200" b="1"/>
          </a:p>
        </p:txBody>
      </p:sp>
      <p:sp>
        <p:nvSpPr>
          <p:cNvPr id="454659" name="Rectangle 3"/>
          <p:cNvSpPr>
            <a:spLocks noGrp="1" noChangeArrowheads="1"/>
          </p:cNvSpPr>
          <p:nvPr>
            <p:ph type="body" idx="1"/>
          </p:nvPr>
        </p:nvSpPr>
        <p:spPr>
          <a:xfrm>
            <a:off x="849313" y="1370013"/>
            <a:ext cx="3794125" cy="2774950"/>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buFontTx/>
              <a:buNone/>
              <a:tabLst>
                <a:tab pos="723900" algn="l"/>
                <a:tab pos="1447800" algn="l"/>
                <a:tab pos="2171700" algn="l"/>
                <a:tab pos="2895600" algn="l"/>
                <a:tab pos="3619500" algn="l"/>
                <a:tab pos="4343400" algn="l"/>
              </a:tabLst>
            </a:pPr>
            <a:endParaRPr lang="en-GB" altLang="pl-PL" sz="2400"/>
          </a:p>
          <a:p>
            <a:pPr marL="431800" indent="-323850" defTabSz="449263" eaLnBrk="1" hangingPunct="1">
              <a:tabLst>
                <a:tab pos="723900" algn="l"/>
                <a:tab pos="1447800" algn="l"/>
                <a:tab pos="2171700" algn="l"/>
                <a:tab pos="2895600" algn="l"/>
                <a:tab pos="3619500" algn="l"/>
                <a:tab pos="4343400" algn="l"/>
              </a:tabLst>
            </a:pPr>
            <a:r>
              <a:rPr lang="en-GB" altLang="pl-PL" sz="2400"/>
              <a:t>Istota naprężeń własnych</a:t>
            </a:r>
          </a:p>
          <a:p>
            <a:pPr marL="431800" indent="-323850" defTabSz="449263" eaLnBrk="1" hangingPunct="1">
              <a:tabLst>
                <a:tab pos="723900" algn="l"/>
                <a:tab pos="1447800" algn="l"/>
                <a:tab pos="2171700" algn="l"/>
                <a:tab pos="2895600" algn="l"/>
                <a:tab pos="3619500" algn="l"/>
                <a:tab pos="4343400" algn="l"/>
              </a:tabLst>
            </a:pPr>
            <a:r>
              <a:rPr lang="en-GB" altLang="pl-PL" sz="2400"/>
              <a:t>Klasyfikacja naprężeń własnych</a:t>
            </a:r>
          </a:p>
          <a:p>
            <a:pPr marL="431800" indent="-323850" defTabSz="449263" eaLnBrk="1" hangingPunct="1">
              <a:tabLst>
                <a:tab pos="723900" algn="l"/>
                <a:tab pos="1447800" algn="l"/>
                <a:tab pos="2171700" algn="l"/>
                <a:tab pos="2895600" algn="l"/>
                <a:tab pos="3619500" algn="l"/>
                <a:tab pos="4343400" algn="l"/>
              </a:tabLst>
            </a:pPr>
            <a:r>
              <a:rPr lang="en-GB" altLang="pl-PL" sz="2400"/>
              <a:t>Wpływ naprężeń własny</a:t>
            </a:r>
            <a:r>
              <a:rPr lang="pl-PL" altLang="pl-PL" sz="2400"/>
              <a:t>c</a:t>
            </a:r>
            <a:r>
              <a:rPr lang="en-GB" altLang="pl-PL" sz="2400"/>
              <a:t>h na wła</a:t>
            </a:r>
            <a:r>
              <a:rPr lang="pl-PL" altLang="pl-PL" sz="2400"/>
              <a:t>ściwości</a:t>
            </a:r>
            <a:r>
              <a:rPr lang="en-GB" altLang="pl-PL" sz="2400"/>
              <a:t> fizyczne materiału</a:t>
            </a:r>
          </a:p>
        </p:txBody>
      </p:sp>
      <p:sp>
        <p:nvSpPr>
          <p:cNvPr id="454660" name="Rectangle 4"/>
          <p:cNvSpPr>
            <a:spLocks noGrp="1" noChangeArrowheads="1"/>
          </p:cNvSpPr>
          <p:nvPr>
            <p:ph type="body" idx="2"/>
          </p:nvPr>
        </p:nvSpPr>
        <p:spPr>
          <a:xfrm>
            <a:off x="4672013" y="1604963"/>
            <a:ext cx="4016375" cy="4235450"/>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buFontTx/>
              <a:buNone/>
              <a:tabLst>
                <a:tab pos="723900" algn="l"/>
                <a:tab pos="1447800" algn="l"/>
                <a:tab pos="2171700" algn="l"/>
                <a:tab pos="2895600" algn="l"/>
                <a:tab pos="3619500" algn="l"/>
                <a:tab pos="4343400" algn="l"/>
              </a:tabLst>
            </a:pPr>
            <a:endParaRPr lang="en-GB" altLang="pl-PL" sz="2400"/>
          </a:p>
          <a:p>
            <a:pPr marL="431800" indent="-323850" defTabSz="449263" eaLnBrk="1" hangingPunct="1">
              <a:tabLst>
                <a:tab pos="723900" algn="l"/>
                <a:tab pos="1447800" algn="l"/>
                <a:tab pos="2171700" algn="l"/>
                <a:tab pos="2895600" algn="l"/>
                <a:tab pos="3619500" algn="l"/>
                <a:tab pos="4343400" algn="l"/>
              </a:tabLst>
            </a:pPr>
            <a:r>
              <a:rPr lang="en-GB" altLang="pl-PL" sz="2400"/>
              <a:t>Metody pomiarowe</a:t>
            </a:r>
          </a:p>
          <a:p>
            <a:pPr marL="863600" lvl="1" indent="-287338" defTabSz="449263" eaLnBrk="1" hangingPunct="1">
              <a:tabLst>
                <a:tab pos="723900" algn="l"/>
                <a:tab pos="1447800" algn="l"/>
                <a:tab pos="2171700" algn="l"/>
                <a:tab pos="2895600" algn="l"/>
                <a:tab pos="3619500" algn="l"/>
                <a:tab pos="4343400" algn="l"/>
              </a:tabLst>
            </a:pPr>
            <a:r>
              <a:rPr lang="en-GB" altLang="pl-PL" sz="2400"/>
              <a:t>Optyczne</a:t>
            </a:r>
          </a:p>
          <a:p>
            <a:pPr marL="863600" lvl="1" indent="-287338" defTabSz="449263" eaLnBrk="1" hangingPunct="1">
              <a:tabLst>
                <a:tab pos="723900" algn="l"/>
                <a:tab pos="1447800" algn="l"/>
                <a:tab pos="2171700" algn="l"/>
                <a:tab pos="2895600" algn="l"/>
                <a:tab pos="3619500" algn="l"/>
                <a:tab pos="4343400" algn="l"/>
              </a:tabLst>
            </a:pPr>
            <a:r>
              <a:rPr lang="en-GB" altLang="pl-PL" sz="2400"/>
              <a:t>Promieniowanie X</a:t>
            </a:r>
          </a:p>
          <a:p>
            <a:pPr marL="863600" lvl="1" indent="-287338" defTabSz="449263" eaLnBrk="1" hangingPunct="1">
              <a:tabLst>
                <a:tab pos="723900" algn="l"/>
                <a:tab pos="1447800" algn="l"/>
                <a:tab pos="2171700" algn="l"/>
                <a:tab pos="2895600" algn="l"/>
                <a:tab pos="3619500" algn="l"/>
                <a:tab pos="4343400" algn="l"/>
              </a:tabLst>
            </a:pPr>
            <a:r>
              <a:rPr lang="en-GB" altLang="pl-PL" sz="2400"/>
              <a:t>N</a:t>
            </a:r>
            <a:r>
              <a:rPr lang="pl-PL" altLang="pl-PL" sz="2400"/>
              <a:t>e</a:t>
            </a:r>
            <a:r>
              <a:rPr lang="en-GB" altLang="pl-PL" sz="2400"/>
              <a:t>utronowe</a:t>
            </a:r>
          </a:p>
          <a:p>
            <a:pPr marL="863600" lvl="1" indent="-287338" defTabSz="449263" eaLnBrk="1" hangingPunct="1">
              <a:tabLst>
                <a:tab pos="723900" algn="l"/>
                <a:tab pos="1447800" algn="l"/>
                <a:tab pos="2171700" algn="l"/>
                <a:tab pos="2895600" algn="l"/>
                <a:tab pos="3619500" algn="l"/>
                <a:tab pos="4343400" algn="l"/>
              </a:tabLst>
            </a:pPr>
            <a:r>
              <a:rPr lang="en-GB" altLang="pl-PL" sz="2400"/>
              <a:t>Usuwanie warst</a:t>
            </a:r>
          </a:p>
          <a:p>
            <a:pPr marL="863600" lvl="1" indent="-287338" defTabSz="449263" eaLnBrk="1" hangingPunct="1">
              <a:tabLst>
                <a:tab pos="723900" algn="l"/>
                <a:tab pos="1447800" algn="l"/>
                <a:tab pos="2171700" algn="l"/>
                <a:tab pos="2895600" algn="l"/>
                <a:tab pos="3619500" algn="l"/>
                <a:tab pos="4343400" algn="l"/>
              </a:tabLst>
            </a:pPr>
            <a:r>
              <a:rPr lang="en-GB" altLang="pl-PL" sz="2400"/>
              <a:t>Spektroskopia ramanowska</a:t>
            </a:r>
          </a:p>
          <a:p>
            <a:pPr marL="863600" lvl="1" indent="-287338" defTabSz="449263" eaLnBrk="1" hangingPunct="1">
              <a:tabLst>
                <a:tab pos="723900" algn="l"/>
                <a:tab pos="1447800" algn="l"/>
                <a:tab pos="2171700" algn="l"/>
                <a:tab pos="2895600" algn="l"/>
                <a:tab pos="3619500" algn="l"/>
                <a:tab pos="4343400" algn="l"/>
              </a:tabLst>
            </a:pPr>
            <a:r>
              <a:rPr lang="en-GB" altLang="pl-PL" sz="2400"/>
              <a:t>Ultradźwiękowa</a:t>
            </a:r>
          </a:p>
          <a:p>
            <a:pPr marL="863600" lvl="1" indent="-287338" defTabSz="449263" eaLnBrk="1" hangingPunct="1">
              <a:tabLst>
                <a:tab pos="723900" algn="l"/>
                <a:tab pos="1447800" algn="l"/>
                <a:tab pos="2171700" algn="l"/>
                <a:tab pos="2895600" algn="l"/>
                <a:tab pos="3619500" algn="l"/>
                <a:tab pos="4343400" algn="l"/>
              </a:tabLst>
            </a:pPr>
            <a:r>
              <a:rPr lang="en-GB" altLang="pl-PL" sz="2400"/>
              <a:t>Magnetyczna</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706"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algn="l"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Istota naprężeń własnych</a:t>
            </a:r>
          </a:p>
        </p:txBody>
      </p:sp>
      <p:sp>
        <p:nvSpPr>
          <p:cNvPr id="456707" name="Rectangle 3"/>
          <p:cNvSpPr>
            <a:spLocks noGrp="1" noChangeArrowheads="1"/>
          </p:cNvSpPr>
          <p:nvPr>
            <p:ph type="body" idx="1"/>
          </p:nvPr>
        </p:nvSpPr>
        <p:spPr>
          <a:xfrm>
            <a:off x="685800" y="1981200"/>
            <a:ext cx="7773988" cy="2794000"/>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pl-PL"/>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Naprężenia własne to naprężenia pozostające w materiale przy braku zewnętrznego obciążenia (sił przyłożonych, gradientu temperatur itp).</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Są naturalnym wynikiem procesów technologicznych.</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754"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Klasyfikacja naprężeń własnych</a:t>
            </a:r>
          </a:p>
        </p:txBody>
      </p:sp>
      <p:pic>
        <p:nvPicPr>
          <p:cNvPr id="4587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3538" y="1581150"/>
            <a:ext cx="5549900" cy="495141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2" name="Rectangle 2"/>
          <p:cNvSpPr>
            <a:spLocks noChangeArrowheads="1"/>
          </p:cNvSpPr>
          <p:nvPr/>
        </p:nvSpPr>
        <p:spPr bwMode="auto">
          <a:xfrm>
            <a:off x="468313" y="476250"/>
            <a:ext cx="32512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Naprężenia własne</a:t>
            </a:r>
          </a:p>
        </p:txBody>
      </p:sp>
      <p:sp>
        <p:nvSpPr>
          <p:cNvPr id="460803" name="Text Box 3"/>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
        <p:nvSpPr>
          <p:cNvPr id="460804" name="Text Box 4"/>
          <p:cNvSpPr txBox="1">
            <a:spLocks noChangeArrowheads="1"/>
          </p:cNvSpPr>
          <p:nvPr/>
        </p:nvSpPr>
        <p:spPr bwMode="auto">
          <a:xfrm>
            <a:off x="684213" y="1196975"/>
            <a:ext cx="6480175"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solidFill>
                  <a:srgbClr val="FF0000"/>
                </a:solidFill>
                <a:latin typeface="Arial" panose="020B0604020202020204" pitchFamily="34" charset="0"/>
              </a:rPr>
              <a:t>Źródła pochodzenia makro- i mikro-naprężeń</a:t>
            </a:r>
          </a:p>
          <a:p>
            <a:pPr lvl="1" eaLnBrk="1" hangingPunct="1">
              <a:spcBef>
                <a:spcPct val="50000"/>
              </a:spcBef>
              <a:buFont typeface="Wingdings" panose="05000000000000000000" pitchFamily="2" charset="2"/>
              <a:buChar char="Ø"/>
            </a:pPr>
            <a:r>
              <a:rPr lang="pl-PL" altLang="pl-PL" sz="2400">
                <a:latin typeface="Arial" panose="020B0604020202020204" pitchFamily="34" charset="0"/>
              </a:rPr>
              <a:t> zmiana składu chemicznego</a:t>
            </a:r>
          </a:p>
          <a:p>
            <a:pPr lvl="1" eaLnBrk="1" hangingPunct="1">
              <a:spcBef>
                <a:spcPct val="50000"/>
              </a:spcBef>
              <a:buFont typeface="Wingdings" panose="05000000000000000000" pitchFamily="2" charset="2"/>
              <a:buChar char="Ø"/>
            </a:pPr>
            <a:r>
              <a:rPr lang="pl-PL" altLang="pl-PL" sz="2400">
                <a:latin typeface="Arial" panose="020B0604020202020204" pitchFamily="34" charset="0"/>
              </a:rPr>
              <a:t> efekty termiczne</a:t>
            </a:r>
          </a:p>
          <a:p>
            <a:pPr lvl="1" eaLnBrk="1" hangingPunct="1">
              <a:spcBef>
                <a:spcPct val="50000"/>
              </a:spcBef>
              <a:buFont typeface="Wingdings" panose="05000000000000000000" pitchFamily="2" charset="2"/>
              <a:buChar char="Ø"/>
            </a:pPr>
            <a:r>
              <a:rPr lang="pl-PL" altLang="pl-PL" sz="2400">
                <a:latin typeface="Arial" panose="020B0604020202020204" pitchFamily="34" charset="0"/>
              </a:rPr>
              <a:t> defekty sieciowe</a:t>
            </a:r>
          </a:p>
        </p:txBody>
      </p:sp>
      <p:sp>
        <p:nvSpPr>
          <p:cNvPr id="460805" name="Text Box 5"/>
          <p:cNvSpPr txBox="1">
            <a:spLocks noChangeArrowheads="1"/>
          </p:cNvSpPr>
          <p:nvPr/>
        </p:nvSpPr>
        <p:spPr bwMode="auto">
          <a:xfrm>
            <a:off x="684213" y="3789363"/>
            <a:ext cx="6696075" cy="246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rgbClr val="FF0000"/>
                </a:solidFill>
                <a:latin typeface="Arial" panose="020B0604020202020204" pitchFamily="34" charset="0"/>
              </a:rPr>
              <a:t>Makro-odkształcenie „</a:t>
            </a:r>
            <a:r>
              <a:rPr lang="el-GR" altLang="pl-PL" sz="2400">
                <a:solidFill>
                  <a:srgbClr val="FF0000"/>
                </a:solidFill>
                <a:latin typeface="Arial" panose="020B0604020202020204" pitchFamily="34" charset="0"/>
              </a:rPr>
              <a:t>ε</a:t>
            </a:r>
            <a:r>
              <a:rPr lang="pl-PL" altLang="pl-PL" sz="2400">
                <a:solidFill>
                  <a:srgbClr val="FF0000"/>
                </a:solidFill>
                <a:latin typeface="Arial" panose="020B0604020202020204" pitchFamily="34" charset="0"/>
              </a:rPr>
              <a:t>”</a:t>
            </a:r>
          </a:p>
          <a:p>
            <a:pPr eaLnBrk="1" hangingPunct="1">
              <a:spcBef>
                <a:spcPct val="0"/>
              </a:spcBef>
              <a:buFontTx/>
              <a:buNone/>
            </a:pPr>
            <a:r>
              <a:rPr lang="el-GR" altLang="pl-PL" sz="2400">
                <a:latin typeface="Arial" panose="020B0604020202020204" pitchFamily="34" charset="0"/>
              </a:rPr>
              <a:t>ε</a:t>
            </a:r>
            <a:r>
              <a:rPr lang="pl-PL" altLang="pl-PL" sz="2400">
                <a:latin typeface="Arial" panose="020B0604020202020204" pitchFamily="34" charset="0"/>
              </a:rPr>
              <a:t> = (a</a:t>
            </a:r>
            <a:r>
              <a:rPr lang="pl-PL" altLang="pl-PL" sz="2400" baseline="-25000">
                <a:latin typeface="Arial" panose="020B0604020202020204" pitchFamily="34" charset="0"/>
              </a:rPr>
              <a:t>1</a:t>
            </a:r>
            <a:r>
              <a:rPr lang="pl-PL" altLang="pl-PL" sz="2400">
                <a:latin typeface="Arial" panose="020B0604020202020204" pitchFamily="34" charset="0"/>
              </a:rPr>
              <a:t> – a</a:t>
            </a:r>
            <a:r>
              <a:rPr lang="pl-PL" altLang="pl-PL" sz="2400" baseline="-25000">
                <a:latin typeface="Arial" panose="020B0604020202020204" pitchFamily="34" charset="0"/>
              </a:rPr>
              <a:t>o</a:t>
            </a:r>
            <a:r>
              <a:rPr lang="pl-PL" altLang="pl-PL" sz="2400">
                <a:latin typeface="Arial" panose="020B0604020202020204" pitchFamily="34" charset="0"/>
              </a:rPr>
              <a:t>) / a</a:t>
            </a:r>
            <a:r>
              <a:rPr lang="pl-PL" altLang="pl-PL" sz="2400" baseline="-25000">
                <a:latin typeface="Arial" panose="020B0604020202020204" pitchFamily="34" charset="0"/>
              </a:rPr>
              <a:t>o</a:t>
            </a:r>
            <a:r>
              <a:rPr lang="pl-PL" altLang="pl-PL" sz="2400">
                <a:latin typeface="Arial" panose="020B0604020202020204" pitchFamily="34" charset="0"/>
              </a:rPr>
              <a:t>	naprężenia I rodzaju</a:t>
            </a:r>
          </a:p>
          <a:p>
            <a:pPr eaLnBrk="1" hangingPunct="1">
              <a:spcBef>
                <a:spcPct val="0"/>
              </a:spcBef>
              <a:buFontTx/>
              <a:buNone/>
            </a:pPr>
            <a:endParaRPr lang="pl-PL" altLang="pl-PL" sz="2400">
              <a:latin typeface="Arial" panose="020B0604020202020204" pitchFamily="34" charset="0"/>
            </a:endParaRPr>
          </a:p>
          <a:p>
            <a:pPr eaLnBrk="1" hangingPunct="1">
              <a:spcBef>
                <a:spcPct val="0"/>
              </a:spcBef>
              <a:buFontTx/>
              <a:buNone/>
            </a:pPr>
            <a:r>
              <a:rPr lang="pl-PL" altLang="pl-PL" sz="2400">
                <a:solidFill>
                  <a:srgbClr val="FF0000"/>
                </a:solidFill>
                <a:latin typeface="Arial" panose="020B0604020202020204" pitchFamily="34" charset="0"/>
              </a:rPr>
              <a:t>Mikro-odkształcenie „e”</a:t>
            </a:r>
          </a:p>
          <a:p>
            <a:pPr eaLnBrk="1" hangingPunct="1">
              <a:spcBef>
                <a:spcPct val="0"/>
              </a:spcBef>
              <a:buFontTx/>
              <a:buNone/>
            </a:pPr>
            <a:r>
              <a:rPr lang="pl-PL" altLang="pl-PL" sz="2400">
                <a:latin typeface="Arial" panose="020B0604020202020204" pitchFamily="34" charset="0"/>
              </a:rPr>
              <a:t>e = </a:t>
            </a:r>
            <a:r>
              <a:rPr lang="el-GR" altLang="pl-PL" sz="2400">
                <a:latin typeface="Arial" panose="020B0604020202020204" pitchFamily="34" charset="0"/>
              </a:rPr>
              <a:t>Δ</a:t>
            </a:r>
            <a:r>
              <a:rPr lang="pl-PL" altLang="pl-PL" sz="2400">
                <a:latin typeface="Arial" panose="020B0604020202020204" pitchFamily="34" charset="0"/>
              </a:rPr>
              <a:t>a  / a</a:t>
            </a:r>
            <a:r>
              <a:rPr lang="pl-PL" altLang="pl-PL" sz="2400" baseline="-25000">
                <a:latin typeface="Arial" panose="020B0604020202020204" pitchFamily="34" charset="0"/>
              </a:rPr>
              <a:t>o</a:t>
            </a:r>
            <a:r>
              <a:rPr lang="pl-PL" altLang="pl-PL" sz="2400">
                <a:latin typeface="Arial" panose="020B0604020202020204" pitchFamily="34" charset="0"/>
              </a:rPr>
              <a:t>		naprężenia II i III  rodzaju</a:t>
            </a:r>
          </a:p>
          <a:p>
            <a:pPr eaLnBrk="1" hangingPunct="1">
              <a:spcBef>
                <a:spcPct val="50000"/>
              </a:spcBef>
              <a:buFontTx/>
              <a:buNone/>
            </a:pPr>
            <a:endParaRPr lang="pl-PL" altLang="pl-PL" sz="2400">
              <a:latin typeface="Arial" panose="020B0604020202020204" pitchFamily="34" charset="0"/>
            </a:endParaRPr>
          </a:p>
        </p:txBody>
      </p:sp>
    </p:spTree>
  </p:cSld>
  <p:clrMapOvr>
    <a:masterClrMapping/>
  </p:clrMapOvr>
  <p:transition>
    <p:wipe dir="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2"/>
          <p:cNvSpPr>
            <a:spLocks noChangeArrowheads="1"/>
          </p:cNvSpPr>
          <p:nvPr/>
        </p:nvSpPr>
        <p:spPr bwMode="auto">
          <a:xfrm>
            <a:off x="468313" y="476250"/>
            <a:ext cx="32512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Naprężenia własne</a:t>
            </a:r>
          </a:p>
        </p:txBody>
      </p:sp>
      <p:sp>
        <p:nvSpPr>
          <p:cNvPr id="461827" name="Text Box 3"/>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grpSp>
        <p:nvGrpSpPr>
          <p:cNvPr id="461828" name="Group 4"/>
          <p:cNvGrpSpPr>
            <a:grpSpLocks/>
          </p:cNvGrpSpPr>
          <p:nvPr/>
        </p:nvGrpSpPr>
        <p:grpSpPr bwMode="auto">
          <a:xfrm>
            <a:off x="900113" y="1412875"/>
            <a:ext cx="7418387" cy="3867150"/>
            <a:chOff x="431" y="663"/>
            <a:chExt cx="4673" cy="2436"/>
          </a:xfrm>
        </p:grpSpPr>
        <p:sp>
          <p:nvSpPr>
            <p:cNvPr id="461829" name="Line 5"/>
            <p:cNvSpPr>
              <a:spLocks noChangeShapeType="1"/>
            </p:cNvSpPr>
            <p:nvPr/>
          </p:nvSpPr>
          <p:spPr bwMode="auto">
            <a:xfrm flipV="1">
              <a:off x="704" y="754"/>
              <a:ext cx="0" cy="2087"/>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0" name="Line 6"/>
            <p:cNvSpPr>
              <a:spLocks noChangeShapeType="1"/>
            </p:cNvSpPr>
            <p:nvPr/>
          </p:nvSpPr>
          <p:spPr bwMode="auto">
            <a:xfrm>
              <a:off x="704" y="2841"/>
              <a:ext cx="2404"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1" name="Line 7"/>
            <p:cNvSpPr>
              <a:spLocks noChangeShapeType="1"/>
            </p:cNvSpPr>
            <p:nvPr/>
          </p:nvSpPr>
          <p:spPr bwMode="auto">
            <a:xfrm>
              <a:off x="704" y="2387"/>
              <a:ext cx="2404" cy="0"/>
            </a:xfrm>
            <a:prstGeom prst="line">
              <a:avLst/>
            </a:prstGeom>
            <a:noFill/>
            <a:ln w="317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2" name="Text Box 8"/>
            <p:cNvSpPr txBox="1">
              <a:spLocks noChangeArrowheads="1"/>
            </p:cNvSpPr>
            <p:nvPr/>
          </p:nvSpPr>
          <p:spPr bwMode="auto">
            <a:xfrm>
              <a:off x="1248" y="2070"/>
              <a:ext cx="285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a:latin typeface="Arial" panose="020B0604020202020204" pitchFamily="34" charset="0"/>
                </a:rPr>
                <a:t>&lt;= </a:t>
              </a:r>
              <a:r>
                <a:rPr lang="el-GR" altLang="pl-PL">
                  <a:latin typeface="Arial" panose="020B0604020202020204" pitchFamily="34" charset="0"/>
                  <a:cs typeface="Arial" panose="020B0604020202020204" pitchFamily="34" charset="0"/>
                </a:rPr>
                <a:t>σ</a:t>
              </a:r>
              <a:r>
                <a:rPr lang="pl-PL" altLang="pl-PL" baseline="30000">
                  <a:latin typeface="Arial" panose="020B0604020202020204" pitchFamily="34" charset="0"/>
                  <a:cs typeface="Arial" panose="020B0604020202020204" pitchFamily="34" charset="0"/>
                </a:rPr>
                <a:t>I</a:t>
              </a:r>
              <a:r>
                <a:rPr lang="pl-PL" altLang="pl-PL">
                  <a:latin typeface="Arial" panose="020B0604020202020204" pitchFamily="34" charset="0"/>
                  <a:cs typeface="Arial" panose="020B0604020202020204" pitchFamily="34" charset="0"/>
                </a:rPr>
                <a:t> makro-naprężenia</a:t>
              </a:r>
              <a:endParaRPr lang="el-GR" altLang="pl-PL">
                <a:latin typeface="Arial" panose="020B0604020202020204" pitchFamily="34" charset="0"/>
                <a:cs typeface="Arial" panose="020B0604020202020204" pitchFamily="34" charset="0"/>
              </a:endParaRPr>
            </a:p>
          </p:txBody>
        </p:sp>
        <p:sp>
          <p:nvSpPr>
            <p:cNvPr id="461833" name="Text Box 9"/>
            <p:cNvSpPr txBox="1">
              <a:spLocks noChangeArrowheads="1"/>
            </p:cNvSpPr>
            <p:nvPr/>
          </p:nvSpPr>
          <p:spPr bwMode="auto">
            <a:xfrm rot="5400000">
              <a:off x="750" y="1978"/>
              <a:ext cx="635"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a:latin typeface="Arial" panose="020B0604020202020204" pitchFamily="34" charset="0"/>
                </a:rPr>
                <a:t>&lt;==</a:t>
              </a:r>
            </a:p>
          </p:txBody>
        </p:sp>
        <p:sp>
          <p:nvSpPr>
            <p:cNvPr id="461834" name="Line 10"/>
            <p:cNvSpPr>
              <a:spLocks noChangeShapeType="1"/>
            </p:cNvSpPr>
            <p:nvPr/>
          </p:nvSpPr>
          <p:spPr bwMode="auto">
            <a:xfrm>
              <a:off x="704" y="1480"/>
              <a:ext cx="2313" cy="0"/>
            </a:xfrm>
            <a:prstGeom prst="line">
              <a:avLst/>
            </a:prstGeom>
            <a:noFill/>
            <a:ln w="9525">
              <a:solidFill>
                <a:schemeClr val="tx1"/>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5" name="Freeform 11"/>
            <p:cNvSpPr>
              <a:spLocks/>
            </p:cNvSpPr>
            <p:nvPr/>
          </p:nvSpPr>
          <p:spPr bwMode="auto">
            <a:xfrm>
              <a:off x="704" y="1026"/>
              <a:ext cx="2313" cy="808"/>
            </a:xfrm>
            <a:custGeom>
              <a:avLst/>
              <a:gdLst>
                <a:gd name="T0" fmla="*/ 0 w 2313"/>
                <a:gd name="T1" fmla="*/ 468 h 808"/>
                <a:gd name="T2" fmla="*/ 136 w 2313"/>
                <a:gd name="T3" fmla="*/ 241 h 808"/>
                <a:gd name="T4" fmla="*/ 363 w 2313"/>
                <a:gd name="T5" fmla="*/ 695 h 808"/>
                <a:gd name="T6" fmla="*/ 454 w 2313"/>
                <a:gd name="T7" fmla="*/ 14 h 808"/>
                <a:gd name="T8" fmla="*/ 499 w 2313"/>
                <a:gd name="T9" fmla="*/ 695 h 808"/>
                <a:gd name="T10" fmla="*/ 680 w 2313"/>
                <a:gd name="T11" fmla="*/ 60 h 808"/>
                <a:gd name="T12" fmla="*/ 771 w 2313"/>
                <a:gd name="T13" fmla="*/ 332 h 808"/>
                <a:gd name="T14" fmla="*/ 816 w 2313"/>
                <a:gd name="T15" fmla="*/ 332 h 808"/>
                <a:gd name="T16" fmla="*/ 862 w 2313"/>
                <a:gd name="T17" fmla="*/ 740 h 808"/>
                <a:gd name="T18" fmla="*/ 907 w 2313"/>
                <a:gd name="T19" fmla="*/ 740 h 808"/>
                <a:gd name="T20" fmla="*/ 952 w 2313"/>
                <a:gd name="T21" fmla="*/ 695 h 808"/>
                <a:gd name="T22" fmla="*/ 1089 w 2313"/>
                <a:gd name="T23" fmla="*/ 150 h 808"/>
                <a:gd name="T24" fmla="*/ 1134 w 2313"/>
                <a:gd name="T25" fmla="*/ 60 h 808"/>
                <a:gd name="T26" fmla="*/ 1134 w 2313"/>
                <a:gd name="T27" fmla="*/ 196 h 808"/>
                <a:gd name="T28" fmla="*/ 1179 w 2313"/>
                <a:gd name="T29" fmla="*/ 286 h 808"/>
                <a:gd name="T30" fmla="*/ 1225 w 2313"/>
                <a:gd name="T31" fmla="*/ 695 h 808"/>
                <a:gd name="T32" fmla="*/ 1406 w 2313"/>
                <a:gd name="T33" fmla="*/ 105 h 808"/>
                <a:gd name="T34" fmla="*/ 1587 w 2313"/>
                <a:gd name="T35" fmla="*/ 604 h 808"/>
                <a:gd name="T36" fmla="*/ 1769 w 2313"/>
                <a:gd name="T37" fmla="*/ 695 h 808"/>
                <a:gd name="T38" fmla="*/ 2041 w 2313"/>
                <a:gd name="T39" fmla="*/ 513 h 808"/>
                <a:gd name="T40" fmla="*/ 2132 w 2313"/>
                <a:gd name="T41" fmla="*/ 286 h 808"/>
                <a:gd name="T42" fmla="*/ 2268 w 2313"/>
                <a:gd name="T43" fmla="*/ 241 h 808"/>
                <a:gd name="T44" fmla="*/ 2313 w 2313"/>
                <a:gd name="T45" fmla="*/ 241 h 80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313" h="808">
                  <a:moveTo>
                    <a:pt x="0" y="468"/>
                  </a:moveTo>
                  <a:cubicBezTo>
                    <a:pt x="38" y="335"/>
                    <a:pt x="76" y="203"/>
                    <a:pt x="136" y="241"/>
                  </a:cubicBezTo>
                  <a:cubicBezTo>
                    <a:pt x="196" y="279"/>
                    <a:pt x="310" y="733"/>
                    <a:pt x="363" y="695"/>
                  </a:cubicBezTo>
                  <a:cubicBezTo>
                    <a:pt x="416" y="657"/>
                    <a:pt x="431" y="14"/>
                    <a:pt x="454" y="14"/>
                  </a:cubicBezTo>
                  <a:cubicBezTo>
                    <a:pt x="477" y="14"/>
                    <a:pt x="461" y="687"/>
                    <a:pt x="499" y="695"/>
                  </a:cubicBezTo>
                  <a:cubicBezTo>
                    <a:pt x="537" y="703"/>
                    <a:pt x="635" y="120"/>
                    <a:pt x="680" y="60"/>
                  </a:cubicBezTo>
                  <a:cubicBezTo>
                    <a:pt x="725" y="0"/>
                    <a:pt x="748" y="287"/>
                    <a:pt x="771" y="332"/>
                  </a:cubicBezTo>
                  <a:cubicBezTo>
                    <a:pt x="794" y="377"/>
                    <a:pt x="801" y="264"/>
                    <a:pt x="816" y="332"/>
                  </a:cubicBezTo>
                  <a:cubicBezTo>
                    <a:pt x="831" y="400"/>
                    <a:pt x="847" y="672"/>
                    <a:pt x="862" y="740"/>
                  </a:cubicBezTo>
                  <a:cubicBezTo>
                    <a:pt x="877" y="808"/>
                    <a:pt x="892" y="747"/>
                    <a:pt x="907" y="740"/>
                  </a:cubicBezTo>
                  <a:cubicBezTo>
                    <a:pt x="922" y="733"/>
                    <a:pt x="922" y="793"/>
                    <a:pt x="952" y="695"/>
                  </a:cubicBezTo>
                  <a:cubicBezTo>
                    <a:pt x="982" y="597"/>
                    <a:pt x="1059" y="256"/>
                    <a:pt x="1089" y="150"/>
                  </a:cubicBezTo>
                  <a:cubicBezTo>
                    <a:pt x="1119" y="44"/>
                    <a:pt x="1127" y="52"/>
                    <a:pt x="1134" y="60"/>
                  </a:cubicBezTo>
                  <a:cubicBezTo>
                    <a:pt x="1141" y="68"/>
                    <a:pt x="1127" y="158"/>
                    <a:pt x="1134" y="196"/>
                  </a:cubicBezTo>
                  <a:cubicBezTo>
                    <a:pt x="1141" y="234"/>
                    <a:pt x="1164" y="203"/>
                    <a:pt x="1179" y="286"/>
                  </a:cubicBezTo>
                  <a:cubicBezTo>
                    <a:pt x="1194" y="369"/>
                    <a:pt x="1187" y="725"/>
                    <a:pt x="1225" y="695"/>
                  </a:cubicBezTo>
                  <a:cubicBezTo>
                    <a:pt x="1263" y="665"/>
                    <a:pt x="1346" y="120"/>
                    <a:pt x="1406" y="105"/>
                  </a:cubicBezTo>
                  <a:cubicBezTo>
                    <a:pt x="1466" y="90"/>
                    <a:pt x="1527" y="506"/>
                    <a:pt x="1587" y="604"/>
                  </a:cubicBezTo>
                  <a:cubicBezTo>
                    <a:pt x="1647" y="702"/>
                    <a:pt x="1693" y="710"/>
                    <a:pt x="1769" y="695"/>
                  </a:cubicBezTo>
                  <a:cubicBezTo>
                    <a:pt x="1845" y="680"/>
                    <a:pt x="1981" y="581"/>
                    <a:pt x="2041" y="513"/>
                  </a:cubicBezTo>
                  <a:cubicBezTo>
                    <a:pt x="2101" y="445"/>
                    <a:pt x="2094" y="331"/>
                    <a:pt x="2132" y="286"/>
                  </a:cubicBezTo>
                  <a:cubicBezTo>
                    <a:pt x="2170" y="241"/>
                    <a:pt x="2238" y="248"/>
                    <a:pt x="2268" y="241"/>
                  </a:cubicBezTo>
                  <a:cubicBezTo>
                    <a:pt x="2298" y="234"/>
                    <a:pt x="2305" y="237"/>
                    <a:pt x="2313" y="241"/>
                  </a:cubicBezTo>
                </a:path>
              </a:pathLst>
            </a:cu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6" name="Line 12"/>
            <p:cNvSpPr>
              <a:spLocks noChangeShapeType="1"/>
            </p:cNvSpPr>
            <p:nvPr/>
          </p:nvSpPr>
          <p:spPr bwMode="auto">
            <a:xfrm flipV="1">
              <a:off x="522" y="936"/>
              <a:ext cx="0" cy="408"/>
            </a:xfrm>
            <a:prstGeom prst="line">
              <a:avLst/>
            </a:prstGeom>
            <a:noFill/>
            <a:ln w="698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7" name="Line 13"/>
            <p:cNvSpPr>
              <a:spLocks noChangeShapeType="1"/>
            </p:cNvSpPr>
            <p:nvPr/>
          </p:nvSpPr>
          <p:spPr bwMode="auto">
            <a:xfrm rot="5400000" flipV="1">
              <a:off x="2677" y="2773"/>
              <a:ext cx="0" cy="408"/>
            </a:xfrm>
            <a:prstGeom prst="line">
              <a:avLst/>
            </a:prstGeom>
            <a:noFill/>
            <a:ln w="698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38" name="Text Box 14"/>
            <p:cNvSpPr txBox="1">
              <a:spLocks noChangeArrowheads="1"/>
            </p:cNvSpPr>
            <p:nvPr/>
          </p:nvSpPr>
          <p:spPr bwMode="auto">
            <a:xfrm>
              <a:off x="2881" y="2811"/>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latin typeface="Arial" panose="020B0604020202020204" pitchFamily="34" charset="0"/>
                </a:rPr>
                <a:t>x</a:t>
              </a:r>
            </a:p>
          </p:txBody>
        </p:sp>
        <p:sp>
          <p:nvSpPr>
            <p:cNvPr id="461839" name="Text Box 15"/>
            <p:cNvSpPr txBox="1">
              <a:spLocks noChangeArrowheads="1"/>
            </p:cNvSpPr>
            <p:nvPr/>
          </p:nvSpPr>
          <p:spPr bwMode="auto">
            <a:xfrm>
              <a:off x="477" y="2251"/>
              <a:ext cx="317"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a</a:t>
              </a:r>
              <a:r>
                <a:rPr lang="pl-PL" altLang="pl-PL" sz="1800" baseline="-25000">
                  <a:latin typeface="Arial" panose="020B0604020202020204" pitchFamily="34" charset="0"/>
                </a:rPr>
                <a:t>0</a:t>
              </a:r>
              <a:endParaRPr lang="pl-PL" altLang="pl-PL" sz="1800">
                <a:latin typeface="Arial" panose="020B0604020202020204" pitchFamily="34" charset="0"/>
              </a:endParaRPr>
            </a:p>
          </p:txBody>
        </p:sp>
        <p:sp>
          <p:nvSpPr>
            <p:cNvPr id="461840" name="Text Box 16"/>
            <p:cNvSpPr txBox="1">
              <a:spLocks noChangeArrowheads="1"/>
            </p:cNvSpPr>
            <p:nvPr/>
          </p:nvSpPr>
          <p:spPr bwMode="auto">
            <a:xfrm>
              <a:off x="477" y="1344"/>
              <a:ext cx="317"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a</a:t>
              </a:r>
              <a:r>
                <a:rPr lang="pl-PL" altLang="pl-PL" sz="1800" baseline="-25000">
                  <a:latin typeface="Arial" panose="020B0604020202020204" pitchFamily="34" charset="0"/>
                </a:rPr>
                <a:t>1</a:t>
              </a:r>
              <a:endParaRPr lang="pl-PL" altLang="pl-PL" sz="1800">
                <a:latin typeface="Arial" panose="020B0604020202020204" pitchFamily="34" charset="0"/>
              </a:endParaRPr>
            </a:p>
          </p:txBody>
        </p:sp>
        <p:sp>
          <p:nvSpPr>
            <p:cNvPr id="461841" name="Text Box 17"/>
            <p:cNvSpPr txBox="1">
              <a:spLocks noChangeArrowheads="1"/>
            </p:cNvSpPr>
            <p:nvPr/>
          </p:nvSpPr>
          <p:spPr bwMode="auto">
            <a:xfrm>
              <a:off x="431" y="663"/>
              <a:ext cx="20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latin typeface="Arial" panose="020B0604020202020204" pitchFamily="34" charset="0"/>
                </a:rPr>
                <a:t>a</a:t>
              </a:r>
            </a:p>
          </p:txBody>
        </p:sp>
        <p:sp>
          <p:nvSpPr>
            <p:cNvPr id="461842" name="Text Box 18"/>
            <p:cNvSpPr txBox="1">
              <a:spLocks noChangeArrowheads="1"/>
            </p:cNvSpPr>
            <p:nvPr/>
          </p:nvSpPr>
          <p:spPr bwMode="auto">
            <a:xfrm rot="-2108051">
              <a:off x="1430" y="845"/>
              <a:ext cx="680"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800">
                  <a:latin typeface="Arial" panose="020B0604020202020204" pitchFamily="34" charset="0"/>
                </a:rPr>
                <a:t>&lt;= </a:t>
              </a:r>
              <a:r>
                <a:rPr lang="el-GR" altLang="pl-PL" sz="2800">
                  <a:latin typeface="Arial" panose="020B0604020202020204" pitchFamily="34" charset="0"/>
                  <a:cs typeface="Arial" panose="020B0604020202020204" pitchFamily="34" charset="0"/>
                </a:rPr>
                <a:t>σ</a:t>
              </a:r>
              <a:r>
                <a:rPr lang="pl-PL" altLang="pl-PL" sz="2800" baseline="30000">
                  <a:latin typeface="Arial" panose="020B0604020202020204" pitchFamily="34" charset="0"/>
                  <a:cs typeface="Arial" panose="020B0604020202020204" pitchFamily="34" charset="0"/>
                </a:rPr>
                <a:t>II</a:t>
              </a:r>
              <a:endParaRPr lang="el-GR" altLang="pl-PL" sz="2800">
                <a:latin typeface="Arial" panose="020B0604020202020204" pitchFamily="34" charset="0"/>
                <a:cs typeface="Arial" panose="020B0604020202020204" pitchFamily="34" charset="0"/>
              </a:endParaRPr>
            </a:p>
          </p:txBody>
        </p:sp>
        <p:sp>
          <p:nvSpPr>
            <p:cNvPr id="461843" name="Text Box 19"/>
            <p:cNvSpPr txBox="1">
              <a:spLocks noChangeArrowheads="1"/>
            </p:cNvSpPr>
            <p:nvPr/>
          </p:nvSpPr>
          <p:spPr bwMode="auto">
            <a:xfrm>
              <a:off x="2019" y="799"/>
              <a:ext cx="163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mikro-naprężenia</a:t>
              </a:r>
            </a:p>
          </p:txBody>
        </p:sp>
        <p:sp>
          <p:nvSpPr>
            <p:cNvPr id="461844" name="Text Box 20"/>
            <p:cNvSpPr txBox="1">
              <a:spLocks noChangeArrowheads="1"/>
            </p:cNvSpPr>
            <p:nvPr/>
          </p:nvSpPr>
          <p:spPr bwMode="auto">
            <a:xfrm>
              <a:off x="2927" y="1026"/>
              <a:ext cx="2177"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i="1">
                  <a:latin typeface="Arial" panose="020B0604020202020204" pitchFamily="34" charset="0"/>
                </a:rPr>
                <a:t>(poszerzenie linii dyfrakcyjnych)</a:t>
              </a:r>
            </a:p>
          </p:txBody>
        </p:sp>
        <p:sp>
          <p:nvSpPr>
            <p:cNvPr id="461845" name="Text Box 21"/>
            <p:cNvSpPr txBox="1">
              <a:spLocks noChangeArrowheads="1"/>
            </p:cNvSpPr>
            <p:nvPr/>
          </p:nvSpPr>
          <p:spPr bwMode="auto">
            <a:xfrm>
              <a:off x="2881" y="2387"/>
              <a:ext cx="2223"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i="1">
                  <a:latin typeface="Arial" panose="020B0604020202020204" pitchFamily="34" charset="0"/>
                </a:rPr>
                <a:t>(przesunięcie linii dyfrakcyjnych)</a:t>
              </a:r>
            </a:p>
          </p:txBody>
        </p:sp>
        <p:sp>
          <p:nvSpPr>
            <p:cNvPr id="461846" name="Line 22"/>
            <p:cNvSpPr>
              <a:spLocks noChangeShapeType="1"/>
            </p:cNvSpPr>
            <p:nvPr/>
          </p:nvSpPr>
          <p:spPr bwMode="auto">
            <a:xfrm>
              <a:off x="3108" y="1253"/>
              <a:ext cx="0" cy="454"/>
            </a:xfrm>
            <a:prstGeom prst="line">
              <a:avLst/>
            </a:prstGeom>
            <a:noFill/>
            <a:ln w="19050">
              <a:solidFill>
                <a:schemeClr val="tx1"/>
              </a:solidFill>
              <a:round/>
              <a:headEnd type="triangle" w="med" len="lg"/>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1847" name="Text Box 23"/>
            <p:cNvSpPr txBox="1">
              <a:spLocks noChangeArrowheads="1"/>
            </p:cNvSpPr>
            <p:nvPr/>
          </p:nvSpPr>
          <p:spPr bwMode="auto">
            <a:xfrm>
              <a:off x="3108" y="1344"/>
              <a:ext cx="4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2</a:t>
              </a:r>
              <a:r>
                <a:rPr lang="pl-PL" altLang="pl-PL" sz="1800">
                  <a:latin typeface="Symbol" panose="05050102010706020507" pitchFamily="18" charset="2"/>
                </a:rPr>
                <a:t>D</a:t>
              </a:r>
              <a:r>
                <a:rPr lang="pl-PL" altLang="pl-PL" sz="1800">
                  <a:latin typeface="Arial" panose="020B0604020202020204" pitchFamily="34" charset="0"/>
                </a:rPr>
                <a:t>a</a:t>
              </a:r>
              <a:endParaRPr lang="pl-PL" altLang="pl-PL" sz="1800">
                <a:latin typeface="Symbol" panose="05050102010706020507" pitchFamily="18" charset="2"/>
              </a:endParaRPr>
            </a:p>
          </p:txBody>
        </p:sp>
      </p:grpSp>
    </p:spTree>
  </p:cSld>
  <p:clrMapOvr>
    <a:masterClrMapping/>
  </p:clrMapOvr>
  <p:transition>
    <p:wipe dir="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2850" name="Rectangle 2"/>
          <p:cNvSpPr>
            <a:spLocks noGrp="1" noChangeArrowheads="1"/>
          </p:cNvSpPr>
          <p:nvPr>
            <p:ph type="title"/>
          </p:nvPr>
        </p:nvSpPr>
        <p:spPr>
          <a:xfrm>
            <a:off x="696913" y="625475"/>
            <a:ext cx="3070225" cy="438150"/>
          </a:xfrm>
        </p:spPr>
        <p:txBody>
          <a:bodyPr/>
          <a:lstStyle/>
          <a:p>
            <a:pPr eaLnBrk="1" hangingPunct="1"/>
            <a:r>
              <a:rPr lang="pl-PL" altLang="pl-PL" sz="2800">
                <a:solidFill>
                  <a:srgbClr val="3333CC"/>
                </a:solidFill>
              </a:rPr>
              <a:t>Naprężenia własne</a:t>
            </a:r>
          </a:p>
        </p:txBody>
      </p:sp>
      <p:sp>
        <p:nvSpPr>
          <p:cNvPr id="462851" name="Text Box 3"/>
          <p:cNvSpPr txBox="1">
            <a:spLocks noChangeArrowheads="1"/>
          </p:cNvSpPr>
          <p:nvPr/>
        </p:nvSpPr>
        <p:spPr bwMode="auto">
          <a:xfrm>
            <a:off x="611188" y="1341438"/>
            <a:ext cx="77771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pl-PL" altLang="pl-PL" sz="1800">
              <a:latin typeface="Arial" panose="020B0604020202020204" pitchFamily="34" charset="0"/>
            </a:endParaRPr>
          </a:p>
        </p:txBody>
      </p:sp>
      <p:sp>
        <p:nvSpPr>
          <p:cNvPr id="462852" name="Text Box 4"/>
          <p:cNvSpPr txBox="1">
            <a:spLocks noChangeArrowheads="1"/>
          </p:cNvSpPr>
          <p:nvPr/>
        </p:nvSpPr>
        <p:spPr bwMode="auto">
          <a:xfrm>
            <a:off x="2700338" y="1125538"/>
            <a:ext cx="32400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pl-PL" altLang="pl-PL" sz="2800">
                <a:latin typeface="Arial" panose="020B0604020202020204" pitchFamily="34" charset="0"/>
              </a:rPr>
              <a:t>Metody pomiarowe</a:t>
            </a:r>
          </a:p>
        </p:txBody>
      </p:sp>
      <p:sp>
        <p:nvSpPr>
          <p:cNvPr id="462853" name="Text Box 5"/>
          <p:cNvSpPr txBox="1">
            <a:spLocks noChangeArrowheads="1"/>
          </p:cNvSpPr>
          <p:nvPr/>
        </p:nvSpPr>
        <p:spPr bwMode="auto">
          <a:xfrm>
            <a:off x="539750" y="2060575"/>
            <a:ext cx="1800225" cy="731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solidFill>
                  <a:srgbClr val="FF0000"/>
                </a:solidFill>
                <a:latin typeface="Arial" panose="020B0604020202020204" pitchFamily="34" charset="0"/>
              </a:rPr>
              <a:t>Niszczące </a:t>
            </a:r>
            <a:r>
              <a:rPr lang="pl-PL" altLang="pl-PL" sz="1800">
                <a:solidFill>
                  <a:srgbClr val="FF0000"/>
                </a:solidFill>
                <a:latin typeface="Arial" panose="020B0604020202020204" pitchFamily="34" charset="0"/>
              </a:rPr>
              <a:t>/mechaniczne/</a:t>
            </a:r>
          </a:p>
        </p:txBody>
      </p:sp>
      <p:sp>
        <p:nvSpPr>
          <p:cNvPr id="462854" name="Text Box 6"/>
          <p:cNvSpPr txBox="1">
            <a:spLocks noChangeArrowheads="1"/>
          </p:cNvSpPr>
          <p:nvPr/>
        </p:nvSpPr>
        <p:spPr bwMode="auto">
          <a:xfrm>
            <a:off x="5435600" y="2060575"/>
            <a:ext cx="2089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solidFill>
                  <a:srgbClr val="FF0000"/>
                </a:solidFill>
                <a:latin typeface="Arial" panose="020B0604020202020204" pitchFamily="34" charset="0"/>
              </a:rPr>
              <a:t>Nieniszczące</a:t>
            </a:r>
          </a:p>
        </p:txBody>
      </p:sp>
      <p:sp>
        <p:nvSpPr>
          <p:cNvPr id="462855" name="Text Box 7"/>
          <p:cNvSpPr txBox="1">
            <a:spLocks noChangeArrowheads="1"/>
          </p:cNvSpPr>
          <p:nvPr/>
        </p:nvSpPr>
        <p:spPr bwMode="auto">
          <a:xfrm>
            <a:off x="539750" y="3284538"/>
            <a:ext cx="31670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q"/>
            </a:pPr>
            <a:endParaRPr lang="pl-PL" altLang="pl-PL" sz="2000">
              <a:latin typeface="Arial" panose="020B0604020202020204" pitchFamily="34" charset="0"/>
            </a:endParaRPr>
          </a:p>
        </p:txBody>
      </p:sp>
      <p:sp>
        <p:nvSpPr>
          <p:cNvPr id="462856" name="Text Box 8"/>
          <p:cNvSpPr txBox="1">
            <a:spLocks noChangeArrowheads="1"/>
          </p:cNvSpPr>
          <p:nvPr/>
        </p:nvSpPr>
        <p:spPr bwMode="auto">
          <a:xfrm>
            <a:off x="468313" y="3213100"/>
            <a:ext cx="3743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pl-PL" altLang="pl-PL" sz="1800">
              <a:latin typeface="Arial" panose="020B0604020202020204" pitchFamily="34" charset="0"/>
            </a:endParaRPr>
          </a:p>
        </p:txBody>
      </p:sp>
      <p:sp>
        <p:nvSpPr>
          <p:cNvPr id="462857" name="Text Box 9"/>
          <p:cNvSpPr txBox="1">
            <a:spLocks noChangeArrowheads="1"/>
          </p:cNvSpPr>
          <p:nvPr/>
        </p:nvSpPr>
        <p:spPr bwMode="auto">
          <a:xfrm>
            <a:off x="395288" y="2997200"/>
            <a:ext cx="4032250" cy="252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q"/>
            </a:pPr>
            <a:r>
              <a:rPr lang="pl-PL" altLang="pl-PL" sz="2400">
                <a:latin typeface="Arial" panose="020B0604020202020204" pitchFamily="34" charset="0"/>
              </a:rPr>
              <a:t> Waismana-Phillipsa </a:t>
            </a:r>
            <a:r>
              <a:rPr lang="pl-PL" altLang="pl-PL" sz="2000">
                <a:latin typeface="Arial" panose="020B0604020202020204" pitchFamily="34" charset="0"/>
              </a:rPr>
              <a:t>/płytka płaska/</a:t>
            </a:r>
          </a:p>
          <a:p>
            <a:pPr eaLnBrk="1" hangingPunct="1">
              <a:spcBef>
                <a:spcPct val="50000"/>
              </a:spcBef>
              <a:buFont typeface="Wingdings" panose="05000000000000000000" pitchFamily="2" charset="2"/>
              <a:buChar char="q"/>
            </a:pPr>
            <a:r>
              <a:rPr lang="pl-PL" altLang="pl-PL" sz="2400">
                <a:latin typeface="Arial" panose="020B0604020202020204" pitchFamily="34" charset="0"/>
              </a:rPr>
              <a:t> Dawidenkowa-Sachsa-Birgera 		  </a:t>
            </a:r>
            <a:r>
              <a:rPr lang="pl-PL" altLang="pl-PL" sz="2000">
                <a:latin typeface="Arial" panose="020B0604020202020204" pitchFamily="34" charset="0"/>
              </a:rPr>
              <a:t>/rozcięty pierścień/</a:t>
            </a:r>
          </a:p>
          <a:p>
            <a:pPr eaLnBrk="1" hangingPunct="1">
              <a:spcBef>
                <a:spcPct val="50000"/>
              </a:spcBef>
              <a:buFont typeface="Wingdings" panose="05000000000000000000" pitchFamily="2" charset="2"/>
              <a:buChar char="q"/>
            </a:pPr>
            <a:r>
              <a:rPr lang="pl-PL" altLang="pl-PL" sz="2400">
                <a:latin typeface="Arial" panose="020B0604020202020204" pitchFamily="34" charset="0"/>
              </a:rPr>
              <a:t> wiercenia otworu</a:t>
            </a:r>
          </a:p>
        </p:txBody>
      </p:sp>
      <p:sp>
        <p:nvSpPr>
          <p:cNvPr id="462858" name="Text Box 10"/>
          <p:cNvSpPr txBox="1">
            <a:spLocks noChangeArrowheads="1"/>
          </p:cNvSpPr>
          <p:nvPr/>
        </p:nvSpPr>
        <p:spPr bwMode="auto">
          <a:xfrm>
            <a:off x="5038725" y="2781300"/>
            <a:ext cx="4105275" cy="3074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 typeface="Wingdings" panose="05000000000000000000" pitchFamily="2" charset="2"/>
              <a:buChar char="q"/>
            </a:pPr>
            <a:r>
              <a:rPr lang="pl-PL" altLang="pl-PL" sz="2400">
                <a:latin typeface="Arial" panose="020B0604020202020204" pitchFamily="34" charset="0"/>
              </a:rPr>
              <a:t> ultradźwiękowa </a:t>
            </a:r>
          </a:p>
          <a:p>
            <a:pPr eaLnBrk="1" hangingPunct="1">
              <a:spcBef>
                <a:spcPct val="50000"/>
              </a:spcBef>
              <a:buFont typeface="Wingdings" panose="05000000000000000000" pitchFamily="2" charset="2"/>
              <a:buChar char="q"/>
            </a:pPr>
            <a:r>
              <a:rPr lang="pl-PL" altLang="pl-PL" sz="2400">
                <a:latin typeface="Arial" panose="020B0604020202020204" pitchFamily="34" charset="0"/>
              </a:rPr>
              <a:t> elektryczna              </a:t>
            </a:r>
            <a:r>
              <a:rPr lang="pl-PL" altLang="pl-PL" sz="2000">
                <a:latin typeface="Arial" panose="020B0604020202020204" pitchFamily="34" charset="0"/>
              </a:rPr>
              <a:t>/oporność, indukcyjna/</a:t>
            </a:r>
          </a:p>
          <a:p>
            <a:pPr eaLnBrk="1" hangingPunct="1">
              <a:spcBef>
                <a:spcPct val="50000"/>
              </a:spcBef>
              <a:buFont typeface="Wingdings" panose="05000000000000000000" pitchFamily="2" charset="2"/>
              <a:buChar char="q"/>
            </a:pPr>
            <a:r>
              <a:rPr lang="pl-PL" altLang="pl-PL" sz="2400">
                <a:latin typeface="Arial" panose="020B0604020202020204" pitchFamily="34" charset="0"/>
              </a:rPr>
              <a:t> magnetyczna 	    </a:t>
            </a:r>
            <a:r>
              <a:rPr lang="pl-PL" altLang="pl-PL" sz="2000">
                <a:latin typeface="Arial" panose="020B0604020202020204" pitchFamily="34" charset="0"/>
              </a:rPr>
              <a:t>/szumów Barkhausena/</a:t>
            </a:r>
          </a:p>
          <a:p>
            <a:pPr eaLnBrk="1" hangingPunct="1">
              <a:spcBef>
                <a:spcPct val="50000"/>
              </a:spcBef>
              <a:buFont typeface="Wingdings" panose="05000000000000000000" pitchFamily="2" charset="2"/>
              <a:buChar char="q"/>
            </a:pPr>
            <a:r>
              <a:rPr lang="pl-PL" altLang="pl-PL" sz="2400">
                <a:latin typeface="Arial" panose="020B0604020202020204" pitchFamily="34" charset="0"/>
              </a:rPr>
              <a:t> rentgenograficzna, neutronograficzna </a:t>
            </a:r>
            <a:r>
              <a:rPr lang="pl-PL" altLang="pl-PL" sz="2000">
                <a:latin typeface="Arial" panose="020B0604020202020204" pitchFamily="34" charset="0"/>
              </a:rPr>
              <a:t>/sin2</a:t>
            </a:r>
            <a:r>
              <a:rPr lang="el-GR" altLang="pl-PL" sz="2000">
                <a:latin typeface="Arial" panose="020B0604020202020204" pitchFamily="34" charset="0"/>
              </a:rPr>
              <a:t>φ</a:t>
            </a:r>
            <a:r>
              <a:rPr lang="pl-PL" altLang="pl-PL" sz="2000">
                <a:latin typeface="Arial" panose="020B0604020202020204" pitchFamily="34" charset="0"/>
              </a:rPr>
              <a:t>/</a:t>
            </a:r>
          </a:p>
        </p:txBody>
      </p:sp>
      <p:sp>
        <p:nvSpPr>
          <p:cNvPr id="462859" name="AutoShape 11"/>
          <p:cNvSpPr>
            <a:spLocks noChangeArrowheads="1"/>
          </p:cNvSpPr>
          <p:nvPr/>
        </p:nvSpPr>
        <p:spPr bwMode="auto">
          <a:xfrm rot="824176">
            <a:off x="4932363" y="1844675"/>
            <a:ext cx="1511300" cy="71438"/>
          </a:xfrm>
          <a:prstGeom prst="rightArrow">
            <a:avLst>
              <a:gd name="adj1" fmla="val 50000"/>
              <a:gd name="adj2" fmla="val 52888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2860" name="AutoShape 12"/>
          <p:cNvSpPr>
            <a:spLocks noChangeArrowheads="1"/>
          </p:cNvSpPr>
          <p:nvPr/>
        </p:nvSpPr>
        <p:spPr bwMode="auto">
          <a:xfrm rot="9909429">
            <a:off x="1908175" y="1844675"/>
            <a:ext cx="1511300" cy="71438"/>
          </a:xfrm>
          <a:prstGeom prst="rightArrow">
            <a:avLst>
              <a:gd name="adj1" fmla="val 50000"/>
              <a:gd name="adj2" fmla="val 52888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2861" name="Text Box 13"/>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2"/>
          <p:cNvSpPr>
            <a:spLocks noChangeArrowheads="1"/>
          </p:cNvSpPr>
          <p:nvPr/>
        </p:nvSpPr>
        <p:spPr bwMode="auto">
          <a:xfrm>
            <a:off x="468313" y="476250"/>
            <a:ext cx="32512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Metoda sin</a:t>
            </a:r>
            <a:r>
              <a:rPr lang="pl-PL" altLang="pl-PL" sz="2800" baseline="30000">
                <a:solidFill>
                  <a:srgbClr val="3333CC"/>
                </a:solidFill>
              </a:rPr>
              <a:t>2</a:t>
            </a:r>
            <a:r>
              <a:rPr lang="el-GR" altLang="pl-PL" sz="2800">
                <a:solidFill>
                  <a:srgbClr val="3333CC"/>
                </a:solidFill>
                <a:cs typeface="Arial" panose="020B0604020202020204" pitchFamily="34" charset="0"/>
              </a:rPr>
              <a:t>ψ</a:t>
            </a:r>
          </a:p>
        </p:txBody>
      </p:sp>
      <p:grpSp>
        <p:nvGrpSpPr>
          <p:cNvPr id="463875" name="Group 3"/>
          <p:cNvGrpSpPr>
            <a:grpSpLocks/>
          </p:cNvGrpSpPr>
          <p:nvPr/>
        </p:nvGrpSpPr>
        <p:grpSpPr bwMode="auto">
          <a:xfrm>
            <a:off x="4140200" y="1125538"/>
            <a:ext cx="3959225" cy="2230437"/>
            <a:chOff x="2517" y="709"/>
            <a:chExt cx="2494" cy="1405"/>
          </a:xfrm>
        </p:grpSpPr>
        <p:grpSp>
          <p:nvGrpSpPr>
            <p:cNvPr id="463880" name="Group 4"/>
            <p:cNvGrpSpPr>
              <a:grpSpLocks/>
            </p:cNvGrpSpPr>
            <p:nvPr/>
          </p:nvGrpSpPr>
          <p:grpSpPr bwMode="auto">
            <a:xfrm>
              <a:off x="2517" y="935"/>
              <a:ext cx="2494" cy="1179"/>
              <a:chOff x="1655" y="1525"/>
              <a:chExt cx="2087" cy="907"/>
            </a:xfrm>
          </p:grpSpPr>
          <p:sp>
            <p:nvSpPr>
              <p:cNvPr id="463897" name="Line 5"/>
              <p:cNvSpPr>
                <a:spLocks noChangeShapeType="1"/>
              </p:cNvSpPr>
              <p:nvPr/>
            </p:nvSpPr>
            <p:spPr bwMode="auto">
              <a:xfrm>
                <a:off x="2245" y="1525"/>
                <a:ext cx="149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98" name="Line 6"/>
              <p:cNvSpPr>
                <a:spLocks noChangeShapeType="1"/>
              </p:cNvSpPr>
              <p:nvPr/>
            </p:nvSpPr>
            <p:spPr bwMode="auto">
              <a:xfrm>
                <a:off x="1655" y="2432"/>
                <a:ext cx="149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99" name="Line 7"/>
              <p:cNvSpPr>
                <a:spLocks noChangeShapeType="1"/>
              </p:cNvSpPr>
              <p:nvPr/>
            </p:nvSpPr>
            <p:spPr bwMode="auto">
              <a:xfrm flipH="1">
                <a:off x="1655" y="1525"/>
                <a:ext cx="590" cy="90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900" name="Line 8"/>
              <p:cNvSpPr>
                <a:spLocks noChangeShapeType="1"/>
              </p:cNvSpPr>
              <p:nvPr/>
            </p:nvSpPr>
            <p:spPr bwMode="auto">
              <a:xfrm flipH="1">
                <a:off x="3152" y="1525"/>
                <a:ext cx="590" cy="90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463881" name="Line 9"/>
            <p:cNvSpPr>
              <a:spLocks noChangeShapeType="1"/>
            </p:cNvSpPr>
            <p:nvPr/>
          </p:nvSpPr>
          <p:spPr bwMode="auto">
            <a:xfrm>
              <a:off x="3742" y="1434"/>
              <a:ext cx="726"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2" name="Line 10"/>
            <p:cNvSpPr>
              <a:spLocks noChangeShapeType="1"/>
            </p:cNvSpPr>
            <p:nvPr/>
          </p:nvSpPr>
          <p:spPr bwMode="auto">
            <a:xfrm flipH="1">
              <a:off x="3470" y="1434"/>
              <a:ext cx="272" cy="45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3" name="Line 11"/>
            <p:cNvSpPr>
              <a:spLocks noChangeShapeType="1"/>
            </p:cNvSpPr>
            <p:nvPr/>
          </p:nvSpPr>
          <p:spPr bwMode="auto">
            <a:xfrm flipV="1">
              <a:off x="3742" y="754"/>
              <a:ext cx="0" cy="68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4" name="Line 12"/>
            <p:cNvSpPr>
              <a:spLocks noChangeShapeType="1"/>
            </p:cNvSpPr>
            <p:nvPr/>
          </p:nvSpPr>
          <p:spPr bwMode="auto">
            <a:xfrm>
              <a:off x="3742" y="1434"/>
              <a:ext cx="545" cy="22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5" name="Line 13"/>
            <p:cNvSpPr>
              <a:spLocks noChangeShapeType="1"/>
            </p:cNvSpPr>
            <p:nvPr/>
          </p:nvSpPr>
          <p:spPr bwMode="auto">
            <a:xfrm flipV="1">
              <a:off x="3742" y="890"/>
              <a:ext cx="182"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6" name="Line 14"/>
            <p:cNvSpPr>
              <a:spLocks noChangeShapeType="1"/>
            </p:cNvSpPr>
            <p:nvPr/>
          </p:nvSpPr>
          <p:spPr bwMode="auto">
            <a:xfrm>
              <a:off x="3742" y="754"/>
              <a:ext cx="182" cy="13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7" name="Line 15"/>
            <p:cNvSpPr>
              <a:spLocks noChangeShapeType="1"/>
            </p:cNvSpPr>
            <p:nvPr/>
          </p:nvSpPr>
          <p:spPr bwMode="auto">
            <a:xfrm>
              <a:off x="3924" y="890"/>
              <a:ext cx="0" cy="635"/>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8" name="Freeform 16"/>
            <p:cNvSpPr>
              <a:spLocks/>
            </p:cNvSpPr>
            <p:nvPr/>
          </p:nvSpPr>
          <p:spPr bwMode="auto">
            <a:xfrm rot="-1077370">
              <a:off x="3749" y="1160"/>
              <a:ext cx="46" cy="91"/>
            </a:xfrm>
            <a:custGeom>
              <a:avLst/>
              <a:gdLst>
                <a:gd name="T0" fmla="*/ 0 w 106"/>
                <a:gd name="T1" fmla="*/ 0 h 226"/>
                <a:gd name="T2" fmla="*/ 0 w 106"/>
                <a:gd name="T3" fmla="*/ 0 h 226"/>
                <a:gd name="T4" fmla="*/ 0 w 106"/>
                <a:gd name="T5" fmla="*/ 0 h 226"/>
                <a:gd name="T6" fmla="*/ 0 60000 65536"/>
                <a:gd name="T7" fmla="*/ 0 60000 65536"/>
                <a:gd name="T8" fmla="*/ 0 60000 65536"/>
              </a:gdLst>
              <a:ahLst/>
              <a:cxnLst>
                <a:cxn ang="T6">
                  <a:pos x="T0" y="T1"/>
                </a:cxn>
                <a:cxn ang="T7">
                  <a:pos x="T2" y="T3"/>
                </a:cxn>
                <a:cxn ang="T8">
                  <a:pos x="T4" y="T5"/>
                </a:cxn>
              </a:cxnLst>
              <a:rect l="0" t="0" r="r" b="b"/>
              <a:pathLst>
                <a:path w="106" h="226">
                  <a:moveTo>
                    <a:pt x="0" y="0"/>
                  </a:moveTo>
                  <a:cubicBezTo>
                    <a:pt x="38" y="26"/>
                    <a:pt x="76" y="52"/>
                    <a:pt x="91" y="90"/>
                  </a:cubicBezTo>
                  <a:cubicBezTo>
                    <a:pt x="106" y="128"/>
                    <a:pt x="106" y="203"/>
                    <a:pt x="91" y="226"/>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89" name="Freeform 17"/>
            <p:cNvSpPr>
              <a:spLocks/>
            </p:cNvSpPr>
            <p:nvPr/>
          </p:nvSpPr>
          <p:spPr bwMode="auto">
            <a:xfrm>
              <a:off x="3651" y="1525"/>
              <a:ext cx="272" cy="52"/>
            </a:xfrm>
            <a:custGeom>
              <a:avLst/>
              <a:gdLst>
                <a:gd name="T0" fmla="*/ 0 w 272"/>
                <a:gd name="T1" fmla="*/ 45 h 52"/>
                <a:gd name="T2" fmla="*/ 136 w 272"/>
                <a:gd name="T3" fmla="*/ 45 h 52"/>
                <a:gd name="T4" fmla="*/ 272 w 272"/>
                <a:gd name="T5" fmla="*/ 0 h 52"/>
                <a:gd name="T6" fmla="*/ 0 60000 65536"/>
                <a:gd name="T7" fmla="*/ 0 60000 65536"/>
                <a:gd name="T8" fmla="*/ 0 60000 65536"/>
              </a:gdLst>
              <a:ahLst/>
              <a:cxnLst>
                <a:cxn ang="T6">
                  <a:pos x="T0" y="T1"/>
                </a:cxn>
                <a:cxn ang="T7">
                  <a:pos x="T2" y="T3"/>
                </a:cxn>
                <a:cxn ang="T8">
                  <a:pos x="T4" y="T5"/>
                </a:cxn>
              </a:cxnLst>
              <a:rect l="0" t="0" r="r" b="b"/>
              <a:pathLst>
                <a:path w="272" h="52">
                  <a:moveTo>
                    <a:pt x="0" y="45"/>
                  </a:moveTo>
                  <a:cubicBezTo>
                    <a:pt x="45" y="48"/>
                    <a:pt x="91" y="52"/>
                    <a:pt x="136" y="45"/>
                  </a:cubicBezTo>
                  <a:cubicBezTo>
                    <a:pt x="181" y="38"/>
                    <a:pt x="226" y="19"/>
                    <a:pt x="272"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3890" name="Text Box 18"/>
            <p:cNvSpPr txBox="1">
              <a:spLocks noChangeArrowheads="1"/>
            </p:cNvSpPr>
            <p:nvPr/>
          </p:nvSpPr>
          <p:spPr bwMode="auto">
            <a:xfrm>
              <a:off x="3696" y="981"/>
              <a:ext cx="24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ψ</a:t>
              </a:r>
            </a:p>
          </p:txBody>
        </p:sp>
        <p:sp>
          <p:nvSpPr>
            <p:cNvPr id="463891" name="Text Box 19"/>
            <p:cNvSpPr txBox="1">
              <a:spLocks noChangeArrowheads="1"/>
            </p:cNvSpPr>
            <p:nvPr/>
          </p:nvSpPr>
          <p:spPr bwMode="auto">
            <a:xfrm>
              <a:off x="3742" y="1525"/>
              <a:ext cx="18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Φ</a:t>
              </a:r>
            </a:p>
          </p:txBody>
        </p:sp>
        <p:sp>
          <p:nvSpPr>
            <p:cNvPr id="463892" name="Text Box 20"/>
            <p:cNvSpPr txBox="1">
              <a:spLocks noChangeArrowheads="1"/>
            </p:cNvSpPr>
            <p:nvPr/>
          </p:nvSpPr>
          <p:spPr bwMode="auto">
            <a:xfrm>
              <a:off x="3288" y="1661"/>
              <a:ext cx="272"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σ</a:t>
              </a:r>
              <a:r>
                <a:rPr lang="pl-PL" altLang="pl-PL" sz="1600" baseline="-25000">
                  <a:latin typeface="Arial" panose="020B0604020202020204" pitchFamily="34" charset="0"/>
                  <a:cs typeface="Arial" panose="020B0604020202020204" pitchFamily="34" charset="0"/>
                </a:rPr>
                <a:t>1</a:t>
              </a:r>
              <a:endParaRPr lang="el-GR" altLang="pl-PL" sz="1600">
                <a:latin typeface="Arial" panose="020B0604020202020204" pitchFamily="34" charset="0"/>
                <a:cs typeface="Arial" panose="020B0604020202020204" pitchFamily="34" charset="0"/>
              </a:endParaRPr>
            </a:p>
          </p:txBody>
        </p:sp>
        <p:sp>
          <p:nvSpPr>
            <p:cNvPr id="463893" name="Text Box 21"/>
            <p:cNvSpPr txBox="1">
              <a:spLocks noChangeArrowheads="1"/>
            </p:cNvSpPr>
            <p:nvPr/>
          </p:nvSpPr>
          <p:spPr bwMode="auto">
            <a:xfrm>
              <a:off x="4241" y="1207"/>
              <a:ext cx="27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σ</a:t>
              </a:r>
              <a:r>
                <a:rPr lang="pl-PL" altLang="pl-PL" sz="1600" baseline="-25000">
                  <a:latin typeface="Arial" panose="020B0604020202020204" pitchFamily="34" charset="0"/>
                  <a:cs typeface="Arial" panose="020B0604020202020204" pitchFamily="34" charset="0"/>
                </a:rPr>
                <a:t>2</a:t>
              </a:r>
              <a:endParaRPr lang="el-GR" altLang="pl-PL" sz="1600">
                <a:latin typeface="Arial" panose="020B0604020202020204" pitchFamily="34" charset="0"/>
                <a:cs typeface="Arial" panose="020B0604020202020204" pitchFamily="34" charset="0"/>
              </a:endParaRPr>
            </a:p>
          </p:txBody>
        </p:sp>
        <p:sp>
          <p:nvSpPr>
            <p:cNvPr id="463894" name="Text Box 22"/>
            <p:cNvSpPr txBox="1">
              <a:spLocks noChangeArrowheads="1"/>
            </p:cNvSpPr>
            <p:nvPr/>
          </p:nvSpPr>
          <p:spPr bwMode="auto">
            <a:xfrm>
              <a:off x="3515" y="709"/>
              <a:ext cx="31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σ</a:t>
              </a:r>
              <a:r>
                <a:rPr lang="pl-PL" altLang="pl-PL" sz="1600" baseline="-25000">
                  <a:latin typeface="Arial" panose="020B0604020202020204" pitchFamily="34" charset="0"/>
                  <a:cs typeface="Arial" panose="020B0604020202020204" pitchFamily="34" charset="0"/>
                </a:rPr>
                <a:t>3</a:t>
              </a:r>
              <a:endParaRPr lang="el-GR" altLang="pl-PL" sz="1600">
                <a:latin typeface="Arial" panose="020B0604020202020204" pitchFamily="34" charset="0"/>
                <a:cs typeface="Arial" panose="020B0604020202020204" pitchFamily="34" charset="0"/>
              </a:endParaRPr>
            </a:p>
          </p:txBody>
        </p:sp>
        <p:sp>
          <p:nvSpPr>
            <p:cNvPr id="463895" name="Text Box 23"/>
            <p:cNvSpPr txBox="1">
              <a:spLocks noChangeArrowheads="1"/>
            </p:cNvSpPr>
            <p:nvPr/>
          </p:nvSpPr>
          <p:spPr bwMode="auto">
            <a:xfrm>
              <a:off x="3878" y="709"/>
              <a:ext cx="5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σ</a:t>
              </a:r>
              <a:r>
                <a:rPr lang="pl-PL" altLang="pl-PL" sz="1600">
                  <a:latin typeface="Arial" panose="020B0604020202020204" pitchFamily="34" charset="0"/>
                  <a:cs typeface="Arial" panose="020B0604020202020204" pitchFamily="34" charset="0"/>
                </a:rPr>
                <a:t>(</a:t>
              </a:r>
              <a:r>
                <a:rPr lang="el-GR" altLang="pl-PL" sz="1600">
                  <a:latin typeface="Arial" panose="020B0604020202020204" pitchFamily="34" charset="0"/>
                  <a:cs typeface="Arial" panose="020B0604020202020204" pitchFamily="34" charset="0"/>
                </a:rPr>
                <a:t>Φ</a:t>
              </a:r>
              <a:r>
                <a:rPr lang="pl-PL" altLang="pl-PL" sz="1600">
                  <a:latin typeface="Arial" panose="020B0604020202020204" pitchFamily="34" charset="0"/>
                  <a:cs typeface="Arial" panose="020B0604020202020204" pitchFamily="34" charset="0"/>
                </a:rPr>
                <a:t>,</a:t>
              </a:r>
              <a:r>
                <a:rPr lang="el-GR" altLang="pl-PL" sz="1600">
                  <a:latin typeface="Arial" panose="020B0604020202020204" pitchFamily="34" charset="0"/>
                  <a:cs typeface="Arial" panose="020B0604020202020204" pitchFamily="34" charset="0"/>
                </a:rPr>
                <a:t>ψ</a:t>
              </a:r>
              <a:r>
                <a:rPr lang="pl-PL" altLang="pl-PL" sz="1600">
                  <a:latin typeface="Arial" panose="020B0604020202020204" pitchFamily="34" charset="0"/>
                  <a:cs typeface="Arial" panose="020B0604020202020204" pitchFamily="34" charset="0"/>
                </a:rPr>
                <a:t>)</a:t>
              </a:r>
              <a:endParaRPr lang="el-GR" altLang="pl-PL" sz="1600">
                <a:latin typeface="Arial" panose="020B0604020202020204" pitchFamily="34" charset="0"/>
                <a:cs typeface="Arial" panose="020B0604020202020204" pitchFamily="34" charset="0"/>
              </a:endParaRPr>
            </a:p>
          </p:txBody>
        </p:sp>
        <p:sp>
          <p:nvSpPr>
            <p:cNvPr id="463896" name="Text Box 24"/>
            <p:cNvSpPr txBox="1">
              <a:spLocks noChangeArrowheads="1"/>
            </p:cNvSpPr>
            <p:nvPr/>
          </p:nvSpPr>
          <p:spPr bwMode="auto">
            <a:xfrm>
              <a:off x="3923" y="845"/>
              <a:ext cx="59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cs typeface="Arial" panose="020B0604020202020204" pitchFamily="34" charset="0"/>
                </a:rPr>
                <a:t>ε</a:t>
              </a:r>
              <a:r>
                <a:rPr lang="pl-PL" altLang="pl-PL" sz="1600">
                  <a:latin typeface="Arial" panose="020B0604020202020204" pitchFamily="34" charset="0"/>
                  <a:cs typeface="Arial" panose="020B0604020202020204" pitchFamily="34" charset="0"/>
                </a:rPr>
                <a:t>(</a:t>
              </a:r>
              <a:r>
                <a:rPr lang="el-GR" altLang="pl-PL" sz="1600">
                  <a:latin typeface="Arial" panose="020B0604020202020204" pitchFamily="34" charset="0"/>
                  <a:cs typeface="Arial" panose="020B0604020202020204" pitchFamily="34" charset="0"/>
                </a:rPr>
                <a:t>Φ</a:t>
              </a:r>
              <a:r>
                <a:rPr lang="pl-PL" altLang="pl-PL" sz="1600">
                  <a:latin typeface="Arial" panose="020B0604020202020204" pitchFamily="34" charset="0"/>
                  <a:cs typeface="Arial" panose="020B0604020202020204" pitchFamily="34" charset="0"/>
                </a:rPr>
                <a:t>,</a:t>
              </a:r>
              <a:r>
                <a:rPr lang="el-GR" altLang="pl-PL" sz="1600">
                  <a:latin typeface="Arial" panose="020B0604020202020204" pitchFamily="34" charset="0"/>
                  <a:cs typeface="Arial" panose="020B0604020202020204" pitchFamily="34" charset="0"/>
                </a:rPr>
                <a:t>ψ</a:t>
              </a:r>
              <a:r>
                <a:rPr lang="pl-PL" altLang="pl-PL" sz="1600">
                  <a:latin typeface="Arial" panose="020B0604020202020204" pitchFamily="34" charset="0"/>
                  <a:cs typeface="Arial" panose="020B0604020202020204" pitchFamily="34" charset="0"/>
                </a:rPr>
                <a:t>)</a:t>
              </a:r>
              <a:endParaRPr lang="el-GR" altLang="pl-PL" sz="1600">
                <a:latin typeface="Arial" panose="020B0604020202020204" pitchFamily="34" charset="0"/>
                <a:cs typeface="Arial" panose="020B0604020202020204" pitchFamily="34" charset="0"/>
              </a:endParaRPr>
            </a:p>
          </p:txBody>
        </p:sp>
      </p:grpSp>
      <p:sp>
        <p:nvSpPr>
          <p:cNvPr id="463876" name="Text Box 25"/>
          <p:cNvSpPr txBox="1">
            <a:spLocks noChangeArrowheads="1"/>
          </p:cNvSpPr>
          <p:nvPr/>
        </p:nvSpPr>
        <p:spPr bwMode="auto">
          <a:xfrm>
            <a:off x="1258888" y="1700213"/>
            <a:ext cx="23034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800">
                <a:latin typeface="Arial" panose="020B0604020202020204" pitchFamily="34" charset="0"/>
                <a:cs typeface="Arial" panose="020B0604020202020204" pitchFamily="34" charset="0"/>
              </a:rPr>
              <a:t>ε</a:t>
            </a:r>
            <a:r>
              <a:rPr lang="pl-PL" altLang="pl-PL" sz="1800">
                <a:latin typeface="Arial" panose="020B0604020202020204" pitchFamily="34" charset="0"/>
                <a:cs typeface="Arial" panose="020B0604020202020204" pitchFamily="34" charset="0"/>
              </a:rPr>
              <a:t>(</a:t>
            </a:r>
            <a:r>
              <a:rPr lang="el-GR" altLang="pl-PL" sz="1800">
                <a:latin typeface="Arial" panose="020B0604020202020204" pitchFamily="34" charset="0"/>
                <a:cs typeface="Arial" panose="020B0604020202020204" pitchFamily="34" charset="0"/>
              </a:rPr>
              <a:t>Φ</a:t>
            </a:r>
            <a:r>
              <a:rPr lang="pl-PL" altLang="pl-PL" sz="1800">
                <a:latin typeface="Arial" panose="020B0604020202020204" pitchFamily="34" charset="0"/>
                <a:cs typeface="Arial" panose="020B0604020202020204" pitchFamily="34" charset="0"/>
              </a:rPr>
              <a:t>,</a:t>
            </a:r>
            <a:r>
              <a:rPr lang="el-GR" altLang="pl-PL" sz="1800">
                <a:latin typeface="Arial" panose="020B0604020202020204" pitchFamily="34" charset="0"/>
                <a:cs typeface="Arial" panose="020B0604020202020204" pitchFamily="34" charset="0"/>
              </a:rPr>
              <a:t>ψ</a:t>
            </a:r>
            <a:r>
              <a:rPr lang="pl-PL" altLang="pl-PL" sz="1800">
                <a:latin typeface="Arial" panose="020B0604020202020204" pitchFamily="34" charset="0"/>
                <a:cs typeface="Arial" panose="020B0604020202020204" pitchFamily="34" charset="0"/>
              </a:rPr>
              <a:t>) = </a:t>
            </a:r>
            <a:r>
              <a:rPr lang="el-GR" altLang="pl-PL" sz="1800">
                <a:latin typeface="Arial" panose="020B0604020202020204" pitchFamily="34" charset="0"/>
                <a:cs typeface="Arial" panose="020B0604020202020204" pitchFamily="34" charset="0"/>
              </a:rPr>
              <a:t>Δ</a:t>
            </a:r>
            <a:r>
              <a:rPr lang="pl-PL" altLang="pl-PL" sz="1800">
                <a:latin typeface="Arial" panose="020B0604020202020204" pitchFamily="34" charset="0"/>
                <a:cs typeface="Arial" panose="020B0604020202020204" pitchFamily="34" charset="0"/>
              </a:rPr>
              <a:t>d(</a:t>
            </a:r>
            <a:r>
              <a:rPr lang="el-GR" altLang="pl-PL" sz="1800">
                <a:latin typeface="Arial" panose="020B0604020202020204" pitchFamily="34" charset="0"/>
                <a:cs typeface="Arial" panose="020B0604020202020204" pitchFamily="34" charset="0"/>
              </a:rPr>
              <a:t>Φ</a:t>
            </a:r>
            <a:r>
              <a:rPr lang="pl-PL" altLang="pl-PL" sz="1800">
                <a:latin typeface="Arial" panose="020B0604020202020204" pitchFamily="34" charset="0"/>
                <a:cs typeface="Arial" panose="020B0604020202020204" pitchFamily="34" charset="0"/>
              </a:rPr>
              <a:t>,</a:t>
            </a:r>
            <a:r>
              <a:rPr lang="el-GR" altLang="pl-PL" sz="1800">
                <a:latin typeface="Arial" panose="020B0604020202020204" pitchFamily="34" charset="0"/>
                <a:cs typeface="Arial" panose="020B0604020202020204" pitchFamily="34" charset="0"/>
              </a:rPr>
              <a:t>ψ</a:t>
            </a:r>
            <a:r>
              <a:rPr lang="pl-PL" altLang="pl-PL" sz="1800">
                <a:latin typeface="Arial" panose="020B0604020202020204" pitchFamily="34" charset="0"/>
                <a:cs typeface="Arial" panose="020B0604020202020204" pitchFamily="34" charset="0"/>
              </a:rPr>
              <a:t>)/d</a:t>
            </a:r>
            <a:endParaRPr lang="el-GR" altLang="pl-PL" sz="1800">
              <a:latin typeface="Arial" panose="020B0604020202020204" pitchFamily="34" charset="0"/>
              <a:cs typeface="Arial" panose="020B0604020202020204" pitchFamily="34" charset="0"/>
            </a:endParaRPr>
          </a:p>
        </p:txBody>
      </p:sp>
      <p:sp>
        <p:nvSpPr>
          <p:cNvPr id="463877" name="Text Box 26"/>
          <p:cNvSpPr txBox="1">
            <a:spLocks noChangeArrowheads="1"/>
          </p:cNvSpPr>
          <p:nvPr/>
        </p:nvSpPr>
        <p:spPr bwMode="auto">
          <a:xfrm>
            <a:off x="827088" y="3357563"/>
            <a:ext cx="6913562" cy="325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Prawo Hooka:</a:t>
            </a:r>
          </a:p>
          <a:p>
            <a:pPr eaLnBrk="1" hangingPunct="1">
              <a:spcBef>
                <a:spcPct val="50000"/>
              </a:spcBef>
              <a:buFontTx/>
              <a:buNone/>
            </a:pPr>
            <a:r>
              <a:rPr lang="el-GR" altLang="pl-PL" sz="1800">
                <a:latin typeface="Arial" panose="020B0604020202020204" pitchFamily="34" charset="0"/>
              </a:rPr>
              <a:t>ε</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a:t>
            </a:r>
            <a:r>
              <a:rPr lang="el-GR" altLang="pl-PL" sz="1800">
                <a:latin typeface="Arial" panose="020B0604020202020204" pitchFamily="34" charset="0"/>
              </a:rPr>
              <a:t>ψ</a:t>
            </a:r>
            <a:r>
              <a:rPr lang="pl-PL" altLang="pl-PL" sz="1800">
                <a:latin typeface="Arial" panose="020B0604020202020204" pitchFamily="34" charset="0"/>
              </a:rPr>
              <a:t>) = (1+v/E) </a:t>
            </a:r>
            <a:r>
              <a:rPr lang="el-GR" altLang="pl-PL" sz="1800">
                <a:latin typeface="Arial" panose="020B0604020202020204" pitchFamily="34" charset="0"/>
                <a:cs typeface="Arial" panose="020B0604020202020204" pitchFamily="34" charset="0"/>
              </a:rPr>
              <a:t>σ</a:t>
            </a:r>
            <a:r>
              <a:rPr lang="pl-PL" altLang="pl-PL" sz="1800">
                <a:latin typeface="Arial" panose="020B0604020202020204" pitchFamily="34" charset="0"/>
                <a:cs typeface="Arial" panose="020B0604020202020204" pitchFamily="34" charset="0"/>
              </a:rPr>
              <a:t>(</a:t>
            </a:r>
            <a:r>
              <a:rPr lang="el-GR" altLang="pl-PL" sz="1800">
                <a:latin typeface="Arial" panose="020B0604020202020204" pitchFamily="34" charset="0"/>
                <a:cs typeface="Arial" panose="020B0604020202020204" pitchFamily="34" charset="0"/>
              </a:rPr>
              <a:t>Φ</a:t>
            </a:r>
            <a:r>
              <a:rPr lang="pl-PL" altLang="pl-PL" sz="1800">
                <a:latin typeface="Arial" panose="020B0604020202020204" pitchFamily="34" charset="0"/>
                <a:cs typeface="Arial" panose="020B0604020202020204" pitchFamily="34" charset="0"/>
              </a:rPr>
              <a:t>,</a:t>
            </a:r>
            <a:r>
              <a:rPr lang="el-GR" altLang="pl-PL" sz="1800">
                <a:latin typeface="Arial" panose="020B0604020202020204" pitchFamily="34" charset="0"/>
                <a:cs typeface="Arial" panose="020B0604020202020204" pitchFamily="34" charset="0"/>
              </a:rPr>
              <a:t>ψ</a:t>
            </a:r>
            <a:r>
              <a:rPr lang="pl-PL" altLang="pl-PL" sz="1800">
                <a:latin typeface="Arial" panose="020B0604020202020204" pitchFamily="34" charset="0"/>
                <a:cs typeface="Arial" panose="020B0604020202020204" pitchFamily="34" charset="0"/>
              </a:rPr>
              <a:t>) – (v/E) (</a:t>
            </a:r>
            <a:r>
              <a:rPr lang="el-GR" altLang="pl-PL" sz="1800">
                <a:latin typeface="Arial" panose="020B0604020202020204" pitchFamily="34" charset="0"/>
              </a:rPr>
              <a:t>σ</a:t>
            </a:r>
            <a:r>
              <a:rPr lang="pl-PL" altLang="pl-PL" sz="1800" baseline="-25000">
                <a:latin typeface="Arial" panose="020B0604020202020204" pitchFamily="34" charset="0"/>
              </a:rPr>
              <a:t>1</a:t>
            </a:r>
            <a:r>
              <a:rPr lang="pl-PL" altLang="pl-PL" sz="1800">
                <a:latin typeface="Arial" panose="020B0604020202020204" pitchFamily="34" charset="0"/>
              </a:rPr>
              <a:t>+</a:t>
            </a:r>
            <a:r>
              <a:rPr lang="el-GR" altLang="pl-PL" sz="1800">
                <a:latin typeface="Arial" panose="020B0604020202020204" pitchFamily="34" charset="0"/>
              </a:rPr>
              <a:t> σ</a:t>
            </a:r>
            <a:r>
              <a:rPr lang="pl-PL" altLang="pl-PL" sz="1800" baseline="-25000">
                <a:latin typeface="Arial" panose="020B0604020202020204" pitchFamily="34" charset="0"/>
              </a:rPr>
              <a:t>2</a:t>
            </a:r>
            <a:r>
              <a:rPr lang="pl-PL" altLang="pl-PL" sz="1800">
                <a:latin typeface="Arial" panose="020B0604020202020204" pitchFamily="34" charset="0"/>
              </a:rPr>
              <a:t>+</a:t>
            </a:r>
            <a:r>
              <a:rPr lang="el-GR" altLang="pl-PL" sz="1800">
                <a:latin typeface="Arial" panose="020B0604020202020204" pitchFamily="34" charset="0"/>
              </a:rPr>
              <a:t> σ</a:t>
            </a:r>
            <a:r>
              <a:rPr lang="pl-PL" altLang="pl-PL" sz="1800" baseline="-25000">
                <a:latin typeface="Arial" panose="020B0604020202020204" pitchFamily="34" charset="0"/>
              </a:rPr>
              <a:t>3</a:t>
            </a:r>
            <a:r>
              <a:rPr lang="pl-PL" altLang="pl-PL" sz="1800">
                <a:latin typeface="Arial" panose="020B0604020202020204" pitchFamily="34" charset="0"/>
              </a:rPr>
              <a:t>)</a:t>
            </a:r>
          </a:p>
          <a:p>
            <a:pPr eaLnBrk="1" hangingPunct="1">
              <a:spcBef>
                <a:spcPct val="50000"/>
              </a:spcBef>
              <a:buFontTx/>
              <a:buNone/>
            </a:pPr>
            <a:r>
              <a:rPr lang="pl-PL" altLang="pl-PL" sz="1800">
                <a:latin typeface="Arial" panose="020B0604020202020204" pitchFamily="34" charset="0"/>
              </a:rPr>
              <a:t>Naprężenie </a:t>
            </a:r>
            <a:r>
              <a:rPr lang="el-GR" altLang="pl-PL" sz="1800">
                <a:latin typeface="Arial" panose="020B0604020202020204" pitchFamily="34" charset="0"/>
              </a:rPr>
              <a:t>σ</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a:t>
            </a:r>
            <a:r>
              <a:rPr lang="el-GR" altLang="pl-PL" sz="1800">
                <a:latin typeface="Arial" panose="020B0604020202020204" pitchFamily="34" charset="0"/>
              </a:rPr>
              <a:t>ψ</a:t>
            </a:r>
            <a:r>
              <a:rPr lang="pl-PL" altLang="pl-PL" sz="1800">
                <a:latin typeface="Arial" panose="020B0604020202020204" pitchFamily="34" charset="0"/>
              </a:rPr>
              <a:t>) może być wypadkową </a:t>
            </a:r>
            <a:r>
              <a:rPr lang="el-GR" altLang="pl-PL" sz="1800">
                <a:latin typeface="Arial" panose="020B0604020202020204" pitchFamily="34" charset="0"/>
              </a:rPr>
              <a:t>σ</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 oraz </a:t>
            </a:r>
            <a:r>
              <a:rPr lang="el-GR" altLang="pl-PL" sz="1800">
                <a:latin typeface="Arial" panose="020B0604020202020204" pitchFamily="34" charset="0"/>
              </a:rPr>
              <a:t>σ</a:t>
            </a:r>
            <a:r>
              <a:rPr lang="pl-PL" altLang="pl-PL" sz="1800" baseline="-25000">
                <a:latin typeface="Arial" panose="020B0604020202020204" pitchFamily="34" charset="0"/>
              </a:rPr>
              <a:t>3</a:t>
            </a:r>
          </a:p>
          <a:p>
            <a:pPr eaLnBrk="1" hangingPunct="1">
              <a:spcBef>
                <a:spcPct val="50000"/>
              </a:spcBef>
              <a:buFontTx/>
              <a:buNone/>
            </a:pPr>
            <a:r>
              <a:rPr lang="el-GR" altLang="pl-PL" sz="1800">
                <a:latin typeface="Arial" panose="020B0604020202020204" pitchFamily="34" charset="0"/>
              </a:rPr>
              <a:t>σ</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a:t>
            </a:r>
            <a:r>
              <a:rPr lang="el-GR" altLang="pl-PL" sz="1800">
                <a:latin typeface="Arial" panose="020B0604020202020204" pitchFamily="34" charset="0"/>
              </a:rPr>
              <a:t>ψ</a:t>
            </a:r>
            <a:r>
              <a:rPr lang="pl-PL" altLang="pl-PL" sz="1800">
                <a:latin typeface="Arial" panose="020B0604020202020204" pitchFamily="34" charset="0"/>
              </a:rPr>
              <a:t>) = </a:t>
            </a:r>
            <a:r>
              <a:rPr lang="el-GR" altLang="pl-PL" sz="1800">
                <a:latin typeface="Arial" panose="020B0604020202020204" pitchFamily="34" charset="0"/>
              </a:rPr>
              <a:t>σ</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 sin</a:t>
            </a:r>
            <a:r>
              <a:rPr lang="pl-PL" altLang="pl-PL" sz="1800" baseline="30000">
                <a:latin typeface="Arial" panose="020B0604020202020204" pitchFamily="34" charset="0"/>
              </a:rPr>
              <a:t>2 </a:t>
            </a:r>
            <a:r>
              <a:rPr lang="el-GR" altLang="pl-PL" sz="1800">
                <a:latin typeface="Arial" panose="020B0604020202020204" pitchFamily="34" charset="0"/>
              </a:rPr>
              <a:t>ψ</a:t>
            </a:r>
            <a:r>
              <a:rPr lang="pl-PL" altLang="pl-PL" sz="1800">
                <a:latin typeface="Arial" panose="020B0604020202020204" pitchFamily="34" charset="0"/>
              </a:rPr>
              <a:t> + </a:t>
            </a:r>
            <a:r>
              <a:rPr lang="el-GR" altLang="pl-PL" sz="1800">
                <a:latin typeface="Arial" panose="020B0604020202020204" pitchFamily="34" charset="0"/>
              </a:rPr>
              <a:t>σ</a:t>
            </a:r>
            <a:r>
              <a:rPr lang="pl-PL" altLang="pl-PL" sz="1800" baseline="-25000">
                <a:latin typeface="Arial" panose="020B0604020202020204" pitchFamily="34" charset="0"/>
              </a:rPr>
              <a:t>3</a:t>
            </a:r>
            <a:r>
              <a:rPr lang="pl-PL" altLang="pl-PL" sz="1800">
                <a:latin typeface="Arial" panose="020B0604020202020204" pitchFamily="34" charset="0"/>
              </a:rPr>
              <a:t> cos</a:t>
            </a:r>
            <a:r>
              <a:rPr lang="pl-PL" altLang="pl-PL" sz="1800" baseline="30000">
                <a:latin typeface="Arial" panose="020B0604020202020204" pitchFamily="34" charset="0"/>
              </a:rPr>
              <a:t>2 </a:t>
            </a:r>
            <a:r>
              <a:rPr lang="el-GR" altLang="pl-PL" sz="1800">
                <a:latin typeface="Arial" panose="020B0604020202020204" pitchFamily="34" charset="0"/>
              </a:rPr>
              <a:t>ψ</a:t>
            </a:r>
            <a:endParaRPr lang="pl-PL" altLang="pl-PL" sz="1800">
              <a:latin typeface="Arial" panose="020B0604020202020204" pitchFamily="34" charset="0"/>
            </a:endParaRPr>
          </a:p>
          <a:p>
            <a:pPr eaLnBrk="1" hangingPunct="1">
              <a:spcBef>
                <a:spcPct val="50000"/>
              </a:spcBef>
              <a:buFontTx/>
              <a:buNone/>
            </a:pPr>
            <a:r>
              <a:rPr lang="el-GR" altLang="pl-PL" sz="1800">
                <a:latin typeface="Arial" panose="020B0604020202020204" pitchFamily="34" charset="0"/>
              </a:rPr>
              <a:t>σ</a:t>
            </a:r>
            <a:r>
              <a:rPr lang="pl-PL" altLang="pl-PL" sz="1800" baseline="-25000">
                <a:latin typeface="Arial" panose="020B0604020202020204" pitchFamily="34" charset="0"/>
              </a:rPr>
              <a:t>3</a:t>
            </a:r>
            <a:r>
              <a:rPr lang="pl-PL" altLang="pl-PL" sz="1800">
                <a:latin typeface="Arial" panose="020B0604020202020204" pitchFamily="34" charset="0"/>
              </a:rPr>
              <a:t> ulega relaksacji</a:t>
            </a:r>
          </a:p>
          <a:p>
            <a:pPr eaLnBrk="1" hangingPunct="1">
              <a:spcBef>
                <a:spcPct val="50000"/>
              </a:spcBef>
              <a:buFontTx/>
              <a:buNone/>
            </a:pPr>
            <a:r>
              <a:rPr lang="pl-PL" altLang="pl-PL" sz="1800">
                <a:latin typeface="Arial" panose="020B0604020202020204" pitchFamily="34" charset="0"/>
              </a:rPr>
              <a:t>Odkształcenie: </a:t>
            </a:r>
          </a:p>
          <a:p>
            <a:pPr algn="ctr" eaLnBrk="1" hangingPunct="1">
              <a:spcBef>
                <a:spcPct val="50000"/>
              </a:spcBef>
              <a:buFontTx/>
              <a:buNone/>
            </a:pPr>
            <a:r>
              <a:rPr lang="el-GR" altLang="pl-PL" sz="1800">
                <a:solidFill>
                  <a:srgbClr val="FF0000"/>
                </a:solidFill>
                <a:latin typeface="Arial" panose="020B0604020202020204" pitchFamily="34" charset="0"/>
              </a:rPr>
              <a:t>ε</a:t>
            </a:r>
            <a:r>
              <a:rPr lang="pl-PL" altLang="pl-PL" sz="1800">
                <a:solidFill>
                  <a:srgbClr val="FF0000"/>
                </a:solidFill>
                <a:latin typeface="Arial" panose="020B0604020202020204" pitchFamily="34" charset="0"/>
              </a:rPr>
              <a:t>(</a:t>
            </a:r>
            <a:r>
              <a:rPr lang="el-GR" altLang="pl-PL" sz="1800">
                <a:solidFill>
                  <a:srgbClr val="FF0000"/>
                </a:solidFill>
                <a:latin typeface="Arial" panose="020B0604020202020204" pitchFamily="34" charset="0"/>
              </a:rPr>
              <a:t>Φ</a:t>
            </a:r>
            <a:r>
              <a:rPr lang="pl-PL" altLang="pl-PL" sz="1800">
                <a:solidFill>
                  <a:srgbClr val="FF0000"/>
                </a:solidFill>
                <a:latin typeface="Arial" panose="020B0604020202020204" pitchFamily="34" charset="0"/>
              </a:rPr>
              <a:t>,</a:t>
            </a:r>
            <a:r>
              <a:rPr lang="el-GR" altLang="pl-PL" sz="1800">
                <a:solidFill>
                  <a:srgbClr val="FF0000"/>
                </a:solidFill>
                <a:latin typeface="Arial" panose="020B0604020202020204" pitchFamily="34" charset="0"/>
              </a:rPr>
              <a:t>ψ</a:t>
            </a:r>
            <a:r>
              <a:rPr lang="pl-PL" altLang="pl-PL" sz="1800">
                <a:solidFill>
                  <a:srgbClr val="FF0000"/>
                </a:solidFill>
                <a:latin typeface="Arial" panose="020B0604020202020204" pitchFamily="34" charset="0"/>
              </a:rPr>
              <a:t>) = (1+v/E) </a:t>
            </a:r>
            <a:r>
              <a:rPr lang="el-GR" altLang="pl-PL" sz="1800">
                <a:solidFill>
                  <a:srgbClr val="FF0000"/>
                </a:solidFill>
                <a:latin typeface="Arial" panose="020B0604020202020204" pitchFamily="34" charset="0"/>
              </a:rPr>
              <a:t>σ</a:t>
            </a:r>
            <a:r>
              <a:rPr lang="pl-PL" altLang="pl-PL" sz="1800">
                <a:solidFill>
                  <a:srgbClr val="FF0000"/>
                </a:solidFill>
                <a:latin typeface="Arial" panose="020B0604020202020204" pitchFamily="34" charset="0"/>
              </a:rPr>
              <a:t>(</a:t>
            </a:r>
            <a:r>
              <a:rPr lang="el-GR" altLang="pl-PL" sz="1800">
                <a:solidFill>
                  <a:srgbClr val="FF0000"/>
                </a:solidFill>
                <a:latin typeface="Arial" panose="020B0604020202020204" pitchFamily="34" charset="0"/>
              </a:rPr>
              <a:t>Φ</a:t>
            </a:r>
            <a:r>
              <a:rPr lang="pl-PL" altLang="pl-PL" sz="1800">
                <a:solidFill>
                  <a:srgbClr val="FF0000"/>
                </a:solidFill>
                <a:latin typeface="Arial" panose="020B0604020202020204" pitchFamily="34" charset="0"/>
              </a:rPr>
              <a:t>) sin2 </a:t>
            </a:r>
            <a:r>
              <a:rPr lang="el-GR" altLang="pl-PL" sz="1800">
                <a:solidFill>
                  <a:srgbClr val="FF0000"/>
                </a:solidFill>
                <a:latin typeface="Arial" panose="020B0604020202020204" pitchFamily="34" charset="0"/>
              </a:rPr>
              <a:t>ψ</a:t>
            </a:r>
            <a:r>
              <a:rPr lang="pl-PL" altLang="pl-PL" sz="1800">
                <a:solidFill>
                  <a:srgbClr val="FF0000"/>
                </a:solidFill>
                <a:latin typeface="Arial" panose="020B0604020202020204" pitchFamily="34" charset="0"/>
              </a:rPr>
              <a:t> – (v/E)(</a:t>
            </a:r>
            <a:r>
              <a:rPr lang="el-GR" altLang="pl-PL" sz="1800">
                <a:solidFill>
                  <a:srgbClr val="FF0000"/>
                </a:solidFill>
                <a:latin typeface="Arial" panose="020B0604020202020204" pitchFamily="34" charset="0"/>
              </a:rPr>
              <a:t>σ</a:t>
            </a:r>
            <a:r>
              <a:rPr lang="pl-PL" altLang="pl-PL" sz="1800" baseline="-25000">
                <a:solidFill>
                  <a:srgbClr val="FF0000"/>
                </a:solidFill>
                <a:latin typeface="Arial" panose="020B0604020202020204" pitchFamily="34" charset="0"/>
              </a:rPr>
              <a:t>1</a:t>
            </a:r>
            <a:r>
              <a:rPr lang="pl-PL" altLang="pl-PL" sz="1800">
                <a:solidFill>
                  <a:srgbClr val="FF0000"/>
                </a:solidFill>
                <a:latin typeface="Arial" panose="020B0604020202020204" pitchFamily="34" charset="0"/>
              </a:rPr>
              <a:t>+</a:t>
            </a:r>
            <a:r>
              <a:rPr lang="el-GR" altLang="pl-PL" sz="1800">
                <a:solidFill>
                  <a:srgbClr val="FF0000"/>
                </a:solidFill>
                <a:latin typeface="Arial" panose="020B0604020202020204" pitchFamily="34" charset="0"/>
              </a:rPr>
              <a:t> σ</a:t>
            </a:r>
            <a:r>
              <a:rPr lang="pl-PL" altLang="pl-PL" sz="1800" baseline="-25000">
                <a:solidFill>
                  <a:srgbClr val="FF0000"/>
                </a:solidFill>
                <a:latin typeface="Arial" panose="020B0604020202020204" pitchFamily="34" charset="0"/>
              </a:rPr>
              <a:t>2</a:t>
            </a:r>
            <a:r>
              <a:rPr lang="pl-PL" altLang="pl-PL" sz="1800">
                <a:solidFill>
                  <a:srgbClr val="FF0000"/>
                </a:solidFill>
                <a:latin typeface="Arial" panose="020B0604020202020204" pitchFamily="34" charset="0"/>
              </a:rPr>
              <a:t>)</a:t>
            </a:r>
            <a:endParaRPr lang="el-GR" altLang="pl-PL" sz="1800" baseline="-25000">
              <a:solidFill>
                <a:srgbClr val="FF0000"/>
              </a:solidFill>
              <a:latin typeface="Arial" panose="020B0604020202020204" pitchFamily="34" charset="0"/>
              <a:cs typeface="Arial" panose="020B0604020202020204" pitchFamily="34" charset="0"/>
            </a:endParaRPr>
          </a:p>
          <a:p>
            <a:pPr eaLnBrk="1" hangingPunct="1">
              <a:spcBef>
                <a:spcPct val="50000"/>
              </a:spcBef>
              <a:buFontTx/>
              <a:buNone/>
            </a:pPr>
            <a:endParaRPr lang="pl-PL" altLang="pl-PL" sz="1800">
              <a:solidFill>
                <a:srgbClr val="FF0000"/>
              </a:solidFill>
              <a:latin typeface="Arial" panose="020B0604020202020204" pitchFamily="34" charset="0"/>
            </a:endParaRPr>
          </a:p>
        </p:txBody>
      </p:sp>
      <p:sp>
        <p:nvSpPr>
          <p:cNvPr id="463878" name="Text Box 27"/>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
        <p:nvSpPr>
          <p:cNvPr id="463879" name="Text Box 28"/>
          <p:cNvSpPr txBox="1">
            <a:spLocks noChangeArrowheads="1"/>
          </p:cNvSpPr>
          <p:nvPr/>
        </p:nvSpPr>
        <p:spPr bwMode="auto">
          <a:xfrm>
            <a:off x="6877050" y="2492375"/>
            <a:ext cx="660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l-GR" altLang="pl-PL" sz="1800">
                <a:latin typeface="Arial" panose="020B0604020202020204" pitchFamily="34" charset="0"/>
              </a:rPr>
              <a:t>σ</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a:t>
            </a:r>
          </a:p>
        </p:txBody>
      </p:sp>
    </p:spTree>
  </p:cSld>
  <p:clrMapOvr>
    <a:masterClrMapping/>
  </p:clrMapOvr>
  <p:transition>
    <p:wipe dir="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898" name="Rectangle 2"/>
          <p:cNvSpPr>
            <a:spLocks noChangeArrowheads="1"/>
          </p:cNvSpPr>
          <p:nvPr/>
        </p:nvSpPr>
        <p:spPr bwMode="auto">
          <a:xfrm>
            <a:off x="468313" y="476250"/>
            <a:ext cx="32512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Metoda sin</a:t>
            </a:r>
            <a:r>
              <a:rPr lang="pl-PL" altLang="pl-PL" sz="2800" baseline="30000">
                <a:solidFill>
                  <a:srgbClr val="3333CC"/>
                </a:solidFill>
              </a:rPr>
              <a:t>2</a:t>
            </a:r>
            <a:r>
              <a:rPr lang="el-GR" altLang="pl-PL" sz="2800">
                <a:solidFill>
                  <a:srgbClr val="3333CC"/>
                </a:solidFill>
                <a:cs typeface="Arial" panose="020B0604020202020204" pitchFamily="34" charset="0"/>
              </a:rPr>
              <a:t>ψ</a:t>
            </a:r>
          </a:p>
        </p:txBody>
      </p:sp>
      <p:sp>
        <p:nvSpPr>
          <p:cNvPr id="464899" name="Text Box 3"/>
          <p:cNvSpPr txBox="1">
            <a:spLocks noChangeArrowheads="1"/>
          </p:cNvSpPr>
          <p:nvPr/>
        </p:nvSpPr>
        <p:spPr bwMode="auto">
          <a:xfrm>
            <a:off x="827088" y="1557338"/>
            <a:ext cx="63373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000">
                <a:latin typeface="Arial" panose="020B0604020202020204" pitchFamily="34" charset="0"/>
              </a:rPr>
              <a:t>Zasada sin</a:t>
            </a:r>
            <a:r>
              <a:rPr lang="pl-PL" altLang="pl-PL" sz="2000" baseline="30000">
                <a:latin typeface="Arial" panose="020B0604020202020204" pitchFamily="34" charset="0"/>
              </a:rPr>
              <a:t>2</a:t>
            </a:r>
            <a:r>
              <a:rPr lang="pl-PL" altLang="pl-PL" sz="2000">
                <a:latin typeface="Arial" panose="020B0604020202020204" pitchFamily="34" charset="0"/>
              </a:rPr>
              <a:t> </a:t>
            </a:r>
            <a:r>
              <a:rPr lang="el-GR" altLang="pl-PL" sz="2000">
                <a:latin typeface="Arial" panose="020B0604020202020204" pitchFamily="34" charset="0"/>
              </a:rPr>
              <a:t>ψ</a:t>
            </a:r>
            <a:r>
              <a:rPr lang="pl-PL" altLang="pl-PL" sz="2000">
                <a:latin typeface="Arial" panose="020B0604020202020204" pitchFamily="34" charset="0"/>
              </a:rPr>
              <a:t>: składnik naprężenia </a:t>
            </a:r>
            <a:r>
              <a:rPr lang="el-GR" altLang="pl-PL" sz="2000">
                <a:latin typeface="Arial" panose="020B0604020202020204" pitchFamily="34" charset="0"/>
              </a:rPr>
              <a:t>σ</a:t>
            </a:r>
            <a:r>
              <a:rPr lang="pl-PL" altLang="pl-PL" sz="2000">
                <a:latin typeface="Arial" panose="020B0604020202020204" pitchFamily="34" charset="0"/>
              </a:rPr>
              <a:t>(</a:t>
            </a:r>
            <a:r>
              <a:rPr lang="el-GR" altLang="pl-PL" sz="2000">
                <a:latin typeface="Arial" panose="020B0604020202020204" pitchFamily="34" charset="0"/>
              </a:rPr>
              <a:t>Φ</a:t>
            </a:r>
            <a:r>
              <a:rPr lang="pl-PL" altLang="pl-PL" sz="2000">
                <a:latin typeface="Arial" panose="020B0604020202020204" pitchFamily="34" charset="0"/>
              </a:rPr>
              <a:t>) można określić z nachylenia zależności liniowej:</a:t>
            </a:r>
          </a:p>
        </p:txBody>
      </p:sp>
      <p:sp>
        <p:nvSpPr>
          <p:cNvPr id="464900" name="Text Box 4"/>
          <p:cNvSpPr txBox="1">
            <a:spLocks noChangeArrowheads="1"/>
          </p:cNvSpPr>
          <p:nvPr/>
        </p:nvSpPr>
        <p:spPr bwMode="auto">
          <a:xfrm>
            <a:off x="2124075" y="2852738"/>
            <a:ext cx="26638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pl-PL" altLang="pl-PL" sz="1800">
              <a:latin typeface="Arial" panose="020B0604020202020204" pitchFamily="34" charset="0"/>
            </a:endParaRPr>
          </a:p>
        </p:txBody>
      </p:sp>
      <p:sp>
        <p:nvSpPr>
          <p:cNvPr id="464901" name="Text Box 5"/>
          <p:cNvSpPr txBox="1">
            <a:spLocks noChangeArrowheads="1"/>
          </p:cNvSpPr>
          <p:nvPr/>
        </p:nvSpPr>
        <p:spPr bwMode="auto">
          <a:xfrm>
            <a:off x="1692275" y="2565400"/>
            <a:ext cx="2808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2400">
                <a:latin typeface="Arial" panose="020B0604020202020204" pitchFamily="34" charset="0"/>
              </a:rPr>
              <a:t>ε</a:t>
            </a:r>
            <a:r>
              <a:rPr lang="pl-PL" altLang="pl-PL" sz="2400">
                <a:latin typeface="Arial" panose="020B0604020202020204" pitchFamily="34" charset="0"/>
              </a:rPr>
              <a:t>(</a:t>
            </a:r>
            <a:r>
              <a:rPr lang="el-GR" altLang="pl-PL" sz="2400">
                <a:latin typeface="Arial" panose="020B0604020202020204" pitchFamily="34" charset="0"/>
              </a:rPr>
              <a:t>Φ</a:t>
            </a:r>
            <a:r>
              <a:rPr lang="pl-PL" altLang="pl-PL" sz="2400">
                <a:latin typeface="Arial" panose="020B0604020202020204" pitchFamily="34" charset="0"/>
              </a:rPr>
              <a:t>,</a:t>
            </a:r>
            <a:r>
              <a:rPr lang="el-GR" altLang="pl-PL" sz="2400">
                <a:latin typeface="Arial" panose="020B0604020202020204" pitchFamily="34" charset="0"/>
              </a:rPr>
              <a:t>ψ</a:t>
            </a:r>
            <a:r>
              <a:rPr lang="pl-PL" altLang="pl-PL" sz="2400">
                <a:latin typeface="Arial" panose="020B0604020202020204" pitchFamily="34" charset="0"/>
              </a:rPr>
              <a:t>) od sin</a:t>
            </a:r>
            <a:r>
              <a:rPr lang="pl-PL" altLang="pl-PL" sz="2400" baseline="30000">
                <a:latin typeface="Arial" panose="020B0604020202020204" pitchFamily="34" charset="0"/>
              </a:rPr>
              <a:t>2</a:t>
            </a:r>
            <a:r>
              <a:rPr lang="pl-PL" altLang="pl-PL" sz="2400">
                <a:latin typeface="Arial" panose="020B0604020202020204" pitchFamily="34" charset="0"/>
              </a:rPr>
              <a:t> </a:t>
            </a:r>
            <a:r>
              <a:rPr lang="el-GR" altLang="pl-PL" sz="2400">
                <a:latin typeface="Arial" panose="020B0604020202020204" pitchFamily="34" charset="0"/>
              </a:rPr>
              <a:t>ψ</a:t>
            </a:r>
            <a:r>
              <a:rPr lang="pl-PL" altLang="pl-PL" sz="2400">
                <a:latin typeface="Arial" panose="020B0604020202020204" pitchFamily="34" charset="0"/>
              </a:rPr>
              <a:t> :</a:t>
            </a:r>
          </a:p>
        </p:txBody>
      </p:sp>
      <p:grpSp>
        <p:nvGrpSpPr>
          <p:cNvPr id="464902" name="Group 6"/>
          <p:cNvGrpSpPr>
            <a:grpSpLocks/>
          </p:cNvGrpSpPr>
          <p:nvPr/>
        </p:nvGrpSpPr>
        <p:grpSpPr bwMode="auto">
          <a:xfrm>
            <a:off x="1547813" y="3500438"/>
            <a:ext cx="2808287" cy="1152525"/>
            <a:chOff x="975" y="2387"/>
            <a:chExt cx="1769" cy="726"/>
          </a:xfrm>
        </p:grpSpPr>
        <p:grpSp>
          <p:nvGrpSpPr>
            <p:cNvPr id="464915" name="Group 7"/>
            <p:cNvGrpSpPr>
              <a:grpSpLocks/>
            </p:cNvGrpSpPr>
            <p:nvPr/>
          </p:nvGrpSpPr>
          <p:grpSpPr bwMode="auto">
            <a:xfrm>
              <a:off x="1066" y="2432"/>
              <a:ext cx="1678" cy="605"/>
              <a:chOff x="1882" y="2251"/>
              <a:chExt cx="1678" cy="605"/>
            </a:xfrm>
          </p:grpSpPr>
          <p:sp>
            <p:nvSpPr>
              <p:cNvPr id="464917" name="Text Box 8"/>
              <p:cNvSpPr txBox="1">
                <a:spLocks noChangeArrowheads="1"/>
              </p:cNvSpPr>
              <p:nvPr/>
            </p:nvSpPr>
            <p:spPr bwMode="auto">
              <a:xfrm>
                <a:off x="1882" y="2251"/>
                <a:ext cx="122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d </a:t>
                </a:r>
                <a:r>
                  <a:rPr lang="el-GR" altLang="pl-PL" sz="2400">
                    <a:latin typeface="Arial" panose="020B0604020202020204" pitchFamily="34" charset="0"/>
                  </a:rPr>
                  <a:t>ε</a:t>
                </a:r>
                <a:r>
                  <a:rPr lang="pl-PL" altLang="pl-PL" sz="2400">
                    <a:latin typeface="Arial" panose="020B0604020202020204" pitchFamily="34" charset="0"/>
                  </a:rPr>
                  <a:t>(</a:t>
                </a:r>
                <a:r>
                  <a:rPr lang="el-GR" altLang="pl-PL" sz="2400">
                    <a:latin typeface="Arial" panose="020B0604020202020204" pitchFamily="34" charset="0"/>
                  </a:rPr>
                  <a:t>Φ</a:t>
                </a:r>
                <a:r>
                  <a:rPr lang="pl-PL" altLang="pl-PL" sz="2400">
                    <a:latin typeface="Arial" panose="020B0604020202020204" pitchFamily="34" charset="0"/>
                  </a:rPr>
                  <a:t>,</a:t>
                </a:r>
                <a:r>
                  <a:rPr lang="el-GR" altLang="pl-PL" sz="2400">
                    <a:latin typeface="Arial" panose="020B0604020202020204" pitchFamily="34" charset="0"/>
                  </a:rPr>
                  <a:t>ψ</a:t>
                </a:r>
                <a:r>
                  <a:rPr lang="pl-PL" altLang="pl-PL" sz="2400">
                    <a:latin typeface="Arial" panose="020B0604020202020204" pitchFamily="34" charset="0"/>
                  </a:rPr>
                  <a:t>)</a:t>
                </a:r>
              </a:p>
            </p:txBody>
          </p:sp>
          <p:sp>
            <p:nvSpPr>
              <p:cNvPr id="464918" name="Text Box 9"/>
              <p:cNvSpPr txBox="1">
                <a:spLocks noChangeArrowheads="1"/>
              </p:cNvSpPr>
              <p:nvPr/>
            </p:nvSpPr>
            <p:spPr bwMode="auto">
              <a:xfrm>
                <a:off x="1882" y="2568"/>
                <a:ext cx="81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d sin</a:t>
                </a:r>
                <a:r>
                  <a:rPr lang="pl-PL" altLang="pl-PL" sz="2400" baseline="30000">
                    <a:latin typeface="Arial" panose="020B0604020202020204" pitchFamily="34" charset="0"/>
                  </a:rPr>
                  <a:t>2</a:t>
                </a:r>
                <a:r>
                  <a:rPr lang="pl-PL" altLang="pl-PL" sz="2400">
                    <a:latin typeface="Arial" panose="020B0604020202020204" pitchFamily="34" charset="0"/>
                  </a:rPr>
                  <a:t> </a:t>
                </a:r>
                <a:r>
                  <a:rPr lang="el-GR" altLang="pl-PL" sz="2400">
                    <a:latin typeface="Arial" panose="020B0604020202020204" pitchFamily="34" charset="0"/>
                  </a:rPr>
                  <a:t>ψ</a:t>
                </a:r>
                <a:endParaRPr lang="pl-PL" altLang="pl-PL" sz="2400">
                  <a:latin typeface="Arial" panose="020B0604020202020204" pitchFamily="34" charset="0"/>
                </a:endParaRPr>
              </a:p>
            </p:txBody>
          </p:sp>
          <p:sp>
            <p:nvSpPr>
              <p:cNvPr id="464919" name="Line 10"/>
              <p:cNvSpPr>
                <a:spLocks noChangeShapeType="1"/>
              </p:cNvSpPr>
              <p:nvPr/>
            </p:nvSpPr>
            <p:spPr bwMode="auto">
              <a:xfrm>
                <a:off x="1882" y="2568"/>
                <a:ext cx="817"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20" name="Text Box 11"/>
              <p:cNvSpPr txBox="1">
                <a:spLocks noChangeArrowheads="1"/>
              </p:cNvSpPr>
              <p:nvPr/>
            </p:nvSpPr>
            <p:spPr bwMode="auto">
              <a:xfrm>
                <a:off x="3016" y="2296"/>
                <a:ext cx="54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1+v</a:t>
                </a:r>
              </a:p>
            </p:txBody>
          </p:sp>
          <p:sp>
            <p:nvSpPr>
              <p:cNvPr id="464921" name="Line 12"/>
              <p:cNvSpPr>
                <a:spLocks noChangeShapeType="1"/>
              </p:cNvSpPr>
              <p:nvPr/>
            </p:nvSpPr>
            <p:spPr bwMode="auto">
              <a:xfrm>
                <a:off x="3016" y="2568"/>
                <a:ext cx="4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22" name="Text Box 13"/>
              <p:cNvSpPr txBox="1">
                <a:spLocks noChangeArrowheads="1"/>
              </p:cNvSpPr>
              <p:nvPr/>
            </p:nvSpPr>
            <p:spPr bwMode="auto">
              <a:xfrm>
                <a:off x="3107" y="2568"/>
                <a:ext cx="22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E</a:t>
                </a:r>
              </a:p>
            </p:txBody>
          </p:sp>
          <p:sp>
            <p:nvSpPr>
              <p:cNvPr id="464923" name="Text Box 14"/>
              <p:cNvSpPr txBox="1">
                <a:spLocks noChangeArrowheads="1"/>
              </p:cNvSpPr>
              <p:nvPr/>
            </p:nvSpPr>
            <p:spPr bwMode="auto">
              <a:xfrm>
                <a:off x="2699" y="2432"/>
                <a:ext cx="22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400">
                    <a:latin typeface="Arial" panose="020B0604020202020204" pitchFamily="34" charset="0"/>
                  </a:rPr>
                  <a:t>=</a:t>
                </a:r>
              </a:p>
            </p:txBody>
          </p:sp>
        </p:grpSp>
        <p:sp>
          <p:nvSpPr>
            <p:cNvPr id="464916" name="Rectangle 15"/>
            <p:cNvSpPr>
              <a:spLocks noChangeArrowheads="1"/>
            </p:cNvSpPr>
            <p:nvPr/>
          </p:nvSpPr>
          <p:spPr bwMode="auto">
            <a:xfrm>
              <a:off x="975" y="2387"/>
              <a:ext cx="1769" cy="726"/>
            </a:xfrm>
            <a:prstGeom prst="rect">
              <a:avLst/>
            </a:prstGeom>
            <a:solidFill>
              <a:srgbClr val="FF0000">
                <a:alpha val="29019"/>
              </a:srgb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grpSp>
        <p:nvGrpSpPr>
          <p:cNvPr id="464903" name="Group 16"/>
          <p:cNvGrpSpPr>
            <a:grpSpLocks/>
          </p:cNvGrpSpPr>
          <p:nvPr/>
        </p:nvGrpSpPr>
        <p:grpSpPr bwMode="auto">
          <a:xfrm>
            <a:off x="4932363" y="2708275"/>
            <a:ext cx="3527425" cy="2808288"/>
            <a:chOff x="1383" y="2115"/>
            <a:chExt cx="1951" cy="1587"/>
          </a:xfrm>
        </p:grpSpPr>
        <p:sp>
          <p:nvSpPr>
            <p:cNvPr id="464907" name="Line 17"/>
            <p:cNvSpPr>
              <a:spLocks noChangeShapeType="1"/>
            </p:cNvSpPr>
            <p:nvPr/>
          </p:nvSpPr>
          <p:spPr bwMode="auto">
            <a:xfrm flipV="1">
              <a:off x="1791" y="2115"/>
              <a:ext cx="0" cy="15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08" name="Line 18"/>
            <p:cNvSpPr>
              <a:spLocks noChangeShapeType="1"/>
            </p:cNvSpPr>
            <p:nvPr/>
          </p:nvSpPr>
          <p:spPr bwMode="auto">
            <a:xfrm>
              <a:off x="1429" y="3339"/>
              <a:ext cx="1859"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09" name="Line 19"/>
            <p:cNvSpPr>
              <a:spLocks noChangeShapeType="1"/>
            </p:cNvSpPr>
            <p:nvPr/>
          </p:nvSpPr>
          <p:spPr bwMode="auto">
            <a:xfrm flipV="1">
              <a:off x="1791" y="2296"/>
              <a:ext cx="1407" cy="1316"/>
            </a:xfrm>
            <a:prstGeom prst="line">
              <a:avLst/>
            </a:prstGeom>
            <a:noFill/>
            <a:ln w="190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10" name="Freeform 20"/>
            <p:cNvSpPr>
              <a:spLocks/>
            </p:cNvSpPr>
            <p:nvPr/>
          </p:nvSpPr>
          <p:spPr bwMode="auto">
            <a:xfrm>
              <a:off x="2381" y="3067"/>
              <a:ext cx="106" cy="272"/>
            </a:xfrm>
            <a:custGeom>
              <a:avLst/>
              <a:gdLst>
                <a:gd name="T0" fmla="*/ 0 w 106"/>
                <a:gd name="T1" fmla="*/ 0 h 272"/>
                <a:gd name="T2" fmla="*/ 91 w 106"/>
                <a:gd name="T3" fmla="*/ 136 h 272"/>
                <a:gd name="T4" fmla="*/ 91 w 106"/>
                <a:gd name="T5" fmla="*/ 272 h 272"/>
                <a:gd name="T6" fmla="*/ 0 60000 65536"/>
                <a:gd name="T7" fmla="*/ 0 60000 65536"/>
                <a:gd name="T8" fmla="*/ 0 60000 65536"/>
              </a:gdLst>
              <a:ahLst/>
              <a:cxnLst>
                <a:cxn ang="T6">
                  <a:pos x="T0" y="T1"/>
                </a:cxn>
                <a:cxn ang="T7">
                  <a:pos x="T2" y="T3"/>
                </a:cxn>
                <a:cxn ang="T8">
                  <a:pos x="T4" y="T5"/>
                </a:cxn>
              </a:cxnLst>
              <a:rect l="0" t="0" r="r" b="b"/>
              <a:pathLst>
                <a:path w="106" h="272">
                  <a:moveTo>
                    <a:pt x="0" y="0"/>
                  </a:moveTo>
                  <a:cubicBezTo>
                    <a:pt x="38" y="45"/>
                    <a:pt x="76" y="91"/>
                    <a:pt x="91" y="136"/>
                  </a:cubicBezTo>
                  <a:cubicBezTo>
                    <a:pt x="106" y="181"/>
                    <a:pt x="98" y="226"/>
                    <a:pt x="91" y="272"/>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4911" name="Text Box 21"/>
            <p:cNvSpPr txBox="1">
              <a:spLocks noChangeArrowheads="1"/>
            </p:cNvSpPr>
            <p:nvPr/>
          </p:nvSpPr>
          <p:spPr bwMode="auto">
            <a:xfrm>
              <a:off x="2472" y="3022"/>
              <a:ext cx="227" cy="2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800">
                  <a:latin typeface="Arial" panose="020B0604020202020204" pitchFamily="34" charset="0"/>
                  <a:cs typeface="Arial" panose="020B0604020202020204" pitchFamily="34" charset="0"/>
                </a:rPr>
                <a:t>α</a:t>
              </a:r>
            </a:p>
          </p:txBody>
        </p:sp>
        <p:sp>
          <p:nvSpPr>
            <p:cNvPr id="464912" name="Text Box 22"/>
            <p:cNvSpPr txBox="1">
              <a:spLocks noChangeArrowheads="1"/>
            </p:cNvSpPr>
            <p:nvPr/>
          </p:nvSpPr>
          <p:spPr bwMode="auto">
            <a:xfrm>
              <a:off x="1383" y="2160"/>
              <a:ext cx="454" cy="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600">
                  <a:latin typeface="Arial" panose="020B0604020202020204" pitchFamily="34" charset="0"/>
                </a:rPr>
                <a:t>ε</a:t>
              </a:r>
              <a:r>
                <a:rPr lang="pl-PL" altLang="pl-PL" sz="1600">
                  <a:latin typeface="Arial" panose="020B0604020202020204" pitchFamily="34" charset="0"/>
                </a:rPr>
                <a:t>(</a:t>
              </a:r>
              <a:r>
                <a:rPr lang="el-GR" altLang="pl-PL" sz="1600">
                  <a:latin typeface="Arial" panose="020B0604020202020204" pitchFamily="34" charset="0"/>
                </a:rPr>
                <a:t>Φ</a:t>
              </a:r>
              <a:r>
                <a:rPr lang="pl-PL" altLang="pl-PL" sz="1600">
                  <a:latin typeface="Arial" panose="020B0604020202020204" pitchFamily="34" charset="0"/>
                </a:rPr>
                <a:t>,</a:t>
              </a:r>
              <a:r>
                <a:rPr lang="el-GR" altLang="pl-PL" sz="1600">
                  <a:latin typeface="Arial" panose="020B0604020202020204" pitchFamily="34" charset="0"/>
                </a:rPr>
                <a:t>ψ</a:t>
              </a:r>
              <a:r>
                <a:rPr lang="pl-PL" altLang="pl-PL" sz="1600">
                  <a:latin typeface="Arial" panose="020B0604020202020204" pitchFamily="34" charset="0"/>
                </a:rPr>
                <a:t>)</a:t>
              </a:r>
            </a:p>
          </p:txBody>
        </p:sp>
        <p:sp>
          <p:nvSpPr>
            <p:cNvPr id="464913" name="Text Box 23"/>
            <p:cNvSpPr txBox="1">
              <a:spLocks noChangeArrowheads="1"/>
            </p:cNvSpPr>
            <p:nvPr/>
          </p:nvSpPr>
          <p:spPr bwMode="auto">
            <a:xfrm>
              <a:off x="2925" y="3339"/>
              <a:ext cx="409" cy="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sin</a:t>
              </a:r>
              <a:r>
                <a:rPr lang="pl-PL" altLang="pl-PL" sz="1600" baseline="30000">
                  <a:latin typeface="Arial" panose="020B0604020202020204" pitchFamily="34" charset="0"/>
                </a:rPr>
                <a:t>2</a:t>
              </a:r>
              <a:r>
                <a:rPr lang="el-GR" altLang="pl-PL" sz="1600">
                  <a:latin typeface="Arial" panose="020B0604020202020204" pitchFamily="34" charset="0"/>
                </a:rPr>
                <a:t>ψ</a:t>
              </a:r>
              <a:endParaRPr lang="pl-PL" altLang="pl-PL" sz="1600">
                <a:latin typeface="Arial" panose="020B0604020202020204" pitchFamily="34" charset="0"/>
              </a:endParaRPr>
            </a:p>
          </p:txBody>
        </p:sp>
        <p:sp>
          <p:nvSpPr>
            <p:cNvPr id="464914" name="Text Box 24"/>
            <p:cNvSpPr txBox="1">
              <a:spLocks noChangeArrowheads="1"/>
            </p:cNvSpPr>
            <p:nvPr/>
          </p:nvSpPr>
          <p:spPr bwMode="auto">
            <a:xfrm>
              <a:off x="2109" y="2341"/>
              <a:ext cx="998" cy="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tg</a:t>
              </a:r>
              <a:r>
                <a:rPr lang="el-GR" altLang="pl-PL" sz="1600">
                  <a:latin typeface="Arial" panose="020B0604020202020204" pitchFamily="34" charset="0"/>
                  <a:cs typeface="Arial" panose="020B0604020202020204" pitchFamily="34" charset="0"/>
                </a:rPr>
                <a:t>α</a:t>
              </a:r>
              <a:r>
                <a:rPr lang="pl-PL" altLang="pl-PL" sz="1600">
                  <a:latin typeface="Arial" panose="020B0604020202020204" pitchFamily="34" charset="0"/>
                  <a:cs typeface="Arial" panose="020B0604020202020204" pitchFamily="34" charset="0"/>
                </a:rPr>
                <a:t>=(1+</a:t>
              </a:r>
              <a:r>
                <a:rPr lang="el-GR" altLang="pl-PL" sz="1600">
                  <a:latin typeface="Arial" panose="020B0604020202020204" pitchFamily="34" charset="0"/>
                  <a:cs typeface="Arial" panose="020B0604020202020204" pitchFamily="34" charset="0"/>
                </a:rPr>
                <a:t>ν</a:t>
              </a:r>
              <a:r>
                <a:rPr lang="pl-PL" altLang="pl-PL" sz="1600">
                  <a:latin typeface="Arial" panose="020B0604020202020204" pitchFamily="34" charset="0"/>
                  <a:cs typeface="Arial" panose="020B0604020202020204" pitchFamily="34" charset="0"/>
                </a:rPr>
                <a:t>/E)</a:t>
              </a:r>
              <a:r>
                <a:rPr lang="el-GR" altLang="pl-PL" sz="1600">
                  <a:latin typeface="Arial" panose="020B0604020202020204" pitchFamily="34" charset="0"/>
                  <a:cs typeface="Arial" panose="020B0604020202020204" pitchFamily="34" charset="0"/>
                </a:rPr>
                <a:t>σ</a:t>
              </a:r>
              <a:r>
                <a:rPr lang="pl-PL" altLang="pl-PL" sz="1600">
                  <a:latin typeface="Arial" panose="020B0604020202020204" pitchFamily="34" charset="0"/>
                  <a:cs typeface="Arial" panose="020B0604020202020204" pitchFamily="34" charset="0"/>
                </a:rPr>
                <a:t>(</a:t>
              </a:r>
              <a:r>
                <a:rPr lang="el-GR" altLang="pl-PL" sz="1600">
                  <a:latin typeface="Arial" panose="020B0604020202020204" pitchFamily="34" charset="0"/>
                  <a:cs typeface="Arial" panose="020B0604020202020204" pitchFamily="34" charset="0"/>
                </a:rPr>
                <a:t>Φ</a:t>
              </a:r>
              <a:r>
                <a:rPr lang="pl-PL" altLang="pl-PL" sz="1600">
                  <a:latin typeface="Arial" panose="020B0604020202020204" pitchFamily="34" charset="0"/>
                  <a:cs typeface="Arial" panose="020B0604020202020204" pitchFamily="34" charset="0"/>
                </a:rPr>
                <a:t>)</a:t>
              </a:r>
              <a:endParaRPr lang="el-GR" altLang="pl-PL" sz="1600">
                <a:latin typeface="Arial" panose="020B0604020202020204" pitchFamily="34" charset="0"/>
                <a:cs typeface="Arial" panose="020B0604020202020204" pitchFamily="34" charset="0"/>
              </a:endParaRPr>
            </a:p>
          </p:txBody>
        </p:sp>
      </p:grpSp>
      <p:sp>
        <p:nvSpPr>
          <p:cNvPr id="464904" name="Text Box 25"/>
          <p:cNvSpPr txBox="1">
            <a:spLocks noChangeArrowheads="1"/>
          </p:cNvSpPr>
          <p:nvPr/>
        </p:nvSpPr>
        <p:spPr bwMode="auto">
          <a:xfrm>
            <a:off x="1042988" y="5373688"/>
            <a:ext cx="59769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l-GR" altLang="pl-PL" sz="1800">
                <a:latin typeface="Arial" panose="020B0604020202020204" pitchFamily="34" charset="0"/>
              </a:rPr>
              <a:t>ε</a:t>
            </a:r>
            <a:r>
              <a:rPr lang="pl-PL" altLang="pl-PL" sz="1800">
                <a:latin typeface="Arial" panose="020B0604020202020204" pitchFamily="34" charset="0"/>
              </a:rPr>
              <a:t>(</a:t>
            </a:r>
            <a:r>
              <a:rPr lang="el-GR" altLang="pl-PL" sz="1800">
                <a:latin typeface="Arial" panose="020B0604020202020204" pitchFamily="34" charset="0"/>
              </a:rPr>
              <a:t>Φ</a:t>
            </a:r>
            <a:r>
              <a:rPr lang="pl-PL" altLang="pl-PL" sz="1800">
                <a:latin typeface="Arial" panose="020B0604020202020204" pitchFamily="34" charset="0"/>
              </a:rPr>
              <a:t>,</a:t>
            </a:r>
            <a:r>
              <a:rPr lang="el-GR" altLang="pl-PL" sz="1800">
                <a:latin typeface="Arial" panose="020B0604020202020204" pitchFamily="34" charset="0"/>
              </a:rPr>
              <a:t>ψ</a:t>
            </a:r>
            <a:r>
              <a:rPr lang="pl-PL" altLang="pl-PL" sz="1800">
                <a:latin typeface="Arial" panose="020B0604020202020204" pitchFamily="34" charset="0"/>
              </a:rPr>
              <a:t>) = 1/2S</a:t>
            </a:r>
            <a:r>
              <a:rPr lang="pl-PL" altLang="pl-PL" sz="1800" baseline="-25000">
                <a:latin typeface="Arial" panose="020B0604020202020204" pitchFamily="34" charset="0"/>
              </a:rPr>
              <a:t>2hkl</a:t>
            </a:r>
            <a:r>
              <a:rPr lang="el-GR" altLang="pl-PL" sz="1800">
                <a:latin typeface="Arial" panose="020B0604020202020204" pitchFamily="34" charset="0"/>
                <a:cs typeface="Arial" panose="020B0604020202020204" pitchFamily="34" charset="0"/>
              </a:rPr>
              <a:t>σ</a:t>
            </a:r>
            <a:r>
              <a:rPr lang="el-GR" altLang="pl-PL" sz="1800" baseline="-25000">
                <a:latin typeface="Arial" panose="020B0604020202020204" pitchFamily="34" charset="0"/>
                <a:cs typeface="Arial" panose="020B0604020202020204" pitchFamily="34" charset="0"/>
              </a:rPr>
              <a:t>Φ</a:t>
            </a:r>
            <a:r>
              <a:rPr lang="pl-PL" altLang="pl-PL" sz="1800">
                <a:latin typeface="Arial" panose="020B0604020202020204" pitchFamily="34" charset="0"/>
                <a:cs typeface="Arial" panose="020B0604020202020204" pitchFamily="34" charset="0"/>
              </a:rPr>
              <a:t>sin</a:t>
            </a:r>
            <a:r>
              <a:rPr lang="pl-PL" altLang="pl-PL" sz="1800" baseline="30000">
                <a:latin typeface="Arial" panose="020B0604020202020204" pitchFamily="34" charset="0"/>
                <a:cs typeface="Arial" panose="020B0604020202020204" pitchFamily="34" charset="0"/>
              </a:rPr>
              <a:t>2 </a:t>
            </a:r>
            <a:r>
              <a:rPr lang="el-GR" altLang="pl-PL" sz="1800">
                <a:latin typeface="Arial" panose="020B0604020202020204" pitchFamily="34" charset="0"/>
              </a:rPr>
              <a:t>ψ</a:t>
            </a:r>
            <a:r>
              <a:rPr lang="pl-PL" altLang="pl-PL" sz="1800">
                <a:latin typeface="Arial" panose="020B0604020202020204" pitchFamily="34" charset="0"/>
              </a:rPr>
              <a:t> + S</a:t>
            </a:r>
            <a:r>
              <a:rPr lang="pl-PL" altLang="pl-PL" sz="1800" baseline="-25000">
                <a:latin typeface="Arial" panose="020B0604020202020204" pitchFamily="34" charset="0"/>
              </a:rPr>
              <a:t>1</a:t>
            </a:r>
            <a:r>
              <a:rPr lang="pl-PL" altLang="pl-PL" sz="1800">
                <a:latin typeface="Arial" panose="020B0604020202020204" pitchFamily="34" charset="0"/>
              </a:rPr>
              <a:t>(</a:t>
            </a:r>
            <a:r>
              <a:rPr lang="el-GR" altLang="pl-PL" sz="1800">
                <a:latin typeface="Arial" panose="020B0604020202020204" pitchFamily="34" charset="0"/>
              </a:rPr>
              <a:t>σ</a:t>
            </a:r>
            <a:r>
              <a:rPr lang="pl-PL" altLang="pl-PL" sz="1800" baseline="-25000">
                <a:latin typeface="Arial" panose="020B0604020202020204" pitchFamily="34" charset="0"/>
              </a:rPr>
              <a:t>11</a:t>
            </a:r>
            <a:r>
              <a:rPr lang="pl-PL" altLang="pl-PL" sz="1800">
                <a:latin typeface="Arial" panose="020B0604020202020204" pitchFamily="34" charset="0"/>
              </a:rPr>
              <a:t>+</a:t>
            </a:r>
            <a:r>
              <a:rPr lang="el-GR" altLang="pl-PL" sz="1800">
                <a:latin typeface="Arial" panose="020B0604020202020204" pitchFamily="34" charset="0"/>
              </a:rPr>
              <a:t>σ</a:t>
            </a:r>
            <a:r>
              <a:rPr lang="pl-PL" altLang="pl-PL" sz="1800" baseline="-25000">
                <a:latin typeface="Arial" panose="020B0604020202020204" pitchFamily="34" charset="0"/>
              </a:rPr>
              <a:t>22</a:t>
            </a:r>
            <a:r>
              <a:rPr lang="pl-PL" altLang="pl-PL" sz="1800">
                <a:latin typeface="Arial" panose="020B0604020202020204" pitchFamily="34" charset="0"/>
              </a:rPr>
              <a:t>)</a:t>
            </a:r>
            <a:endParaRPr lang="el-GR" altLang="pl-PL" sz="1800">
              <a:latin typeface="Arial" panose="020B0604020202020204" pitchFamily="34" charset="0"/>
            </a:endParaRPr>
          </a:p>
        </p:txBody>
      </p:sp>
      <p:sp>
        <p:nvSpPr>
          <p:cNvPr id="464905" name="Text Box 26"/>
          <p:cNvSpPr txBox="1">
            <a:spLocks noChangeArrowheads="1"/>
          </p:cNvSpPr>
          <p:nvPr/>
        </p:nvSpPr>
        <p:spPr bwMode="auto">
          <a:xfrm>
            <a:off x="1403350" y="5949950"/>
            <a:ext cx="30241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1/2S</a:t>
            </a:r>
            <a:r>
              <a:rPr lang="pl-PL" altLang="pl-PL" sz="1800" baseline="-25000">
                <a:latin typeface="Arial" panose="020B0604020202020204" pitchFamily="34" charset="0"/>
              </a:rPr>
              <a:t>2</a:t>
            </a:r>
            <a:r>
              <a:rPr lang="pl-PL" altLang="pl-PL" sz="1800">
                <a:latin typeface="Arial" panose="020B0604020202020204" pitchFamily="34" charset="0"/>
              </a:rPr>
              <a:t> = 1+v/E	S</a:t>
            </a:r>
            <a:r>
              <a:rPr lang="pl-PL" altLang="pl-PL" sz="1800" baseline="-25000">
                <a:latin typeface="Arial" panose="020B0604020202020204" pitchFamily="34" charset="0"/>
              </a:rPr>
              <a:t>1</a:t>
            </a:r>
            <a:r>
              <a:rPr lang="pl-PL" altLang="pl-PL" sz="1800">
                <a:latin typeface="Arial" panose="020B0604020202020204" pitchFamily="34" charset="0"/>
              </a:rPr>
              <a:t> = -v/E	</a:t>
            </a:r>
          </a:p>
        </p:txBody>
      </p:sp>
      <p:sp>
        <p:nvSpPr>
          <p:cNvPr id="464906" name="Text Box 27"/>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2"/>
          <p:cNvSpPr>
            <a:spLocks noChangeArrowheads="1"/>
          </p:cNvSpPr>
          <p:nvPr/>
        </p:nvSpPr>
        <p:spPr bwMode="auto">
          <a:xfrm>
            <a:off x="468313" y="476250"/>
            <a:ext cx="74168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Analiza naprężeń w monokryształach Ni-Al</a:t>
            </a:r>
          </a:p>
        </p:txBody>
      </p:sp>
      <p:sp>
        <p:nvSpPr>
          <p:cNvPr id="465923" name="Text Box 3"/>
          <p:cNvSpPr txBox="1">
            <a:spLocks noChangeArrowheads="1"/>
          </p:cNvSpPr>
          <p:nvPr/>
        </p:nvSpPr>
        <p:spPr bwMode="auto">
          <a:xfrm>
            <a:off x="468313" y="1196975"/>
            <a:ext cx="63373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Równanie łączące naprężenie i odkształcenie w kryształach o strukturze regularnej można przedstawić w postaci:  </a:t>
            </a:r>
          </a:p>
        </p:txBody>
      </p:sp>
      <p:graphicFrame>
        <p:nvGraphicFramePr>
          <p:cNvPr id="465924" name="Object 4"/>
          <p:cNvGraphicFramePr>
            <a:graphicFrameLocks noChangeAspect="1"/>
          </p:cNvGraphicFramePr>
          <p:nvPr/>
        </p:nvGraphicFramePr>
        <p:xfrm>
          <a:off x="1476375" y="1989138"/>
          <a:ext cx="5903913" cy="747712"/>
        </p:xfrm>
        <a:graphic>
          <a:graphicData uri="http://schemas.openxmlformats.org/presentationml/2006/ole">
            <mc:AlternateContent xmlns:mc="http://schemas.openxmlformats.org/markup-compatibility/2006">
              <mc:Choice xmlns:v="urn:schemas-microsoft-com:vml" Requires="v">
                <p:oleObj spid="_x0000_s465997" name="Microsoft Equation 3.0" r:id="rId3" imgW="3086100" imgH="393700" progId="Equation.3">
                  <p:embed/>
                </p:oleObj>
              </mc:Choice>
              <mc:Fallback>
                <p:oleObj name="Microsoft Equation 3.0" r:id="rId3" imgW="3086100" imgH="393700" progId="Equation.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989138"/>
                        <a:ext cx="5903913" cy="74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65925" name="Text Box 5"/>
          <p:cNvSpPr txBox="1">
            <a:spLocks noChangeArrowheads="1"/>
          </p:cNvSpPr>
          <p:nvPr/>
        </p:nvSpPr>
        <p:spPr bwMode="auto">
          <a:xfrm>
            <a:off x="1835150" y="2852738"/>
            <a:ext cx="51927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Arial" panose="020B0604020202020204" pitchFamily="34" charset="0"/>
              </a:rPr>
              <a:t> :gdzie s</a:t>
            </a:r>
            <a:r>
              <a:rPr lang="pl-PL" altLang="pl-PL" sz="1400" baseline="-25000">
                <a:latin typeface="Arial" panose="020B0604020202020204" pitchFamily="34" charset="0"/>
              </a:rPr>
              <a:t>11</a:t>
            </a:r>
            <a:r>
              <a:rPr lang="pl-PL" altLang="pl-PL" sz="1400">
                <a:latin typeface="Arial" panose="020B0604020202020204" pitchFamily="34" charset="0"/>
              </a:rPr>
              <a:t>, s</a:t>
            </a:r>
            <a:r>
              <a:rPr lang="pl-PL" altLang="pl-PL" sz="1400" baseline="-25000">
                <a:latin typeface="Arial" panose="020B0604020202020204" pitchFamily="34" charset="0"/>
              </a:rPr>
              <a:t>12</a:t>
            </a:r>
            <a:r>
              <a:rPr lang="pl-PL" altLang="pl-PL" sz="1400">
                <a:latin typeface="Arial" panose="020B0604020202020204" pitchFamily="34" charset="0"/>
              </a:rPr>
              <a:t>, s</a:t>
            </a:r>
            <a:r>
              <a:rPr lang="pl-PL" altLang="pl-PL" sz="1400" baseline="-25000">
                <a:latin typeface="Arial" panose="020B0604020202020204" pitchFamily="34" charset="0"/>
              </a:rPr>
              <a:t>44</a:t>
            </a:r>
            <a:r>
              <a:rPr lang="pl-PL" altLang="pl-PL" sz="1400">
                <a:latin typeface="Arial" panose="020B0604020202020204" pitchFamily="34" charset="0"/>
              </a:rPr>
              <a:t> oraz s</a:t>
            </a:r>
            <a:r>
              <a:rPr lang="pl-PL" altLang="pl-PL" sz="1400" baseline="-25000">
                <a:latin typeface="Arial" panose="020B0604020202020204" pitchFamily="34" charset="0"/>
              </a:rPr>
              <a:t>0</a:t>
            </a:r>
            <a:r>
              <a:rPr lang="pl-PL" altLang="pl-PL" sz="1400">
                <a:latin typeface="Arial" panose="020B0604020202020204" pitchFamily="34" charset="0"/>
              </a:rPr>
              <a:t>=s</a:t>
            </a:r>
            <a:r>
              <a:rPr lang="pl-PL" altLang="pl-PL" sz="1400" baseline="-25000">
                <a:latin typeface="Arial" panose="020B0604020202020204" pitchFamily="34" charset="0"/>
              </a:rPr>
              <a:t>11</a:t>
            </a:r>
            <a:r>
              <a:rPr lang="pl-PL" altLang="pl-PL" sz="1400">
                <a:latin typeface="Arial" panose="020B0604020202020204" pitchFamily="34" charset="0"/>
              </a:rPr>
              <a:t>-s</a:t>
            </a:r>
            <a:r>
              <a:rPr lang="pl-PL" altLang="pl-PL" sz="1400" baseline="-25000">
                <a:latin typeface="Arial" panose="020B0604020202020204" pitchFamily="34" charset="0"/>
              </a:rPr>
              <a:t>12</a:t>
            </a:r>
            <a:r>
              <a:rPr lang="pl-PL" altLang="pl-PL" sz="1400">
                <a:latin typeface="Arial" panose="020B0604020202020204" pitchFamily="34" charset="0"/>
              </a:rPr>
              <a:t>-(s</a:t>
            </a:r>
            <a:r>
              <a:rPr lang="pl-PL" altLang="pl-PL" sz="1400" baseline="-25000">
                <a:latin typeface="Arial" panose="020B0604020202020204" pitchFamily="34" charset="0"/>
              </a:rPr>
              <a:t>44</a:t>
            </a:r>
            <a:r>
              <a:rPr lang="pl-PL" altLang="pl-PL" sz="1400">
                <a:latin typeface="Arial" panose="020B0604020202020204" pitchFamily="34" charset="0"/>
              </a:rPr>
              <a:t>/2) są stałymi sprężystości</a:t>
            </a:r>
          </a:p>
        </p:txBody>
      </p:sp>
      <p:sp>
        <p:nvSpPr>
          <p:cNvPr id="465926" name="Text Box 6"/>
          <p:cNvSpPr txBox="1">
            <a:spLocks noChangeArrowheads="1"/>
          </p:cNvSpPr>
          <p:nvPr/>
        </p:nvSpPr>
        <p:spPr bwMode="auto">
          <a:xfrm>
            <a:off x="323850" y="3357563"/>
            <a:ext cx="8820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W przypadku izotropowego stanu naprężeń (σ1 = σ2 = σ) z równania (1) otrzymamy:</a:t>
            </a:r>
          </a:p>
        </p:txBody>
      </p:sp>
      <p:sp>
        <p:nvSpPr>
          <p:cNvPr id="465927" name="Rectangle 7"/>
          <p:cNvSpPr>
            <a:spLocks noChangeArrowheads="1"/>
          </p:cNvSpPr>
          <p:nvPr/>
        </p:nvSpPr>
        <p:spPr bwMode="auto">
          <a:xfrm>
            <a:off x="0" y="32337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465928" name="Object 8"/>
          <p:cNvGraphicFramePr>
            <a:graphicFrameLocks noChangeAspect="1"/>
          </p:cNvGraphicFramePr>
          <p:nvPr/>
        </p:nvGraphicFramePr>
        <p:xfrm>
          <a:off x="2916238" y="3933825"/>
          <a:ext cx="3311525" cy="757238"/>
        </p:xfrm>
        <a:graphic>
          <a:graphicData uri="http://schemas.openxmlformats.org/presentationml/2006/ole">
            <mc:AlternateContent xmlns:mc="http://schemas.openxmlformats.org/markup-compatibility/2006">
              <mc:Choice xmlns:v="urn:schemas-microsoft-com:vml" Requires="v">
                <p:oleObj spid="_x0000_s465998" name="Microsoft Equation 3.0" r:id="rId5" imgW="1701800" imgH="393700" progId="Equation.3">
                  <p:embed/>
                </p:oleObj>
              </mc:Choice>
              <mc:Fallback>
                <p:oleObj name="Microsoft Equation 3.0" r:id="rId5" imgW="1701800" imgH="393700" progId="Equation.3">
                  <p:embed/>
                  <p:pic>
                    <p:nvPicPr>
                      <p:cNvPr id="0" name="Object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16238" y="3933825"/>
                        <a:ext cx="3311525"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65929" name="Rectangle 9"/>
          <p:cNvSpPr>
            <a:spLocks noChangeArrowheads="1"/>
          </p:cNvSpPr>
          <p:nvPr/>
        </p:nvSpPr>
        <p:spPr bwMode="auto">
          <a:xfrm>
            <a:off x="0" y="36242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5930" name="Rectangle 10"/>
          <p:cNvSpPr>
            <a:spLocks noChangeArrowheads="1"/>
          </p:cNvSpPr>
          <p:nvPr/>
        </p:nvSpPr>
        <p:spPr bwMode="auto">
          <a:xfrm>
            <a:off x="900113" y="4797425"/>
            <a:ext cx="28209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Dla przypadku gdy ψ = 0: </a:t>
            </a:r>
          </a:p>
        </p:txBody>
      </p:sp>
      <p:sp>
        <p:nvSpPr>
          <p:cNvPr id="465931" name="Rectangle 11"/>
          <p:cNvSpPr>
            <a:spLocks noChangeArrowheads="1"/>
          </p:cNvSpPr>
          <p:nvPr/>
        </p:nvSpPr>
        <p:spPr bwMode="auto">
          <a:xfrm>
            <a:off x="0" y="32337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465932" name="Object 12"/>
          <p:cNvGraphicFramePr>
            <a:graphicFrameLocks noChangeAspect="1"/>
          </p:cNvGraphicFramePr>
          <p:nvPr/>
        </p:nvGraphicFramePr>
        <p:xfrm>
          <a:off x="971550" y="5300663"/>
          <a:ext cx="2519363" cy="833437"/>
        </p:xfrm>
        <a:graphic>
          <a:graphicData uri="http://schemas.openxmlformats.org/presentationml/2006/ole">
            <mc:AlternateContent xmlns:mc="http://schemas.openxmlformats.org/markup-compatibility/2006">
              <mc:Choice xmlns:v="urn:schemas-microsoft-com:vml" Requires="v">
                <p:oleObj spid="_x0000_s465999" name="Microsoft Equation 3.0" r:id="rId7" imgW="1180588" imgH="393529" progId="Equation.3">
                  <p:embed/>
                </p:oleObj>
              </mc:Choice>
              <mc:Fallback>
                <p:oleObj name="Microsoft Equation 3.0" r:id="rId7" imgW="1180588" imgH="393529" progId="Equation.3">
                  <p:embed/>
                  <p:pic>
                    <p:nvPicPr>
                      <p:cNvPr id="0" name="Object 1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1550" y="5300663"/>
                        <a:ext cx="2519363"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65933" name="Rectangle 13"/>
          <p:cNvSpPr>
            <a:spLocks noChangeArrowheads="1"/>
          </p:cNvSpPr>
          <p:nvPr/>
        </p:nvSpPr>
        <p:spPr bwMode="auto">
          <a:xfrm>
            <a:off x="5364163" y="4797425"/>
            <a:ext cx="28733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Dla przypadku gdy ψ ≠ 0 : </a:t>
            </a:r>
          </a:p>
        </p:txBody>
      </p:sp>
      <p:sp>
        <p:nvSpPr>
          <p:cNvPr id="465934" name="Rectangle 14"/>
          <p:cNvSpPr>
            <a:spLocks noChangeArrowheads="1"/>
          </p:cNvSpPr>
          <p:nvPr/>
        </p:nvSpPr>
        <p:spPr bwMode="auto">
          <a:xfrm>
            <a:off x="0" y="32194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465935" name="Object 15"/>
          <p:cNvGraphicFramePr>
            <a:graphicFrameLocks noChangeAspect="1"/>
          </p:cNvGraphicFramePr>
          <p:nvPr/>
        </p:nvGraphicFramePr>
        <p:xfrm>
          <a:off x="5724525" y="5300663"/>
          <a:ext cx="2089150" cy="828675"/>
        </p:xfrm>
        <a:graphic>
          <a:graphicData uri="http://schemas.openxmlformats.org/presentationml/2006/ole">
            <mc:AlternateContent xmlns:mc="http://schemas.openxmlformats.org/markup-compatibility/2006">
              <mc:Choice xmlns:v="urn:schemas-microsoft-com:vml" Requires="v">
                <p:oleObj spid="_x0000_s466000" name="Microsoft Equation 3.0" r:id="rId9" imgW="1054100" imgH="419100" progId="Equation.3">
                  <p:embed/>
                </p:oleObj>
              </mc:Choice>
              <mc:Fallback>
                <p:oleObj name="Microsoft Equation 3.0" r:id="rId9" imgW="1054100" imgH="419100" progId="Equation.3">
                  <p:embed/>
                  <p:pic>
                    <p:nvPicPr>
                      <p:cNvPr id="0" name="Object 1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24525" y="5300663"/>
                        <a:ext cx="20891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65936" name="Text Box 16"/>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946" name="Rectangle 2"/>
          <p:cNvSpPr>
            <a:spLocks noChangeArrowheads="1"/>
          </p:cNvSpPr>
          <p:nvPr/>
        </p:nvSpPr>
        <p:spPr bwMode="auto">
          <a:xfrm>
            <a:off x="468313" y="476250"/>
            <a:ext cx="74168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Analiza naprężeń w monokryształach Ni-Al</a:t>
            </a:r>
          </a:p>
        </p:txBody>
      </p:sp>
      <p:grpSp>
        <p:nvGrpSpPr>
          <p:cNvPr id="466947" name="Group 3"/>
          <p:cNvGrpSpPr>
            <a:grpSpLocks/>
          </p:cNvGrpSpPr>
          <p:nvPr/>
        </p:nvGrpSpPr>
        <p:grpSpPr bwMode="auto">
          <a:xfrm>
            <a:off x="2268538" y="5157788"/>
            <a:ext cx="4392612" cy="1296987"/>
            <a:chOff x="1746" y="3339"/>
            <a:chExt cx="2767" cy="817"/>
          </a:xfrm>
        </p:grpSpPr>
        <p:grpSp>
          <p:nvGrpSpPr>
            <p:cNvPr id="466972" name="Group 4"/>
            <p:cNvGrpSpPr>
              <a:grpSpLocks/>
            </p:cNvGrpSpPr>
            <p:nvPr/>
          </p:nvGrpSpPr>
          <p:grpSpPr bwMode="auto">
            <a:xfrm>
              <a:off x="1746" y="3339"/>
              <a:ext cx="2767" cy="817"/>
              <a:chOff x="476" y="3067"/>
              <a:chExt cx="2767" cy="817"/>
            </a:xfrm>
          </p:grpSpPr>
          <p:sp>
            <p:nvSpPr>
              <p:cNvPr id="466974" name="Line 5"/>
              <p:cNvSpPr>
                <a:spLocks noChangeShapeType="1"/>
              </p:cNvSpPr>
              <p:nvPr/>
            </p:nvSpPr>
            <p:spPr bwMode="auto">
              <a:xfrm>
                <a:off x="476" y="3339"/>
                <a:ext cx="276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75" name="Line 6"/>
              <p:cNvSpPr>
                <a:spLocks noChangeShapeType="1"/>
              </p:cNvSpPr>
              <p:nvPr/>
            </p:nvSpPr>
            <p:spPr bwMode="auto">
              <a:xfrm>
                <a:off x="476" y="3611"/>
                <a:ext cx="276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76" name="Line 7"/>
              <p:cNvSpPr>
                <a:spLocks noChangeShapeType="1"/>
              </p:cNvSpPr>
              <p:nvPr/>
            </p:nvSpPr>
            <p:spPr bwMode="auto">
              <a:xfrm>
                <a:off x="3243" y="3067"/>
                <a:ext cx="0" cy="81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77" name="Line 8"/>
              <p:cNvSpPr>
                <a:spLocks noChangeShapeType="1"/>
              </p:cNvSpPr>
              <p:nvPr/>
            </p:nvSpPr>
            <p:spPr bwMode="auto">
              <a:xfrm>
                <a:off x="2472" y="3067"/>
                <a:ext cx="0" cy="81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78" name="Line 9"/>
              <p:cNvSpPr>
                <a:spLocks noChangeShapeType="1"/>
              </p:cNvSpPr>
              <p:nvPr/>
            </p:nvSpPr>
            <p:spPr bwMode="auto">
              <a:xfrm>
                <a:off x="1701" y="3067"/>
                <a:ext cx="0" cy="81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79" name="Line 10"/>
              <p:cNvSpPr>
                <a:spLocks noChangeShapeType="1"/>
              </p:cNvSpPr>
              <p:nvPr/>
            </p:nvSpPr>
            <p:spPr bwMode="auto">
              <a:xfrm>
                <a:off x="1701" y="3067"/>
                <a:ext cx="154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80" name="Line 11"/>
              <p:cNvSpPr>
                <a:spLocks noChangeShapeType="1"/>
              </p:cNvSpPr>
              <p:nvPr/>
            </p:nvSpPr>
            <p:spPr bwMode="auto">
              <a:xfrm>
                <a:off x="476" y="3339"/>
                <a:ext cx="0" cy="54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81" name="Line 12"/>
              <p:cNvSpPr>
                <a:spLocks noChangeShapeType="1"/>
              </p:cNvSpPr>
              <p:nvPr/>
            </p:nvSpPr>
            <p:spPr bwMode="auto">
              <a:xfrm>
                <a:off x="476" y="3884"/>
                <a:ext cx="276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66982" name="Text Box 13"/>
              <p:cNvSpPr txBox="1">
                <a:spLocks noChangeArrowheads="1"/>
              </p:cNvSpPr>
              <p:nvPr/>
            </p:nvSpPr>
            <p:spPr bwMode="auto">
              <a:xfrm>
                <a:off x="476" y="3657"/>
                <a:ext cx="1588"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latin typeface="Arial" panose="020B0604020202020204" pitchFamily="34" charset="0"/>
                  </a:rPr>
                  <a:t>Udział procentowy [%]</a:t>
                </a:r>
              </a:p>
            </p:txBody>
          </p:sp>
          <p:sp>
            <p:nvSpPr>
              <p:cNvPr id="466983" name="Text Box 14"/>
              <p:cNvSpPr txBox="1">
                <a:spLocks noChangeArrowheads="1"/>
              </p:cNvSpPr>
              <p:nvPr/>
            </p:nvSpPr>
            <p:spPr bwMode="auto">
              <a:xfrm>
                <a:off x="521" y="3385"/>
                <a:ext cx="49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a</a:t>
                </a:r>
                <a:r>
                  <a:rPr lang="pl-PL" altLang="pl-PL" sz="1600" baseline="-25000">
                    <a:latin typeface="Arial" panose="020B0604020202020204" pitchFamily="34" charset="0"/>
                  </a:rPr>
                  <a:t>0</a:t>
                </a:r>
                <a:r>
                  <a:rPr lang="pl-PL" altLang="pl-PL" sz="1600">
                    <a:latin typeface="Arial" panose="020B0604020202020204" pitchFamily="34" charset="0"/>
                  </a:rPr>
                  <a:t> [</a:t>
                </a:r>
                <a:r>
                  <a:rPr lang="en-US" altLang="pl-PL" sz="1600">
                    <a:latin typeface="Arial" panose="020B0604020202020204" pitchFamily="34" charset="0"/>
                    <a:cs typeface="Arial" panose="020B0604020202020204" pitchFamily="34" charset="0"/>
                  </a:rPr>
                  <a:t>Å</a:t>
                </a:r>
                <a:r>
                  <a:rPr lang="pl-PL" altLang="pl-PL" sz="1600">
                    <a:latin typeface="Arial" panose="020B0604020202020204" pitchFamily="34" charset="0"/>
                    <a:cs typeface="Arial" panose="020B0604020202020204" pitchFamily="34" charset="0"/>
                  </a:rPr>
                  <a:t>]</a:t>
                </a:r>
                <a:endParaRPr lang="en-US" altLang="pl-PL" sz="1600">
                  <a:latin typeface="Arial" panose="020B0604020202020204" pitchFamily="34" charset="0"/>
                  <a:cs typeface="Arial" panose="020B0604020202020204" pitchFamily="34" charset="0"/>
                </a:endParaRPr>
              </a:p>
            </p:txBody>
          </p:sp>
          <p:sp>
            <p:nvSpPr>
              <p:cNvPr id="466984" name="Text Box 15"/>
              <p:cNvSpPr txBox="1">
                <a:spLocks noChangeArrowheads="1"/>
              </p:cNvSpPr>
              <p:nvPr/>
            </p:nvSpPr>
            <p:spPr bwMode="auto">
              <a:xfrm>
                <a:off x="1882" y="3113"/>
                <a:ext cx="45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NiAl</a:t>
                </a:r>
              </a:p>
            </p:txBody>
          </p:sp>
          <p:sp>
            <p:nvSpPr>
              <p:cNvPr id="466985" name="Text Box 16"/>
              <p:cNvSpPr txBox="1">
                <a:spLocks noChangeArrowheads="1"/>
              </p:cNvSpPr>
              <p:nvPr/>
            </p:nvSpPr>
            <p:spPr bwMode="auto">
              <a:xfrm>
                <a:off x="2653" y="3113"/>
                <a:ext cx="45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Ni</a:t>
                </a:r>
                <a:r>
                  <a:rPr lang="pl-PL" altLang="pl-PL" sz="1600" baseline="-25000">
                    <a:latin typeface="Arial" panose="020B0604020202020204" pitchFamily="34" charset="0"/>
                  </a:rPr>
                  <a:t>3</a:t>
                </a:r>
                <a:r>
                  <a:rPr lang="pl-PL" altLang="pl-PL" sz="1600">
                    <a:latin typeface="Arial" panose="020B0604020202020204" pitchFamily="34" charset="0"/>
                  </a:rPr>
                  <a:t>Al</a:t>
                </a:r>
              </a:p>
            </p:txBody>
          </p:sp>
          <p:sp>
            <p:nvSpPr>
              <p:cNvPr id="466986" name="Text Box 17"/>
              <p:cNvSpPr txBox="1">
                <a:spLocks noChangeArrowheads="1"/>
              </p:cNvSpPr>
              <p:nvPr/>
            </p:nvSpPr>
            <p:spPr bwMode="auto">
              <a:xfrm>
                <a:off x="1791" y="3385"/>
                <a:ext cx="635"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2,8602</a:t>
                </a:r>
              </a:p>
            </p:txBody>
          </p:sp>
          <p:sp>
            <p:nvSpPr>
              <p:cNvPr id="466987" name="Text Box 18"/>
              <p:cNvSpPr txBox="1">
                <a:spLocks noChangeArrowheads="1"/>
              </p:cNvSpPr>
              <p:nvPr/>
            </p:nvSpPr>
            <p:spPr bwMode="auto">
              <a:xfrm>
                <a:off x="2608" y="3385"/>
                <a:ext cx="5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3,5855</a:t>
                </a:r>
              </a:p>
            </p:txBody>
          </p:sp>
          <p:sp>
            <p:nvSpPr>
              <p:cNvPr id="466988" name="Text Box 19"/>
              <p:cNvSpPr txBox="1">
                <a:spLocks noChangeArrowheads="1"/>
              </p:cNvSpPr>
              <p:nvPr/>
            </p:nvSpPr>
            <p:spPr bwMode="auto">
              <a:xfrm>
                <a:off x="1927" y="3657"/>
                <a:ext cx="36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32</a:t>
                </a:r>
              </a:p>
            </p:txBody>
          </p:sp>
          <p:sp>
            <p:nvSpPr>
              <p:cNvPr id="466989" name="Text Box 20"/>
              <p:cNvSpPr txBox="1">
                <a:spLocks noChangeArrowheads="1"/>
              </p:cNvSpPr>
              <p:nvPr/>
            </p:nvSpPr>
            <p:spPr bwMode="auto">
              <a:xfrm>
                <a:off x="2744" y="3657"/>
                <a:ext cx="36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68</a:t>
                </a:r>
              </a:p>
            </p:txBody>
          </p:sp>
        </p:grpSp>
        <p:sp>
          <p:nvSpPr>
            <p:cNvPr id="466973" name="Text Box 21"/>
            <p:cNvSpPr txBox="1">
              <a:spLocks noChangeArrowheads="1"/>
            </p:cNvSpPr>
            <p:nvPr/>
          </p:nvSpPr>
          <p:spPr bwMode="auto">
            <a:xfrm>
              <a:off x="1927" y="3339"/>
              <a:ext cx="72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Tabela 1</a:t>
              </a:r>
            </a:p>
          </p:txBody>
        </p:sp>
      </p:grpSp>
      <p:grpSp>
        <p:nvGrpSpPr>
          <p:cNvPr id="466948" name="Group 22"/>
          <p:cNvGrpSpPr>
            <a:grpSpLocks/>
          </p:cNvGrpSpPr>
          <p:nvPr/>
        </p:nvGrpSpPr>
        <p:grpSpPr bwMode="auto">
          <a:xfrm>
            <a:off x="1403350" y="1268413"/>
            <a:ext cx="6191250" cy="3648075"/>
            <a:chOff x="884" y="799"/>
            <a:chExt cx="3900" cy="2298"/>
          </a:xfrm>
        </p:grpSpPr>
        <p:grpSp>
          <p:nvGrpSpPr>
            <p:cNvPr id="466950" name="Group 23"/>
            <p:cNvGrpSpPr>
              <a:grpSpLocks/>
            </p:cNvGrpSpPr>
            <p:nvPr/>
          </p:nvGrpSpPr>
          <p:grpSpPr bwMode="auto">
            <a:xfrm>
              <a:off x="884" y="799"/>
              <a:ext cx="3900" cy="2131"/>
              <a:chOff x="1314" y="14825"/>
              <a:chExt cx="9060" cy="5440"/>
            </a:xfrm>
          </p:grpSpPr>
          <p:pic>
            <p:nvPicPr>
              <p:cNvPr id="466961" name="Picture 24" descr="Ni_faz11"/>
              <p:cNvPicPr>
                <a:picLocks noChangeAspect="1" noChangeArrowheads="1"/>
              </p:cNvPicPr>
              <p:nvPr/>
            </p:nvPicPr>
            <p:blipFill>
              <a:blip r:embed="rId2" cstate="print">
                <a:extLst>
                  <a:ext uri="{28A0092B-C50C-407E-A947-70E740481C1C}">
                    <a14:useLocalDpi xmlns:a14="http://schemas.microsoft.com/office/drawing/2010/main" val="0"/>
                  </a:ext>
                </a:extLst>
              </a:blip>
              <a:srcRect t="5290" b="15404"/>
              <a:stretch>
                <a:fillRect/>
              </a:stretch>
            </p:blipFill>
            <p:spPr bwMode="auto">
              <a:xfrm>
                <a:off x="1314" y="14825"/>
                <a:ext cx="9060" cy="5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66962" name="Group 25"/>
              <p:cNvGrpSpPr>
                <a:grpSpLocks/>
              </p:cNvGrpSpPr>
              <p:nvPr/>
            </p:nvGrpSpPr>
            <p:grpSpPr bwMode="auto">
              <a:xfrm>
                <a:off x="2965" y="15691"/>
                <a:ext cx="7080" cy="3692"/>
                <a:chOff x="3163" y="2293"/>
                <a:chExt cx="7080" cy="3692"/>
              </a:xfrm>
            </p:grpSpPr>
            <p:sp>
              <p:nvSpPr>
                <p:cNvPr id="466963" name="Text Box 26"/>
                <p:cNvSpPr txBox="1">
                  <a:spLocks noChangeArrowheads="1"/>
                </p:cNvSpPr>
                <p:nvPr/>
              </p:nvSpPr>
              <p:spPr bwMode="auto">
                <a:xfrm>
                  <a:off x="3224" y="4574"/>
                  <a:ext cx="234" cy="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4" name="Text Box 27"/>
                <p:cNvSpPr txBox="1">
                  <a:spLocks noChangeArrowheads="1"/>
                </p:cNvSpPr>
                <p:nvPr/>
              </p:nvSpPr>
              <p:spPr bwMode="auto">
                <a:xfrm>
                  <a:off x="10009" y="5041"/>
                  <a:ext cx="234" cy="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5" name="Text Box 28"/>
                <p:cNvSpPr txBox="1">
                  <a:spLocks noChangeArrowheads="1"/>
                </p:cNvSpPr>
                <p:nvPr/>
              </p:nvSpPr>
              <p:spPr bwMode="auto">
                <a:xfrm>
                  <a:off x="7711" y="4939"/>
                  <a:ext cx="234" cy="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6" name="Text Box 29"/>
                <p:cNvSpPr txBox="1">
                  <a:spLocks noChangeArrowheads="1"/>
                </p:cNvSpPr>
                <p:nvPr/>
              </p:nvSpPr>
              <p:spPr bwMode="auto">
                <a:xfrm>
                  <a:off x="5576" y="5066"/>
                  <a:ext cx="234" cy="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7" name="Text Box 30"/>
                <p:cNvSpPr txBox="1">
                  <a:spLocks noChangeArrowheads="1"/>
                </p:cNvSpPr>
                <p:nvPr/>
              </p:nvSpPr>
              <p:spPr bwMode="auto">
                <a:xfrm>
                  <a:off x="3163" y="2293"/>
                  <a:ext cx="234"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8" name="Text Box 31"/>
                <p:cNvSpPr txBox="1">
                  <a:spLocks noChangeArrowheads="1"/>
                </p:cNvSpPr>
                <p:nvPr/>
              </p:nvSpPr>
              <p:spPr bwMode="auto">
                <a:xfrm>
                  <a:off x="9302" y="4790"/>
                  <a:ext cx="234"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69" name="Text Box 32"/>
                <p:cNvSpPr txBox="1">
                  <a:spLocks noChangeArrowheads="1"/>
                </p:cNvSpPr>
                <p:nvPr/>
              </p:nvSpPr>
              <p:spPr bwMode="auto">
                <a:xfrm>
                  <a:off x="8509" y="4591"/>
                  <a:ext cx="234"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70" name="Text Box 33"/>
                <p:cNvSpPr txBox="1">
                  <a:spLocks noChangeArrowheads="1"/>
                </p:cNvSpPr>
                <p:nvPr/>
              </p:nvSpPr>
              <p:spPr bwMode="auto">
                <a:xfrm>
                  <a:off x="6410" y="4898"/>
                  <a:ext cx="234"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466971" name="Text Box 34"/>
                <p:cNvSpPr txBox="1">
                  <a:spLocks noChangeArrowheads="1"/>
                </p:cNvSpPr>
                <p:nvPr/>
              </p:nvSpPr>
              <p:spPr bwMode="auto">
                <a:xfrm>
                  <a:off x="3961" y="4531"/>
                  <a:ext cx="234"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 </a:t>
                  </a:r>
                </a:p>
              </p:txBody>
            </p:sp>
          </p:grpSp>
        </p:grpSp>
        <p:sp>
          <p:nvSpPr>
            <p:cNvPr id="466951" name="Text Box 35"/>
            <p:cNvSpPr txBox="1">
              <a:spLocks noChangeArrowheads="1"/>
            </p:cNvSpPr>
            <p:nvPr/>
          </p:nvSpPr>
          <p:spPr bwMode="auto">
            <a:xfrm>
              <a:off x="1066" y="2885"/>
              <a:ext cx="331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i="1">
                  <a:latin typeface="Arial" panose="020B0604020202020204" pitchFamily="34" charset="0"/>
                </a:rPr>
                <a:t>Dyfraktogram rentgenowski proszku Ni-Al </a:t>
              </a:r>
            </a:p>
          </p:txBody>
        </p:sp>
        <p:sp>
          <p:nvSpPr>
            <p:cNvPr id="466952" name="Rectangle 36"/>
            <p:cNvSpPr>
              <a:spLocks noChangeArrowheads="1"/>
            </p:cNvSpPr>
            <p:nvPr/>
          </p:nvSpPr>
          <p:spPr bwMode="auto">
            <a:xfrm rot="-5400000">
              <a:off x="1363" y="1001"/>
              <a:ext cx="577"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(111) Ni</a:t>
              </a:r>
              <a:r>
                <a:rPr lang="pl-PL" altLang="pl-PL" sz="1200" baseline="-25000">
                  <a:latin typeface="Arial" panose="020B0604020202020204" pitchFamily="34" charset="0"/>
                </a:rPr>
                <a:t>3</a:t>
              </a:r>
              <a:r>
                <a:rPr lang="pl-PL" altLang="pl-PL" sz="1200">
                  <a:latin typeface="Arial" panose="020B0604020202020204" pitchFamily="34" charset="0"/>
                </a:rPr>
                <a:t>Al</a:t>
              </a:r>
            </a:p>
          </p:txBody>
        </p:sp>
        <p:sp>
          <p:nvSpPr>
            <p:cNvPr id="466953" name="Rectangle 37"/>
            <p:cNvSpPr>
              <a:spLocks noChangeArrowheads="1"/>
            </p:cNvSpPr>
            <p:nvPr/>
          </p:nvSpPr>
          <p:spPr bwMode="auto">
            <a:xfrm rot="-5400000">
              <a:off x="1381" y="1709"/>
              <a:ext cx="54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(110) NiAl</a:t>
              </a:r>
            </a:p>
          </p:txBody>
        </p:sp>
        <p:sp>
          <p:nvSpPr>
            <p:cNvPr id="466954" name="Rectangle 38"/>
            <p:cNvSpPr>
              <a:spLocks noChangeArrowheads="1"/>
            </p:cNvSpPr>
            <p:nvPr/>
          </p:nvSpPr>
          <p:spPr bwMode="auto">
            <a:xfrm rot="-5400000">
              <a:off x="1470" y="1665"/>
              <a:ext cx="907"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(200) Ni</a:t>
              </a:r>
              <a:r>
                <a:rPr lang="pl-PL" altLang="pl-PL" sz="1200" baseline="-25000">
                  <a:latin typeface="Arial" panose="020B0604020202020204" pitchFamily="34" charset="0"/>
                </a:rPr>
                <a:t>3</a:t>
              </a:r>
              <a:r>
                <a:rPr lang="pl-PL" altLang="pl-PL" sz="1200">
                  <a:latin typeface="Arial" panose="020B0604020202020204" pitchFamily="34" charset="0"/>
                </a:rPr>
                <a:t>Al</a:t>
              </a:r>
            </a:p>
          </p:txBody>
        </p:sp>
        <p:sp>
          <p:nvSpPr>
            <p:cNvPr id="466955" name="Rectangle 39"/>
            <p:cNvSpPr>
              <a:spLocks noChangeArrowheads="1"/>
            </p:cNvSpPr>
            <p:nvPr/>
          </p:nvSpPr>
          <p:spPr bwMode="auto">
            <a:xfrm rot="-5400000">
              <a:off x="2305" y="2099"/>
              <a:ext cx="6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(200) NiAl</a:t>
              </a:r>
            </a:p>
          </p:txBody>
        </p:sp>
        <p:sp>
          <p:nvSpPr>
            <p:cNvPr id="466956" name="Rectangle 40"/>
            <p:cNvSpPr>
              <a:spLocks noChangeArrowheads="1"/>
            </p:cNvSpPr>
            <p:nvPr/>
          </p:nvSpPr>
          <p:spPr bwMode="auto">
            <a:xfrm rot="-5400000">
              <a:off x="2859" y="1999"/>
              <a:ext cx="577"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(220) Ni</a:t>
              </a:r>
              <a:r>
                <a:rPr lang="pl-PL" altLang="pl-PL" sz="1200" baseline="-25000">
                  <a:latin typeface="Arial" panose="020B0604020202020204" pitchFamily="34" charset="0"/>
                </a:rPr>
                <a:t>3</a:t>
              </a:r>
              <a:r>
                <a:rPr lang="pl-PL" altLang="pl-PL" sz="1200">
                  <a:latin typeface="Arial" panose="020B0604020202020204" pitchFamily="34" charset="0"/>
                </a:rPr>
                <a:t>Al</a:t>
              </a:r>
            </a:p>
          </p:txBody>
        </p:sp>
        <p:sp>
          <p:nvSpPr>
            <p:cNvPr id="466957" name="Rectangle 41"/>
            <p:cNvSpPr>
              <a:spLocks noChangeArrowheads="1"/>
            </p:cNvSpPr>
            <p:nvPr/>
          </p:nvSpPr>
          <p:spPr bwMode="auto">
            <a:xfrm rot="-5400000">
              <a:off x="3286" y="2117"/>
              <a:ext cx="54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(211) NiAl</a:t>
              </a:r>
            </a:p>
          </p:txBody>
        </p:sp>
        <p:sp>
          <p:nvSpPr>
            <p:cNvPr id="466958" name="Rectangle 42"/>
            <p:cNvSpPr>
              <a:spLocks noChangeArrowheads="1"/>
            </p:cNvSpPr>
            <p:nvPr/>
          </p:nvSpPr>
          <p:spPr bwMode="auto">
            <a:xfrm rot="-5400000">
              <a:off x="3721" y="1999"/>
              <a:ext cx="577"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(310) Ni</a:t>
              </a:r>
              <a:r>
                <a:rPr lang="pl-PL" altLang="pl-PL" sz="1200" baseline="-25000">
                  <a:latin typeface="Arial" panose="020B0604020202020204" pitchFamily="34" charset="0"/>
                </a:rPr>
                <a:t>3</a:t>
              </a:r>
              <a:r>
                <a:rPr lang="pl-PL" altLang="pl-PL" sz="1200">
                  <a:latin typeface="Arial" panose="020B0604020202020204" pitchFamily="34" charset="0"/>
                </a:rPr>
                <a:t>Al</a:t>
              </a:r>
            </a:p>
          </p:txBody>
        </p:sp>
        <p:sp>
          <p:nvSpPr>
            <p:cNvPr id="466959" name="Rectangle 43"/>
            <p:cNvSpPr>
              <a:spLocks noChangeArrowheads="1"/>
            </p:cNvSpPr>
            <p:nvPr/>
          </p:nvSpPr>
          <p:spPr bwMode="auto">
            <a:xfrm rot="-5400000">
              <a:off x="4039" y="2090"/>
              <a:ext cx="577"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(222) Ni</a:t>
              </a:r>
              <a:r>
                <a:rPr lang="pl-PL" altLang="pl-PL" sz="1200" baseline="-25000">
                  <a:latin typeface="Arial" panose="020B0604020202020204" pitchFamily="34" charset="0"/>
                </a:rPr>
                <a:t>3</a:t>
              </a:r>
              <a:r>
                <a:rPr lang="pl-PL" altLang="pl-PL" sz="1200">
                  <a:latin typeface="Arial" panose="020B0604020202020204" pitchFamily="34" charset="0"/>
                </a:rPr>
                <a:t>Al</a:t>
              </a:r>
            </a:p>
          </p:txBody>
        </p:sp>
        <p:sp>
          <p:nvSpPr>
            <p:cNvPr id="466960" name="Rectangle 44"/>
            <p:cNvSpPr>
              <a:spLocks noChangeArrowheads="1"/>
            </p:cNvSpPr>
            <p:nvPr/>
          </p:nvSpPr>
          <p:spPr bwMode="auto">
            <a:xfrm rot="-5400000">
              <a:off x="4279" y="2168"/>
              <a:ext cx="552"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(220) NiAl</a:t>
              </a:r>
            </a:p>
          </p:txBody>
        </p:sp>
      </p:grpSp>
      <p:sp>
        <p:nvSpPr>
          <p:cNvPr id="466949" name="Text Box 45"/>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7970" name="Group 2"/>
          <p:cNvGrpSpPr>
            <a:grpSpLocks/>
          </p:cNvGrpSpPr>
          <p:nvPr/>
        </p:nvGrpSpPr>
        <p:grpSpPr bwMode="auto">
          <a:xfrm>
            <a:off x="323850" y="1412875"/>
            <a:ext cx="3240088" cy="1800225"/>
            <a:chOff x="6277" y="1405"/>
            <a:chExt cx="3548" cy="1902"/>
          </a:xfrm>
        </p:grpSpPr>
        <p:sp>
          <p:nvSpPr>
            <p:cNvPr id="467985" name="Rectangle 3"/>
            <p:cNvSpPr>
              <a:spLocks noChangeArrowheads="1"/>
            </p:cNvSpPr>
            <p:nvPr/>
          </p:nvSpPr>
          <p:spPr bwMode="auto">
            <a:xfrm>
              <a:off x="6283" y="1951"/>
              <a:ext cx="762" cy="960"/>
            </a:xfrm>
            <a:prstGeom prst="rect">
              <a:avLst/>
            </a:prstGeom>
            <a:solidFill>
              <a:srgbClr val="DDDDDD"/>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467986" name="Group 4"/>
            <p:cNvGrpSpPr>
              <a:grpSpLocks/>
            </p:cNvGrpSpPr>
            <p:nvPr/>
          </p:nvGrpSpPr>
          <p:grpSpPr bwMode="auto">
            <a:xfrm>
              <a:off x="6277" y="1405"/>
              <a:ext cx="3548" cy="1902"/>
              <a:chOff x="3122" y="5759"/>
              <a:chExt cx="3548" cy="1902"/>
            </a:xfrm>
          </p:grpSpPr>
          <p:sp>
            <p:nvSpPr>
              <p:cNvPr id="467987" name="AutoShape 5"/>
              <p:cNvSpPr>
                <a:spLocks noChangeArrowheads="1"/>
              </p:cNvSpPr>
              <p:nvPr/>
            </p:nvSpPr>
            <p:spPr bwMode="auto">
              <a:xfrm>
                <a:off x="3122" y="6139"/>
                <a:ext cx="772" cy="1256"/>
              </a:xfrm>
              <a:prstGeom prst="can">
                <a:avLst>
                  <a:gd name="adj" fmla="val 40674"/>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cxnSp>
            <p:nvCxnSpPr>
              <p:cNvPr id="467988" name="AutoShape 6"/>
              <p:cNvCxnSpPr>
                <a:cxnSpLocks noChangeShapeType="1"/>
              </p:cNvCxnSpPr>
              <p:nvPr/>
            </p:nvCxnSpPr>
            <p:spPr bwMode="auto">
              <a:xfrm>
                <a:off x="3514" y="5818"/>
                <a:ext cx="0" cy="1843"/>
              </a:xfrm>
              <a:prstGeom prst="straightConnector1">
                <a:avLst/>
              </a:prstGeom>
              <a:noFill/>
              <a:ln w="9525">
                <a:solidFill>
                  <a:srgbClr val="000000"/>
                </a:solidFill>
                <a:prstDash val="lgDashDot"/>
                <a:round/>
                <a:headEnd/>
                <a:tailEnd/>
              </a:ln>
              <a:extLst>
                <a:ext uri="{909E8E84-426E-40DD-AFC4-6F175D3DCCD1}">
                  <a14:hiddenFill xmlns:a14="http://schemas.microsoft.com/office/drawing/2010/main">
                    <a:noFill/>
                  </a14:hiddenFill>
                </a:ext>
              </a:extLst>
            </p:spPr>
          </p:cxnSp>
          <p:cxnSp>
            <p:nvCxnSpPr>
              <p:cNvPr id="467989" name="AutoShape 7"/>
              <p:cNvCxnSpPr>
                <a:cxnSpLocks noChangeShapeType="1"/>
              </p:cNvCxnSpPr>
              <p:nvPr/>
            </p:nvCxnSpPr>
            <p:spPr bwMode="auto">
              <a:xfrm>
                <a:off x="3686" y="6623"/>
                <a:ext cx="0" cy="449"/>
              </a:xfrm>
              <a:prstGeom prst="straightConnector1">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67990" name="AutoShape 8"/>
              <p:cNvCxnSpPr>
                <a:cxnSpLocks noChangeShapeType="1"/>
              </p:cNvCxnSpPr>
              <p:nvPr/>
            </p:nvCxnSpPr>
            <p:spPr bwMode="auto">
              <a:xfrm rot="5400000">
                <a:off x="3588" y="6057"/>
                <a:ext cx="1" cy="449"/>
              </a:xfrm>
              <a:prstGeom prst="straightConnector1">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cxnSp>
          <p:sp>
            <p:nvSpPr>
              <p:cNvPr id="467991" name="Text Box 9"/>
              <p:cNvSpPr txBox="1">
                <a:spLocks noChangeArrowheads="1"/>
              </p:cNvSpPr>
              <p:nvPr/>
            </p:nvSpPr>
            <p:spPr bwMode="auto">
              <a:xfrm>
                <a:off x="4366" y="5759"/>
                <a:ext cx="2304" cy="4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t>σ prostopad</a:t>
                </a:r>
                <a:r>
                  <a:rPr lang="pl-PL" altLang="pl-PL" sz="1600">
                    <a:latin typeface="Arial" panose="020B0604020202020204" pitchFamily="34" charset="0"/>
                  </a:rPr>
                  <a:t>łe do osi</a:t>
                </a:r>
              </a:p>
            </p:txBody>
          </p:sp>
          <p:sp>
            <p:nvSpPr>
              <p:cNvPr id="467992" name="Text Box 10"/>
              <p:cNvSpPr txBox="1">
                <a:spLocks noChangeArrowheads="1"/>
              </p:cNvSpPr>
              <p:nvPr/>
            </p:nvSpPr>
            <p:spPr bwMode="auto">
              <a:xfrm>
                <a:off x="4191" y="7223"/>
                <a:ext cx="2304" cy="4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t>σ r</a:t>
                </a:r>
                <a:r>
                  <a:rPr lang="pl-PL" altLang="pl-PL" sz="1600">
                    <a:latin typeface="Arial" panose="020B0604020202020204" pitchFamily="34" charset="0"/>
                  </a:rPr>
                  <a:t>ównoległe do osi</a:t>
                </a:r>
              </a:p>
            </p:txBody>
          </p:sp>
          <p:cxnSp>
            <p:nvCxnSpPr>
              <p:cNvPr id="467993" name="AutoShape 11"/>
              <p:cNvCxnSpPr>
                <a:cxnSpLocks noChangeShapeType="1"/>
              </p:cNvCxnSpPr>
              <p:nvPr/>
            </p:nvCxnSpPr>
            <p:spPr bwMode="auto">
              <a:xfrm flipH="1">
                <a:off x="3813" y="6001"/>
                <a:ext cx="553" cy="19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467994" name="AutoShape 12"/>
              <p:cNvCxnSpPr>
                <a:cxnSpLocks noChangeShapeType="1"/>
              </p:cNvCxnSpPr>
              <p:nvPr/>
            </p:nvCxnSpPr>
            <p:spPr bwMode="auto">
              <a:xfrm flipH="1" flipV="1">
                <a:off x="3813" y="7072"/>
                <a:ext cx="378" cy="32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pSp>
      </p:grpSp>
      <p:sp>
        <p:nvSpPr>
          <p:cNvPr id="467971" name="Rectangle 13"/>
          <p:cNvSpPr>
            <a:spLocks noChangeArrowheads="1"/>
          </p:cNvSpPr>
          <p:nvPr/>
        </p:nvSpPr>
        <p:spPr bwMode="auto">
          <a:xfrm>
            <a:off x="468313" y="476250"/>
            <a:ext cx="74168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Analiza naprężeń w monokryształach Ni-Al</a:t>
            </a:r>
          </a:p>
        </p:txBody>
      </p:sp>
      <p:sp>
        <p:nvSpPr>
          <p:cNvPr id="467972" name="Rectangle 14"/>
          <p:cNvSpPr>
            <a:spLocks noChangeArrowheads="1"/>
          </p:cNvSpPr>
          <p:nvPr/>
        </p:nvSpPr>
        <p:spPr bwMode="auto">
          <a:xfrm>
            <a:off x="0" y="3429000"/>
            <a:ext cx="4105275" cy="61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i="1">
                <a:latin typeface="Arial" panose="020B0604020202020204" pitchFamily="34" charset="0"/>
              </a:rPr>
              <a:t>Schematyczne zaznaczenie </a:t>
            </a:r>
          </a:p>
          <a:p>
            <a:pPr eaLnBrk="1" hangingPunct="1">
              <a:spcBef>
                <a:spcPct val="0"/>
              </a:spcBef>
              <a:buFontTx/>
              <a:buNone/>
            </a:pPr>
            <a:r>
              <a:rPr lang="pl-PL" altLang="pl-PL" sz="1600" i="1">
                <a:latin typeface="Arial" panose="020B0604020202020204" pitchFamily="34" charset="0"/>
              </a:rPr>
              <a:t>obszarów pomiaru stanu naprężeń</a:t>
            </a:r>
            <a:r>
              <a:rPr lang="pl-PL" altLang="pl-PL" sz="1800">
                <a:latin typeface="Arial" panose="020B0604020202020204" pitchFamily="34" charset="0"/>
              </a:rPr>
              <a:t>  </a:t>
            </a:r>
          </a:p>
        </p:txBody>
      </p:sp>
      <p:sp>
        <p:nvSpPr>
          <p:cNvPr id="467973" name="Rectangle 1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7974" name="Rectangle 16"/>
          <p:cNvSpPr>
            <a:spLocks noChangeArrowheads="1"/>
          </p:cNvSpPr>
          <p:nvPr/>
        </p:nvSpPr>
        <p:spPr bwMode="auto">
          <a:xfrm>
            <a:off x="0" y="228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7975" name="Rectangle 17"/>
          <p:cNvSpPr>
            <a:spLocks noChangeArrowheads="1"/>
          </p:cNvSpPr>
          <p:nvPr/>
        </p:nvSpPr>
        <p:spPr bwMode="auto">
          <a:xfrm>
            <a:off x="0" y="33194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67976" name="Rectangle 18"/>
          <p:cNvSpPr>
            <a:spLocks noChangeArrowheads="1"/>
          </p:cNvSpPr>
          <p:nvPr/>
        </p:nvSpPr>
        <p:spPr bwMode="auto">
          <a:xfrm>
            <a:off x="0" y="35385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467977" name="Group 19"/>
          <p:cNvGrpSpPr>
            <a:grpSpLocks/>
          </p:cNvGrpSpPr>
          <p:nvPr/>
        </p:nvGrpSpPr>
        <p:grpSpPr bwMode="auto">
          <a:xfrm>
            <a:off x="3635375" y="1773238"/>
            <a:ext cx="5508625" cy="4029075"/>
            <a:chOff x="2290" y="845"/>
            <a:chExt cx="3470" cy="2538"/>
          </a:xfrm>
        </p:grpSpPr>
        <p:sp>
          <p:nvSpPr>
            <p:cNvPr id="467979" name="Text Box 20"/>
            <p:cNvSpPr txBox="1">
              <a:spLocks noChangeArrowheads="1"/>
            </p:cNvSpPr>
            <p:nvPr/>
          </p:nvSpPr>
          <p:spPr bwMode="auto">
            <a:xfrm>
              <a:off x="2381" y="845"/>
              <a:ext cx="299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marL="800100" indent="-342900">
                <a:spcBef>
                  <a:spcPct val="20000"/>
                </a:spcBef>
                <a:buChar char="–"/>
                <a:defRPr sz="2800">
                  <a:solidFill>
                    <a:schemeClr val="tx1"/>
                  </a:solidFill>
                  <a:latin typeface="Times New Roman" panose="02020603050405020304" pitchFamily="18" charset="0"/>
                </a:defRPr>
              </a:lvl2pPr>
              <a:lvl3pPr marL="1257300" indent="-3429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lphaLcPeriod"/>
              </a:pPr>
              <a:r>
                <a:rPr lang="pl-PL" altLang="pl-PL" sz="1800">
                  <a:solidFill>
                    <a:srgbClr val="FF0000"/>
                  </a:solidFill>
                  <a:latin typeface="Arial" panose="020B0604020202020204" pitchFamily="34" charset="0"/>
                </a:rPr>
                <a:t>w płaszczyźnie prostopadłej do osi walca</a:t>
              </a:r>
            </a:p>
          </p:txBody>
        </p:sp>
        <p:sp>
          <p:nvSpPr>
            <p:cNvPr id="467980" name="Text Box 21"/>
            <p:cNvSpPr txBox="1">
              <a:spLocks noChangeArrowheads="1"/>
            </p:cNvSpPr>
            <p:nvPr/>
          </p:nvSpPr>
          <p:spPr bwMode="auto">
            <a:xfrm>
              <a:off x="2290" y="1162"/>
              <a:ext cx="1815" cy="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rPr>
                <a:t>d</a:t>
              </a:r>
              <a:r>
                <a:rPr lang="el-GR" altLang="pl-PL" sz="1600" baseline="-25000">
                  <a:latin typeface="Arial" panose="020B0604020202020204" pitchFamily="34" charset="0"/>
                  <a:cs typeface="Arial" panose="020B0604020202020204" pitchFamily="34" charset="0"/>
                </a:rPr>
                <a:t>ψ</a:t>
              </a:r>
              <a:r>
                <a:rPr lang="pl-PL" altLang="pl-PL" sz="1600" baseline="30000">
                  <a:latin typeface="Arial" panose="020B0604020202020204" pitchFamily="34" charset="0"/>
                  <a:cs typeface="Arial" panose="020B0604020202020204" pitchFamily="34" charset="0"/>
                </a:rPr>
                <a:t>hkl</a:t>
              </a:r>
              <a:r>
                <a:rPr lang="pl-PL" altLang="pl-PL" sz="1600">
                  <a:latin typeface="Arial" panose="020B0604020202020204" pitchFamily="34" charset="0"/>
                  <a:cs typeface="Arial" panose="020B0604020202020204" pitchFamily="34" charset="0"/>
                </a:rPr>
                <a:t> = d</a:t>
              </a:r>
              <a:r>
                <a:rPr lang="pl-PL" altLang="pl-PL" sz="1600" baseline="-25000">
                  <a:latin typeface="Arial" panose="020B0604020202020204" pitchFamily="34" charset="0"/>
                  <a:cs typeface="Arial" panose="020B0604020202020204" pitchFamily="34" charset="0"/>
                </a:rPr>
                <a:t>0</a:t>
              </a:r>
              <a:r>
                <a:rPr lang="pl-PL" altLang="pl-PL" sz="1600" baseline="30000">
                  <a:latin typeface="Arial" panose="020B0604020202020204" pitchFamily="34" charset="0"/>
                  <a:cs typeface="Arial" panose="020B0604020202020204" pitchFamily="34" charset="0"/>
                </a:rPr>
                <a:t>110</a:t>
              </a:r>
              <a:r>
                <a:rPr lang="pl-PL" altLang="pl-PL" sz="1600">
                  <a:latin typeface="Arial" panose="020B0604020202020204" pitchFamily="34" charset="0"/>
                  <a:cs typeface="Arial" panose="020B0604020202020204" pitchFamily="34" charset="0"/>
                </a:rPr>
                <a:t>(NiAl) = 2,02813</a:t>
              </a:r>
              <a:r>
                <a:rPr lang="en-US" altLang="pl-PL" sz="1600">
                  <a:latin typeface="Arial" panose="020B0604020202020204" pitchFamily="34" charset="0"/>
                  <a:cs typeface="Arial" panose="020B0604020202020204" pitchFamily="34" charset="0"/>
                </a:rPr>
                <a:t>Å</a:t>
              </a: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0</a:t>
              </a:r>
              <a:r>
                <a:rPr lang="es-ES" altLang="pl-PL" sz="1600">
                  <a:latin typeface="Arial" panose="020B0604020202020204" pitchFamily="34" charset="0"/>
                </a:rPr>
                <a:t>(NiAl) = 2.8602 Å</a:t>
              </a:r>
              <a:endParaRPr lang="pl-PL" altLang="pl-PL" sz="1600">
                <a:latin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110</a:t>
              </a:r>
              <a:r>
                <a:rPr lang="es-ES" altLang="pl-PL" sz="1600">
                  <a:latin typeface="Arial" panose="020B0604020202020204" pitchFamily="34" charset="0"/>
                </a:rPr>
                <a:t>(NiAl) = 2.86821 Å</a:t>
              </a:r>
              <a:endParaRPr lang="pl-PL" altLang="pl-PL" sz="1600">
                <a:latin typeface="Arial" panose="020B0604020202020204" pitchFamily="34" charset="0"/>
              </a:endParaRPr>
            </a:p>
            <a:p>
              <a:pPr eaLnBrk="1" hangingPunct="1">
                <a:spcBef>
                  <a:spcPct val="50000"/>
                </a:spcBef>
                <a:buFontTx/>
                <a:buNone/>
              </a:pPr>
              <a:r>
                <a:rPr lang="el-GR" altLang="pl-PL" sz="1600">
                  <a:latin typeface="Arial" panose="020B0604020202020204" pitchFamily="34" charset="0"/>
                  <a:cs typeface="Arial" panose="020B0604020202020204" pitchFamily="34" charset="0"/>
                </a:rPr>
                <a:t>ε</a:t>
              </a:r>
              <a:r>
                <a:rPr lang="pl-PL" altLang="pl-PL" sz="1600" baseline="-25000">
                  <a:latin typeface="Arial" panose="020B0604020202020204" pitchFamily="34" charset="0"/>
                  <a:cs typeface="Arial" panose="020B0604020202020204" pitchFamily="34" charset="0"/>
                </a:rPr>
                <a:t>0</a:t>
              </a:r>
              <a:r>
                <a:rPr lang="pl-PL" altLang="pl-PL" sz="1600" baseline="30000">
                  <a:latin typeface="Arial" panose="020B0604020202020204" pitchFamily="34" charset="0"/>
                  <a:cs typeface="Arial" panose="020B0604020202020204" pitchFamily="34" charset="0"/>
                </a:rPr>
                <a:t>110 </a:t>
              </a:r>
              <a:r>
                <a:rPr lang="pl-PL" altLang="pl-PL" sz="1600">
                  <a:latin typeface="Arial" panose="020B0604020202020204" pitchFamily="34" charset="0"/>
                  <a:cs typeface="Arial" panose="020B0604020202020204" pitchFamily="34" charset="0"/>
                </a:rPr>
                <a:t>(NiAl) = 0,0028005</a:t>
              </a:r>
              <a:endParaRPr lang="el-GR" altLang="pl-PL" sz="1600">
                <a:latin typeface="Arial" panose="020B0604020202020204" pitchFamily="34" charset="0"/>
                <a:cs typeface="Arial" panose="020B0604020202020204" pitchFamily="34" charset="0"/>
              </a:endParaRPr>
            </a:p>
          </p:txBody>
        </p:sp>
        <p:sp>
          <p:nvSpPr>
            <p:cNvPr id="467981" name="Text Box 22"/>
            <p:cNvSpPr txBox="1">
              <a:spLocks noChangeArrowheads="1"/>
            </p:cNvSpPr>
            <p:nvPr/>
          </p:nvSpPr>
          <p:spPr bwMode="auto">
            <a:xfrm>
              <a:off x="4105" y="1162"/>
              <a:ext cx="1655" cy="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cs typeface="Arial" panose="020B0604020202020204" pitchFamily="34" charset="0"/>
                </a:rPr>
                <a:t>d</a:t>
              </a:r>
              <a:r>
                <a:rPr lang="pl-PL" altLang="pl-PL" sz="1600" baseline="-25000">
                  <a:latin typeface="Arial" panose="020B0604020202020204" pitchFamily="34" charset="0"/>
                  <a:cs typeface="Arial" panose="020B0604020202020204" pitchFamily="34" charset="0"/>
                </a:rPr>
                <a:t>0</a:t>
              </a:r>
              <a:r>
                <a:rPr lang="pl-PL" altLang="pl-PL" sz="1600">
                  <a:latin typeface="Arial" panose="020B0604020202020204" pitchFamily="34" charset="0"/>
                  <a:cs typeface="Arial" panose="020B0604020202020204" pitchFamily="34" charset="0"/>
                </a:rPr>
                <a:t>200(Ni</a:t>
              </a:r>
              <a:r>
                <a:rPr lang="pl-PL" altLang="pl-PL" sz="1600" baseline="-25000">
                  <a:latin typeface="Arial" panose="020B0604020202020204" pitchFamily="34" charset="0"/>
                  <a:cs typeface="Arial" panose="020B0604020202020204" pitchFamily="34" charset="0"/>
                </a:rPr>
                <a:t>3</a:t>
              </a:r>
              <a:r>
                <a:rPr lang="pl-PL" altLang="pl-PL" sz="1600">
                  <a:latin typeface="Arial" panose="020B0604020202020204" pitchFamily="34" charset="0"/>
                  <a:cs typeface="Arial" panose="020B0604020202020204" pitchFamily="34" charset="0"/>
                </a:rPr>
                <a:t>Al) = </a:t>
              </a:r>
              <a:r>
                <a:rPr lang="pl-PL" altLang="pl-PL" sz="1600">
                  <a:latin typeface="Arial" panose="020B0604020202020204" pitchFamily="34" charset="0"/>
                </a:rPr>
                <a:t>1,80035 </a:t>
              </a:r>
              <a:r>
                <a:rPr lang="es-ES" altLang="pl-PL" sz="1600">
                  <a:latin typeface="Arial" panose="020B0604020202020204" pitchFamily="34" charset="0"/>
                </a:rPr>
                <a:t>Å</a:t>
              </a:r>
              <a:r>
                <a:rPr lang="pl-PL" altLang="pl-PL" sz="1600">
                  <a:latin typeface="Arial" panose="020B0604020202020204" pitchFamily="34" charset="0"/>
                </a:rPr>
                <a:t> </a:t>
              </a:r>
              <a:endParaRPr lang="en-US" altLang="pl-PL" sz="1600">
                <a:latin typeface="Arial" panose="020B0604020202020204" pitchFamily="34" charset="0"/>
                <a:cs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0</a:t>
              </a:r>
              <a:r>
                <a:rPr lang="es-ES" altLang="pl-PL" sz="1600">
                  <a:latin typeface="Arial" panose="020B0604020202020204" pitchFamily="34" charset="0"/>
                </a:rPr>
                <a:t>(Ni</a:t>
              </a:r>
              <a:r>
                <a:rPr lang="pl-PL" altLang="pl-PL" sz="1600" baseline="-25000">
                  <a:latin typeface="Arial" panose="020B0604020202020204" pitchFamily="34" charset="0"/>
                </a:rPr>
                <a:t>3</a:t>
              </a:r>
              <a:r>
                <a:rPr lang="es-ES" altLang="pl-PL" sz="1600">
                  <a:latin typeface="Arial" panose="020B0604020202020204" pitchFamily="34" charset="0"/>
                </a:rPr>
                <a:t>Al) = </a:t>
              </a:r>
              <a:r>
                <a:rPr lang="pl-PL" altLang="pl-PL" sz="1600">
                  <a:latin typeface="Arial" panose="020B0604020202020204" pitchFamily="34" charset="0"/>
                </a:rPr>
                <a:t>3,5855 </a:t>
              </a:r>
              <a:r>
                <a:rPr lang="es-ES" altLang="pl-PL" sz="1600">
                  <a:latin typeface="Arial" panose="020B0604020202020204" pitchFamily="34" charset="0"/>
                </a:rPr>
                <a:t>Å</a:t>
              </a:r>
              <a:endParaRPr lang="pl-PL" altLang="pl-PL" sz="1600">
                <a:latin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pl-PL" altLang="pl-PL" sz="1600" baseline="-25000">
                  <a:latin typeface="Arial" panose="020B0604020202020204" pitchFamily="34" charset="0"/>
                </a:rPr>
                <a:t>200</a:t>
              </a:r>
              <a:r>
                <a:rPr lang="es-ES" altLang="pl-PL" sz="1600">
                  <a:latin typeface="Arial" panose="020B0604020202020204" pitchFamily="34" charset="0"/>
                </a:rPr>
                <a:t>(Ni</a:t>
              </a:r>
              <a:r>
                <a:rPr lang="pl-PL" altLang="pl-PL" sz="1600" baseline="-25000">
                  <a:latin typeface="Arial" panose="020B0604020202020204" pitchFamily="34" charset="0"/>
                </a:rPr>
                <a:t>3</a:t>
              </a:r>
              <a:r>
                <a:rPr lang="es-ES" altLang="pl-PL" sz="1600">
                  <a:latin typeface="Arial" panose="020B0604020202020204" pitchFamily="34" charset="0"/>
                </a:rPr>
                <a:t>Al) = </a:t>
              </a:r>
              <a:r>
                <a:rPr lang="pl-PL" altLang="pl-PL" sz="1600">
                  <a:latin typeface="Arial" panose="020B0604020202020204" pitchFamily="34" charset="0"/>
                </a:rPr>
                <a:t>3,6007</a:t>
              </a:r>
              <a:r>
                <a:rPr lang="es-ES" altLang="pl-PL" sz="1600">
                  <a:latin typeface="Arial" panose="020B0604020202020204" pitchFamily="34" charset="0"/>
                </a:rPr>
                <a:t> Å</a:t>
              </a:r>
              <a:endParaRPr lang="pl-PL" altLang="pl-PL" sz="1600">
                <a:latin typeface="Arial" panose="020B0604020202020204" pitchFamily="34" charset="0"/>
              </a:endParaRPr>
            </a:p>
            <a:p>
              <a:pPr eaLnBrk="1" hangingPunct="1">
                <a:spcBef>
                  <a:spcPct val="50000"/>
                </a:spcBef>
                <a:buFontTx/>
                <a:buNone/>
              </a:pPr>
              <a:r>
                <a:rPr lang="el-GR" altLang="pl-PL" sz="1600">
                  <a:latin typeface="Arial" panose="020B0604020202020204" pitchFamily="34" charset="0"/>
                </a:rPr>
                <a:t>ε</a:t>
              </a:r>
              <a:r>
                <a:rPr lang="pl-PL" altLang="pl-PL" sz="1600" baseline="-25000">
                  <a:latin typeface="Arial" panose="020B0604020202020204" pitchFamily="34" charset="0"/>
                </a:rPr>
                <a:t>0</a:t>
              </a:r>
              <a:r>
                <a:rPr lang="pl-PL" altLang="pl-PL" sz="1600" baseline="30000">
                  <a:latin typeface="Arial" panose="020B0604020202020204" pitchFamily="34" charset="0"/>
                </a:rPr>
                <a:t>200</a:t>
              </a:r>
              <a:r>
                <a:rPr lang="pl-PL" altLang="pl-PL" sz="1600">
                  <a:latin typeface="Arial" panose="020B0604020202020204" pitchFamily="34" charset="0"/>
                </a:rPr>
                <a:t> (Ni</a:t>
              </a:r>
              <a:r>
                <a:rPr lang="pl-PL" altLang="pl-PL" sz="1600" baseline="-25000">
                  <a:latin typeface="Arial" panose="020B0604020202020204" pitchFamily="34" charset="0"/>
                </a:rPr>
                <a:t>3</a:t>
              </a:r>
              <a:r>
                <a:rPr lang="pl-PL" altLang="pl-PL" sz="1600">
                  <a:latin typeface="Arial" panose="020B0604020202020204" pitchFamily="34" charset="0"/>
                </a:rPr>
                <a:t>Al) = 0,0042393 </a:t>
              </a:r>
            </a:p>
          </p:txBody>
        </p:sp>
        <p:sp>
          <p:nvSpPr>
            <p:cNvPr id="467982" name="Text Box 23"/>
            <p:cNvSpPr txBox="1">
              <a:spLocks noChangeArrowheads="1"/>
            </p:cNvSpPr>
            <p:nvPr/>
          </p:nvSpPr>
          <p:spPr bwMode="auto">
            <a:xfrm>
              <a:off x="2381" y="2160"/>
              <a:ext cx="313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marL="800100" indent="-342900">
                <a:spcBef>
                  <a:spcPct val="20000"/>
                </a:spcBef>
                <a:buChar char="–"/>
                <a:defRPr sz="2800">
                  <a:solidFill>
                    <a:schemeClr val="tx1"/>
                  </a:solidFill>
                  <a:latin typeface="Times New Roman" panose="02020603050405020304" pitchFamily="18" charset="0"/>
                </a:defRPr>
              </a:lvl2pPr>
              <a:lvl3pPr marL="1257300" indent="-3429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AutoNum type="alphaLcPeriod" startAt="2"/>
              </a:pPr>
              <a:r>
                <a:rPr lang="pl-PL" altLang="pl-PL" sz="1800">
                  <a:solidFill>
                    <a:srgbClr val="FF0000"/>
                  </a:solidFill>
                  <a:latin typeface="Arial" panose="020B0604020202020204" pitchFamily="34" charset="0"/>
                </a:rPr>
                <a:t>w płaszczyźnie równoległej do osi walca</a:t>
              </a:r>
            </a:p>
          </p:txBody>
        </p:sp>
        <p:sp>
          <p:nvSpPr>
            <p:cNvPr id="467983" name="Text Box 24"/>
            <p:cNvSpPr txBox="1">
              <a:spLocks noChangeArrowheads="1"/>
            </p:cNvSpPr>
            <p:nvPr/>
          </p:nvSpPr>
          <p:spPr bwMode="auto">
            <a:xfrm>
              <a:off x="2336" y="2478"/>
              <a:ext cx="1815" cy="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cs typeface="Arial" panose="020B0604020202020204" pitchFamily="34" charset="0"/>
                </a:rPr>
                <a:t>d</a:t>
              </a:r>
              <a:r>
                <a:rPr lang="pl-PL" altLang="pl-PL" sz="1600" baseline="-25000">
                  <a:latin typeface="Arial" panose="020B0604020202020204" pitchFamily="34" charset="0"/>
                  <a:cs typeface="Arial" panose="020B0604020202020204" pitchFamily="34" charset="0"/>
                </a:rPr>
                <a:t>0</a:t>
              </a:r>
              <a:r>
                <a:rPr lang="pl-PL" altLang="pl-PL" sz="1600" baseline="30000">
                  <a:latin typeface="Arial" panose="020B0604020202020204" pitchFamily="34" charset="0"/>
                  <a:cs typeface="Arial" panose="020B0604020202020204" pitchFamily="34" charset="0"/>
                </a:rPr>
                <a:t>110</a:t>
              </a:r>
              <a:r>
                <a:rPr lang="pl-PL" altLang="pl-PL" sz="1600">
                  <a:latin typeface="Arial" panose="020B0604020202020204" pitchFamily="34" charset="0"/>
                  <a:cs typeface="Arial" panose="020B0604020202020204" pitchFamily="34" charset="0"/>
                </a:rPr>
                <a:t>(NiAl) = 2,02777 </a:t>
              </a:r>
              <a:r>
                <a:rPr lang="en-US" altLang="pl-PL" sz="1600">
                  <a:latin typeface="Arial" panose="020B0604020202020204" pitchFamily="34" charset="0"/>
                  <a:cs typeface="Arial" panose="020B0604020202020204" pitchFamily="34" charset="0"/>
                </a:rPr>
                <a:t>Å</a:t>
              </a: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0</a:t>
              </a:r>
              <a:r>
                <a:rPr lang="es-ES" altLang="pl-PL" sz="1600">
                  <a:latin typeface="Arial" panose="020B0604020202020204" pitchFamily="34" charset="0"/>
                </a:rPr>
                <a:t>(NiAl) = 2.8602 Å</a:t>
              </a:r>
              <a:endParaRPr lang="pl-PL" altLang="pl-PL" sz="1600">
                <a:latin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110</a:t>
              </a:r>
              <a:r>
                <a:rPr lang="es-ES" altLang="pl-PL" sz="1600">
                  <a:latin typeface="Arial" panose="020B0604020202020204" pitchFamily="34" charset="0"/>
                </a:rPr>
                <a:t>(NiAl) = 2.86</a:t>
              </a:r>
              <a:r>
                <a:rPr lang="pl-PL" altLang="pl-PL" sz="1600">
                  <a:latin typeface="Arial" panose="020B0604020202020204" pitchFamily="34" charset="0"/>
                </a:rPr>
                <a:t>77</a:t>
              </a:r>
              <a:r>
                <a:rPr lang="es-ES" altLang="pl-PL" sz="1600">
                  <a:latin typeface="Arial" panose="020B0604020202020204" pitchFamily="34" charset="0"/>
                </a:rPr>
                <a:t> Å</a:t>
              </a:r>
              <a:endParaRPr lang="pl-PL" altLang="pl-PL" sz="1600">
                <a:latin typeface="Arial" panose="020B0604020202020204" pitchFamily="34" charset="0"/>
              </a:endParaRPr>
            </a:p>
            <a:p>
              <a:pPr eaLnBrk="1" hangingPunct="1">
                <a:spcBef>
                  <a:spcPct val="50000"/>
                </a:spcBef>
                <a:buFontTx/>
                <a:buNone/>
              </a:pPr>
              <a:r>
                <a:rPr lang="el-GR" altLang="pl-PL" sz="1600">
                  <a:latin typeface="Arial" panose="020B0604020202020204" pitchFamily="34" charset="0"/>
                  <a:cs typeface="Arial" panose="020B0604020202020204" pitchFamily="34" charset="0"/>
                </a:rPr>
                <a:t>ε</a:t>
              </a:r>
              <a:r>
                <a:rPr lang="pl-PL" altLang="pl-PL" sz="1600" baseline="-25000">
                  <a:latin typeface="Arial" panose="020B0604020202020204" pitchFamily="34" charset="0"/>
                  <a:cs typeface="Arial" panose="020B0604020202020204" pitchFamily="34" charset="0"/>
                </a:rPr>
                <a:t>0</a:t>
              </a:r>
              <a:r>
                <a:rPr lang="pl-PL" altLang="pl-PL" sz="1600" baseline="30000">
                  <a:latin typeface="Arial" panose="020B0604020202020204" pitchFamily="34" charset="0"/>
                  <a:cs typeface="Arial" panose="020B0604020202020204" pitchFamily="34" charset="0"/>
                </a:rPr>
                <a:t>110 </a:t>
              </a:r>
              <a:r>
                <a:rPr lang="pl-PL" altLang="pl-PL" sz="1600">
                  <a:latin typeface="Arial" panose="020B0604020202020204" pitchFamily="34" charset="0"/>
                  <a:cs typeface="Arial" panose="020B0604020202020204" pitchFamily="34" charset="0"/>
                </a:rPr>
                <a:t>(NiAl) = 0,00262219</a:t>
              </a:r>
              <a:endParaRPr lang="el-GR" altLang="pl-PL" sz="1600">
                <a:latin typeface="Arial" panose="020B0604020202020204" pitchFamily="34" charset="0"/>
                <a:cs typeface="Arial" panose="020B0604020202020204" pitchFamily="34" charset="0"/>
              </a:endParaRPr>
            </a:p>
          </p:txBody>
        </p:sp>
        <p:sp>
          <p:nvSpPr>
            <p:cNvPr id="467984" name="Text Box 25"/>
            <p:cNvSpPr txBox="1">
              <a:spLocks noChangeArrowheads="1"/>
            </p:cNvSpPr>
            <p:nvPr/>
          </p:nvSpPr>
          <p:spPr bwMode="auto">
            <a:xfrm>
              <a:off x="4014" y="2478"/>
              <a:ext cx="1655" cy="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600">
                  <a:latin typeface="Arial" panose="020B0604020202020204" pitchFamily="34" charset="0"/>
                  <a:cs typeface="Arial" panose="020B0604020202020204" pitchFamily="34" charset="0"/>
                </a:rPr>
                <a:t>d</a:t>
              </a:r>
              <a:r>
                <a:rPr lang="pl-PL" altLang="pl-PL" sz="1600" baseline="-25000">
                  <a:latin typeface="Arial" panose="020B0604020202020204" pitchFamily="34" charset="0"/>
                  <a:cs typeface="Arial" panose="020B0604020202020204" pitchFamily="34" charset="0"/>
                </a:rPr>
                <a:t>0</a:t>
              </a:r>
              <a:r>
                <a:rPr lang="pl-PL" altLang="pl-PL" sz="1600">
                  <a:latin typeface="Arial" panose="020B0604020202020204" pitchFamily="34" charset="0"/>
                  <a:cs typeface="Arial" panose="020B0604020202020204" pitchFamily="34" charset="0"/>
                </a:rPr>
                <a:t>200(Ni</a:t>
              </a:r>
              <a:r>
                <a:rPr lang="pl-PL" altLang="pl-PL" sz="1600" baseline="-25000">
                  <a:latin typeface="Arial" panose="020B0604020202020204" pitchFamily="34" charset="0"/>
                  <a:cs typeface="Arial" panose="020B0604020202020204" pitchFamily="34" charset="0"/>
                </a:rPr>
                <a:t>3</a:t>
              </a:r>
              <a:r>
                <a:rPr lang="pl-PL" altLang="pl-PL" sz="1600">
                  <a:latin typeface="Arial" panose="020B0604020202020204" pitchFamily="34" charset="0"/>
                  <a:cs typeface="Arial" panose="020B0604020202020204" pitchFamily="34" charset="0"/>
                </a:rPr>
                <a:t>Al) = </a:t>
              </a:r>
              <a:r>
                <a:rPr lang="pl-PL" altLang="pl-PL" sz="1600">
                  <a:latin typeface="Arial" panose="020B0604020202020204" pitchFamily="34" charset="0"/>
                </a:rPr>
                <a:t>1,79909 </a:t>
              </a:r>
              <a:r>
                <a:rPr lang="es-ES" altLang="pl-PL" sz="1600">
                  <a:latin typeface="Arial" panose="020B0604020202020204" pitchFamily="34" charset="0"/>
                </a:rPr>
                <a:t>Å</a:t>
              </a:r>
              <a:r>
                <a:rPr lang="pl-PL" altLang="pl-PL" sz="1600">
                  <a:latin typeface="Arial" panose="020B0604020202020204" pitchFamily="34" charset="0"/>
                </a:rPr>
                <a:t> </a:t>
              </a:r>
              <a:endParaRPr lang="en-US" altLang="pl-PL" sz="1600">
                <a:latin typeface="Arial" panose="020B0604020202020204" pitchFamily="34" charset="0"/>
                <a:cs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es-ES" altLang="pl-PL" sz="1600" baseline="-25000">
                  <a:latin typeface="Arial" panose="020B0604020202020204" pitchFamily="34" charset="0"/>
                </a:rPr>
                <a:t>0</a:t>
              </a:r>
              <a:r>
                <a:rPr lang="es-ES" altLang="pl-PL" sz="1600">
                  <a:latin typeface="Arial" panose="020B0604020202020204" pitchFamily="34" charset="0"/>
                </a:rPr>
                <a:t>(Ni</a:t>
              </a:r>
              <a:r>
                <a:rPr lang="pl-PL" altLang="pl-PL" sz="1600" baseline="-25000">
                  <a:latin typeface="Arial" panose="020B0604020202020204" pitchFamily="34" charset="0"/>
                </a:rPr>
                <a:t>3</a:t>
              </a:r>
              <a:r>
                <a:rPr lang="es-ES" altLang="pl-PL" sz="1600">
                  <a:latin typeface="Arial" panose="020B0604020202020204" pitchFamily="34" charset="0"/>
                </a:rPr>
                <a:t>Al) = </a:t>
              </a:r>
              <a:r>
                <a:rPr lang="pl-PL" altLang="pl-PL" sz="1600">
                  <a:latin typeface="Arial" panose="020B0604020202020204" pitchFamily="34" charset="0"/>
                </a:rPr>
                <a:t>3,5855 </a:t>
              </a:r>
              <a:r>
                <a:rPr lang="es-ES" altLang="pl-PL" sz="1600">
                  <a:latin typeface="Arial" panose="020B0604020202020204" pitchFamily="34" charset="0"/>
                </a:rPr>
                <a:t>Å</a:t>
              </a:r>
              <a:endParaRPr lang="pl-PL" altLang="pl-PL" sz="1600">
                <a:latin typeface="Arial" panose="020B0604020202020204" pitchFamily="34" charset="0"/>
              </a:endParaRPr>
            </a:p>
            <a:p>
              <a:pPr eaLnBrk="1" hangingPunct="1">
                <a:spcBef>
                  <a:spcPct val="50000"/>
                </a:spcBef>
                <a:buFontTx/>
                <a:buNone/>
              </a:pPr>
              <a:r>
                <a:rPr lang="es-ES" altLang="pl-PL" sz="1600">
                  <a:latin typeface="Arial" panose="020B0604020202020204" pitchFamily="34" charset="0"/>
                </a:rPr>
                <a:t>a</a:t>
              </a:r>
              <a:r>
                <a:rPr lang="pl-PL" altLang="pl-PL" sz="1600" baseline="-25000">
                  <a:latin typeface="Arial" panose="020B0604020202020204" pitchFamily="34" charset="0"/>
                </a:rPr>
                <a:t>20</a:t>
              </a:r>
              <a:r>
                <a:rPr lang="es-ES" altLang="pl-PL" sz="1600" baseline="-25000">
                  <a:latin typeface="Arial" panose="020B0604020202020204" pitchFamily="34" charset="0"/>
                </a:rPr>
                <a:t>0</a:t>
              </a:r>
              <a:r>
                <a:rPr lang="es-ES" altLang="pl-PL" sz="1600">
                  <a:latin typeface="Arial" panose="020B0604020202020204" pitchFamily="34" charset="0"/>
                </a:rPr>
                <a:t>(Ni</a:t>
              </a:r>
              <a:r>
                <a:rPr lang="pl-PL" altLang="pl-PL" sz="1600" baseline="-25000">
                  <a:latin typeface="Arial" panose="020B0604020202020204" pitchFamily="34" charset="0"/>
                </a:rPr>
                <a:t>3</a:t>
              </a:r>
              <a:r>
                <a:rPr lang="es-ES" altLang="pl-PL" sz="1600">
                  <a:latin typeface="Arial" panose="020B0604020202020204" pitchFamily="34" charset="0"/>
                </a:rPr>
                <a:t>Al) = </a:t>
              </a:r>
              <a:r>
                <a:rPr lang="pl-PL" altLang="pl-PL" sz="1600">
                  <a:latin typeface="Arial" panose="020B0604020202020204" pitchFamily="34" charset="0"/>
                </a:rPr>
                <a:t>3,59818</a:t>
              </a:r>
              <a:r>
                <a:rPr lang="es-ES" altLang="pl-PL" sz="1600">
                  <a:latin typeface="Arial" panose="020B0604020202020204" pitchFamily="34" charset="0"/>
                </a:rPr>
                <a:t> Å</a:t>
              </a:r>
              <a:endParaRPr lang="pl-PL" altLang="pl-PL" sz="1600">
                <a:latin typeface="Arial" panose="020B0604020202020204" pitchFamily="34" charset="0"/>
              </a:endParaRPr>
            </a:p>
            <a:p>
              <a:pPr eaLnBrk="1" hangingPunct="1">
                <a:spcBef>
                  <a:spcPct val="50000"/>
                </a:spcBef>
                <a:buFontTx/>
                <a:buNone/>
              </a:pPr>
              <a:r>
                <a:rPr lang="el-GR" altLang="pl-PL" sz="1600">
                  <a:latin typeface="Arial" panose="020B0604020202020204" pitchFamily="34" charset="0"/>
                </a:rPr>
                <a:t>ε</a:t>
              </a:r>
              <a:r>
                <a:rPr lang="pl-PL" altLang="pl-PL" sz="1600" baseline="-25000">
                  <a:latin typeface="Arial" panose="020B0604020202020204" pitchFamily="34" charset="0"/>
                </a:rPr>
                <a:t>0</a:t>
              </a:r>
              <a:r>
                <a:rPr lang="pl-PL" altLang="pl-PL" sz="1600" baseline="30000">
                  <a:latin typeface="Arial" panose="020B0604020202020204" pitchFamily="34" charset="0"/>
                </a:rPr>
                <a:t>200</a:t>
              </a:r>
              <a:r>
                <a:rPr lang="pl-PL" altLang="pl-PL" sz="1600">
                  <a:latin typeface="Arial" panose="020B0604020202020204" pitchFamily="34" charset="0"/>
                </a:rPr>
                <a:t> (Ni</a:t>
              </a:r>
              <a:r>
                <a:rPr lang="pl-PL" altLang="pl-PL" sz="1600" baseline="-25000">
                  <a:latin typeface="Arial" panose="020B0604020202020204" pitchFamily="34" charset="0"/>
                </a:rPr>
                <a:t>3</a:t>
              </a:r>
              <a:r>
                <a:rPr lang="pl-PL" altLang="pl-PL" sz="1600">
                  <a:latin typeface="Arial" panose="020B0604020202020204" pitchFamily="34" charset="0"/>
                </a:rPr>
                <a:t>Al) = 0,00353647 </a:t>
              </a:r>
            </a:p>
          </p:txBody>
        </p:sp>
      </p:grpSp>
      <p:sp>
        <p:nvSpPr>
          <p:cNvPr id="467978" name="Text Box 26"/>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2"/>
          <p:cNvSpPr>
            <a:spLocks noChangeArrowheads="1"/>
          </p:cNvSpPr>
          <p:nvPr/>
        </p:nvSpPr>
        <p:spPr bwMode="auto">
          <a:xfrm>
            <a:off x="468313" y="476250"/>
            <a:ext cx="7416800" cy="52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800">
                <a:solidFill>
                  <a:srgbClr val="3333CC"/>
                </a:solidFill>
              </a:rPr>
              <a:t>Analiza naprężeń w monokryształach Ni-Al</a:t>
            </a:r>
          </a:p>
        </p:txBody>
      </p:sp>
      <p:sp>
        <p:nvSpPr>
          <p:cNvPr id="468995" name="Text Box 3"/>
          <p:cNvSpPr txBox="1">
            <a:spLocks noChangeArrowheads="1"/>
          </p:cNvSpPr>
          <p:nvPr/>
        </p:nvSpPr>
        <p:spPr bwMode="auto">
          <a:xfrm>
            <a:off x="755650" y="1557338"/>
            <a:ext cx="7416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latin typeface="Arial" panose="020B0604020202020204" pitchFamily="34" charset="0"/>
              </a:rPr>
              <a:t>Znając dyfrakcyjne stałe podatności (s</a:t>
            </a:r>
            <a:r>
              <a:rPr lang="pl-PL" altLang="pl-PL" sz="1800" baseline="-25000">
                <a:latin typeface="Arial" panose="020B0604020202020204" pitchFamily="34" charset="0"/>
              </a:rPr>
              <a:t>ij</a:t>
            </a:r>
            <a:r>
              <a:rPr lang="pl-PL" altLang="pl-PL" sz="1800">
                <a:latin typeface="Arial" panose="020B0604020202020204" pitchFamily="34" charset="0"/>
              </a:rPr>
              <a:t>) dla NiAl oraz stałe sztywności (c</a:t>
            </a:r>
            <a:r>
              <a:rPr lang="pl-PL" altLang="pl-PL" sz="1800" baseline="-25000">
                <a:latin typeface="Arial" panose="020B0604020202020204" pitchFamily="34" charset="0"/>
              </a:rPr>
              <a:t>ij</a:t>
            </a:r>
            <a:r>
              <a:rPr lang="pl-PL" altLang="pl-PL" sz="1800">
                <a:latin typeface="Arial" panose="020B0604020202020204" pitchFamily="34" charset="0"/>
              </a:rPr>
              <a:t>) dla Ni</a:t>
            </a:r>
            <a:r>
              <a:rPr lang="pl-PL" altLang="pl-PL" sz="1800" baseline="-25000">
                <a:latin typeface="Arial" panose="020B0604020202020204" pitchFamily="34" charset="0"/>
              </a:rPr>
              <a:t>3</a:t>
            </a:r>
            <a:r>
              <a:rPr lang="pl-PL" altLang="pl-PL" sz="1800">
                <a:latin typeface="Arial" panose="020B0604020202020204" pitchFamily="34" charset="0"/>
              </a:rPr>
              <a:t>Al oszacowano stan naprężeń wg równania: </a:t>
            </a:r>
          </a:p>
        </p:txBody>
      </p:sp>
      <p:sp>
        <p:nvSpPr>
          <p:cNvPr id="468996" name="Rectangle 4"/>
          <p:cNvSpPr>
            <a:spLocks noChangeArrowheads="1"/>
          </p:cNvSpPr>
          <p:nvPr/>
        </p:nvSpPr>
        <p:spPr bwMode="auto">
          <a:xfrm>
            <a:off x="0" y="31384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468997" name="Object 5"/>
          <p:cNvGraphicFramePr>
            <a:graphicFrameLocks noChangeAspect="1"/>
          </p:cNvGraphicFramePr>
          <p:nvPr/>
        </p:nvGraphicFramePr>
        <p:xfrm>
          <a:off x="3563938" y="2492375"/>
          <a:ext cx="1655762" cy="1041400"/>
        </p:xfrm>
        <a:graphic>
          <a:graphicData uri="http://schemas.openxmlformats.org/presentationml/2006/ole">
            <mc:AlternateContent xmlns:mc="http://schemas.openxmlformats.org/markup-compatibility/2006">
              <mc:Choice xmlns:v="urn:schemas-microsoft-com:vml" Requires="v">
                <p:oleObj spid="_x0000_s469018" name="Microsoft Equation 3.0" r:id="rId3" imgW="926698" imgH="583947" progId="Equation.3">
                  <p:embed/>
                </p:oleObj>
              </mc:Choice>
              <mc:Fallback>
                <p:oleObj name="Microsoft Equation 3.0" r:id="rId3" imgW="926698" imgH="583947" progId="Equation.3">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3938" y="2492375"/>
                        <a:ext cx="1655762"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68998" name="Text Box 6"/>
          <p:cNvSpPr txBox="1">
            <a:spLocks noChangeArrowheads="1"/>
          </p:cNvSpPr>
          <p:nvPr/>
        </p:nvSpPr>
        <p:spPr bwMode="auto">
          <a:xfrm>
            <a:off x="611188" y="3573463"/>
            <a:ext cx="31670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u="sng">
                <a:solidFill>
                  <a:srgbClr val="3333CC"/>
                </a:solidFill>
                <a:latin typeface="Arial" panose="020B0604020202020204" pitchFamily="34" charset="0"/>
              </a:rPr>
              <a:t>Naprężenia własne dla NiAl:</a:t>
            </a:r>
          </a:p>
        </p:txBody>
      </p:sp>
      <p:sp>
        <p:nvSpPr>
          <p:cNvPr id="468999" name="Text Box 7"/>
          <p:cNvSpPr txBox="1">
            <a:spLocks noChangeArrowheads="1"/>
          </p:cNvSpPr>
          <p:nvPr/>
        </p:nvSpPr>
        <p:spPr bwMode="auto">
          <a:xfrm>
            <a:off x="1476375" y="4076700"/>
            <a:ext cx="66960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σ(NiAl) = -1.7 MPa w płaszczyźnie prostopadłej do osi walca  </a:t>
            </a:r>
          </a:p>
          <a:p>
            <a:pPr eaLnBrk="1" hangingPunct="1">
              <a:spcBef>
                <a:spcPct val="0"/>
              </a:spcBef>
              <a:buFontTx/>
              <a:buNone/>
            </a:pPr>
            <a:r>
              <a:rPr lang="pl-PL" altLang="pl-PL" sz="1800">
                <a:latin typeface="Arial" panose="020B0604020202020204" pitchFamily="34" charset="0"/>
              </a:rPr>
              <a:t>σ(NiAl) = -1.6 MPa w płaszczyźnie równoległej do osi walca </a:t>
            </a:r>
          </a:p>
        </p:txBody>
      </p:sp>
      <p:sp>
        <p:nvSpPr>
          <p:cNvPr id="469000" name="Text Box 8"/>
          <p:cNvSpPr txBox="1">
            <a:spLocks noChangeArrowheads="1"/>
          </p:cNvSpPr>
          <p:nvPr/>
        </p:nvSpPr>
        <p:spPr bwMode="auto">
          <a:xfrm>
            <a:off x="611188" y="4941888"/>
            <a:ext cx="31670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u="sng">
                <a:solidFill>
                  <a:srgbClr val="3333CC"/>
                </a:solidFill>
                <a:latin typeface="Arial" panose="020B0604020202020204" pitchFamily="34" charset="0"/>
              </a:rPr>
              <a:t>Naprężenia własne dla Ni</a:t>
            </a:r>
            <a:r>
              <a:rPr lang="pl-PL" altLang="pl-PL" sz="1800" u="sng" baseline="-25000">
                <a:solidFill>
                  <a:srgbClr val="3333CC"/>
                </a:solidFill>
                <a:latin typeface="Arial" panose="020B0604020202020204" pitchFamily="34" charset="0"/>
              </a:rPr>
              <a:t>3</a:t>
            </a:r>
            <a:r>
              <a:rPr lang="pl-PL" altLang="pl-PL" sz="1800" u="sng">
                <a:solidFill>
                  <a:srgbClr val="3333CC"/>
                </a:solidFill>
                <a:latin typeface="Arial" panose="020B0604020202020204" pitchFamily="34" charset="0"/>
              </a:rPr>
              <a:t>Al:</a:t>
            </a:r>
          </a:p>
        </p:txBody>
      </p:sp>
      <p:sp>
        <p:nvSpPr>
          <p:cNvPr id="469001" name="Text Box 9"/>
          <p:cNvSpPr txBox="1">
            <a:spLocks noChangeArrowheads="1"/>
          </p:cNvSpPr>
          <p:nvPr/>
        </p:nvSpPr>
        <p:spPr bwMode="auto">
          <a:xfrm>
            <a:off x="1476375" y="5445125"/>
            <a:ext cx="66246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σ(Ni</a:t>
            </a:r>
            <a:r>
              <a:rPr lang="pl-PL" altLang="pl-PL" sz="1800" baseline="-25000">
                <a:latin typeface="Arial" panose="020B0604020202020204" pitchFamily="34" charset="0"/>
              </a:rPr>
              <a:t>3</a:t>
            </a:r>
            <a:r>
              <a:rPr lang="pl-PL" altLang="pl-PL" sz="1800">
                <a:latin typeface="Arial" panose="020B0604020202020204" pitchFamily="34" charset="0"/>
              </a:rPr>
              <a:t>Al) = -2.9 MPa w płaszczyźnie prostopadłej do osi walca  </a:t>
            </a:r>
          </a:p>
          <a:p>
            <a:pPr eaLnBrk="1" hangingPunct="1">
              <a:spcBef>
                <a:spcPct val="0"/>
              </a:spcBef>
              <a:buFontTx/>
              <a:buNone/>
            </a:pPr>
            <a:r>
              <a:rPr lang="pl-PL" altLang="pl-PL" sz="1800">
                <a:latin typeface="Arial" panose="020B0604020202020204" pitchFamily="34" charset="0"/>
              </a:rPr>
              <a:t>σ(Ni</a:t>
            </a:r>
            <a:r>
              <a:rPr lang="pl-PL" altLang="pl-PL" sz="1800" baseline="-25000">
                <a:latin typeface="Arial" panose="020B0604020202020204" pitchFamily="34" charset="0"/>
              </a:rPr>
              <a:t>3</a:t>
            </a:r>
            <a:r>
              <a:rPr lang="pl-PL" altLang="pl-PL" sz="1800">
                <a:latin typeface="Arial" panose="020B0604020202020204" pitchFamily="34" charset="0"/>
              </a:rPr>
              <a:t>Al) = -2.4 MPa w płaszczyźnie równoległej do osi walca </a:t>
            </a:r>
          </a:p>
        </p:txBody>
      </p:sp>
      <p:sp>
        <p:nvSpPr>
          <p:cNvPr id="469002" name="Text Box 10"/>
          <p:cNvSpPr txBox="1">
            <a:spLocks noChangeArrowheads="1"/>
          </p:cNvSpPr>
          <p:nvPr/>
        </p:nvSpPr>
        <p:spPr bwMode="auto">
          <a:xfrm>
            <a:off x="971550" y="6583363"/>
            <a:ext cx="691197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200">
                <a:latin typeface="Arial" panose="020B0604020202020204" pitchFamily="34" charset="0"/>
              </a:rPr>
              <a:t>Instytut Metalurgii i Inżynierii Materiałowej Polskiej Akademii Nauk im. A.Krupkowskiego w Krakowie</a:t>
            </a:r>
          </a:p>
        </p:txBody>
      </p:sp>
    </p:spTree>
  </p:cSld>
  <p:clrMapOvr>
    <a:masterClrMapping/>
  </p:clrMapOvr>
  <p:transition>
    <p:wipe dir="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2"/>
          <p:cNvSpPr>
            <a:spLocks noGrp="1" noChangeArrowheads="1"/>
          </p:cNvSpPr>
          <p:nvPr>
            <p:ph type="title"/>
          </p:nvPr>
        </p:nvSpPr>
        <p:spPr>
          <a:xfrm>
            <a:off x="685800" y="755650"/>
            <a:ext cx="7773988" cy="854075"/>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Wpływ naprężeń własnych na wła</a:t>
            </a:r>
            <a:r>
              <a:rPr lang="pl-PL" altLang="pl-PL" sz="2800"/>
              <a:t>ściwości</a:t>
            </a:r>
            <a:r>
              <a:rPr lang="en-GB" altLang="pl-PL" sz="2800"/>
              <a:t> fizyczne materiału</a:t>
            </a:r>
          </a:p>
        </p:txBody>
      </p:sp>
      <p:sp>
        <p:nvSpPr>
          <p:cNvPr id="470019" name="Rectangle 3"/>
          <p:cNvSpPr>
            <a:spLocks noGrp="1" noChangeArrowheads="1"/>
          </p:cNvSpPr>
          <p:nvPr>
            <p:ph type="body" idx="1"/>
          </p:nvPr>
        </p:nvSpPr>
        <p:spPr>
          <a:xfrm>
            <a:off x="685800" y="1981200"/>
            <a:ext cx="7773988" cy="2609850"/>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pl-PL"/>
          </a:p>
          <a:p>
            <a:pPr marL="431800" indent="-323850" defTabSz="449263" eaLnBrk="1" hangingPunct="1">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pl-PL"/>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Wła</a:t>
            </a:r>
            <a:r>
              <a:rPr lang="pl-PL" altLang="pl-PL" sz="2800"/>
              <a:t>ściw</a:t>
            </a:r>
            <a:r>
              <a:rPr lang="en-GB" altLang="pl-PL" sz="2800"/>
              <a:t>ości wytrzymałościowe</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Wła</a:t>
            </a:r>
            <a:r>
              <a:rPr lang="pl-PL" altLang="pl-PL" sz="2800"/>
              <a:t>ściw</a:t>
            </a:r>
            <a:r>
              <a:rPr lang="en-GB" altLang="pl-PL" sz="2800"/>
              <a:t>ości korozyjne</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Wła</a:t>
            </a:r>
            <a:r>
              <a:rPr lang="pl-PL" altLang="pl-PL" sz="2800"/>
              <a:t>ściw</a:t>
            </a:r>
            <a:r>
              <a:rPr lang="en-GB" altLang="pl-PL" sz="2800"/>
              <a:t>ości magnetyczne</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Pomiary optyczne</a:t>
            </a:r>
          </a:p>
        </p:txBody>
      </p:sp>
      <p:sp>
        <p:nvSpPr>
          <p:cNvPr id="472067" name="Rectangle 3"/>
          <p:cNvSpPr>
            <a:spLocks noGrp="1" noChangeArrowheads="1"/>
          </p:cNvSpPr>
          <p:nvPr>
            <p:ph type="body" idx="1"/>
          </p:nvPr>
        </p:nvSpPr>
        <p:spPr>
          <a:xfrm>
            <a:off x="755650" y="1916113"/>
            <a:ext cx="7773988" cy="803275"/>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400"/>
              <a:t>Holografia</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400"/>
              <a:t>Światło spolaryzowane</a:t>
            </a:r>
          </a:p>
        </p:txBody>
      </p:sp>
      <p:pic>
        <p:nvPicPr>
          <p:cNvPr id="4720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050" y="3592513"/>
            <a:ext cx="2611438" cy="19716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206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0" y="3494088"/>
            <a:ext cx="2611438" cy="18954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207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7463" y="3851275"/>
            <a:ext cx="2613025" cy="12128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Pomiary rentgenowskie</a:t>
            </a:r>
          </a:p>
        </p:txBody>
      </p:sp>
      <p:pic>
        <p:nvPicPr>
          <p:cNvPr id="4741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0950" y="3756025"/>
            <a:ext cx="2940050" cy="22050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41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8813" y="1468438"/>
            <a:ext cx="2841625" cy="18240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411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68438" y="4735513"/>
            <a:ext cx="2287587" cy="9810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411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76538" y="3756025"/>
            <a:ext cx="1589087" cy="26828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411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025" y="3457575"/>
            <a:ext cx="2203450" cy="11144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Promieniowanie synchrotronowe</a:t>
            </a:r>
          </a:p>
        </p:txBody>
      </p:sp>
      <p:pic>
        <p:nvPicPr>
          <p:cNvPr id="4761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7138" y="1687513"/>
            <a:ext cx="6203950" cy="40274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Neutrony</a:t>
            </a:r>
          </a:p>
        </p:txBody>
      </p:sp>
      <p:pic>
        <p:nvPicPr>
          <p:cNvPr id="4782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363" y="2776538"/>
            <a:ext cx="1943100" cy="20478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82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90925" y="3101975"/>
            <a:ext cx="4484688" cy="13398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Usuwanie warstw</a:t>
            </a:r>
          </a:p>
        </p:txBody>
      </p:sp>
      <p:pic>
        <p:nvPicPr>
          <p:cNvPr id="48025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463" y="2449513"/>
            <a:ext cx="6205537" cy="130651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8026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463" y="4083050"/>
            <a:ext cx="6367462" cy="130968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Spektroskopia ramanowska</a:t>
            </a:r>
          </a:p>
        </p:txBody>
      </p:sp>
      <p:sp>
        <p:nvSpPr>
          <p:cNvPr id="482307" name="Rectangle 3"/>
          <p:cNvSpPr>
            <a:spLocks noGrp="1" noChangeArrowheads="1"/>
          </p:cNvSpPr>
          <p:nvPr>
            <p:ph type="body" idx="1"/>
          </p:nvPr>
        </p:nvSpPr>
        <p:spPr>
          <a:xfrm>
            <a:off x="685800" y="1981200"/>
            <a:ext cx="7773988" cy="3673475"/>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Analiza spektrum rozproszonego promieniowania laserowego</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Przesunięcie linii ramanowskich jest wprost proporcjonalne do wariacji naprężeń hydrostatycznych</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Analiza powierzchni</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Analiza objętościowa tylko dla materiałów przezroczystych</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354"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Ultradźwięki</a:t>
            </a:r>
          </a:p>
        </p:txBody>
      </p:sp>
      <p:sp>
        <p:nvSpPr>
          <p:cNvPr id="484355" name="Rectangle 3"/>
          <p:cNvSpPr>
            <a:spLocks noGrp="1" noChangeArrowheads="1"/>
          </p:cNvSpPr>
          <p:nvPr>
            <p:ph type="body" idx="1"/>
          </p:nvPr>
        </p:nvSpPr>
        <p:spPr>
          <a:xfrm>
            <a:off x="685800" y="1981200"/>
            <a:ext cx="7773988" cy="13668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Pomiar szybkości rozchodzenia się fal ultradzwiękowych w materiale</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Słaba rozdzielczość metody</a:t>
            </a:r>
          </a:p>
        </p:txBody>
      </p:sp>
      <p:pic>
        <p:nvPicPr>
          <p:cNvPr id="4843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6538" y="3429000"/>
            <a:ext cx="3917950" cy="21621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2" name="Rectangle 2"/>
          <p:cNvSpPr>
            <a:spLocks noGrp="1" noChangeArrowheads="1"/>
          </p:cNvSpPr>
          <p:nvPr>
            <p:ph type="title"/>
          </p:nvPr>
        </p:nvSpPr>
        <p:spPr>
          <a:xfrm>
            <a:off x="685800" y="968375"/>
            <a:ext cx="7773988" cy="427038"/>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Magnetyzm</a:t>
            </a:r>
          </a:p>
        </p:txBody>
      </p:sp>
      <p:sp>
        <p:nvSpPr>
          <p:cNvPr id="486403" name="Rectangle 3"/>
          <p:cNvSpPr>
            <a:spLocks noGrp="1" noChangeArrowheads="1"/>
          </p:cNvSpPr>
          <p:nvPr>
            <p:ph type="body" idx="1"/>
          </p:nvPr>
        </p:nvSpPr>
        <p:spPr>
          <a:xfrm>
            <a:off x="685800" y="1981200"/>
            <a:ext cx="7773988" cy="1793875"/>
          </a:xfrm>
          <a:extLst>
            <a:ext uri="{91240B29-F687-4F45-9708-019B960494DF}">
              <a14:hiddenLine xmlns:a14="http://schemas.microsoft.com/office/drawing/2010/main" w="9525">
                <a:solidFill>
                  <a:srgbClr val="000000"/>
                </a:solidFill>
                <a:round/>
                <a:headEnd/>
                <a:tailEnd/>
              </a14:hiddenLine>
            </a:ext>
          </a:extLst>
        </p:spPr>
        <p:txBody>
          <a:bodyPr lIns="0" tIns="0" rIns="0" bIns="0">
            <a:spAutoFit/>
          </a:bodyPr>
          <a:lstStyle/>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Wpływ naprężeń własnych na grupowanie się domen magnetycznych</a:t>
            </a:r>
          </a:p>
          <a:p>
            <a:pPr marL="431800" indent="-323850" defTabSz="449263" eaLnBrk="1" hangingPunct="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pl-PL" sz="2800"/>
              <a:t>Badanie odpowiedzi magnetycznej materiału (tylko w ferromagnetykach)</a:t>
            </a:r>
          </a:p>
        </p:txBody>
      </p:sp>
      <p:pic>
        <p:nvPicPr>
          <p:cNvPr id="4864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488" y="3756025"/>
            <a:ext cx="3267075" cy="21844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0" name="Text Box 2"/>
          <p:cNvSpPr txBox="1">
            <a:spLocks noChangeArrowheads="1"/>
          </p:cNvSpPr>
          <p:nvPr/>
        </p:nvSpPr>
        <p:spPr bwMode="auto">
          <a:xfrm>
            <a:off x="1127125" y="30892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488451" name="Text Box 3"/>
          <p:cNvSpPr txBox="1">
            <a:spLocks noChangeArrowheads="1"/>
          </p:cNvSpPr>
          <p:nvPr/>
        </p:nvSpPr>
        <p:spPr bwMode="auto">
          <a:xfrm>
            <a:off x="250825" y="836613"/>
            <a:ext cx="8066088"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b="1">
                <a:solidFill>
                  <a:schemeClr val="tx2"/>
                </a:solidFill>
              </a:rPr>
              <a:t>d. diagnostyka właściwości mikro-mechanicznych</a:t>
            </a:r>
            <a:endParaRPr lang="pl-PL" altLang="pl-PL" sz="2400" b="1" u="sng">
              <a:solidFill>
                <a:schemeClr val="bg1"/>
              </a:solidFill>
              <a:latin typeface="Arial" panose="020B0604020202020204" pitchFamily="34" charset="0"/>
            </a:endParaRPr>
          </a:p>
          <a:p>
            <a:pPr eaLnBrk="1" hangingPunct="1">
              <a:spcBef>
                <a:spcPct val="0"/>
              </a:spcBef>
              <a:buFontTx/>
              <a:buNone/>
            </a:pPr>
            <a:endParaRPr lang="pl-PL" altLang="pl-PL" sz="2400" b="1" u="sng">
              <a:solidFill>
                <a:schemeClr val="bg1"/>
              </a:solidFill>
              <a:latin typeface="Arial" panose="020B0604020202020204" pitchFamily="34" charset="0"/>
            </a:endParaRPr>
          </a:p>
          <a:p>
            <a:pPr eaLnBrk="1" hangingPunct="1">
              <a:spcBef>
                <a:spcPct val="0"/>
              </a:spcBef>
              <a:buFontTx/>
              <a:buNone/>
            </a:pPr>
            <a:r>
              <a:rPr lang="pl-PL" altLang="pl-PL" sz="2400" u="sng">
                <a:solidFill>
                  <a:schemeClr val="bg1"/>
                </a:solidFill>
                <a:latin typeface="Arial" panose="020B0604020202020204" pitchFamily="34" charset="0"/>
              </a:rPr>
              <a:t>Micro-Combi-Tester</a:t>
            </a:r>
          </a:p>
          <a:p>
            <a:pPr eaLnBrk="1" hangingPunct="1">
              <a:spcBef>
                <a:spcPct val="0"/>
              </a:spcBef>
              <a:buFontTx/>
              <a:buNone/>
            </a:pPr>
            <a:endParaRPr lang="pl-PL" altLang="pl-PL" sz="2400"/>
          </a:p>
        </p:txBody>
      </p:sp>
      <p:sp>
        <p:nvSpPr>
          <p:cNvPr id="488452" name="Text Box 4"/>
          <p:cNvSpPr txBox="1">
            <a:spLocks noChangeArrowheads="1"/>
          </p:cNvSpPr>
          <p:nvPr/>
        </p:nvSpPr>
        <p:spPr bwMode="auto">
          <a:xfrm>
            <a:off x="974725" y="34702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488453" name="Text Box 5"/>
          <p:cNvSpPr txBox="1">
            <a:spLocks noChangeArrowheads="1"/>
          </p:cNvSpPr>
          <p:nvPr/>
        </p:nvSpPr>
        <p:spPr bwMode="auto">
          <a:xfrm>
            <a:off x="0" y="2470150"/>
            <a:ext cx="60071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Pomiar twardości i modułu sprężystości</a:t>
            </a:r>
          </a:p>
          <a:p>
            <a:pPr eaLnBrk="1" hangingPunct="1">
              <a:spcBef>
                <a:spcPct val="0"/>
              </a:spcBef>
              <a:buFontTx/>
              <a:buNone/>
            </a:pPr>
            <a:r>
              <a:rPr lang="pl-PL" altLang="pl-PL" sz="2400">
                <a:solidFill>
                  <a:schemeClr val="bg1"/>
                </a:solidFill>
              </a:rPr>
              <a:t>Dynamiczne wgłębnikowanie</a:t>
            </a:r>
          </a:p>
          <a:p>
            <a:pPr eaLnBrk="1" hangingPunct="1">
              <a:spcBef>
                <a:spcPct val="0"/>
              </a:spcBef>
              <a:buFontTx/>
              <a:buNone/>
            </a:pPr>
            <a:endParaRPr lang="pl-PL" altLang="pl-PL" sz="2400">
              <a:solidFill>
                <a:schemeClr val="bg1"/>
              </a:solidFill>
            </a:endParaRPr>
          </a:p>
          <a:p>
            <a:pPr eaLnBrk="1" hangingPunct="1">
              <a:spcBef>
                <a:spcPct val="0"/>
              </a:spcBef>
              <a:buFontTx/>
              <a:buNone/>
            </a:pPr>
            <a:endParaRPr lang="pl-PL" altLang="pl-PL" sz="2400" b="1">
              <a:solidFill>
                <a:schemeClr val="bg1"/>
              </a:solidFill>
              <a:latin typeface="Arial" panose="020B0604020202020204" pitchFamily="34" charset="0"/>
            </a:endParaRPr>
          </a:p>
        </p:txBody>
      </p:sp>
      <p:sp>
        <p:nvSpPr>
          <p:cNvPr id="488454" name="Text Box 6"/>
          <p:cNvSpPr txBox="1">
            <a:spLocks noChangeArrowheads="1"/>
          </p:cNvSpPr>
          <p:nvPr/>
        </p:nvSpPr>
        <p:spPr bwMode="auto">
          <a:xfrm>
            <a:off x="3048000" y="5105400"/>
            <a:ext cx="5788025"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Parametry urządzenia:</a:t>
            </a:r>
          </a:p>
          <a:p>
            <a:pPr eaLnBrk="1" hangingPunct="1">
              <a:spcBef>
                <a:spcPct val="0"/>
              </a:spcBef>
            </a:pPr>
            <a:r>
              <a:rPr lang="pl-PL" altLang="pl-PL" sz="1800">
                <a:solidFill>
                  <a:schemeClr val="bg1"/>
                </a:solidFill>
                <a:latin typeface="Arial" panose="020B0604020202020204" pitchFamily="34" charset="0"/>
              </a:rPr>
              <a:t>Rodzaje wgłębników: Vickers- kąt piramidy 136</a:t>
            </a:r>
            <a:r>
              <a:rPr lang="pl-PL" altLang="pl-PL" sz="1800" baseline="30000">
                <a:solidFill>
                  <a:schemeClr val="bg1"/>
                </a:solidFill>
                <a:latin typeface="Arial" panose="020B0604020202020204" pitchFamily="34" charset="0"/>
              </a:rPr>
              <a:t>0</a:t>
            </a:r>
            <a:br>
              <a:rPr lang="pl-PL" altLang="pl-PL" sz="1800">
                <a:solidFill>
                  <a:schemeClr val="bg1"/>
                </a:solidFill>
                <a:latin typeface="Arial" panose="020B0604020202020204" pitchFamily="34" charset="0"/>
              </a:rPr>
            </a:br>
            <a:r>
              <a:rPr lang="pl-PL" altLang="pl-PL" sz="1800">
                <a:solidFill>
                  <a:schemeClr val="bg1"/>
                </a:solidFill>
                <a:latin typeface="Arial" panose="020B0604020202020204" pitchFamily="34" charset="0"/>
              </a:rPr>
              <a:t> 		        Berkovich- kąt piramidy 65</a:t>
            </a:r>
            <a:r>
              <a:rPr lang="pl-PL" altLang="pl-PL" sz="1800" baseline="30000">
                <a:solidFill>
                  <a:schemeClr val="bg1"/>
                </a:solidFill>
                <a:latin typeface="Arial" panose="020B0604020202020204" pitchFamily="34" charset="0"/>
              </a:rPr>
              <a:t>0</a:t>
            </a:r>
          </a:p>
          <a:p>
            <a:pPr eaLnBrk="1" hangingPunct="1">
              <a:spcBef>
                <a:spcPct val="0"/>
              </a:spcBef>
            </a:pPr>
            <a:r>
              <a:rPr lang="pl-PL" altLang="pl-PL" sz="1800">
                <a:solidFill>
                  <a:schemeClr val="bg1"/>
                </a:solidFill>
                <a:latin typeface="Arial" panose="020B0604020202020204" pitchFamily="34" charset="0"/>
              </a:rPr>
              <a:t>Zakres nastawy siły obciążającej wgłębnik: 0.02- 30[N]</a:t>
            </a:r>
          </a:p>
          <a:p>
            <a:pPr eaLnBrk="1" hangingPunct="1">
              <a:spcBef>
                <a:spcPct val="0"/>
              </a:spcBef>
            </a:pPr>
            <a:r>
              <a:rPr lang="pl-PL" altLang="pl-PL" sz="1800">
                <a:solidFill>
                  <a:schemeClr val="bg1"/>
                </a:solidFill>
                <a:latin typeface="Arial" panose="020B0604020202020204" pitchFamily="34" charset="0"/>
              </a:rPr>
              <a:t>Dokładność pomiaru głębokości penetracji: 0.3nm</a:t>
            </a:r>
          </a:p>
        </p:txBody>
      </p:sp>
    </p:spTree>
  </p:cSld>
  <p:clrMapOvr>
    <a:masterClrMapping/>
  </p:clrMapOvr>
  <p:transition>
    <p:wipe dir="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9474" name="Rectangle 2"/>
          <p:cNvSpPr>
            <a:spLocks noGrp="1" noChangeArrowheads="1"/>
          </p:cNvSpPr>
          <p:nvPr>
            <p:ph type="title"/>
          </p:nvPr>
        </p:nvSpPr>
        <p:spPr/>
        <p:txBody>
          <a:bodyPr/>
          <a:lstStyle/>
          <a:p>
            <a:pPr eaLnBrk="1" hangingPunct="1"/>
            <a:r>
              <a:rPr lang="pl-PL" altLang="pl-PL" sz="3200"/>
              <a:t>Twardość</a:t>
            </a:r>
          </a:p>
        </p:txBody>
      </p:sp>
      <p:sp>
        <p:nvSpPr>
          <p:cNvPr id="489475" name="Rectangle 3"/>
          <p:cNvSpPr>
            <a:spLocks noGrp="1" noChangeArrowheads="1"/>
          </p:cNvSpPr>
          <p:nvPr>
            <p:ph type="body" idx="1"/>
          </p:nvPr>
        </p:nvSpPr>
        <p:spPr/>
        <p:txBody>
          <a:bodyPr/>
          <a:lstStyle/>
          <a:p>
            <a:pPr eaLnBrk="1" hangingPunct="1"/>
            <a:r>
              <a:rPr lang="pl-PL" altLang="pl-PL" sz="2800" b="1"/>
              <a:t>Brinella	kulka - 10; 5; 2,5 mm	HB obc.F</a:t>
            </a:r>
          </a:p>
          <a:p>
            <a:pPr eaLnBrk="1" hangingPunct="1">
              <a:buFontTx/>
              <a:buNone/>
            </a:pPr>
            <a:endParaRPr lang="pl-PL" altLang="pl-PL" sz="2800" b="1"/>
          </a:p>
          <a:p>
            <a:pPr eaLnBrk="1" hangingPunct="1"/>
            <a:r>
              <a:rPr lang="pl-PL" altLang="pl-PL" sz="2800" b="1"/>
              <a:t>Rockwella  A – stożek 120</a:t>
            </a:r>
            <a:r>
              <a:rPr lang="pl-PL" altLang="pl-PL" sz="2800" b="1" baseline="30000"/>
              <a:t>0</a:t>
            </a:r>
            <a:r>
              <a:rPr lang="pl-PL" altLang="pl-PL" sz="2800" b="1"/>
              <a:t>	HRA obc.60kG</a:t>
            </a:r>
          </a:p>
          <a:p>
            <a:pPr eaLnBrk="1" hangingPunct="1"/>
            <a:r>
              <a:rPr lang="pl-PL" altLang="pl-PL" sz="2800" b="1"/>
              <a:t>Rockwella  C – stożek 120</a:t>
            </a:r>
            <a:r>
              <a:rPr lang="pl-PL" altLang="pl-PL" sz="2800" b="1" baseline="30000"/>
              <a:t>0</a:t>
            </a:r>
            <a:r>
              <a:rPr lang="pl-PL" altLang="pl-PL" sz="2800" b="1"/>
              <a:t>	HRC obc.150kG</a:t>
            </a:r>
          </a:p>
          <a:p>
            <a:pPr eaLnBrk="1" hangingPunct="1"/>
            <a:r>
              <a:rPr lang="pl-PL" altLang="pl-PL" sz="2800" b="1"/>
              <a:t>Rockwella  B – kulka 1/16 cala HRB obc.100kG</a:t>
            </a:r>
          </a:p>
          <a:p>
            <a:pPr eaLnBrk="1" hangingPunct="1">
              <a:buFontTx/>
              <a:buNone/>
            </a:pPr>
            <a:endParaRPr lang="pl-PL" altLang="pl-PL" sz="2800" b="1"/>
          </a:p>
          <a:p>
            <a:pPr eaLnBrk="1" hangingPunct="1"/>
            <a:r>
              <a:rPr lang="pl-PL" altLang="pl-PL" sz="2800" b="1"/>
              <a:t>Vickersa  piramida 136</a:t>
            </a:r>
            <a:r>
              <a:rPr lang="pl-PL" altLang="pl-PL" sz="2800" b="1" baseline="30000"/>
              <a:t>0</a:t>
            </a:r>
            <a:r>
              <a:rPr lang="pl-PL" altLang="pl-PL" sz="2800" b="1"/>
              <a:t> HV  obc.F</a:t>
            </a:r>
          </a:p>
          <a:p>
            <a:pPr eaLnBrk="1" hangingPunct="1">
              <a:buFontTx/>
              <a:buNone/>
            </a:pPr>
            <a:r>
              <a:rPr lang="pl-PL" altLang="pl-PL" sz="2800" b="1"/>
              <a:t>(Knoopa – piramida 120</a:t>
            </a:r>
            <a:r>
              <a:rPr lang="pl-PL" altLang="pl-PL" sz="2800" b="1" baseline="30000"/>
              <a:t>0</a:t>
            </a:r>
            <a:r>
              <a:rPr lang="pl-PL" altLang="pl-PL" sz="2800" b="1"/>
              <a:t> odcisk romb)</a:t>
            </a:r>
          </a:p>
        </p:txBody>
      </p:sp>
    </p:spTree>
  </p:cSld>
  <p:clrMapOvr>
    <a:masterClrMapping/>
  </p:clrMapOvr>
  <p:transition>
    <p:wipe dir="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0498" name="Picture 2" descr="10806761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4575" y="2057400"/>
            <a:ext cx="375602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0499" name="Text Box 3"/>
          <p:cNvSpPr txBox="1">
            <a:spLocks noChangeArrowheads="1"/>
          </p:cNvSpPr>
          <p:nvPr/>
        </p:nvSpPr>
        <p:spPr bwMode="auto">
          <a:xfrm>
            <a:off x="187325" y="304800"/>
            <a:ext cx="848836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Metody wyznaczania mikromechanicznych właściwości </a:t>
            </a:r>
            <a:br>
              <a:rPr lang="pl-PL" altLang="pl-PL" sz="2400" b="1">
                <a:solidFill>
                  <a:schemeClr val="bg1"/>
                </a:solidFill>
                <a:latin typeface="Arial" panose="020B0604020202020204" pitchFamily="34" charset="0"/>
              </a:rPr>
            </a:br>
            <a:r>
              <a:rPr lang="pl-PL" altLang="pl-PL" sz="2400" b="1">
                <a:solidFill>
                  <a:schemeClr val="bg1"/>
                </a:solidFill>
                <a:latin typeface="Arial" panose="020B0604020202020204" pitchFamily="34" charset="0"/>
              </a:rPr>
              <a:t>materiałów oraz cienkich warstw</a:t>
            </a:r>
          </a:p>
        </p:txBody>
      </p:sp>
      <p:sp>
        <p:nvSpPr>
          <p:cNvPr id="490500" name="Text Box 4"/>
          <p:cNvSpPr txBox="1">
            <a:spLocks noChangeArrowheads="1"/>
          </p:cNvSpPr>
          <p:nvPr/>
        </p:nvSpPr>
        <p:spPr bwMode="auto">
          <a:xfrm>
            <a:off x="134938" y="3087688"/>
            <a:ext cx="4772025"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u="sng">
                <a:solidFill>
                  <a:schemeClr val="bg1"/>
                </a:solidFill>
                <a:latin typeface="Arial" panose="020B0604020202020204" pitchFamily="34" charset="0"/>
              </a:rPr>
              <a:t>Micro-Combi-Tester</a:t>
            </a:r>
          </a:p>
          <a:p>
            <a:pPr eaLnBrk="1" hangingPunct="1">
              <a:spcBef>
                <a:spcPct val="0"/>
              </a:spcBef>
              <a:buFontTx/>
              <a:buNone/>
            </a:pPr>
            <a:r>
              <a:rPr lang="pl-PL" altLang="pl-PL" sz="1800">
                <a:solidFill>
                  <a:schemeClr val="bg1"/>
                </a:solidFill>
                <a:latin typeface="Arial" panose="020B0604020202020204" pitchFamily="34" charset="0"/>
              </a:rPr>
              <a:t>Możliwości:</a:t>
            </a:r>
          </a:p>
          <a:p>
            <a:pPr eaLnBrk="1" hangingPunct="1">
              <a:spcBef>
                <a:spcPct val="0"/>
              </a:spcBef>
            </a:pPr>
            <a:r>
              <a:rPr lang="pl-PL" altLang="pl-PL" sz="1800">
                <a:solidFill>
                  <a:schemeClr val="bg1"/>
                </a:solidFill>
                <a:latin typeface="Arial" panose="020B0604020202020204" pitchFamily="34" charset="0"/>
              </a:rPr>
              <a:t>Wyznaczenie twardości i modułu Younga</a:t>
            </a:r>
            <a:br>
              <a:rPr lang="pl-PL" altLang="pl-PL" sz="1800">
                <a:solidFill>
                  <a:schemeClr val="bg1"/>
                </a:solidFill>
                <a:latin typeface="Arial" panose="020B0604020202020204" pitchFamily="34" charset="0"/>
              </a:rPr>
            </a:br>
            <a:r>
              <a:rPr lang="pl-PL" altLang="pl-PL" sz="1800">
                <a:solidFill>
                  <a:schemeClr val="bg1"/>
                </a:solidFill>
                <a:latin typeface="Arial" panose="020B0604020202020204" pitchFamily="34" charset="0"/>
              </a:rPr>
              <a:t>miękkich, twardych, kruchych oraz </a:t>
            </a:r>
            <a:br>
              <a:rPr lang="pl-PL" altLang="pl-PL" sz="1800">
                <a:solidFill>
                  <a:schemeClr val="bg1"/>
                </a:solidFill>
                <a:latin typeface="Arial" panose="020B0604020202020204" pitchFamily="34" charset="0"/>
              </a:rPr>
            </a:br>
            <a:r>
              <a:rPr lang="pl-PL" altLang="pl-PL" sz="1800">
                <a:solidFill>
                  <a:schemeClr val="bg1"/>
                </a:solidFill>
                <a:latin typeface="Arial" panose="020B0604020202020204" pitchFamily="34" charset="0"/>
              </a:rPr>
              <a:t>ciągliwych materiałów</a:t>
            </a:r>
          </a:p>
          <a:p>
            <a:pPr eaLnBrk="1" hangingPunct="1">
              <a:spcBef>
                <a:spcPct val="0"/>
              </a:spcBef>
            </a:pPr>
            <a:r>
              <a:rPr lang="pl-PL" altLang="pl-PL" sz="1800">
                <a:solidFill>
                  <a:schemeClr val="bg1"/>
                </a:solidFill>
                <a:latin typeface="Arial" panose="020B0604020202020204" pitchFamily="34" charset="0"/>
              </a:rPr>
              <a:t>Wykonanie scratch-testu- testu zarysowania</a:t>
            </a:r>
          </a:p>
          <a:p>
            <a:pPr eaLnBrk="1" hangingPunct="1">
              <a:spcBef>
                <a:spcPct val="0"/>
              </a:spcBef>
            </a:pPr>
            <a:r>
              <a:rPr lang="pl-PL" altLang="pl-PL" sz="1800">
                <a:solidFill>
                  <a:schemeClr val="bg1"/>
                </a:solidFill>
                <a:latin typeface="Arial" panose="020B0604020202020204" pitchFamily="34" charset="0"/>
              </a:rPr>
              <a:t>Wykonanie testu „ball on disk”- testu zużycia</a:t>
            </a:r>
            <a:endParaRPr lang="pl-PL" altLang="pl-PL" sz="2400">
              <a:solidFill>
                <a:schemeClr val="bg1"/>
              </a:solidFill>
              <a:latin typeface="Arial" panose="020B0604020202020204" pitchFamily="34" charset="0"/>
            </a:endParaRPr>
          </a:p>
        </p:txBody>
      </p:sp>
    </p:spTree>
  </p:cSld>
  <p:clrMapOvr>
    <a:masterClrMapping/>
  </p:clrMapOvr>
  <p:transition>
    <p:wipe dir="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22" name="Text Box 2"/>
          <p:cNvSpPr txBox="1">
            <a:spLocks noChangeArrowheads="1"/>
          </p:cNvSpPr>
          <p:nvPr/>
        </p:nvSpPr>
        <p:spPr bwMode="auto">
          <a:xfrm>
            <a:off x="1127125" y="30892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491523" name="Text Box 3"/>
          <p:cNvSpPr txBox="1">
            <a:spLocks noChangeArrowheads="1"/>
          </p:cNvSpPr>
          <p:nvPr/>
        </p:nvSpPr>
        <p:spPr bwMode="auto">
          <a:xfrm>
            <a:off x="0" y="0"/>
            <a:ext cx="2879725"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u="sng">
                <a:solidFill>
                  <a:schemeClr val="bg1"/>
                </a:solidFill>
                <a:latin typeface="Arial" panose="020B0604020202020204" pitchFamily="34" charset="0"/>
              </a:rPr>
              <a:t>Micro-Combi-Tester</a:t>
            </a:r>
          </a:p>
          <a:p>
            <a:pPr eaLnBrk="1" hangingPunct="1">
              <a:spcBef>
                <a:spcPct val="0"/>
              </a:spcBef>
              <a:buFontTx/>
              <a:buNone/>
            </a:pPr>
            <a:endParaRPr lang="pl-PL" altLang="pl-PL" sz="2400"/>
          </a:p>
        </p:txBody>
      </p:sp>
      <p:sp>
        <p:nvSpPr>
          <p:cNvPr id="491524" name="Text Box 4"/>
          <p:cNvSpPr txBox="1">
            <a:spLocks noChangeArrowheads="1"/>
          </p:cNvSpPr>
          <p:nvPr/>
        </p:nvSpPr>
        <p:spPr bwMode="auto">
          <a:xfrm>
            <a:off x="974725" y="34702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491525" name="Text Box 5"/>
          <p:cNvSpPr txBox="1">
            <a:spLocks noChangeArrowheads="1"/>
          </p:cNvSpPr>
          <p:nvPr/>
        </p:nvSpPr>
        <p:spPr bwMode="auto">
          <a:xfrm>
            <a:off x="2743200" y="1752600"/>
            <a:ext cx="2800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3600" b="1">
                <a:solidFill>
                  <a:schemeClr val="bg1"/>
                </a:solidFill>
                <a:latin typeface="Arial" panose="020B0604020202020204" pitchFamily="34" charset="0"/>
              </a:rPr>
              <a:t>Scratch test</a:t>
            </a:r>
          </a:p>
        </p:txBody>
      </p:sp>
      <p:sp>
        <p:nvSpPr>
          <p:cNvPr id="491526" name="Rectangle 6"/>
          <p:cNvSpPr>
            <a:spLocks noChangeArrowheads="1"/>
          </p:cNvSpPr>
          <p:nvPr/>
        </p:nvSpPr>
        <p:spPr bwMode="auto">
          <a:xfrm>
            <a:off x="3008313" y="2039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pic>
        <p:nvPicPr>
          <p:cNvPr id="491527" name="Picture 7" descr="NST%20He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381000"/>
            <a:ext cx="28575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28" name="Picture 8" descr="sratchtest"/>
          <p:cNvPicPr>
            <a:picLocks noChangeAspect="1" noChangeArrowheads="1"/>
          </p:cNvPicPr>
          <p:nvPr/>
        </p:nvPicPr>
        <p:blipFill>
          <a:blip r:embed="rId3">
            <a:extLst>
              <a:ext uri="{28A0092B-C50C-407E-A947-70E740481C1C}">
                <a14:useLocalDpi xmlns:a14="http://schemas.microsoft.com/office/drawing/2010/main" val="0"/>
              </a:ext>
            </a:extLst>
          </a:blip>
          <a:srcRect b="8028"/>
          <a:stretch>
            <a:fillRect/>
          </a:stretch>
        </p:blipFill>
        <p:spPr bwMode="auto">
          <a:xfrm>
            <a:off x="0" y="2895600"/>
            <a:ext cx="5257800" cy="360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2546" name="Group 2"/>
          <p:cNvGrpSpPr>
            <a:grpSpLocks/>
          </p:cNvGrpSpPr>
          <p:nvPr/>
        </p:nvGrpSpPr>
        <p:grpSpPr bwMode="auto">
          <a:xfrm>
            <a:off x="2133600" y="1600200"/>
            <a:ext cx="7010400" cy="4968875"/>
            <a:chOff x="1344" y="768"/>
            <a:chExt cx="4416" cy="3130"/>
          </a:xfrm>
        </p:grpSpPr>
        <p:grpSp>
          <p:nvGrpSpPr>
            <p:cNvPr id="492548" name="Group 3"/>
            <p:cNvGrpSpPr>
              <a:grpSpLocks/>
            </p:cNvGrpSpPr>
            <p:nvPr/>
          </p:nvGrpSpPr>
          <p:grpSpPr bwMode="auto">
            <a:xfrm>
              <a:off x="1344" y="1404"/>
              <a:ext cx="3072" cy="1962"/>
              <a:chOff x="1344" y="1404"/>
              <a:chExt cx="3072" cy="1962"/>
            </a:xfrm>
          </p:grpSpPr>
          <p:sp>
            <p:nvSpPr>
              <p:cNvPr id="492561" name="Rectangle 4"/>
              <p:cNvSpPr>
                <a:spLocks noChangeArrowheads="1"/>
              </p:cNvSpPr>
              <p:nvPr/>
            </p:nvSpPr>
            <p:spPr bwMode="auto">
              <a:xfrm>
                <a:off x="2544" y="1968"/>
                <a:ext cx="1872" cy="480"/>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62" name="AutoShape 5"/>
              <p:cNvSpPr>
                <a:spLocks noChangeArrowheads="1"/>
              </p:cNvSpPr>
              <p:nvPr/>
            </p:nvSpPr>
            <p:spPr bwMode="auto">
              <a:xfrm>
                <a:off x="1344" y="2406"/>
                <a:ext cx="3072" cy="960"/>
              </a:xfrm>
              <a:prstGeom prst="flowChartInputOutpu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63" name="Rectangle 6"/>
              <p:cNvSpPr>
                <a:spLocks noChangeArrowheads="1"/>
              </p:cNvSpPr>
              <p:nvPr/>
            </p:nvSpPr>
            <p:spPr bwMode="auto">
              <a:xfrm>
                <a:off x="4224" y="1920"/>
                <a:ext cx="192" cy="144"/>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64" name="AutoShape 7"/>
              <p:cNvSpPr>
                <a:spLocks noChangeArrowheads="1"/>
              </p:cNvSpPr>
              <p:nvPr/>
            </p:nvSpPr>
            <p:spPr bwMode="auto">
              <a:xfrm>
                <a:off x="1344" y="2016"/>
                <a:ext cx="3072" cy="960"/>
              </a:xfrm>
              <a:prstGeom prst="flowChartInputOutpu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65" name="AutoShape 8"/>
              <p:cNvSpPr>
                <a:spLocks noChangeArrowheads="1"/>
              </p:cNvSpPr>
              <p:nvPr/>
            </p:nvSpPr>
            <p:spPr bwMode="auto">
              <a:xfrm>
                <a:off x="1344" y="1920"/>
                <a:ext cx="3072" cy="960"/>
              </a:xfrm>
              <a:prstGeom prst="flowChartInputOutput">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66" name="Line 9"/>
              <p:cNvSpPr>
                <a:spLocks noChangeShapeType="1"/>
              </p:cNvSpPr>
              <p:nvPr/>
            </p:nvSpPr>
            <p:spPr bwMode="auto">
              <a:xfrm>
                <a:off x="4404" y="1932"/>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67" name="Line 10"/>
              <p:cNvSpPr>
                <a:spLocks noChangeShapeType="1"/>
              </p:cNvSpPr>
              <p:nvPr/>
            </p:nvSpPr>
            <p:spPr bwMode="auto">
              <a:xfrm>
                <a:off x="3792" y="2880"/>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68" name="Line 11"/>
              <p:cNvSpPr>
                <a:spLocks noChangeShapeType="1"/>
              </p:cNvSpPr>
              <p:nvPr/>
            </p:nvSpPr>
            <p:spPr bwMode="auto">
              <a:xfrm>
                <a:off x="1356" y="2868"/>
                <a:ext cx="0" cy="9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69" name="Rectangle 12"/>
              <p:cNvSpPr>
                <a:spLocks noChangeArrowheads="1"/>
              </p:cNvSpPr>
              <p:nvPr/>
            </p:nvSpPr>
            <p:spPr bwMode="auto">
              <a:xfrm>
                <a:off x="1368" y="2892"/>
                <a:ext cx="192" cy="4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70" name="Rectangle 13"/>
              <p:cNvSpPr>
                <a:spLocks noChangeArrowheads="1"/>
              </p:cNvSpPr>
              <p:nvPr/>
            </p:nvSpPr>
            <p:spPr bwMode="auto">
              <a:xfrm>
                <a:off x="1344" y="2976"/>
                <a:ext cx="2448" cy="384"/>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71" name="AutoShape 14"/>
              <p:cNvSpPr>
                <a:spLocks noChangeArrowheads="1"/>
              </p:cNvSpPr>
              <p:nvPr/>
            </p:nvSpPr>
            <p:spPr bwMode="auto">
              <a:xfrm rot="-5376305">
                <a:off x="2856" y="1562"/>
                <a:ext cx="48" cy="1728"/>
              </a:xfrm>
              <a:prstGeom prst="triangle">
                <a:avLst>
                  <a:gd name="adj" fmla="val 53208"/>
                </a:avLst>
              </a:prstGeom>
              <a:solidFill>
                <a:srgbClr val="5F5F5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492572" name="Group 15"/>
              <p:cNvGrpSpPr>
                <a:grpSpLocks/>
              </p:cNvGrpSpPr>
              <p:nvPr/>
            </p:nvGrpSpPr>
            <p:grpSpPr bwMode="auto">
              <a:xfrm>
                <a:off x="3648" y="1422"/>
                <a:ext cx="192" cy="1026"/>
                <a:chOff x="3168" y="1422"/>
                <a:chExt cx="192" cy="1026"/>
              </a:xfrm>
            </p:grpSpPr>
            <p:sp>
              <p:nvSpPr>
                <p:cNvPr id="324624" name="AutoShape 16"/>
                <p:cNvSpPr>
                  <a:spLocks noChangeArrowheads="1"/>
                </p:cNvSpPr>
                <p:nvPr/>
              </p:nvSpPr>
              <p:spPr bwMode="auto">
                <a:xfrm rot="10744548">
                  <a:off x="3168" y="2160"/>
                  <a:ext cx="192" cy="288"/>
                </a:xfrm>
                <a:prstGeom prst="triangle">
                  <a:avLst>
                    <a:gd name="adj" fmla="val 50000"/>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324625" name="Oval 17"/>
                <p:cNvSpPr>
                  <a:spLocks noChangeArrowheads="1"/>
                </p:cNvSpPr>
                <p:nvPr/>
              </p:nvSpPr>
              <p:spPr bwMode="auto">
                <a:xfrm>
                  <a:off x="3168" y="2154"/>
                  <a:ext cx="192" cy="48"/>
                </a:xfrm>
                <a:prstGeom prst="ellipse">
                  <a:avLst/>
                </a:prstGeom>
                <a:gradFill rotWithShape="0">
                  <a:gsLst>
                    <a:gs pos="0">
                      <a:schemeClr val="bg2"/>
                    </a:gs>
                    <a:gs pos="50000">
                      <a:schemeClr val="bg2">
                        <a:gamma/>
                        <a:tint val="0"/>
                        <a:invGamma/>
                      </a:schemeClr>
                    </a:gs>
                    <a:gs pos="100000">
                      <a:schemeClr val="bg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324626" name="Rectangle 18"/>
                <p:cNvSpPr>
                  <a:spLocks noChangeArrowheads="1"/>
                </p:cNvSpPr>
                <p:nvPr/>
              </p:nvSpPr>
              <p:spPr bwMode="auto">
                <a:xfrm>
                  <a:off x="3168" y="1422"/>
                  <a:ext cx="192" cy="750"/>
                </a:xfrm>
                <a:prstGeom prst="rect">
                  <a:avLst/>
                </a:prstGeom>
                <a:gradFill rotWithShape="0">
                  <a:gsLst>
                    <a:gs pos="0">
                      <a:schemeClr val="bg2"/>
                    </a:gs>
                    <a:gs pos="50000">
                      <a:schemeClr val="bg2">
                        <a:gamma/>
                        <a:tint val="0"/>
                        <a:invGamma/>
                      </a:schemeClr>
                    </a:gs>
                    <a:gs pos="100000">
                      <a:schemeClr val="bg2"/>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grpSp>
          <p:sp>
            <p:nvSpPr>
              <p:cNvPr id="492573" name="Oval 19"/>
              <p:cNvSpPr>
                <a:spLocks noChangeArrowheads="1"/>
              </p:cNvSpPr>
              <p:nvPr/>
            </p:nvSpPr>
            <p:spPr bwMode="auto">
              <a:xfrm>
                <a:off x="3642" y="1404"/>
                <a:ext cx="192" cy="48"/>
              </a:xfrm>
              <a:prstGeom prst="ellipse">
                <a:avLst/>
              </a:prstGeom>
              <a:solidFill>
                <a:srgbClr val="DDDDDD"/>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492574" name="Rectangle 20"/>
              <p:cNvSpPr>
                <a:spLocks noChangeArrowheads="1"/>
              </p:cNvSpPr>
              <p:nvPr/>
            </p:nvSpPr>
            <p:spPr bwMode="auto">
              <a:xfrm>
                <a:off x="3816" y="1500"/>
                <a:ext cx="96" cy="192"/>
              </a:xfrm>
              <a:prstGeom prst="rect">
                <a:avLst/>
              </a:prstGeom>
              <a:solidFill>
                <a:schemeClr val="bg2"/>
              </a:solidFill>
              <a:ln w="9525">
                <a:miter lim="800000"/>
                <a:headEnd/>
                <a:tailEnd/>
              </a:ln>
              <a:effectLst/>
              <a:scene3d>
                <a:camera prst="legacyObliqueTopRight"/>
                <a:lightRig rig="legacyFlat3" dir="b"/>
              </a:scene3d>
              <a:sp3d extrusionH="100000" prstMaterial="legacyMatte">
                <a:bevelT w="13500" h="13500" prst="angle"/>
                <a:bevelB w="13500" h="13500" prst="angle"/>
                <a:extrusionClr>
                  <a:schemeClr val="bg2"/>
                </a:extrusionClr>
                <a:contourClr>
                  <a:schemeClr val="bg2"/>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492549" name="Line 21"/>
            <p:cNvSpPr>
              <a:spLocks noChangeShapeType="1"/>
            </p:cNvSpPr>
            <p:nvPr/>
          </p:nvSpPr>
          <p:spPr bwMode="auto">
            <a:xfrm>
              <a:off x="3744" y="996"/>
              <a:ext cx="0" cy="432"/>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50" name="Text Box 22"/>
            <p:cNvSpPr txBox="1">
              <a:spLocks noChangeArrowheads="1"/>
            </p:cNvSpPr>
            <p:nvPr/>
          </p:nvSpPr>
          <p:spPr bwMode="auto">
            <a:xfrm>
              <a:off x="3696" y="768"/>
              <a:ext cx="32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F</a:t>
              </a:r>
              <a:r>
                <a:rPr lang="pl-PL" altLang="pl-PL" sz="2400" b="1" baseline="-25000">
                  <a:solidFill>
                    <a:schemeClr val="bg1"/>
                  </a:solidFill>
                  <a:latin typeface="Arial" panose="020B0604020202020204" pitchFamily="34" charset="0"/>
                </a:rPr>
                <a:t>N</a:t>
              </a:r>
              <a:endParaRPr lang="pl-PL" altLang="pl-PL" sz="2400" b="1">
                <a:solidFill>
                  <a:schemeClr val="bg1"/>
                </a:solidFill>
                <a:latin typeface="Arial" panose="020B0604020202020204" pitchFamily="34" charset="0"/>
              </a:endParaRPr>
            </a:p>
          </p:txBody>
        </p:sp>
        <p:sp>
          <p:nvSpPr>
            <p:cNvPr id="492551" name="Line 23"/>
            <p:cNvSpPr>
              <a:spLocks noChangeShapeType="1"/>
            </p:cNvSpPr>
            <p:nvPr/>
          </p:nvSpPr>
          <p:spPr bwMode="auto">
            <a:xfrm flipH="1">
              <a:off x="3984" y="1248"/>
              <a:ext cx="528" cy="288"/>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52" name="Text Box 24"/>
            <p:cNvSpPr txBox="1">
              <a:spLocks noChangeArrowheads="1"/>
            </p:cNvSpPr>
            <p:nvPr/>
          </p:nvSpPr>
          <p:spPr bwMode="auto">
            <a:xfrm>
              <a:off x="4205" y="960"/>
              <a:ext cx="155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Detektor akustyczny</a:t>
              </a:r>
            </a:p>
          </p:txBody>
        </p:sp>
        <p:sp>
          <p:nvSpPr>
            <p:cNvPr id="492553" name="Line 25"/>
            <p:cNvSpPr>
              <a:spLocks noChangeShapeType="1"/>
            </p:cNvSpPr>
            <p:nvPr/>
          </p:nvSpPr>
          <p:spPr bwMode="auto">
            <a:xfrm rot="-5400000">
              <a:off x="4104" y="2232"/>
              <a:ext cx="0" cy="432"/>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54" name="Text Box 26"/>
            <p:cNvSpPr txBox="1">
              <a:spLocks noChangeArrowheads="1"/>
            </p:cNvSpPr>
            <p:nvPr/>
          </p:nvSpPr>
          <p:spPr bwMode="auto">
            <a:xfrm>
              <a:off x="4464" y="2304"/>
              <a:ext cx="3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F</a:t>
              </a:r>
              <a:r>
                <a:rPr lang="pl-PL" altLang="pl-PL" sz="2400" b="1" baseline="-25000">
                  <a:solidFill>
                    <a:schemeClr val="bg1"/>
                  </a:solidFill>
                  <a:latin typeface="Arial" panose="020B0604020202020204" pitchFamily="34" charset="0"/>
                </a:rPr>
                <a:t>T</a:t>
              </a:r>
              <a:endParaRPr lang="pl-PL" altLang="pl-PL" sz="2400" b="1">
                <a:solidFill>
                  <a:schemeClr val="bg1"/>
                </a:solidFill>
                <a:latin typeface="Arial" panose="020B0604020202020204" pitchFamily="34" charset="0"/>
              </a:endParaRPr>
            </a:p>
          </p:txBody>
        </p:sp>
        <p:sp>
          <p:nvSpPr>
            <p:cNvPr id="492555" name="Line 27"/>
            <p:cNvSpPr>
              <a:spLocks noChangeShapeType="1"/>
            </p:cNvSpPr>
            <p:nvPr/>
          </p:nvSpPr>
          <p:spPr bwMode="auto">
            <a:xfrm flipH="1" flipV="1">
              <a:off x="3876" y="2772"/>
              <a:ext cx="480" cy="528"/>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56" name="Text Box 28"/>
            <p:cNvSpPr txBox="1">
              <a:spLocks noChangeArrowheads="1"/>
            </p:cNvSpPr>
            <p:nvPr/>
          </p:nvSpPr>
          <p:spPr bwMode="auto">
            <a:xfrm>
              <a:off x="4368" y="3216"/>
              <a:ext cx="70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warstwa</a:t>
              </a:r>
            </a:p>
          </p:txBody>
        </p:sp>
        <p:sp>
          <p:nvSpPr>
            <p:cNvPr id="492557" name="Line 29"/>
            <p:cNvSpPr>
              <a:spLocks noChangeShapeType="1"/>
            </p:cNvSpPr>
            <p:nvPr/>
          </p:nvSpPr>
          <p:spPr bwMode="auto">
            <a:xfrm flipH="1" flipV="1">
              <a:off x="3888" y="3120"/>
              <a:ext cx="240" cy="528"/>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58" name="Text Box 30"/>
            <p:cNvSpPr txBox="1">
              <a:spLocks noChangeArrowheads="1"/>
            </p:cNvSpPr>
            <p:nvPr/>
          </p:nvSpPr>
          <p:spPr bwMode="auto">
            <a:xfrm>
              <a:off x="4128" y="3600"/>
              <a:ext cx="677"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podłoże</a:t>
              </a:r>
            </a:p>
          </p:txBody>
        </p:sp>
        <p:sp>
          <p:nvSpPr>
            <p:cNvPr id="492559" name="Line 31"/>
            <p:cNvSpPr>
              <a:spLocks noChangeShapeType="1"/>
            </p:cNvSpPr>
            <p:nvPr/>
          </p:nvSpPr>
          <p:spPr bwMode="auto">
            <a:xfrm rot="5400000">
              <a:off x="2352" y="2976"/>
              <a:ext cx="0" cy="1056"/>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492560" name="Text Box 32"/>
            <p:cNvSpPr txBox="1">
              <a:spLocks noChangeArrowheads="1"/>
            </p:cNvSpPr>
            <p:nvPr/>
          </p:nvSpPr>
          <p:spPr bwMode="auto">
            <a:xfrm>
              <a:off x="1584" y="3648"/>
              <a:ext cx="121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Przesuw próbki</a:t>
              </a:r>
            </a:p>
          </p:txBody>
        </p:sp>
      </p:grpSp>
      <p:sp>
        <p:nvSpPr>
          <p:cNvPr id="492547" name="Text Box 33"/>
          <p:cNvSpPr txBox="1">
            <a:spLocks noChangeArrowheads="1"/>
          </p:cNvSpPr>
          <p:nvPr/>
        </p:nvSpPr>
        <p:spPr bwMode="auto">
          <a:xfrm>
            <a:off x="0" y="0"/>
            <a:ext cx="6578600" cy="204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solidFill>
                  <a:schemeClr val="bg1"/>
                </a:solidFill>
                <a:latin typeface="Arial" panose="020B0604020202020204" pitchFamily="34" charset="0"/>
              </a:rPr>
              <a:t>Parametry mierzone i rejestrowane w funkcji drogi zarysowania:</a:t>
            </a:r>
          </a:p>
          <a:p>
            <a:pPr eaLnBrk="1" hangingPunct="1">
              <a:spcBef>
                <a:spcPct val="0"/>
              </a:spcBef>
            </a:pPr>
            <a:r>
              <a:rPr lang="pl-PL" altLang="pl-PL" sz="1600">
                <a:solidFill>
                  <a:schemeClr val="bg1"/>
                </a:solidFill>
                <a:latin typeface="Arial" panose="020B0604020202020204" pitchFamily="34" charset="0"/>
              </a:rPr>
              <a:t>Siła normalna F</a:t>
            </a:r>
            <a:r>
              <a:rPr lang="pl-PL" altLang="pl-PL" sz="1600" baseline="-25000">
                <a:solidFill>
                  <a:schemeClr val="bg1"/>
                </a:solidFill>
                <a:latin typeface="Arial" panose="020B0604020202020204" pitchFamily="34" charset="0"/>
              </a:rPr>
              <a:t>N</a:t>
            </a:r>
            <a:r>
              <a:rPr lang="pl-PL" altLang="pl-PL" sz="1600">
                <a:solidFill>
                  <a:schemeClr val="bg1"/>
                </a:solidFill>
                <a:latin typeface="Arial" panose="020B0604020202020204" pitchFamily="34" charset="0"/>
              </a:rPr>
              <a:t> obciążająca wgłębnik</a:t>
            </a:r>
          </a:p>
          <a:p>
            <a:pPr eaLnBrk="1" hangingPunct="1">
              <a:spcBef>
                <a:spcPct val="0"/>
              </a:spcBef>
            </a:pPr>
            <a:r>
              <a:rPr lang="pl-PL" altLang="pl-PL" sz="1600">
                <a:solidFill>
                  <a:schemeClr val="bg1"/>
                </a:solidFill>
                <a:latin typeface="Arial" panose="020B0604020202020204" pitchFamily="34" charset="0"/>
              </a:rPr>
              <a:t>Siła oporu F</a:t>
            </a:r>
            <a:r>
              <a:rPr lang="pl-PL" altLang="pl-PL" sz="1600" baseline="-25000">
                <a:solidFill>
                  <a:schemeClr val="bg1"/>
                </a:solidFill>
                <a:latin typeface="Arial" panose="020B0604020202020204" pitchFamily="34" charset="0"/>
              </a:rPr>
              <a:t>T</a:t>
            </a:r>
            <a:r>
              <a:rPr lang="pl-PL" altLang="pl-PL" sz="1600">
                <a:solidFill>
                  <a:schemeClr val="bg1"/>
                </a:solidFill>
                <a:latin typeface="Arial" panose="020B0604020202020204" pitchFamily="34" charset="0"/>
              </a:rPr>
              <a:t> stawiana wgłębnikowi podczas ruchu</a:t>
            </a:r>
          </a:p>
          <a:p>
            <a:pPr eaLnBrk="1" hangingPunct="1">
              <a:spcBef>
                <a:spcPct val="0"/>
              </a:spcBef>
            </a:pPr>
            <a:r>
              <a:rPr lang="pl-PL" altLang="pl-PL" sz="1600">
                <a:solidFill>
                  <a:schemeClr val="bg1"/>
                </a:solidFill>
                <a:latin typeface="Arial" panose="020B0604020202020204" pitchFamily="34" charset="0"/>
              </a:rPr>
              <a:t>Profil powierzchni próbki P</a:t>
            </a:r>
          </a:p>
          <a:p>
            <a:pPr eaLnBrk="1" hangingPunct="1">
              <a:spcBef>
                <a:spcPct val="0"/>
              </a:spcBef>
            </a:pPr>
            <a:r>
              <a:rPr lang="pl-PL" altLang="pl-PL" sz="1600">
                <a:solidFill>
                  <a:schemeClr val="bg1"/>
                </a:solidFill>
                <a:latin typeface="Arial" panose="020B0604020202020204" pitchFamily="34" charset="0"/>
              </a:rPr>
              <a:t>Głębokość penetracji wgłębnika w czasie ruchu roboczego Pd</a:t>
            </a:r>
          </a:p>
          <a:p>
            <a:pPr eaLnBrk="1" hangingPunct="1">
              <a:spcBef>
                <a:spcPct val="0"/>
              </a:spcBef>
            </a:pPr>
            <a:r>
              <a:rPr lang="pl-PL" altLang="pl-PL" sz="1600">
                <a:solidFill>
                  <a:schemeClr val="bg1"/>
                </a:solidFill>
                <a:latin typeface="Arial" panose="020B0604020202020204" pitchFamily="34" charset="0"/>
              </a:rPr>
              <a:t>Głębokość rysy po odciążeniu (tzw. wielkość powrotu sprężystego) Rd</a:t>
            </a:r>
          </a:p>
          <a:p>
            <a:pPr eaLnBrk="1" hangingPunct="1">
              <a:spcBef>
                <a:spcPct val="0"/>
              </a:spcBef>
            </a:pPr>
            <a:r>
              <a:rPr lang="pl-PL" altLang="pl-PL" sz="1600">
                <a:solidFill>
                  <a:schemeClr val="bg1"/>
                </a:solidFill>
                <a:latin typeface="Arial" panose="020B0604020202020204" pitchFamily="34" charset="0"/>
              </a:rPr>
              <a:t>Emisja akustyczna AE</a:t>
            </a:r>
          </a:p>
          <a:p>
            <a:pPr eaLnBrk="1" hangingPunct="1">
              <a:spcBef>
                <a:spcPct val="0"/>
              </a:spcBef>
              <a:buFontTx/>
              <a:buNone/>
            </a:pPr>
            <a:endParaRPr lang="pl-PL" altLang="pl-PL" sz="1600">
              <a:solidFill>
                <a:schemeClr val="bg1"/>
              </a:solidFill>
              <a:latin typeface="Arial" panose="020B0604020202020204" pitchFamily="34" charset="0"/>
            </a:endParaRPr>
          </a:p>
        </p:txBody>
      </p:sp>
    </p:spTree>
  </p:cSld>
  <p:clrMapOvr>
    <a:masterClrMapping/>
  </p:clrMapOvr>
  <p:transition>
    <p:wipe dir="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3570" name="Rectangle 2"/>
          <p:cNvSpPr>
            <a:spLocks noGrp="1" noChangeArrowheads="1"/>
          </p:cNvSpPr>
          <p:nvPr>
            <p:ph type="title"/>
          </p:nvPr>
        </p:nvSpPr>
        <p:spPr>
          <a:xfrm>
            <a:off x="684213" y="468313"/>
            <a:ext cx="3959225" cy="584200"/>
          </a:xfrm>
        </p:spPr>
        <p:txBody>
          <a:bodyPr/>
          <a:lstStyle/>
          <a:p>
            <a:pPr eaLnBrk="1" hangingPunct="1"/>
            <a:r>
              <a:rPr lang="pl-PL" altLang="pl-PL" sz="2500"/>
              <a:t>Adhezja cienkich warstw - </a:t>
            </a:r>
            <a:r>
              <a:rPr lang="pl-PL" altLang="pl-PL" sz="2500" b="1"/>
              <a:t>metoda rysy</a:t>
            </a:r>
            <a:r>
              <a:rPr lang="pl-PL" altLang="pl-PL" sz="2500"/>
              <a:t> (micro-scratch test)</a:t>
            </a:r>
          </a:p>
        </p:txBody>
      </p:sp>
      <p:sp>
        <p:nvSpPr>
          <p:cNvPr id="493571" name="Rectangle 3"/>
          <p:cNvSpPr>
            <a:spLocks noGrp="1" noChangeArrowheads="1"/>
          </p:cNvSpPr>
          <p:nvPr>
            <p:ph type="body" idx="1"/>
          </p:nvPr>
        </p:nvSpPr>
        <p:spPr>
          <a:xfrm>
            <a:off x="250825" y="1701800"/>
            <a:ext cx="4537075" cy="1079500"/>
          </a:xfrm>
        </p:spPr>
        <p:txBody>
          <a:bodyPr/>
          <a:lstStyle/>
          <a:p>
            <a:pPr eaLnBrk="1" hangingPunct="1">
              <a:lnSpc>
                <a:spcPct val="80000"/>
              </a:lnSpc>
              <a:buFontTx/>
              <a:buNone/>
            </a:pPr>
            <a:r>
              <a:rPr lang="pl-PL" altLang="pl-PL" sz="1600"/>
              <a:t>	Zaokrąglona końcówka diamentowa lub</a:t>
            </a:r>
            <a:r>
              <a:rPr lang="en-US" altLang="pl-PL" sz="1600"/>
              <a:t> </a:t>
            </a:r>
            <a:r>
              <a:rPr lang="pl-PL" altLang="pl-PL" sz="1600"/>
              <a:t>metalowe ostrze przeciągane je</a:t>
            </a:r>
            <a:r>
              <a:rPr lang="en-US" altLang="pl-PL" sz="1600"/>
              <a:t>s</a:t>
            </a:r>
            <a:r>
              <a:rPr lang="pl-PL" altLang="pl-PL" sz="1600"/>
              <a:t>t ze wzrastającym obciążeniem po powłoce</a:t>
            </a:r>
            <a:r>
              <a:rPr lang="en-US" altLang="pl-PL" sz="1600"/>
              <a:t>. </a:t>
            </a:r>
            <a:r>
              <a:rPr lang="pl-PL" altLang="pl-PL" sz="1600"/>
              <a:t>Po przekroczeniu pewnego obciążenia krytycznego warstwa zostaje przebita i oddziela się od podłoża</a:t>
            </a:r>
            <a:r>
              <a:rPr lang="en-US" altLang="pl-PL" sz="1600"/>
              <a:t>.</a:t>
            </a:r>
            <a:endParaRPr lang="pl-PL" altLang="pl-PL" sz="1600"/>
          </a:p>
        </p:txBody>
      </p:sp>
      <p:pic>
        <p:nvPicPr>
          <p:cNvPr id="4935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4724400"/>
            <a:ext cx="5472112" cy="197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3573" name="Rectangle 5"/>
          <p:cNvSpPr>
            <a:spLocks noChangeArrowheads="1"/>
          </p:cNvSpPr>
          <p:nvPr/>
        </p:nvSpPr>
        <p:spPr bwMode="auto">
          <a:xfrm>
            <a:off x="179388" y="2997200"/>
            <a:ext cx="4284662" cy="1281113"/>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Clr>
                <a:schemeClr val="folHlink"/>
              </a:buClr>
              <a:buSzPct val="90000"/>
              <a:buFont typeface="Wingdings" panose="05000000000000000000" pitchFamily="2" charset="2"/>
              <a:buNone/>
            </a:pPr>
            <a:r>
              <a:rPr lang="pl-PL" altLang="pl-PL" sz="1400">
                <a:latin typeface="Arial" panose="020B0604020202020204" pitchFamily="34" charset="0"/>
              </a:rPr>
              <a:t>Obciążenie krytyczne określane jest z dużą dokładnością przy użyciu czujnika akustycznego zamocowanego do uchwytu końcówki</a:t>
            </a:r>
            <a:r>
              <a:rPr lang="en-US" altLang="pl-PL" sz="1400">
                <a:latin typeface="Arial" panose="020B0604020202020204" pitchFamily="34" charset="0"/>
              </a:rPr>
              <a:t>, </a:t>
            </a:r>
            <a:r>
              <a:rPr lang="pl-PL" altLang="pl-PL" sz="1400">
                <a:latin typeface="Arial" panose="020B0604020202020204" pitchFamily="34" charset="0"/>
              </a:rPr>
              <a:t>siły tarcia</a:t>
            </a:r>
            <a:r>
              <a:rPr lang="en-US" altLang="pl-PL" sz="1400">
                <a:latin typeface="Arial" panose="020B0604020202020204" pitchFamily="34" charset="0"/>
              </a:rPr>
              <a:t>, </a:t>
            </a:r>
            <a:r>
              <a:rPr lang="pl-PL" altLang="pl-PL" sz="1400">
                <a:latin typeface="Arial" panose="020B0604020202020204" pitchFamily="34" charset="0"/>
              </a:rPr>
              <a:t>głębokości </a:t>
            </a:r>
            <a:r>
              <a:rPr lang="en-US" altLang="pl-PL" sz="1400">
                <a:latin typeface="Arial" panose="020B0604020202020204" pitchFamily="34" charset="0"/>
              </a:rPr>
              <a:t>p</a:t>
            </a:r>
            <a:r>
              <a:rPr lang="pl-PL" altLang="pl-PL" sz="1400">
                <a:latin typeface="Arial" panose="020B0604020202020204" pitchFamily="34" charset="0"/>
              </a:rPr>
              <a:t>e</a:t>
            </a:r>
            <a:r>
              <a:rPr lang="en-US" altLang="pl-PL" sz="1400">
                <a:latin typeface="Arial" panose="020B0604020202020204" pitchFamily="34" charset="0"/>
              </a:rPr>
              <a:t>netra</a:t>
            </a:r>
            <a:r>
              <a:rPr lang="pl-PL" altLang="pl-PL" sz="1400">
                <a:latin typeface="Arial" panose="020B0604020202020204" pitchFamily="34" charset="0"/>
              </a:rPr>
              <a:t>cj</a:t>
            </a:r>
            <a:r>
              <a:rPr lang="en-US" altLang="pl-PL" sz="1400">
                <a:latin typeface="Arial" panose="020B0604020202020204" pitchFamily="34" charset="0"/>
              </a:rPr>
              <a:t>i</a:t>
            </a:r>
            <a:r>
              <a:rPr lang="pl-PL" altLang="pl-PL" sz="1400">
                <a:latin typeface="Arial" panose="020B0604020202020204" pitchFamily="34" charset="0"/>
              </a:rPr>
              <a:t> i mikroskopii</a:t>
            </a:r>
            <a:r>
              <a:rPr lang="en-US" altLang="pl-PL" sz="1400">
                <a:latin typeface="Arial" panose="020B0604020202020204" pitchFamily="34" charset="0"/>
              </a:rPr>
              <a:t> opt</a:t>
            </a:r>
            <a:r>
              <a:rPr lang="pl-PL" altLang="pl-PL" sz="1400">
                <a:latin typeface="Arial" panose="020B0604020202020204" pitchFamily="34" charset="0"/>
              </a:rPr>
              <a:t>y</a:t>
            </a:r>
            <a:r>
              <a:rPr lang="en-US" altLang="pl-PL" sz="1400">
                <a:latin typeface="Arial" panose="020B0604020202020204" pitchFamily="34" charset="0"/>
              </a:rPr>
              <a:t>c</a:t>
            </a:r>
            <a:r>
              <a:rPr lang="pl-PL" altLang="pl-PL" sz="1400">
                <a:latin typeface="Arial" panose="020B0604020202020204" pitchFamily="34" charset="0"/>
              </a:rPr>
              <a:t>znej</a:t>
            </a:r>
            <a:r>
              <a:rPr lang="en-US" altLang="pl-PL" sz="1400">
                <a:latin typeface="Arial" panose="020B0604020202020204" pitchFamily="34" charset="0"/>
              </a:rPr>
              <a:t>. </a:t>
            </a:r>
            <a:r>
              <a:rPr lang="pl-PL" altLang="pl-PL" sz="1400">
                <a:latin typeface="Arial" panose="020B0604020202020204" pitchFamily="34" charset="0"/>
              </a:rPr>
              <a:t>Wartości obciążeń krytycznych można używać to oszacowania właściwości adhezyjnych różnych kombinacji powłoka-podłoże</a:t>
            </a:r>
            <a:r>
              <a:rPr lang="en-US" altLang="pl-PL" sz="1400">
                <a:latin typeface="Arial" panose="020B0604020202020204" pitchFamily="34" charset="0"/>
              </a:rPr>
              <a:t>.</a:t>
            </a:r>
            <a:endParaRPr lang="pl-PL" altLang="pl-PL" sz="1400">
              <a:latin typeface="Arial" panose="020B0604020202020204" pitchFamily="34" charset="0"/>
            </a:endParaRPr>
          </a:p>
        </p:txBody>
      </p:sp>
      <p:pic>
        <p:nvPicPr>
          <p:cNvPr id="49357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4084638"/>
            <a:ext cx="3240088" cy="264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357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25" y="549275"/>
            <a:ext cx="4352925" cy="323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Grp="1" noChangeArrowheads="1"/>
          </p:cNvSpPr>
          <p:nvPr>
            <p:ph type="title" sz="quarter"/>
          </p:nvPr>
        </p:nvSpPr>
        <p:spPr>
          <a:xfrm>
            <a:off x="708025" y="692150"/>
            <a:ext cx="7704138" cy="576263"/>
          </a:xfrm>
        </p:spPr>
        <p:txBody>
          <a:bodyPr/>
          <a:lstStyle/>
          <a:p>
            <a:pPr eaLnBrk="1" hangingPunct="1"/>
            <a:r>
              <a:rPr lang="pl-PL" altLang="pl-PL" sz="2500"/>
              <a:t>Adhezja cienkich warstw-metoda rysy (nano-scratch test) połączona z obserwacją w mikroskopie sił atomowych AFM</a:t>
            </a:r>
          </a:p>
        </p:txBody>
      </p:sp>
      <p:pic>
        <p:nvPicPr>
          <p:cNvPr id="495619" name="Picture 3"/>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003800" y="1196975"/>
            <a:ext cx="3944938" cy="2457450"/>
          </a:xfrm>
          <a:ln>
            <a:solidFill>
              <a:schemeClr val="tx1"/>
            </a:solidFill>
            <a:miter lim="800000"/>
            <a:headEnd/>
            <a:tailEnd/>
          </a:ln>
        </p:spPr>
      </p:pic>
      <p:sp>
        <p:nvSpPr>
          <p:cNvPr id="495620" name="Rectangle 4"/>
          <p:cNvSpPr>
            <a:spLocks noChangeArrowheads="1"/>
          </p:cNvSpPr>
          <p:nvPr/>
        </p:nvSpPr>
        <p:spPr bwMode="auto">
          <a:xfrm>
            <a:off x="611188" y="1557338"/>
            <a:ext cx="457200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Arial" panose="020B0604020202020204" pitchFamily="34" charset="0"/>
              </a:rPr>
              <a:t>Obiektyw</a:t>
            </a:r>
            <a:r>
              <a:rPr lang="en-US" altLang="pl-PL" sz="1400">
                <a:latin typeface="Arial" panose="020B0604020202020204" pitchFamily="34" charset="0"/>
              </a:rPr>
              <a:t> AFM </a:t>
            </a:r>
            <a:r>
              <a:rPr lang="pl-PL" altLang="pl-PL" sz="1400">
                <a:latin typeface="Arial" panose="020B0604020202020204" pitchFamily="34" charset="0"/>
              </a:rPr>
              <a:t>umieszczony jest w </a:t>
            </a:r>
            <a:r>
              <a:rPr lang="en-US" altLang="pl-PL" sz="1400">
                <a:latin typeface="Arial" panose="020B0604020202020204" pitchFamily="34" charset="0"/>
              </a:rPr>
              <a:t>mi</a:t>
            </a:r>
            <a:r>
              <a:rPr lang="pl-PL" altLang="pl-PL" sz="1400">
                <a:latin typeface="Arial" panose="020B0604020202020204" pitchFamily="34" charset="0"/>
              </a:rPr>
              <a:t>k</a:t>
            </a:r>
            <a:r>
              <a:rPr lang="en-US" altLang="pl-PL" sz="1400">
                <a:latin typeface="Arial" panose="020B0604020202020204" pitchFamily="34" charset="0"/>
              </a:rPr>
              <a:t>ros</a:t>
            </a:r>
            <a:r>
              <a:rPr lang="pl-PL" altLang="pl-PL" sz="1400">
                <a:latin typeface="Arial" panose="020B0604020202020204" pitchFamily="34" charset="0"/>
              </a:rPr>
              <a:t>k</a:t>
            </a:r>
            <a:r>
              <a:rPr lang="en-US" altLang="pl-PL" sz="1400">
                <a:latin typeface="Arial" panose="020B0604020202020204" pitchFamily="34" charset="0"/>
              </a:rPr>
              <a:t>op</a:t>
            </a:r>
            <a:r>
              <a:rPr lang="pl-PL" altLang="pl-PL" sz="1400">
                <a:latin typeface="Arial" panose="020B0604020202020204" pitchFamily="34" charset="0"/>
              </a:rPr>
              <a:t>i</a:t>
            </a:r>
            <a:r>
              <a:rPr lang="en-US" altLang="pl-PL" sz="1400">
                <a:latin typeface="Arial" panose="020B0604020202020204" pitchFamily="34" charset="0"/>
              </a:rPr>
              <a:t>e </a:t>
            </a:r>
            <a:r>
              <a:rPr lang="pl-PL" altLang="pl-PL" sz="1400">
                <a:latin typeface="Arial" panose="020B0604020202020204" pitchFamily="34" charset="0"/>
              </a:rPr>
              <a:t>w miejsce</a:t>
            </a:r>
            <a:r>
              <a:rPr lang="en-US" altLang="pl-PL" sz="1400">
                <a:latin typeface="Arial" panose="020B0604020202020204" pitchFamily="34" charset="0"/>
              </a:rPr>
              <a:t> standard</a:t>
            </a:r>
            <a:r>
              <a:rPr lang="pl-PL" altLang="pl-PL" sz="1400">
                <a:latin typeface="Arial" panose="020B0604020202020204" pitchFamily="34" charset="0"/>
              </a:rPr>
              <a:t>owego</a:t>
            </a:r>
            <a:r>
              <a:rPr lang="en-US" altLang="pl-PL" sz="1400">
                <a:latin typeface="Arial" panose="020B0604020202020204" pitchFamily="34" charset="0"/>
              </a:rPr>
              <a:t> </a:t>
            </a:r>
            <a:r>
              <a:rPr lang="pl-PL" altLang="pl-PL" sz="1400">
                <a:latin typeface="Arial" panose="020B0604020202020204" pitchFamily="34" charset="0"/>
              </a:rPr>
              <a:t>obiektywu optycznego</a:t>
            </a:r>
            <a:r>
              <a:rPr lang="en-US" altLang="pl-PL" sz="1400">
                <a:latin typeface="Arial" panose="020B0604020202020204" pitchFamily="34" charset="0"/>
              </a:rPr>
              <a:t>. </a:t>
            </a:r>
            <a:endParaRPr lang="pl-PL" altLang="pl-PL" sz="1400">
              <a:latin typeface="Arial" panose="020B0604020202020204" pitchFamily="34" charset="0"/>
            </a:endParaRPr>
          </a:p>
          <a:p>
            <a:pPr eaLnBrk="1" hangingPunct="1">
              <a:spcBef>
                <a:spcPct val="0"/>
              </a:spcBef>
              <a:buFontTx/>
              <a:buNone/>
            </a:pPr>
            <a:endParaRPr lang="pl-PL" altLang="pl-PL" sz="1400">
              <a:latin typeface="Arial" panose="020B0604020202020204" pitchFamily="34" charset="0"/>
            </a:endParaRPr>
          </a:p>
          <a:p>
            <a:pPr eaLnBrk="1" hangingPunct="1">
              <a:spcBef>
                <a:spcPct val="0"/>
              </a:spcBef>
              <a:buFontTx/>
              <a:buNone/>
            </a:pPr>
            <a:r>
              <a:rPr lang="pl-PL" altLang="pl-PL" sz="1400">
                <a:latin typeface="Arial" panose="020B0604020202020204" pitchFamily="34" charset="0"/>
              </a:rPr>
              <a:t>To połączenie sprawia, że otwiera się cała gama możliwości wykorzystania metody rysy</a:t>
            </a:r>
            <a:r>
              <a:rPr lang="en-US" altLang="pl-PL" sz="1400">
                <a:latin typeface="Arial" panose="020B0604020202020204" pitchFamily="34" charset="0"/>
              </a:rPr>
              <a:t>: </a:t>
            </a:r>
          </a:p>
          <a:p>
            <a:pPr eaLnBrk="1" hangingPunct="1">
              <a:spcBef>
                <a:spcPct val="0"/>
              </a:spcBef>
              <a:buFontTx/>
              <a:buNone/>
            </a:pPr>
            <a:r>
              <a:rPr lang="pl-PL" altLang="pl-PL" sz="1400">
                <a:latin typeface="Arial" panose="020B0604020202020204" pitchFamily="34" charset="0"/>
              </a:rPr>
              <a:t>- Możliwość obserwacji dużych powierzchni próbki połączona ze zdolnością rozdzielczą rzędu </a:t>
            </a:r>
            <a:r>
              <a:rPr lang="en-US" altLang="pl-PL" sz="1400">
                <a:latin typeface="Arial" panose="020B0604020202020204" pitchFamily="34" charset="0"/>
              </a:rPr>
              <a:t>nanometr</a:t>
            </a:r>
            <a:r>
              <a:rPr lang="pl-PL" altLang="pl-PL" sz="1400">
                <a:latin typeface="Arial" panose="020B0604020202020204" pitchFamily="34" charset="0"/>
              </a:rPr>
              <a:t>ów</a:t>
            </a:r>
            <a:r>
              <a:rPr lang="en-US" altLang="pl-PL" sz="1400">
                <a:latin typeface="Arial" panose="020B0604020202020204" pitchFamily="34" charset="0"/>
              </a:rPr>
              <a:t>.</a:t>
            </a:r>
          </a:p>
          <a:p>
            <a:pPr eaLnBrk="1" hangingPunct="1">
              <a:spcBef>
                <a:spcPct val="0"/>
              </a:spcBef>
              <a:buFontTx/>
              <a:buNone/>
            </a:pPr>
            <a:r>
              <a:rPr lang="pl-PL" altLang="pl-PL" sz="1400">
                <a:latin typeface="Arial" panose="020B0604020202020204" pitchFamily="34" charset="0"/>
              </a:rPr>
              <a:t>- Badanie ułożenia materiału wokół rysy</a:t>
            </a:r>
            <a:r>
              <a:rPr lang="en-US" altLang="pl-PL" sz="1400">
                <a:latin typeface="Arial" panose="020B0604020202020204" pitchFamily="34" charset="0"/>
              </a:rPr>
              <a:t>.</a:t>
            </a:r>
          </a:p>
          <a:p>
            <a:pPr eaLnBrk="1" hangingPunct="1">
              <a:spcBef>
                <a:spcPct val="0"/>
              </a:spcBef>
              <a:buFontTx/>
              <a:buNone/>
            </a:pPr>
            <a:r>
              <a:rPr lang="pl-PL" altLang="pl-PL" sz="1400">
                <a:latin typeface="Arial" panose="020B0604020202020204" pitchFamily="34" charset="0"/>
              </a:rPr>
              <a:t>- Pomiary wymiaru krytycznego</a:t>
            </a:r>
            <a:r>
              <a:rPr lang="en-US" altLang="pl-PL" sz="1400">
                <a:latin typeface="Arial" panose="020B0604020202020204" pitchFamily="34" charset="0"/>
              </a:rPr>
              <a:t>.</a:t>
            </a:r>
          </a:p>
          <a:p>
            <a:pPr eaLnBrk="1" hangingPunct="1">
              <a:spcBef>
                <a:spcPct val="0"/>
              </a:spcBef>
              <a:buFontTx/>
              <a:buNone/>
            </a:pPr>
            <a:r>
              <a:rPr lang="pl-PL" altLang="pl-PL" sz="1400">
                <a:latin typeface="Arial" panose="020B0604020202020204" pitchFamily="34" charset="0"/>
              </a:rPr>
              <a:t>- Badania trawionych struktur i chropowatości powierzchni półprzewodników</a:t>
            </a:r>
            <a:r>
              <a:rPr lang="en-US" altLang="pl-PL" sz="1400">
                <a:latin typeface="Arial" panose="020B0604020202020204" pitchFamily="34" charset="0"/>
              </a:rPr>
              <a:t>.</a:t>
            </a:r>
          </a:p>
          <a:p>
            <a:pPr eaLnBrk="1" hangingPunct="1">
              <a:spcBef>
                <a:spcPct val="0"/>
              </a:spcBef>
              <a:buFontTx/>
              <a:buNone/>
            </a:pPr>
            <a:r>
              <a:rPr lang="pl-PL" altLang="pl-PL" sz="1400">
                <a:latin typeface="Arial" panose="020B0604020202020204" pitchFamily="34" charset="0"/>
              </a:rPr>
              <a:t>- </a:t>
            </a:r>
            <a:r>
              <a:rPr lang="en-US" altLang="pl-PL" sz="1400">
                <a:latin typeface="Arial" panose="020B0604020202020204" pitchFamily="34" charset="0"/>
              </a:rPr>
              <a:t>Profilometr</a:t>
            </a:r>
            <a:r>
              <a:rPr lang="pl-PL" altLang="pl-PL" sz="1400">
                <a:latin typeface="Arial" panose="020B0604020202020204" pitchFamily="34" charset="0"/>
              </a:rPr>
              <a:t>ia</a:t>
            </a:r>
            <a:r>
              <a:rPr lang="en-US" altLang="pl-PL" sz="1400">
                <a:latin typeface="Arial" panose="020B0604020202020204" pitchFamily="34" charset="0"/>
              </a:rPr>
              <a:t> </a:t>
            </a:r>
            <a:r>
              <a:rPr lang="pl-PL" altLang="pl-PL" sz="1400">
                <a:latin typeface="Arial" panose="020B0604020202020204" pitchFamily="34" charset="0"/>
              </a:rPr>
              <a:t>powłok</a:t>
            </a:r>
            <a:r>
              <a:rPr lang="en-US" altLang="pl-PL" sz="1400">
                <a:latin typeface="Arial" panose="020B0604020202020204" pitchFamily="34" charset="0"/>
              </a:rPr>
              <a:t> </a:t>
            </a:r>
            <a:r>
              <a:rPr lang="pl-PL" altLang="pl-PL" sz="1400">
                <a:latin typeface="Arial" panose="020B0604020202020204" pitchFamily="34" charset="0"/>
              </a:rPr>
              <a:t>i cienkich warstw</a:t>
            </a:r>
          </a:p>
        </p:txBody>
      </p:sp>
      <p:pic>
        <p:nvPicPr>
          <p:cNvPr id="49562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4464050"/>
            <a:ext cx="3313112" cy="22383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562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8763" y="3749675"/>
            <a:ext cx="3625850" cy="27035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5623" name="Rectangle 7"/>
          <p:cNvSpPr>
            <a:spLocks noChangeArrowheads="1"/>
          </p:cNvSpPr>
          <p:nvPr/>
        </p:nvSpPr>
        <p:spPr bwMode="auto">
          <a:xfrm>
            <a:off x="3995738" y="6453188"/>
            <a:ext cx="51228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Arial" panose="020B0604020202020204" pitchFamily="34" charset="0"/>
              </a:rPr>
              <a:t>Diamentowa końcówka rysuje powierzchnię ceramiczną (SEM)</a:t>
            </a:r>
          </a:p>
        </p:txBody>
      </p:sp>
    </p:spTree>
  </p:cSld>
  <p:clrMapOvr>
    <a:masterClrMapping/>
  </p:clrMapOvr>
  <p:transition>
    <p:wipe dir="r"/>
  </p:transition>
</p:sld>
</file>

<file path=ppt/slides/slide3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97666" name="Picture 2" descr="DIN"/>
          <p:cNvPicPr>
            <a:picLocks noChangeAspect="1" noChangeArrowheads="1"/>
          </p:cNvPicPr>
          <p:nvPr/>
        </p:nvPicPr>
        <p:blipFill>
          <a:blip r:embed="rId2">
            <a:lum bright="6000" contrast="18000"/>
            <a:extLst>
              <a:ext uri="{28A0092B-C50C-407E-A947-70E740481C1C}">
                <a14:useLocalDpi xmlns:a14="http://schemas.microsoft.com/office/drawing/2010/main" val="0"/>
              </a:ext>
            </a:extLst>
          </a:blip>
          <a:srcRect/>
          <a:stretch>
            <a:fillRect/>
          </a:stretch>
        </p:blipFill>
        <p:spPr bwMode="auto">
          <a:xfrm>
            <a:off x="2700338" y="692150"/>
            <a:ext cx="2838450" cy="505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986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4941888"/>
            <a:ext cx="2990850" cy="136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86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3429000"/>
            <a:ext cx="2990850" cy="135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86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113" y="3284538"/>
            <a:ext cx="299085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869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9338" y="1700213"/>
            <a:ext cx="2990850" cy="136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869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0113" y="1700213"/>
            <a:ext cx="2990850" cy="135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8695" name="Rectangle 7"/>
          <p:cNvSpPr>
            <a:spLocks noChangeArrowheads="1"/>
          </p:cNvSpPr>
          <p:nvPr/>
        </p:nvSpPr>
        <p:spPr bwMode="auto">
          <a:xfrm>
            <a:off x="611188" y="188913"/>
            <a:ext cx="8064500"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latin typeface="Arial" panose="020B0604020202020204" pitchFamily="34" charset="0"/>
              </a:rPr>
              <a:t>T</a:t>
            </a:r>
            <a:r>
              <a:rPr lang="en-US" altLang="pl-PL" sz="1000">
                <a:latin typeface="Arial" panose="020B0604020202020204" pitchFamily="34" charset="0"/>
              </a:rPr>
              <a:t>he cross-cut test is a simple and easily practicable method for evaluating the adhesion of single- or multi-coat systems.</a:t>
            </a:r>
          </a:p>
          <a:p>
            <a:pPr eaLnBrk="1" hangingPunct="1">
              <a:spcBef>
                <a:spcPct val="0"/>
              </a:spcBef>
              <a:buFontTx/>
              <a:buNone/>
            </a:pPr>
            <a:r>
              <a:rPr lang="en-US" altLang="pl-PL" sz="1000">
                <a:latin typeface="Arial" panose="020B0604020202020204" pitchFamily="34" charset="0"/>
              </a:rPr>
              <a:t>Procedure </a:t>
            </a:r>
          </a:p>
          <a:p>
            <a:pPr eaLnBrk="1" hangingPunct="1">
              <a:spcBef>
                <a:spcPct val="0"/>
              </a:spcBef>
              <a:buFontTx/>
              <a:buNone/>
            </a:pPr>
            <a:r>
              <a:rPr lang="en-US" altLang="pl-PL" sz="1000">
                <a:latin typeface="Arial" panose="020B0604020202020204" pitchFamily="34" charset="0"/>
              </a:rPr>
              <a:t>Make a lattice pattern in the film with the appropriate tool, cutting to the substrate </a:t>
            </a:r>
          </a:p>
          <a:p>
            <a:pPr eaLnBrk="1" hangingPunct="1">
              <a:spcBef>
                <a:spcPct val="0"/>
              </a:spcBef>
              <a:buFontTx/>
              <a:buNone/>
            </a:pPr>
            <a:r>
              <a:rPr lang="en-US" altLang="pl-PL" sz="1000">
                <a:latin typeface="Arial" panose="020B0604020202020204" pitchFamily="34" charset="0"/>
              </a:rPr>
              <a:t>Brush in diagonal direction 5 times each, using a brush pen or tape over the cut and remove with Permacel tape </a:t>
            </a:r>
          </a:p>
          <a:p>
            <a:pPr eaLnBrk="1" hangingPunct="1">
              <a:spcBef>
                <a:spcPct val="0"/>
              </a:spcBef>
              <a:buFontTx/>
              <a:buNone/>
            </a:pPr>
            <a:r>
              <a:rPr lang="en-US" altLang="pl-PL" sz="1000">
                <a:latin typeface="Arial" panose="020B0604020202020204" pitchFamily="34" charset="0"/>
              </a:rPr>
              <a:t>Examine the grid area using an illuminated magnifier </a:t>
            </a:r>
          </a:p>
          <a:p>
            <a:pPr eaLnBrk="1" hangingPunct="1">
              <a:spcBef>
                <a:spcPct val="0"/>
              </a:spcBef>
              <a:buFontTx/>
              <a:buNone/>
            </a:pPr>
            <a:r>
              <a:rPr lang="en-US" altLang="pl-PL" sz="1000">
                <a:latin typeface="Arial" panose="020B0604020202020204" pitchFamily="34" charset="0"/>
              </a:rPr>
              <a:t>Cross-Cut Results</a:t>
            </a:r>
          </a:p>
          <a:p>
            <a:pPr eaLnBrk="1" hangingPunct="1">
              <a:spcBef>
                <a:spcPct val="0"/>
              </a:spcBef>
              <a:buFontTx/>
              <a:buNone/>
            </a:pPr>
            <a:r>
              <a:rPr lang="en-US" altLang="pl-PL" sz="1000">
                <a:latin typeface="Arial" panose="020B0604020202020204" pitchFamily="34" charset="0"/>
              </a:rPr>
              <a:t>Adhesion is rated in accordance with the scale below.</a:t>
            </a:r>
            <a:endParaRPr lang="pl-PL" altLang="pl-PL" sz="1000">
              <a:latin typeface="Arial" panose="020B0604020202020204" pitchFamily="34" charset="0"/>
            </a:endParaRPr>
          </a:p>
        </p:txBody>
      </p:sp>
      <p:sp>
        <p:nvSpPr>
          <p:cNvPr id="498696" name="Rectangle 8"/>
          <p:cNvSpPr>
            <a:spLocks noChangeArrowheads="1"/>
          </p:cNvSpPr>
          <p:nvPr/>
        </p:nvSpPr>
        <p:spPr bwMode="auto">
          <a:xfrm>
            <a:off x="684213" y="2852738"/>
            <a:ext cx="457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800">
                <a:latin typeface="Arial" panose="020B0604020202020204" pitchFamily="34" charset="0"/>
              </a:rPr>
              <a:t>ISO Class.: 0 / ASTM Class.: 5 B</a:t>
            </a:r>
          </a:p>
          <a:p>
            <a:pPr eaLnBrk="1" hangingPunct="1">
              <a:spcBef>
                <a:spcPct val="0"/>
              </a:spcBef>
              <a:buFontTx/>
              <a:buNone/>
            </a:pPr>
            <a:r>
              <a:rPr lang="en-US" altLang="pl-PL" sz="800">
                <a:latin typeface="Arial" panose="020B0604020202020204" pitchFamily="34" charset="0"/>
              </a:rPr>
              <a:t>The edges of the cuts are completely smooth; none of the squares of the lattice is detached.</a:t>
            </a:r>
            <a:endParaRPr lang="pl-PL" altLang="pl-PL" sz="800">
              <a:latin typeface="Arial" panose="020B0604020202020204" pitchFamily="34" charset="0"/>
            </a:endParaRPr>
          </a:p>
        </p:txBody>
      </p:sp>
      <p:sp>
        <p:nvSpPr>
          <p:cNvPr id="498697" name="Rectangle 9"/>
          <p:cNvSpPr>
            <a:spLocks noChangeArrowheads="1"/>
          </p:cNvSpPr>
          <p:nvPr/>
        </p:nvSpPr>
        <p:spPr bwMode="auto">
          <a:xfrm>
            <a:off x="4572000" y="2997200"/>
            <a:ext cx="4572000" cy="50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900">
                <a:latin typeface="Arial" panose="020B0604020202020204" pitchFamily="34" charset="0"/>
              </a:rPr>
              <a:t>ISO Class.: 1 / ASTM Class.: 4 B</a:t>
            </a:r>
          </a:p>
          <a:p>
            <a:pPr eaLnBrk="1" hangingPunct="1">
              <a:spcBef>
                <a:spcPct val="0"/>
              </a:spcBef>
              <a:buFontTx/>
              <a:buNone/>
            </a:pPr>
            <a:r>
              <a:rPr lang="en-US" altLang="pl-PL" sz="900">
                <a:latin typeface="Arial" panose="020B0604020202020204" pitchFamily="34" charset="0"/>
              </a:rPr>
              <a:t>Detachment of small flakes of the coating at the intersections of the cuts. A cross-cut area not significantly greater than 5 % is affected.</a:t>
            </a:r>
            <a:endParaRPr lang="pl-PL" altLang="pl-PL" sz="900">
              <a:latin typeface="Arial" panose="020B0604020202020204" pitchFamily="34" charset="0"/>
            </a:endParaRPr>
          </a:p>
        </p:txBody>
      </p:sp>
      <p:sp>
        <p:nvSpPr>
          <p:cNvPr id="498698" name="Rectangle 10"/>
          <p:cNvSpPr>
            <a:spLocks noChangeArrowheads="1"/>
          </p:cNvSpPr>
          <p:nvPr/>
        </p:nvSpPr>
        <p:spPr bwMode="auto">
          <a:xfrm>
            <a:off x="395288" y="4508500"/>
            <a:ext cx="4572000"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900">
                <a:latin typeface="Arial" panose="020B0604020202020204" pitchFamily="34" charset="0"/>
              </a:rPr>
              <a:t>ISO Class.: 2 / ASTM Class.: 3 B</a:t>
            </a:r>
          </a:p>
          <a:p>
            <a:pPr eaLnBrk="1" hangingPunct="1">
              <a:spcBef>
                <a:spcPct val="0"/>
              </a:spcBef>
              <a:buFontTx/>
              <a:buNone/>
            </a:pPr>
            <a:r>
              <a:rPr lang="en-US" altLang="pl-PL" sz="900">
                <a:latin typeface="Arial" panose="020B0604020202020204" pitchFamily="34" charset="0"/>
              </a:rPr>
              <a:t>The coating has flaked along the edges and/or at the intersections of the cuts. A cross-cut area significantly greater than 5 %, but not significantly greater than 15 %, is affected.</a:t>
            </a:r>
            <a:endParaRPr lang="pl-PL" altLang="pl-PL" sz="900">
              <a:latin typeface="Arial" panose="020B0604020202020204" pitchFamily="34" charset="0"/>
            </a:endParaRPr>
          </a:p>
        </p:txBody>
      </p:sp>
      <p:sp>
        <p:nvSpPr>
          <p:cNvPr id="498699" name="Rectangle 11"/>
          <p:cNvSpPr>
            <a:spLocks noChangeArrowheads="1"/>
          </p:cNvSpPr>
          <p:nvPr/>
        </p:nvSpPr>
        <p:spPr bwMode="auto">
          <a:xfrm>
            <a:off x="4356100" y="4868863"/>
            <a:ext cx="4572000"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900">
                <a:latin typeface="Arial" panose="020B0604020202020204" pitchFamily="34" charset="0"/>
              </a:rPr>
              <a:t>ISO Class.: 3 / ASTM Class.: 2 B</a:t>
            </a:r>
          </a:p>
          <a:p>
            <a:pPr eaLnBrk="1" hangingPunct="1">
              <a:spcBef>
                <a:spcPct val="0"/>
              </a:spcBef>
              <a:buFontTx/>
              <a:buNone/>
            </a:pPr>
            <a:r>
              <a:rPr lang="en-US" altLang="pl-PL" sz="900">
                <a:latin typeface="Arial" panose="020B0604020202020204" pitchFamily="34" charset="0"/>
              </a:rPr>
              <a:t>The coating has flaked along the edges of the cuts partly or wholly in large ribbons, and/or it has flaked partly or wholly on different parts of the squares. A cross-cut area significantly greater than 15 %, but not significantly greater than 35 %, is affected.</a:t>
            </a:r>
            <a:endParaRPr lang="pl-PL" altLang="pl-PL" sz="900">
              <a:latin typeface="Arial" panose="020B0604020202020204" pitchFamily="34" charset="0"/>
            </a:endParaRPr>
          </a:p>
        </p:txBody>
      </p:sp>
      <p:sp>
        <p:nvSpPr>
          <p:cNvPr id="498700" name="Rectangle 12"/>
          <p:cNvSpPr>
            <a:spLocks noChangeArrowheads="1"/>
          </p:cNvSpPr>
          <p:nvPr/>
        </p:nvSpPr>
        <p:spPr bwMode="auto">
          <a:xfrm>
            <a:off x="250825" y="6219825"/>
            <a:ext cx="4572000"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900">
                <a:latin typeface="Arial" panose="020B0604020202020204" pitchFamily="34" charset="0"/>
              </a:rPr>
              <a:t>ISO Class.: 4 / ASTM Class.: 1 B</a:t>
            </a:r>
          </a:p>
          <a:p>
            <a:pPr eaLnBrk="1" hangingPunct="1">
              <a:spcBef>
                <a:spcPct val="0"/>
              </a:spcBef>
              <a:buFontTx/>
              <a:buNone/>
            </a:pPr>
            <a:r>
              <a:rPr lang="en-US" altLang="pl-PL" sz="900">
                <a:latin typeface="Arial" panose="020B0604020202020204" pitchFamily="34" charset="0"/>
              </a:rPr>
              <a:t>The coating has flaked along the edges of the cuts in large ribbons and/or some squares have detached partly or wholly. A cross-cut area significantly greater than 35 %, but not significantly greater than 65 %, is affected.</a:t>
            </a:r>
            <a:endParaRPr lang="pl-PL" altLang="pl-PL" sz="900">
              <a:latin typeface="Arial" panose="020B0604020202020204" pitchFamily="34" charset="0"/>
            </a:endParaRPr>
          </a:p>
        </p:txBody>
      </p:sp>
      <p:sp>
        <p:nvSpPr>
          <p:cNvPr id="498701" name="Rectangle 13"/>
          <p:cNvSpPr>
            <a:spLocks noChangeArrowheads="1"/>
          </p:cNvSpPr>
          <p:nvPr/>
        </p:nvSpPr>
        <p:spPr bwMode="auto">
          <a:xfrm>
            <a:off x="4572000" y="5805488"/>
            <a:ext cx="4572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000">
                <a:latin typeface="Arial" panose="020B0604020202020204" pitchFamily="34" charset="0"/>
              </a:rPr>
              <a:t>ISO Class.: 5 / ASTM Class.: 0 B</a:t>
            </a:r>
          </a:p>
          <a:p>
            <a:pPr eaLnBrk="1" hangingPunct="1">
              <a:spcBef>
                <a:spcPct val="0"/>
              </a:spcBef>
              <a:buFontTx/>
              <a:buNone/>
            </a:pPr>
            <a:r>
              <a:rPr lang="en-US" altLang="pl-PL" sz="1000">
                <a:latin typeface="Arial" panose="020B0604020202020204" pitchFamily="34" charset="0"/>
              </a:rPr>
              <a:t>Any degree of flaking that cannot even be classified by classification 4.</a:t>
            </a:r>
            <a:endParaRPr lang="pl-PL" altLang="pl-PL" sz="1000">
              <a:latin typeface="Arial" panose="020B0604020202020204" pitchFamily="34" charset="0"/>
            </a:endParaRPr>
          </a:p>
        </p:txBody>
      </p:sp>
    </p:spTree>
  </p:cSld>
  <p:clrMapOvr>
    <a:masterClrMapping/>
  </p:clrMapOvr>
  <p:transition>
    <p:wipe dir="r"/>
  </p:transition>
</p:sld>
</file>

<file path=ppt/slides/slide3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997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88913"/>
            <a:ext cx="3190875"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97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708275"/>
            <a:ext cx="2990850" cy="154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97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2500" y="2636838"/>
            <a:ext cx="2990850" cy="154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9717" name="Rectangle 5"/>
          <p:cNvSpPr>
            <a:spLocks noChangeArrowheads="1"/>
          </p:cNvSpPr>
          <p:nvPr/>
        </p:nvSpPr>
        <p:spPr bwMode="auto">
          <a:xfrm>
            <a:off x="179388" y="188913"/>
            <a:ext cx="5400675"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000">
                <a:latin typeface="Arial" panose="020B0604020202020204" pitchFamily="34" charset="0"/>
              </a:rPr>
              <a:t>In practice, three different empirical test procedures are used to assess the resistance of coatings and allied products to cracking and/or detachment from the substrate under different conditions of deformation. </a:t>
            </a:r>
          </a:p>
          <a:p>
            <a:pPr eaLnBrk="1" hangingPunct="1">
              <a:spcBef>
                <a:spcPct val="0"/>
              </a:spcBef>
              <a:buFontTx/>
              <a:buNone/>
            </a:pPr>
            <a:endParaRPr lang="en-US" altLang="pl-PL" sz="1000">
              <a:latin typeface="Arial" panose="020B0604020202020204" pitchFamily="34" charset="0"/>
            </a:endParaRPr>
          </a:p>
          <a:p>
            <a:pPr eaLnBrk="1" hangingPunct="1">
              <a:spcBef>
                <a:spcPct val="0"/>
              </a:spcBef>
              <a:buFontTx/>
              <a:buNone/>
            </a:pPr>
            <a:r>
              <a:rPr lang="en-US" altLang="pl-PL" sz="1000">
                <a:latin typeface="Arial" panose="020B0604020202020204" pitchFamily="34" charset="0"/>
              </a:rPr>
              <a:t>Bend Test</a:t>
            </a:r>
          </a:p>
          <a:p>
            <a:pPr eaLnBrk="1" hangingPunct="1">
              <a:spcBef>
                <a:spcPct val="0"/>
              </a:spcBef>
              <a:buFontTx/>
              <a:buNone/>
            </a:pPr>
            <a:r>
              <a:rPr lang="en-US" altLang="pl-PL" sz="1000">
                <a:latin typeface="Arial" panose="020B0604020202020204" pitchFamily="34" charset="0"/>
              </a:rPr>
              <a:t>Bending lacquered sheet metal over a defined radius allows an indication of the elongation and adhesion of a paint film due to bending stress. The DIN EN ISO 1519 standard only permits the use of cylindrical mandrels. </a:t>
            </a:r>
          </a:p>
          <a:p>
            <a:pPr eaLnBrk="1" hangingPunct="1">
              <a:spcBef>
                <a:spcPct val="0"/>
              </a:spcBef>
              <a:buFontTx/>
              <a:buNone/>
            </a:pPr>
            <a:endParaRPr lang="en-US" altLang="pl-PL" sz="1000">
              <a:latin typeface="Arial" panose="020B0604020202020204" pitchFamily="34" charset="0"/>
            </a:endParaRPr>
          </a:p>
          <a:p>
            <a:pPr eaLnBrk="1" hangingPunct="1">
              <a:spcBef>
                <a:spcPct val="0"/>
              </a:spcBef>
              <a:buFontTx/>
              <a:buNone/>
            </a:pPr>
            <a:r>
              <a:rPr lang="en-US" altLang="pl-PL" sz="1000">
                <a:latin typeface="Arial" panose="020B0604020202020204" pitchFamily="34" charset="0"/>
              </a:rPr>
              <a:t>The ASTM D 522 and the DIN EN ISO 6860 standards describe the test method by means of a conical or cylindrical mandrel. The use of a conical mandrel bending tester enables testing of a large variety of bending radii at the same time.</a:t>
            </a:r>
            <a:endParaRPr lang="pl-PL" altLang="pl-PL" sz="1000">
              <a:latin typeface="Arial" panose="020B0604020202020204" pitchFamily="34" charset="0"/>
            </a:endParaRPr>
          </a:p>
        </p:txBody>
      </p:sp>
    </p:spTree>
  </p:cSld>
  <p:clrMapOvr>
    <a:masterClrMapping/>
  </p:clrMapOvr>
  <p:transition>
    <p:wipe dir="r"/>
  </p:transition>
</p:sld>
</file>

<file path=ppt/slides/slide3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007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425" y="260350"/>
            <a:ext cx="2990850" cy="316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0739" name="Rectangle 3"/>
          <p:cNvSpPr>
            <a:spLocks noChangeArrowheads="1"/>
          </p:cNvSpPr>
          <p:nvPr/>
        </p:nvSpPr>
        <p:spPr bwMode="auto">
          <a:xfrm>
            <a:off x="395288" y="260350"/>
            <a:ext cx="45720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200">
                <a:latin typeface="Arial" panose="020B0604020202020204" pitchFamily="34" charset="0"/>
              </a:rPr>
              <a:t>Impact Test - ”Falling-weight Test“</a:t>
            </a:r>
          </a:p>
          <a:p>
            <a:pPr eaLnBrk="1" hangingPunct="1">
              <a:spcBef>
                <a:spcPct val="0"/>
              </a:spcBef>
              <a:buFontTx/>
              <a:buNone/>
            </a:pPr>
            <a:r>
              <a:rPr lang="en-US" altLang="pl-PL" sz="1200">
                <a:latin typeface="Arial" panose="020B0604020202020204" pitchFamily="34" charset="0"/>
              </a:rPr>
              <a:t>The impact tester has gained wide acceptance in testing the impact resistance of many types of coatings and substrates.</a:t>
            </a:r>
          </a:p>
          <a:p>
            <a:pPr eaLnBrk="1" hangingPunct="1">
              <a:spcBef>
                <a:spcPct val="0"/>
              </a:spcBef>
              <a:buFontTx/>
              <a:buNone/>
            </a:pPr>
            <a:r>
              <a:rPr lang="en-US" altLang="pl-PL" sz="1200">
                <a:latin typeface="Arial" panose="020B0604020202020204" pitchFamily="34" charset="0"/>
              </a:rPr>
              <a:t>International standards describe a method for evaluating impact resistance of a coating to cracking and peeling from a substrate when it is subjected to a deformation caused by a falling weight, dropped under standard conditions yielding rapid deformation. </a:t>
            </a:r>
          </a:p>
          <a:p>
            <a:pPr eaLnBrk="1" hangingPunct="1">
              <a:spcBef>
                <a:spcPct val="0"/>
              </a:spcBef>
              <a:buFontTx/>
              <a:buNone/>
            </a:pPr>
            <a:endParaRPr lang="en-US" altLang="pl-PL" sz="1200">
              <a:latin typeface="Arial" panose="020B0604020202020204" pitchFamily="34" charset="0"/>
            </a:endParaRPr>
          </a:p>
          <a:p>
            <a:pPr eaLnBrk="1" hangingPunct="1">
              <a:spcBef>
                <a:spcPct val="0"/>
              </a:spcBef>
              <a:buFontTx/>
              <a:buNone/>
            </a:pPr>
            <a:r>
              <a:rPr lang="en-US" altLang="pl-PL" sz="1200">
                <a:latin typeface="Arial" panose="020B0604020202020204" pitchFamily="34" charset="0"/>
              </a:rPr>
              <a:t>Impact Tester </a:t>
            </a:r>
          </a:p>
          <a:p>
            <a:pPr eaLnBrk="1" hangingPunct="1">
              <a:spcBef>
                <a:spcPct val="0"/>
              </a:spcBef>
              <a:buFontTx/>
              <a:buNone/>
            </a:pPr>
            <a:r>
              <a:rPr lang="en-US" altLang="pl-PL" sz="1200">
                <a:latin typeface="Arial" panose="020B0604020202020204" pitchFamily="34" charset="0"/>
              </a:rPr>
              <a:t>Consists of a solid base with a guide tube support </a:t>
            </a:r>
          </a:p>
          <a:p>
            <a:pPr eaLnBrk="1" hangingPunct="1">
              <a:spcBef>
                <a:spcPct val="0"/>
              </a:spcBef>
              <a:buFontTx/>
              <a:buNone/>
            </a:pPr>
            <a:r>
              <a:rPr lang="en-US" altLang="pl-PL" sz="1200">
                <a:latin typeface="Arial" panose="020B0604020202020204" pitchFamily="34" charset="0"/>
              </a:rPr>
              <a:t>The guide tube has a slot to direct a weight that slides inside the guide tube </a:t>
            </a:r>
          </a:p>
          <a:p>
            <a:pPr eaLnBrk="1" hangingPunct="1">
              <a:spcBef>
                <a:spcPct val="0"/>
              </a:spcBef>
              <a:buFontTx/>
              <a:buNone/>
            </a:pPr>
            <a:r>
              <a:rPr lang="en-US" altLang="pl-PL" sz="1200">
                <a:latin typeface="Arial" panose="020B0604020202020204" pitchFamily="34" charset="0"/>
              </a:rPr>
              <a:t>A collar fits on the tube that helps the user slide the weight up to the accurate height </a:t>
            </a:r>
          </a:p>
          <a:p>
            <a:pPr eaLnBrk="1" hangingPunct="1">
              <a:spcBef>
                <a:spcPct val="0"/>
              </a:spcBef>
              <a:buFontTx/>
              <a:buNone/>
            </a:pPr>
            <a:r>
              <a:rPr lang="en-US" altLang="pl-PL" sz="1200">
                <a:latin typeface="Arial" panose="020B0604020202020204" pitchFamily="34" charset="0"/>
              </a:rPr>
              <a:t>Graduations are marked along the slot to facilitate readings </a:t>
            </a:r>
          </a:p>
          <a:p>
            <a:pPr eaLnBrk="1" hangingPunct="1">
              <a:spcBef>
                <a:spcPct val="0"/>
              </a:spcBef>
              <a:buFontTx/>
              <a:buNone/>
            </a:pPr>
            <a:r>
              <a:rPr lang="en-US" altLang="pl-PL" sz="1200">
                <a:latin typeface="Arial" panose="020B0604020202020204" pitchFamily="34" charset="0"/>
              </a:rPr>
              <a:t>Procedure </a:t>
            </a:r>
          </a:p>
          <a:p>
            <a:pPr eaLnBrk="1" hangingPunct="1">
              <a:spcBef>
                <a:spcPct val="0"/>
              </a:spcBef>
              <a:buFontTx/>
              <a:buNone/>
            </a:pPr>
            <a:r>
              <a:rPr lang="en-US" altLang="pl-PL" sz="1200">
                <a:latin typeface="Arial" panose="020B0604020202020204" pitchFamily="34" charset="0"/>
              </a:rPr>
              <a:t>Place sample under the punch </a:t>
            </a:r>
          </a:p>
          <a:p>
            <a:pPr eaLnBrk="1" hangingPunct="1">
              <a:spcBef>
                <a:spcPct val="0"/>
              </a:spcBef>
              <a:buFontTx/>
              <a:buNone/>
            </a:pPr>
            <a:r>
              <a:rPr lang="en-US" altLang="pl-PL" sz="1200">
                <a:latin typeface="Arial" panose="020B0604020202020204" pitchFamily="34" charset="0"/>
              </a:rPr>
              <a:t>Lift the weight to desired height on guide tube and let it drop </a:t>
            </a:r>
          </a:p>
          <a:p>
            <a:pPr eaLnBrk="1" hangingPunct="1">
              <a:spcBef>
                <a:spcPct val="0"/>
              </a:spcBef>
              <a:buFontTx/>
              <a:buNone/>
            </a:pPr>
            <a:r>
              <a:rPr lang="en-US" altLang="pl-PL" sz="1200">
                <a:latin typeface="Arial" panose="020B0604020202020204" pitchFamily="34" charset="0"/>
              </a:rPr>
              <a:t>View the damage of the sample visually or with low powered magnification </a:t>
            </a:r>
          </a:p>
          <a:p>
            <a:pPr eaLnBrk="1" hangingPunct="1">
              <a:spcBef>
                <a:spcPct val="0"/>
              </a:spcBef>
              <a:buFontTx/>
              <a:buNone/>
            </a:pPr>
            <a:r>
              <a:rPr lang="en-US" altLang="pl-PL" sz="1200">
                <a:latin typeface="Arial" panose="020B0604020202020204" pitchFamily="34" charset="0"/>
              </a:rPr>
              <a:t>Adjust the height and weight of the impacter to determine exact point of failure or establish pass/fail specifications</a:t>
            </a:r>
            <a:endParaRPr lang="pl-PL" altLang="pl-PL" sz="1200">
              <a:latin typeface="Arial" panose="020B0604020202020204" pitchFamily="34" charset="0"/>
            </a:endParaRPr>
          </a:p>
        </p:txBody>
      </p:sp>
      <p:pic>
        <p:nvPicPr>
          <p:cNvPr id="5007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4724400"/>
            <a:ext cx="2990850" cy="193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0741" name="Rectangle 5"/>
          <p:cNvSpPr>
            <a:spLocks noChangeArrowheads="1"/>
          </p:cNvSpPr>
          <p:nvPr/>
        </p:nvSpPr>
        <p:spPr bwMode="auto">
          <a:xfrm>
            <a:off x="250825" y="4724400"/>
            <a:ext cx="45720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000">
                <a:latin typeface="Arial" panose="020B0604020202020204" pitchFamily="34" charset="0"/>
              </a:rPr>
              <a:t>Cupping Test</a:t>
            </a:r>
          </a:p>
          <a:p>
            <a:pPr eaLnBrk="1" hangingPunct="1">
              <a:spcBef>
                <a:spcPct val="0"/>
              </a:spcBef>
              <a:buFontTx/>
              <a:buNone/>
            </a:pPr>
            <a:endParaRPr lang="en-US" altLang="pl-PL" sz="1000">
              <a:latin typeface="Arial" panose="020B0604020202020204" pitchFamily="34" charset="0"/>
            </a:endParaRPr>
          </a:p>
          <a:p>
            <a:pPr eaLnBrk="1" hangingPunct="1">
              <a:spcBef>
                <a:spcPct val="0"/>
              </a:spcBef>
              <a:buFontTx/>
              <a:buNone/>
            </a:pPr>
            <a:r>
              <a:rPr lang="en-US" altLang="pl-PL" sz="1000">
                <a:latin typeface="Arial" panose="020B0604020202020204" pitchFamily="34" charset="0"/>
              </a:rPr>
              <a:t>Note: The coated or uncoated side of the panel can tested to simulate either indentation or bulging. </a:t>
            </a:r>
          </a:p>
          <a:p>
            <a:pPr eaLnBrk="1" hangingPunct="1">
              <a:spcBef>
                <a:spcPct val="0"/>
              </a:spcBef>
              <a:buFontTx/>
              <a:buNone/>
            </a:pPr>
            <a:endParaRPr lang="en-US" altLang="pl-PL" sz="1000">
              <a:latin typeface="Arial" panose="020B0604020202020204" pitchFamily="34" charset="0"/>
            </a:endParaRPr>
          </a:p>
          <a:p>
            <a:pPr eaLnBrk="1" hangingPunct="1">
              <a:spcBef>
                <a:spcPct val="0"/>
              </a:spcBef>
              <a:buFontTx/>
              <a:buNone/>
            </a:pPr>
            <a:r>
              <a:rPr lang="en-US" altLang="pl-PL" sz="1000">
                <a:latin typeface="Arial" panose="020B0604020202020204" pitchFamily="34" charset="0"/>
              </a:rPr>
              <a:t>A die having a hardened and polished surface and a sample holder with a retaining ring are the heart of a cupping tester. The indenter that contracts the test panel is of hardened polished steel and forms a hemisphere of 8 in (20 mm) diameter. The maximum cupping depth is approx. 14 mm. The test process is observed through a microscope or magnifying glass.</a:t>
            </a:r>
          </a:p>
          <a:p>
            <a:pPr eaLnBrk="1" hangingPunct="1">
              <a:spcBef>
                <a:spcPct val="0"/>
              </a:spcBef>
              <a:buFontTx/>
              <a:buNone/>
            </a:pPr>
            <a:r>
              <a:rPr lang="en-US" altLang="pl-PL" sz="1000">
                <a:latin typeface="Arial" panose="020B0604020202020204" pitchFamily="34" charset="0"/>
              </a:rPr>
              <a:t>When evaluating the test results, it must be carefully assessed when the coating system starts cracking.</a:t>
            </a:r>
            <a:endParaRPr lang="pl-PL" altLang="pl-PL" sz="1000">
              <a:latin typeface="Arial" panose="020B0604020202020204" pitchFamily="34" charset="0"/>
            </a:endParaRPr>
          </a:p>
        </p:txBody>
      </p:sp>
    </p:spTree>
  </p:cSld>
  <p:clrMapOvr>
    <a:masterClrMapping/>
  </p:clrMapOvr>
  <p:transition>
    <p:wipe dir="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62" name="Rectangle 2"/>
          <p:cNvSpPr>
            <a:spLocks noGrp="1" noChangeArrowheads="1"/>
          </p:cNvSpPr>
          <p:nvPr>
            <p:ph type="title"/>
          </p:nvPr>
        </p:nvSpPr>
        <p:spPr>
          <a:xfrm>
            <a:off x="914400" y="333375"/>
            <a:ext cx="7905750" cy="431800"/>
          </a:xfrm>
        </p:spPr>
        <p:txBody>
          <a:bodyPr/>
          <a:lstStyle/>
          <a:p>
            <a:pPr eaLnBrk="1" hangingPunct="1"/>
            <a:r>
              <a:rPr lang="pl-PL" altLang="pl-PL" sz="2300"/>
              <a:t>Twardość powłok - n</a:t>
            </a:r>
            <a:r>
              <a:rPr lang="pl-PL" altLang="pl-PL" sz="2300">
                <a:solidFill>
                  <a:schemeClr val="tx1"/>
                </a:solidFill>
              </a:rPr>
              <a:t>ano-wgłębniki </a:t>
            </a:r>
            <a:r>
              <a:rPr lang="en-US" altLang="pl-PL" sz="2300">
                <a:solidFill>
                  <a:schemeClr val="tx1"/>
                </a:solidFill>
              </a:rPr>
              <a:t>Vickers</a:t>
            </a:r>
            <a:r>
              <a:rPr lang="pl-PL" altLang="pl-PL" sz="2300">
                <a:solidFill>
                  <a:schemeClr val="tx1"/>
                </a:solidFill>
              </a:rPr>
              <a:t>a,</a:t>
            </a:r>
            <a:r>
              <a:rPr lang="en-US" altLang="pl-PL" sz="2300">
                <a:solidFill>
                  <a:schemeClr val="tx1"/>
                </a:solidFill>
              </a:rPr>
              <a:t> </a:t>
            </a:r>
            <a:r>
              <a:rPr lang="en-US" altLang="pl-PL" sz="2300" u="sng">
                <a:solidFill>
                  <a:schemeClr val="tx1"/>
                </a:solidFill>
              </a:rPr>
              <a:t>Berkovitch</a:t>
            </a:r>
            <a:r>
              <a:rPr lang="pl-PL" altLang="pl-PL" sz="2300" u="sng">
                <a:solidFill>
                  <a:schemeClr val="tx1"/>
                </a:solidFill>
              </a:rPr>
              <a:t>a</a:t>
            </a:r>
            <a:br>
              <a:rPr lang="pl-PL" altLang="pl-PL" sz="2300">
                <a:solidFill>
                  <a:schemeClr val="tx1"/>
                </a:solidFill>
              </a:rPr>
            </a:br>
            <a:endParaRPr lang="pl-PL" altLang="pl-PL" sz="2300">
              <a:solidFill>
                <a:schemeClr val="tx1"/>
              </a:solidFill>
            </a:endParaRPr>
          </a:p>
        </p:txBody>
      </p:sp>
      <p:pic>
        <p:nvPicPr>
          <p:cNvPr id="501763" name="Picture 3"/>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85738" y="3173413"/>
            <a:ext cx="4025900" cy="3421062"/>
          </a:xfrm>
          <a:ln>
            <a:solidFill>
              <a:schemeClr val="tx1"/>
            </a:solidFill>
            <a:miter lim="800000"/>
            <a:headEnd/>
            <a:tailEnd/>
          </a:ln>
        </p:spPr>
      </p:pic>
      <p:pic>
        <p:nvPicPr>
          <p:cNvPr id="501764" name="Picture 4"/>
          <p:cNvPicPr>
            <a:picLocks noChangeAspect="1" noChangeArrowheads="1"/>
          </p:cNvPicPr>
          <p:nvPr/>
        </p:nvPicPr>
        <p:blipFill>
          <a:blip r:embed="rId4">
            <a:extLst>
              <a:ext uri="{28A0092B-C50C-407E-A947-70E740481C1C}">
                <a14:useLocalDpi xmlns:a14="http://schemas.microsoft.com/office/drawing/2010/main" val="0"/>
              </a:ext>
            </a:extLst>
          </a:blip>
          <a:srcRect r="3030"/>
          <a:stretch>
            <a:fillRect/>
          </a:stretch>
        </p:blipFill>
        <p:spPr bwMode="auto">
          <a:xfrm>
            <a:off x="4284663" y="3211513"/>
            <a:ext cx="4464050" cy="337343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1765" name="Rectangle 5"/>
          <p:cNvSpPr>
            <a:spLocks noChangeArrowheads="1"/>
          </p:cNvSpPr>
          <p:nvPr/>
        </p:nvSpPr>
        <p:spPr bwMode="auto">
          <a:xfrm>
            <a:off x="4356100" y="887413"/>
            <a:ext cx="4464050" cy="210978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latin typeface="Arial" panose="020B0604020202020204" pitchFamily="34" charset="0"/>
              </a:rPr>
              <a:t>Końcówka wgłębnika</a:t>
            </a:r>
            <a:r>
              <a:rPr lang="en-US" altLang="pl-PL" sz="1200">
                <a:latin typeface="Arial" panose="020B0604020202020204" pitchFamily="34" charset="0"/>
              </a:rPr>
              <a:t>, normal</a:t>
            </a:r>
            <a:r>
              <a:rPr lang="pl-PL" altLang="pl-PL" sz="1200">
                <a:latin typeface="Arial" panose="020B0604020202020204" pitchFamily="34" charset="0"/>
              </a:rPr>
              <a:t>na</a:t>
            </a:r>
            <a:r>
              <a:rPr lang="en-US" altLang="pl-PL" sz="1200">
                <a:latin typeface="Arial" panose="020B0604020202020204" pitchFamily="34" charset="0"/>
              </a:rPr>
              <a:t> </a:t>
            </a:r>
            <a:r>
              <a:rPr lang="pl-PL" altLang="pl-PL" sz="1200">
                <a:latin typeface="Arial" panose="020B0604020202020204" pitchFamily="34" charset="0"/>
              </a:rPr>
              <a:t>d</a:t>
            </a:r>
            <a:r>
              <a:rPr lang="en-US" altLang="pl-PL" sz="1200">
                <a:latin typeface="Arial" panose="020B0604020202020204" pitchFamily="34" charset="0"/>
              </a:rPr>
              <a:t>o </a:t>
            </a:r>
            <a:r>
              <a:rPr lang="pl-PL" altLang="pl-PL" sz="1200">
                <a:latin typeface="Arial" panose="020B0604020202020204" pitchFamily="34" charset="0"/>
              </a:rPr>
              <a:t>powierzchni próbki</a:t>
            </a:r>
            <a:r>
              <a:rPr lang="en-US" altLang="pl-PL" sz="1200">
                <a:latin typeface="Arial" panose="020B0604020202020204" pitchFamily="34" charset="0"/>
              </a:rPr>
              <a:t>, </a:t>
            </a:r>
            <a:r>
              <a:rPr lang="pl-PL" altLang="pl-PL" sz="1200">
                <a:latin typeface="Arial" panose="020B0604020202020204" pitchFamily="34" charset="0"/>
              </a:rPr>
              <a:t>o znanej geometrii, wprowadzana jest w materiał ze wzrastającym do ustalonej wartości obciążeniem</a:t>
            </a:r>
            <a:r>
              <a:rPr lang="en-US" altLang="pl-PL" sz="1200">
                <a:latin typeface="Arial" panose="020B0604020202020204" pitchFamily="34" charset="0"/>
              </a:rPr>
              <a:t>. </a:t>
            </a:r>
            <a:r>
              <a:rPr lang="pl-PL" altLang="pl-PL" sz="1200">
                <a:latin typeface="Arial" panose="020B0604020202020204" pitchFamily="34" charset="0"/>
              </a:rPr>
              <a:t>Następnie obciążenie jest stopniowo zmniejszane do momentu wystąpienia częściowej bądź całkowitej relaksacji próbki</a:t>
            </a:r>
            <a:r>
              <a:rPr lang="en-US" altLang="pl-PL" sz="1200">
                <a:latin typeface="Arial" panose="020B0604020202020204" pitchFamily="34" charset="0"/>
              </a:rPr>
              <a:t>. </a:t>
            </a:r>
            <a:r>
              <a:rPr lang="pl-PL" altLang="pl-PL" sz="1200">
                <a:latin typeface="Arial" panose="020B0604020202020204" pitchFamily="34" charset="0"/>
              </a:rPr>
              <a:t>Obciążenie i przemieszczenie są zapisywane przez cały czas trwania procesu, a </a:t>
            </a:r>
            <a:r>
              <a:rPr lang="pl-PL" altLang="pl-PL" sz="1200" b="1">
                <a:latin typeface="Arial" panose="020B0604020202020204" pitchFamily="34" charset="0"/>
              </a:rPr>
              <a:t>z powstałej krzywej</a:t>
            </a:r>
            <a:r>
              <a:rPr lang="pl-PL" altLang="pl-PL" sz="1200">
                <a:latin typeface="Arial" panose="020B0604020202020204" pitchFamily="34" charset="0"/>
              </a:rPr>
              <a:t> można obliczać właściwości mechaniczne jak </a:t>
            </a:r>
            <a:r>
              <a:rPr lang="pl-PL" altLang="pl-PL" sz="1200" b="1">
                <a:latin typeface="Arial" panose="020B0604020202020204" pitchFamily="34" charset="0"/>
              </a:rPr>
              <a:t>twardość, moduł Younga</a:t>
            </a:r>
            <a:r>
              <a:rPr lang="pl-PL" altLang="pl-PL" sz="1200">
                <a:latin typeface="Arial" panose="020B0604020202020204" pitchFamily="34" charset="0"/>
              </a:rPr>
              <a:t>, a także użyć wyników do rozważań nad </a:t>
            </a:r>
            <a:r>
              <a:rPr lang="pl-PL" altLang="pl-PL" sz="1200" b="1">
                <a:latin typeface="Arial" panose="020B0604020202020204" pitchFamily="34" charset="0"/>
              </a:rPr>
              <a:t>naprężeniami własnymi, pełzaniem, odpornością na pękanie </a:t>
            </a:r>
            <a:r>
              <a:rPr lang="pl-PL" altLang="pl-PL" sz="1200">
                <a:latin typeface="Arial" panose="020B0604020202020204" pitchFamily="34" charset="0"/>
              </a:rPr>
              <a:t>czy</a:t>
            </a:r>
            <a:r>
              <a:rPr lang="pl-PL" altLang="pl-PL" sz="1200" b="1">
                <a:latin typeface="Arial" panose="020B0604020202020204" pitchFamily="34" charset="0"/>
              </a:rPr>
              <a:t> energią plastyczną i sprężystą próbki</a:t>
            </a:r>
            <a:r>
              <a:rPr lang="en-US" altLang="pl-PL" sz="1200">
                <a:latin typeface="Arial" panose="020B0604020202020204" pitchFamily="34" charset="0"/>
              </a:rPr>
              <a:t>.</a:t>
            </a:r>
            <a:endParaRPr lang="pl-PL" altLang="pl-PL" sz="1200">
              <a:latin typeface="Arial" panose="020B0604020202020204" pitchFamily="34" charset="0"/>
            </a:endParaRPr>
          </a:p>
        </p:txBody>
      </p:sp>
      <p:pic>
        <p:nvPicPr>
          <p:cNvPr id="501766" name="Picture 6"/>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388" y="836613"/>
            <a:ext cx="4032250" cy="22193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1767" name="Text Box 7"/>
          <p:cNvSpPr txBox="1">
            <a:spLocks noChangeArrowheads="1"/>
          </p:cNvSpPr>
          <p:nvPr/>
        </p:nvSpPr>
        <p:spPr bwMode="auto">
          <a:xfrm>
            <a:off x="4932363" y="6237288"/>
            <a:ext cx="2736850" cy="3048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latin typeface="Arial" panose="020B0604020202020204" pitchFamily="34" charset="0"/>
              </a:rPr>
              <a:t>Głębokość penetracji wgłębnika </a:t>
            </a:r>
          </a:p>
        </p:txBody>
      </p:sp>
      <p:sp>
        <p:nvSpPr>
          <p:cNvPr id="501768" name="Text Box 8"/>
          <p:cNvSpPr txBox="1">
            <a:spLocks noChangeArrowheads="1"/>
          </p:cNvSpPr>
          <p:nvPr/>
        </p:nvSpPr>
        <p:spPr bwMode="auto">
          <a:xfrm rot="-5400000">
            <a:off x="3176588" y="5113338"/>
            <a:ext cx="2520950" cy="3048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400">
                <a:latin typeface="Arial" panose="020B0604020202020204" pitchFamily="34" charset="0"/>
              </a:rPr>
              <a:t>Siła normalna do powierzchni </a:t>
            </a:r>
          </a:p>
        </p:txBody>
      </p:sp>
    </p:spTree>
  </p:cSld>
  <p:clrMapOvr>
    <a:masterClrMapping/>
  </p:clrMapOvr>
  <p:transition>
    <p:wipe dir="r"/>
  </p:transition>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3810" name="Text Box 2"/>
          <p:cNvSpPr>
            <a:spLocks noGrp="1" noChangeArrowheads="1"/>
          </p:cNvSpPr>
          <p:nvPr>
            <p:ph type="title"/>
          </p:nvPr>
        </p:nvSpPr>
        <p:spPr>
          <a:xfrm>
            <a:off x="708025" y="979488"/>
            <a:ext cx="6551613" cy="504825"/>
          </a:xfrm>
          <a:noFill/>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a:lstStyle/>
          <a:p>
            <a:r>
              <a:rPr lang="en-GB" altLang="pl-PL" sz="2400"/>
              <a:t>Map</a:t>
            </a:r>
            <a:r>
              <a:rPr lang="pl-PL" altLang="pl-PL" sz="2400"/>
              <a:t>y</a:t>
            </a:r>
            <a:r>
              <a:rPr lang="en-GB" altLang="pl-PL" sz="2400"/>
              <a:t> </a:t>
            </a:r>
            <a:r>
              <a:rPr lang="pl-PL" altLang="pl-PL" sz="2400"/>
              <a:t>twardości</a:t>
            </a:r>
            <a:r>
              <a:rPr lang="en-GB" altLang="pl-PL" sz="2400"/>
              <a:t> </a:t>
            </a:r>
            <a:r>
              <a:rPr lang="pl-PL" altLang="pl-PL" sz="2400"/>
              <a:t>pokryć </a:t>
            </a:r>
            <a:r>
              <a:rPr lang="en-GB" altLang="pl-PL" sz="2400"/>
              <a:t>tr</a:t>
            </a:r>
            <a:r>
              <a:rPr lang="pl-PL" altLang="pl-PL" sz="2400"/>
              <a:t>i</a:t>
            </a:r>
            <a:r>
              <a:rPr lang="en-GB" altLang="pl-PL" sz="2400"/>
              <a:t>bologic</a:t>
            </a:r>
            <a:r>
              <a:rPr lang="pl-PL" altLang="pl-PL" sz="2400"/>
              <a:t>znych</a:t>
            </a:r>
            <a:endParaRPr lang="en-GB" altLang="pl-PL" sz="2400"/>
          </a:p>
        </p:txBody>
      </p:sp>
      <p:pic>
        <p:nvPicPr>
          <p:cNvPr id="503811" name="Picture 3" descr="IBAD Alumina H map top"/>
          <p:cNvPicPr>
            <a:picLocks noChangeAspect="1" noChangeArrowheads="1"/>
          </p:cNvPicPr>
          <p:nvPr/>
        </p:nvPicPr>
        <p:blipFill>
          <a:blip r:embed="rId3">
            <a:extLst>
              <a:ext uri="{28A0092B-C50C-407E-A947-70E740481C1C}">
                <a14:useLocalDpi xmlns:a14="http://schemas.microsoft.com/office/drawing/2010/main" val="0"/>
              </a:ext>
            </a:extLst>
          </a:blip>
          <a:srcRect l="8366"/>
          <a:stretch>
            <a:fillRect/>
          </a:stretch>
        </p:blipFill>
        <p:spPr bwMode="auto">
          <a:xfrm>
            <a:off x="395288" y="1905000"/>
            <a:ext cx="4329112" cy="31623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03812" name="Text Box 4"/>
          <p:cNvSpPr txBox="1">
            <a:spLocks noChangeArrowheads="1"/>
          </p:cNvSpPr>
          <p:nvPr/>
        </p:nvSpPr>
        <p:spPr bwMode="auto">
          <a:xfrm>
            <a:off x="304800" y="6324600"/>
            <a:ext cx="85740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pl-PL" sz="1600">
                <a:latin typeface="Arial" panose="020B0604020202020204" pitchFamily="34" charset="0"/>
              </a:rPr>
              <a:t>5.2 micron Ion-beam Assisted Deposition (IBAD) Alumina; Stephen Abela, Un</a:t>
            </a:r>
            <a:r>
              <a:rPr lang="pl-PL" altLang="pl-PL" sz="1600">
                <a:latin typeface="Arial" panose="020B0604020202020204" pitchFamily="34" charset="0"/>
              </a:rPr>
              <a:t>i</a:t>
            </a:r>
            <a:r>
              <a:rPr lang="en-GB" altLang="pl-PL" sz="1600">
                <a:latin typeface="Arial" panose="020B0604020202020204" pitchFamily="34" charset="0"/>
              </a:rPr>
              <a:t>versity of Malta</a:t>
            </a:r>
          </a:p>
        </p:txBody>
      </p:sp>
      <p:sp>
        <p:nvSpPr>
          <p:cNvPr id="503813" name="Line 5"/>
          <p:cNvSpPr>
            <a:spLocks noChangeShapeType="1"/>
          </p:cNvSpPr>
          <p:nvPr/>
        </p:nvSpPr>
        <p:spPr bwMode="auto">
          <a:xfrm flipH="1">
            <a:off x="1066800" y="4419600"/>
            <a:ext cx="533400" cy="12192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03814" name="Line 6"/>
          <p:cNvSpPr>
            <a:spLocks noChangeShapeType="1"/>
          </p:cNvSpPr>
          <p:nvPr/>
        </p:nvSpPr>
        <p:spPr bwMode="auto">
          <a:xfrm>
            <a:off x="2590800" y="4343400"/>
            <a:ext cx="457200" cy="8382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03815" name="Text Box 7"/>
          <p:cNvSpPr txBox="1">
            <a:spLocks noChangeArrowheads="1"/>
          </p:cNvSpPr>
          <p:nvPr/>
        </p:nvSpPr>
        <p:spPr bwMode="auto">
          <a:xfrm>
            <a:off x="533400" y="5638800"/>
            <a:ext cx="2446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latin typeface="Arial" panose="020B0604020202020204" pitchFamily="34" charset="0"/>
              </a:rPr>
              <a:t>Faza o większej twardości</a:t>
            </a:r>
            <a:r>
              <a:rPr lang="en-GB" altLang="pl-PL" sz="1200">
                <a:latin typeface="Arial" panose="020B0604020202020204" pitchFamily="34" charset="0"/>
              </a:rPr>
              <a:t> </a:t>
            </a:r>
          </a:p>
          <a:p>
            <a:pPr>
              <a:spcBef>
                <a:spcPct val="0"/>
              </a:spcBef>
              <a:buFontTx/>
              <a:buNone/>
            </a:pPr>
            <a:r>
              <a:rPr lang="pl-PL" altLang="pl-PL" sz="1200">
                <a:latin typeface="Arial" panose="020B0604020202020204" pitchFamily="34" charset="0"/>
              </a:rPr>
              <a:t>podwyższa odporność na zużycie</a:t>
            </a:r>
            <a:endParaRPr lang="en-GB" altLang="pl-PL" sz="1200">
              <a:latin typeface="Arial" panose="020B0604020202020204" pitchFamily="34" charset="0"/>
            </a:endParaRPr>
          </a:p>
        </p:txBody>
      </p:sp>
      <p:sp>
        <p:nvSpPr>
          <p:cNvPr id="503816" name="Text Box 8"/>
          <p:cNvSpPr txBox="1">
            <a:spLocks noChangeArrowheads="1"/>
          </p:cNvSpPr>
          <p:nvPr/>
        </p:nvSpPr>
        <p:spPr bwMode="auto">
          <a:xfrm>
            <a:off x="2667000" y="5257800"/>
            <a:ext cx="2359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pl-PL" altLang="pl-PL" sz="1200">
                <a:latin typeface="Arial" panose="020B0604020202020204" pitchFamily="34" charset="0"/>
              </a:rPr>
              <a:t>Faza o mniejszej twardości</a:t>
            </a:r>
          </a:p>
          <a:p>
            <a:pPr>
              <a:spcBef>
                <a:spcPct val="0"/>
              </a:spcBef>
              <a:buFontTx/>
              <a:buNone/>
            </a:pPr>
            <a:r>
              <a:rPr lang="pl-PL" altLang="pl-PL" sz="1200">
                <a:latin typeface="Arial" panose="020B0604020202020204" pitchFamily="34" charset="0"/>
              </a:rPr>
              <a:t>zapewnia odporność na pękanie</a:t>
            </a:r>
            <a:endParaRPr lang="en-GB" altLang="pl-PL" sz="1200">
              <a:latin typeface="Arial" panose="020B0604020202020204" pitchFamily="34" charset="0"/>
            </a:endParaRPr>
          </a:p>
        </p:txBody>
      </p:sp>
      <p:sp>
        <p:nvSpPr>
          <p:cNvPr id="503817" name="Text Box 9"/>
          <p:cNvSpPr txBox="1">
            <a:spLocks noChangeArrowheads="1"/>
          </p:cNvSpPr>
          <p:nvPr/>
        </p:nvSpPr>
        <p:spPr bwMode="auto">
          <a:xfrm>
            <a:off x="3641725" y="2170113"/>
            <a:ext cx="958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pl-PL" sz="1800">
                <a:latin typeface="Arial" panose="020B0604020202020204" pitchFamily="34" charset="0"/>
              </a:rPr>
              <a:t>H(GPa)</a:t>
            </a:r>
          </a:p>
        </p:txBody>
      </p:sp>
      <p:pic>
        <p:nvPicPr>
          <p:cNvPr id="503818" name="Picture 10" descr="malta"/>
          <p:cNvPicPr>
            <a:picLocks noChangeAspect="1" noChangeArrowheads="1"/>
          </p:cNvPicPr>
          <p:nvPr/>
        </p:nvPicPr>
        <p:blipFill>
          <a:blip r:embed="rId4">
            <a:extLst>
              <a:ext uri="{28A0092B-C50C-407E-A947-70E740481C1C}">
                <a14:useLocalDpi xmlns:a14="http://schemas.microsoft.com/office/drawing/2010/main" val="0"/>
              </a:ext>
            </a:extLst>
          </a:blip>
          <a:srcRect l="5229" t="8751" r="9518" b="4420"/>
          <a:stretch>
            <a:fillRect/>
          </a:stretch>
        </p:blipFill>
        <p:spPr bwMode="auto">
          <a:xfrm>
            <a:off x="4787900" y="1627188"/>
            <a:ext cx="4105275" cy="37465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p:wipe dir="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858" name="Rectangle 2"/>
          <p:cNvSpPr>
            <a:spLocks noGrp="1" noChangeArrowheads="1"/>
          </p:cNvSpPr>
          <p:nvPr>
            <p:ph type="title"/>
          </p:nvPr>
        </p:nvSpPr>
        <p:spPr>
          <a:xfrm>
            <a:off x="1547813" y="188913"/>
            <a:ext cx="6624637" cy="487362"/>
          </a:xfrm>
        </p:spPr>
        <p:txBody>
          <a:bodyPr/>
          <a:lstStyle/>
          <a:p>
            <a:pPr eaLnBrk="1" hangingPunct="1"/>
            <a:r>
              <a:rPr lang="pl-PL" altLang="pl-PL" sz="2700"/>
              <a:t>Tester ze skojarzeniem trzpień-tarcza // kula-tarcza</a:t>
            </a:r>
          </a:p>
        </p:txBody>
      </p:sp>
      <p:sp>
        <p:nvSpPr>
          <p:cNvPr id="505859" name="Rectangle 3"/>
          <p:cNvSpPr>
            <a:spLocks noGrp="1" noChangeArrowheads="1"/>
          </p:cNvSpPr>
          <p:nvPr>
            <p:ph type="body" idx="1"/>
          </p:nvPr>
        </p:nvSpPr>
        <p:spPr>
          <a:xfrm>
            <a:off x="0" y="763588"/>
            <a:ext cx="5003800" cy="2736850"/>
          </a:xfrm>
          <a:solidFill>
            <a:schemeClr val="accent1"/>
          </a:solidFill>
        </p:spPr>
        <p:txBody>
          <a:bodyPr/>
          <a:lstStyle/>
          <a:p>
            <a:pPr eaLnBrk="1" hangingPunct="1"/>
            <a:r>
              <a:rPr lang="pl-PL" altLang="pl-PL" sz="2000"/>
              <a:t> </a:t>
            </a:r>
            <a:r>
              <a:rPr lang="pl-PL" altLang="pl-PL" sz="2000" u="sng"/>
              <a:t>odporność na zużycie i współczynnik tarcia</a:t>
            </a:r>
            <a:r>
              <a:rPr lang="pl-PL" altLang="pl-PL" sz="2000"/>
              <a:t> materiału przy ślizganiu po innym materiale, w zależności od prędkości poślizgu, nacisków powierzchniowych, obecności i rodzaju środka smarowego, zanieczyszczeń i innych czynników</a:t>
            </a:r>
          </a:p>
          <a:p>
            <a:pPr eaLnBrk="1" hangingPunct="1"/>
            <a:r>
              <a:rPr lang="pl-PL" altLang="pl-PL" sz="2000"/>
              <a:t>Nieruchoma próbka w postaci trzpienia lub kulki dociskana jest siłą P do obracającej się tarczy.</a:t>
            </a:r>
          </a:p>
        </p:txBody>
      </p:sp>
      <p:pic>
        <p:nvPicPr>
          <p:cNvPr id="5058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452813"/>
            <a:ext cx="3313112" cy="32893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58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3800" y="1755775"/>
            <a:ext cx="3960813" cy="34020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586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06813" y="5270500"/>
            <a:ext cx="5257800" cy="14716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2"/>
          <p:cNvSpPr>
            <a:spLocks noGrp="1" noChangeArrowheads="1"/>
          </p:cNvSpPr>
          <p:nvPr>
            <p:ph type="title"/>
          </p:nvPr>
        </p:nvSpPr>
        <p:spPr>
          <a:xfrm>
            <a:off x="685800" y="609600"/>
            <a:ext cx="7761288" cy="1143000"/>
          </a:xfrm>
        </p:spPr>
        <p:txBody>
          <a:bodyPr/>
          <a:lstStyle/>
          <a:p>
            <a:pPr eaLnBrk="1" hangingPunct="1"/>
            <a:r>
              <a:rPr lang="pl-PL" altLang="pl-PL" sz="2300"/>
              <a:t>Badania odporności na zużycie oraz odporności na zatarcie materiałów przy tarciu ślizgowym w układzie </a:t>
            </a:r>
            <a:r>
              <a:rPr lang="pl-PL" altLang="pl-PL" sz="2300" b="1" u="sng"/>
              <a:t>trzy próbki wałeczkowe - przeciwpróbka stożkowa</a:t>
            </a:r>
            <a:r>
              <a:rPr lang="pl-PL" altLang="pl-PL" sz="2300"/>
              <a:t>, wg PN-83/H-04302</a:t>
            </a:r>
          </a:p>
        </p:txBody>
      </p:sp>
      <p:sp>
        <p:nvSpPr>
          <p:cNvPr id="507907" name="Rectangle 3"/>
          <p:cNvSpPr>
            <a:spLocks noGrp="1" noChangeArrowheads="1"/>
          </p:cNvSpPr>
          <p:nvPr>
            <p:ph type="body" idx="1"/>
          </p:nvPr>
        </p:nvSpPr>
        <p:spPr>
          <a:xfrm>
            <a:off x="685800" y="1981200"/>
            <a:ext cx="7772400" cy="1465263"/>
          </a:xfrm>
        </p:spPr>
        <p:txBody>
          <a:bodyPr/>
          <a:lstStyle/>
          <a:p>
            <a:pPr eaLnBrk="1" hangingPunct="1"/>
            <a:r>
              <a:rPr lang="pl-PL" altLang="pl-PL" sz="1800"/>
              <a:t>Badanie na testerze polega na tarciu w określonych warunkach trzech nieruchomych wałeczkowych próbek (2) o obracającą się stożkową przeciwpróbkę (1). Węzeł tarcia może pracować w warunkach tarcia technicznie suchego, może być smarowany jednorazowo nałożoną porcją smaru plastycznego lub też smarowany metodą zanurzeniową w cieczy umieszczonej w gnieździe mocującym próbki.</a:t>
            </a:r>
          </a:p>
        </p:txBody>
      </p:sp>
      <p:pic>
        <p:nvPicPr>
          <p:cNvPr id="5079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8888" y="3213100"/>
            <a:ext cx="3109912" cy="321786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790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363" y="3213100"/>
            <a:ext cx="2500312" cy="320833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9954" name="Rectangle 2"/>
          <p:cNvSpPr>
            <a:spLocks noGrp="1" noChangeArrowheads="1"/>
          </p:cNvSpPr>
          <p:nvPr>
            <p:ph type="title"/>
          </p:nvPr>
        </p:nvSpPr>
        <p:spPr>
          <a:xfrm>
            <a:off x="611188" y="333375"/>
            <a:ext cx="8281987" cy="871538"/>
          </a:xfrm>
        </p:spPr>
        <p:txBody>
          <a:bodyPr/>
          <a:lstStyle/>
          <a:p>
            <a:pPr eaLnBrk="1" hangingPunct="1"/>
            <a:r>
              <a:rPr lang="pl-PL" altLang="pl-PL" sz="3000">
                <a:solidFill>
                  <a:schemeClr val="tx1"/>
                </a:solidFill>
              </a:rPr>
              <a:t>Badania d</a:t>
            </a:r>
            <a:r>
              <a:rPr lang="en-GB" altLang="pl-PL" sz="3000">
                <a:solidFill>
                  <a:schemeClr val="tx1"/>
                </a:solidFill>
              </a:rPr>
              <a:t>ynamic</a:t>
            </a:r>
            <a:r>
              <a:rPr lang="pl-PL" altLang="pl-PL" sz="3000">
                <a:solidFill>
                  <a:schemeClr val="tx1"/>
                </a:solidFill>
              </a:rPr>
              <a:t>zne</a:t>
            </a:r>
            <a:r>
              <a:rPr lang="en-GB" altLang="pl-PL" sz="3000">
                <a:solidFill>
                  <a:schemeClr val="tx1"/>
                </a:solidFill>
              </a:rPr>
              <a:t> (</a:t>
            </a:r>
            <a:r>
              <a:rPr lang="pl-PL" altLang="pl-PL" sz="3000">
                <a:solidFill>
                  <a:schemeClr val="tx1"/>
                </a:solidFill>
              </a:rPr>
              <a:t>wytrzymałość na zmęczenie - </a:t>
            </a:r>
            <a:r>
              <a:rPr lang="en-GB" altLang="pl-PL" sz="3000">
                <a:solidFill>
                  <a:schemeClr val="tx1"/>
                </a:solidFill>
              </a:rPr>
              <a:t>nano-impact and contact fatigue)</a:t>
            </a:r>
            <a:endParaRPr lang="pl-PL" altLang="pl-PL" sz="3000">
              <a:solidFill>
                <a:schemeClr val="tx1"/>
              </a:solidFill>
            </a:endParaRPr>
          </a:p>
        </p:txBody>
      </p:sp>
      <p:pic>
        <p:nvPicPr>
          <p:cNvPr id="509955" name="Picture 3" descr="solenoid n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3500438"/>
            <a:ext cx="5429250" cy="325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9956" name="Picture 4" descr="fig1col rot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1557338"/>
            <a:ext cx="4419600" cy="316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9957" name="Rectangle 5"/>
          <p:cNvSpPr>
            <a:spLocks noChangeArrowheads="1"/>
          </p:cNvSpPr>
          <p:nvPr/>
        </p:nvSpPr>
        <p:spPr bwMode="auto">
          <a:xfrm>
            <a:off x="179388" y="5229225"/>
            <a:ext cx="3240087"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Arial" panose="020B0604020202020204" pitchFamily="34" charset="0"/>
              </a:rPr>
              <a:t>Powłoka</a:t>
            </a:r>
            <a:r>
              <a:rPr lang="en-GB" altLang="pl-PL" sz="1600">
                <a:latin typeface="Arial" panose="020B0604020202020204" pitchFamily="34" charset="0"/>
              </a:rPr>
              <a:t> </a:t>
            </a:r>
            <a:r>
              <a:rPr lang="pl-PL" altLang="pl-PL" sz="1600">
                <a:latin typeface="Arial" panose="020B0604020202020204" pitchFamily="34" charset="0"/>
              </a:rPr>
              <a:t>częściej pęka pod wpływem zmęczenia / zużycia niż ze względu na przekroczenie dopuszczalnego obciążenia statycznego</a:t>
            </a:r>
          </a:p>
        </p:txBody>
      </p:sp>
      <p:sp>
        <p:nvSpPr>
          <p:cNvPr id="509958" name="Text Box 6"/>
          <p:cNvSpPr txBox="1">
            <a:spLocks noChangeArrowheads="1"/>
          </p:cNvSpPr>
          <p:nvPr/>
        </p:nvSpPr>
        <p:spPr bwMode="auto">
          <a:xfrm>
            <a:off x="5795963" y="1773238"/>
            <a:ext cx="18542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Arial" panose="020B0604020202020204" pitchFamily="34" charset="0"/>
              </a:rPr>
              <a:t>Oscylująca próbka</a:t>
            </a:r>
          </a:p>
        </p:txBody>
      </p:sp>
      <p:sp>
        <p:nvSpPr>
          <p:cNvPr id="509959" name="Rectangle 7"/>
          <p:cNvSpPr>
            <a:spLocks noChangeArrowheads="1"/>
          </p:cNvSpPr>
          <p:nvPr/>
        </p:nvSpPr>
        <p:spPr bwMode="auto">
          <a:xfrm>
            <a:off x="5435600" y="2660650"/>
            <a:ext cx="31067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Arial" panose="020B0604020202020204" pitchFamily="34" charset="0"/>
              </a:rPr>
              <a:t>Uderzenia w nieruchomą próbkę</a:t>
            </a:r>
          </a:p>
        </p:txBody>
      </p:sp>
      <p:sp>
        <p:nvSpPr>
          <p:cNvPr id="509960" name="Line 8"/>
          <p:cNvSpPr>
            <a:spLocks noChangeShapeType="1"/>
          </p:cNvSpPr>
          <p:nvPr/>
        </p:nvSpPr>
        <p:spPr bwMode="auto">
          <a:xfrm flipH="1">
            <a:off x="4284663" y="2205038"/>
            <a:ext cx="3167062" cy="0"/>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09961" name="Line 9"/>
          <p:cNvSpPr>
            <a:spLocks noChangeShapeType="1"/>
          </p:cNvSpPr>
          <p:nvPr/>
        </p:nvSpPr>
        <p:spPr bwMode="auto">
          <a:xfrm>
            <a:off x="5435600" y="2708275"/>
            <a:ext cx="0" cy="936625"/>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Tree>
  </p:cSld>
  <p:clrMapOvr>
    <a:masterClrMapping/>
  </p:clrMapOvr>
  <p:transition>
    <p:wipe dir="r"/>
  </p:transition>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02" name="Group 2"/>
          <p:cNvGrpSpPr>
            <a:grpSpLocks/>
          </p:cNvGrpSpPr>
          <p:nvPr/>
        </p:nvGrpSpPr>
        <p:grpSpPr bwMode="auto">
          <a:xfrm>
            <a:off x="0" y="152400"/>
            <a:ext cx="5116513" cy="5703888"/>
            <a:chOff x="0" y="96"/>
            <a:chExt cx="3223" cy="3593"/>
          </a:xfrm>
        </p:grpSpPr>
        <p:grpSp>
          <p:nvGrpSpPr>
            <p:cNvPr id="512027" name="Group 3"/>
            <p:cNvGrpSpPr>
              <a:grpSpLocks/>
            </p:cNvGrpSpPr>
            <p:nvPr/>
          </p:nvGrpSpPr>
          <p:grpSpPr bwMode="auto">
            <a:xfrm>
              <a:off x="1519" y="1008"/>
              <a:ext cx="1109" cy="2405"/>
              <a:chOff x="1872" y="528"/>
              <a:chExt cx="2016" cy="3312"/>
            </a:xfrm>
          </p:grpSpPr>
          <p:grpSp>
            <p:nvGrpSpPr>
              <p:cNvPr id="512036" name="Group 4"/>
              <p:cNvGrpSpPr>
                <a:grpSpLocks/>
              </p:cNvGrpSpPr>
              <p:nvPr/>
            </p:nvGrpSpPr>
            <p:grpSpPr bwMode="auto">
              <a:xfrm>
                <a:off x="2496" y="528"/>
                <a:ext cx="768" cy="3312"/>
                <a:chOff x="2496" y="528"/>
                <a:chExt cx="768" cy="3312"/>
              </a:xfrm>
            </p:grpSpPr>
            <p:sp>
              <p:nvSpPr>
                <p:cNvPr id="288773" name="AutoShape 5"/>
                <p:cNvSpPr>
                  <a:spLocks noChangeArrowheads="1"/>
                </p:cNvSpPr>
                <p:nvPr/>
              </p:nvSpPr>
              <p:spPr bwMode="auto">
                <a:xfrm>
                  <a:off x="2785" y="3649"/>
                  <a:ext cx="191" cy="191"/>
                </a:xfrm>
                <a:prstGeom prst="diamond">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4" name="Rectangle 6"/>
                <p:cNvSpPr>
                  <a:spLocks noChangeArrowheads="1"/>
                </p:cNvSpPr>
                <p:nvPr/>
              </p:nvSpPr>
              <p:spPr bwMode="auto">
                <a:xfrm>
                  <a:off x="2639" y="528"/>
                  <a:ext cx="482" cy="527"/>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5" name="Rectangle 7"/>
                <p:cNvSpPr>
                  <a:spLocks noChangeArrowheads="1"/>
                </p:cNvSpPr>
                <p:nvPr/>
              </p:nvSpPr>
              <p:spPr bwMode="auto">
                <a:xfrm>
                  <a:off x="2772" y="1055"/>
                  <a:ext cx="216" cy="95"/>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6" name="Rectangle 8"/>
                <p:cNvSpPr>
                  <a:spLocks noChangeArrowheads="1"/>
                </p:cNvSpPr>
                <p:nvPr/>
              </p:nvSpPr>
              <p:spPr bwMode="auto">
                <a:xfrm>
                  <a:off x="2712" y="1152"/>
                  <a:ext cx="336" cy="193"/>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7" name="Rectangle 9"/>
                <p:cNvSpPr>
                  <a:spLocks noChangeArrowheads="1"/>
                </p:cNvSpPr>
                <p:nvPr/>
              </p:nvSpPr>
              <p:spPr bwMode="auto">
                <a:xfrm>
                  <a:off x="2496" y="1345"/>
                  <a:ext cx="774" cy="767"/>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8" name="Rectangle 10"/>
                <p:cNvSpPr>
                  <a:spLocks noChangeArrowheads="1"/>
                </p:cNvSpPr>
                <p:nvPr/>
              </p:nvSpPr>
              <p:spPr bwMode="auto">
                <a:xfrm>
                  <a:off x="2592" y="2112"/>
                  <a:ext cx="576" cy="193"/>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79" name="Rectangle 11"/>
                <p:cNvSpPr>
                  <a:spLocks noChangeArrowheads="1"/>
                </p:cNvSpPr>
                <p:nvPr/>
              </p:nvSpPr>
              <p:spPr bwMode="auto">
                <a:xfrm>
                  <a:off x="2639" y="2304"/>
                  <a:ext cx="482" cy="624"/>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80" name="Rectangle 12"/>
                <p:cNvSpPr>
                  <a:spLocks noChangeArrowheads="1"/>
                </p:cNvSpPr>
                <p:nvPr/>
              </p:nvSpPr>
              <p:spPr bwMode="auto">
                <a:xfrm>
                  <a:off x="2688" y="2928"/>
                  <a:ext cx="384" cy="720"/>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sp>
              <p:nvSpPr>
                <p:cNvPr id="288781" name="Rectangle 13"/>
                <p:cNvSpPr>
                  <a:spLocks noChangeArrowheads="1"/>
                </p:cNvSpPr>
                <p:nvPr/>
              </p:nvSpPr>
              <p:spPr bwMode="auto">
                <a:xfrm>
                  <a:off x="2785" y="3649"/>
                  <a:ext cx="191" cy="95"/>
                </a:xfrm>
                <a:prstGeom prst="rect">
                  <a:avLst/>
                </a:prstGeom>
                <a:gradFill rotWithShape="0">
                  <a:gsLst>
                    <a:gs pos="0">
                      <a:schemeClr val="bg2"/>
                    </a:gs>
                    <a:gs pos="50000">
                      <a:schemeClr val="bg2">
                        <a:gamma/>
                        <a:tint val="0"/>
                        <a:invGamma/>
                      </a:schemeClr>
                    </a:gs>
                    <a:gs pos="100000">
                      <a:schemeClr val="bg2"/>
                    </a:gs>
                  </a:gsLst>
                  <a:lin ang="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grpSp>
          <p:sp>
            <p:nvSpPr>
              <p:cNvPr id="512037" name="Line 14"/>
              <p:cNvSpPr>
                <a:spLocks noChangeShapeType="1"/>
              </p:cNvSpPr>
              <p:nvPr/>
            </p:nvSpPr>
            <p:spPr bwMode="auto">
              <a:xfrm>
                <a:off x="2064" y="3840"/>
                <a:ext cx="1776" cy="0"/>
              </a:xfrm>
              <a:prstGeom prst="line">
                <a:avLst/>
              </a:prstGeom>
              <a:noFill/>
              <a:ln w="9525">
                <a:solidFill>
                  <a:srgbClr val="DDDDD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38" name="Line 15"/>
              <p:cNvSpPr>
                <a:spLocks noChangeShapeType="1"/>
              </p:cNvSpPr>
              <p:nvPr/>
            </p:nvSpPr>
            <p:spPr bwMode="auto">
              <a:xfrm flipV="1">
                <a:off x="3360" y="3552"/>
                <a:ext cx="0" cy="288"/>
              </a:xfrm>
              <a:prstGeom prst="line">
                <a:avLst/>
              </a:prstGeom>
              <a:noFill/>
              <a:ln w="5715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39" name="Line 16"/>
              <p:cNvSpPr>
                <a:spLocks noChangeShapeType="1"/>
              </p:cNvSpPr>
              <p:nvPr/>
            </p:nvSpPr>
            <p:spPr bwMode="auto">
              <a:xfrm>
                <a:off x="3360" y="3552"/>
                <a:ext cx="528" cy="0"/>
              </a:xfrm>
              <a:prstGeom prst="line">
                <a:avLst/>
              </a:prstGeom>
              <a:noFill/>
              <a:ln w="762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0" name="Line 17"/>
              <p:cNvSpPr>
                <a:spLocks noChangeShapeType="1"/>
              </p:cNvSpPr>
              <p:nvPr/>
            </p:nvSpPr>
            <p:spPr bwMode="auto">
              <a:xfrm flipV="1">
                <a:off x="3840" y="3360"/>
                <a:ext cx="0" cy="192"/>
              </a:xfrm>
              <a:prstGeom prst="line">
                <a:avLst/>
              </a:prstGeom>
              <a:noFill/>
              <a:ln w="1270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1" name="Line 18"/>
              <p:cNvSpPr>
                <a:spLocks noChangeShapeType="1"/>
              </p:cNvSpPr>
              <p:nvPr/>
            </p:nvSpPr>
            <p:spPr bwMode="auto">
              <a:xfrm flipH="1">
                <a:off x="3360" y="3360"/>
                <a:ext cx="528" cy="0"/>
              </a:xfrm>
              <a:prstGeom prst="line">
                <a:avLst/>
              </a:prstGeom>
              <a:noFill/>
              <a:ln w="762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2" name="Line 19"/>
              <p:cNvSpPr>
                <a:spLocks noChangeShapeType="1"/>
              </p:cNvSpPr>
              <p:nvPr/>
            </p:nvSpPr>
            <p:spPr bwMode="auto">
              <a:xfrm flipV="1">
                <a:off x="2388" y="3552"/>
                <a:ext cx="0" cy="288"/>
              </a:xfrm>
              <a:prstGeom prst="line">
                <a:avLst/>
              </a:prstGeom>
              <a:noFill/>
              <a:ln w="5715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3" name="Line 20"/>
              <p:cNvSpPr>
                <a:spLocks noChangeShapeType="1"/>
              </p:cNvSpPr>
              <p:nvPr/>
            </p:nvSpPr>
            <p:spPr bwMode="auto">
              <a:xfrm>
                <a:off x="1872" y="3552"/>
                <a:ext cx="528" cy="0"/>
              </a:xfrm>
              <a:prstGeom prst="line">
                <a:avLst/>
              </a:prstGeom>
              <a:noFill/>
              <a:ln w="762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4" name="Line 21"/>
              <p:cNvSpPr>
                <a:spLocks noChangeShapeType="1"/>
              </p:cNvSpPr>
              <p:nvPr/>
            </p:nvSpPr>
            <p:spPr bwMode="auto">
              <a:xfrm flipV="1">
                <a:off x="1908" y="3360"/>
                <a:ext cx="0" cy="192"/>
              </a:xfrm>
              <a:prstGeom prst="line">
                <a:avLst/>
              </a:prstGeom>
              <a:noFill/>
              <a:ln w="1270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45" name="Line 22"/>
              <p:cNvSpPr>
                <a:spLocks noChangeShapeType="1"/>
              </p:cNvSpPr>
              <p:nvPr/>
            </p:nvSpPr>
            <p:spPr bwMode="auto">
              <a:xfrm flipH="1">
                <a:off x="1872" y="3360"/>
                <a:ext cx="528" cy="0"/>
              </a:xfrm>
              <a:prstGeom prst="line">
                <a:avLst/>
              </a:prstGeom>
              <a:noFill/>
              <a:ln w="76200">
                <a:solidFill>
                  <a:srgbClr val="FF99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512028" name="Line 23"/>
            <p:cNvSpPr>
              <a:spLocks noChangeShapeType="1"/>
            </p:cNvSpPr>
            <p:nvPr/>
          </p:nvSpPr>
          <p:spPr bwMode="auto">
            <a:xfrm>
              <a:off x="2074" y="432"/>
              <a:ext cx="0" cy="48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29" name="Text Box 24"/>
            <p:cNvSpPr txBox="1">
              <a:spLocks noChangeArrowheads="1"/>
            </p:cNvSpPr>
            <p:nvPr/>
          </p:nvSpPr>
          <p:spPr bwMode="auto">
            <a:xfrm>
              <a:off x="1526" y="96"/>
              <a:ext cx="109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Siła normalna</a:t>
              </a:r>
            </a:p>
          </p:txBody>
        </p:sp>
        <p:sp>
          <p:nvSpPr>
            <p:cNvPr id="512030" name="Line 25"/>
            <p:cNvSpPr>
              <a:spLocks noChangeShapeType="1"/>
            </p:cNvSpPr>
            <p:nvPr/>
          </p:nvSpPr>
          <p:spPr bwMode="auto">
            <a:xfrm flipH="1">
              <a:off x="2074" y="3216"/>
              <a:ext cx="864" cy="192"/>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31" name="Line 26"/>
            <p:cNvSpPr>
              <a:spLocks noChangeShapeType="1"/>
            </p:cNvSpPr>
            <p:nvPr/>
          </p:nvSpPr>
          <p:spPr bwMode="auto">
            <a:xfrm flipV="1">
              <a:off x="2938" y="2784"/>
              <a:ext cx="96" cy="432"/>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32" name="Text Box 27"/>
            <p:cNvSpPr txBox="1">
              <a:spLocks noChangeArrowheads="1"/>
            </p:cNvSpPr>
            <p:nvPr/>
          </p:nvSpPr>
          <p:spPr bwMode="auto">
            <a:xfrm>
              <a:off x="2448" y="2582"/>
              <a:ext cx="77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Wgłębnik</a:t>
              </a:r>
            </a:p>
          </p:txBody>
        </p:sp>
        <p:sp>
          <p:nvSpPr>
            <p:cNvPr id="512033" name="Text Box 28"/>
            <p:cNvSpPr txBox="1">
              <a:spLocks noChangeArrowheads="1"/>
            </p:cNvSpPr>
            <p:nvPr/>
          </p:nvSpPr>
          <p:spPr bwMode="auto">
            <a:xfrm>
              <a:off x="1306" y="3439"/>
              <a:ext cx="1549"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Powierzchnia próbki</a:t>
              </a:r>
            </a:p>
          </p:txBody>
        </p:sp>
        <p:sp>
          <p:nvSpPr>
            <p:cNvPr id="512034" name="Line 29"/>
            <p:cNvSpPr>
              <a:spLocks noChangeShapeType="1"/>
            </p:cNvSpPr>
            <p:nvPr/>
          </p:nvSpPr>
          <p:spPr bwMode="auto">
            <a:xfrm>
              <a:off x="922" y="2544"/>
              <a:ext cx="528" cy="48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35" name="Text Box 30"/>
            <p:cNvSpPr txBox="1">
              <a:spLocks noChangeArrowheads="1"/>
            </p:cNvSpPr>
            <p:nvPr/>
          </p:nvSpPr>
          <p:spPr bwMode="auto">
            <a:xfrm>
              <a:off x="0" y="1944"/>
              <a:ext cx="1352"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Pojemnościowy </a:t>
              </a:r>
            </a:p>
            <a:p>
              <a:pPr eaLnBrk="1" hangingPunct="1">
                <a:spcBef>
                  <a:spcPct val="0"/>
                </a:spcBef>
                <a:buFontTx/>
                <a:buNone/>
              </a:pPr>
              <a:r>
                <a:rPr lang="pl-PL" altLang="pl-PL" sz="2000">
                  <a:solidFill>
                    <a:schemeClr val="bg1"/>
                  </a:solidFill>
                  <a:latin typeface="Arial" panose="020B0604020202020204" pitchFamily="34" charset="0"/>
                </a:rPr>
                <a:t>czujnik </a:t>
              </a:r>
            </a:p>
            <a:p>
              <a:pPr eaLnBrk="1" hangingPunct="1">
                <a:spcBef>
                  <a:spcPct val="0"/>
                </a:spcBef>
                <a:buFontTx/>
                <a:buNone/>
              </a:pPr>
              <a:r>
                <a:rPr lang="pl-PL" altLang="pl-PL" sz="2000">
                  <a:solidFill>
                    <a:schemeClr val="bg1"/>
                  </a:solidFill>
                  <a:latin typeface="Arial" panose="020B0604020202020204" pitchFamily="34" charset="0"/>
                </a:rPr>
                <a:t>przemieszczenia </a:t>
              </a:r>
            </a:p>
          </p:txBody>
        </p:sp>
      </p:grpSp>
      <p:grpSp>
        <p:nvGrpSpPr>
          <p:cNvPr id="512003" name="Group 31"/>
          <p:cNvGrpSpPr>
            <a:grpSpLocks/>
          </p:cNvGrpSpPr>
          <p:nvPr/>
        </p:nvGrpSpPr>
        <p:grpSpPr bwMode="auto">
          <a:xfrm>
            <a:off x="4800600" y="152400"/>
            <a:ext cx="4191000" cy="5842000"/>
            <a:chOff x="2880" y="314"/>
            <a:chExt cx="2640" cy="3680"/>
          </a:xfrm>
        </p:grpSpPr>
        <p:sp>
          <p:nvSpPr>
            <p:cNvPr id="512004" name="Rectangle 32"/>
            <p:cNvSpPr>
              <a:spLocks noChangeArrowheads="1"/>
            </p:cNvSpPr>
            <p:nvPr/>
          </p:nvSpPr>
          <p:spPr bwMode="auto">
            <a:xfrm>
              <a:off x="3264" y="960"/>
              <a:ext cx="1723" cy="1723"/>
            </a:xfrm>
            <a:prstGeom prst="rect">
              <a:avLst/>
            </a:prstGeom>
            <a:noFill/>
            <a:ln w="9525">
              <a:solidFill>
                <a:schemeClr val="bg1"/>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12005" name="Line 33"/>
            <p:cNvSpPr>
              <a:spLocks noChangeShapeType="1"/>
            </p:cNvSpPr>
            <p:nvPr/>
          </p:nvSpPr>
          <p:spPr bwMode="auto">
            <a:xfrm flipV="1">
              <a:off x="3264" y="384"/>
              <a:ext cx="0" cy="2304"/>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06" name="Line 34"/>
            <p:cNvSpPr>
              <a:spLocks noChangeShapeType="1"/>
            </p:cNvSpPr>
            <p:nvPr/>
          </p:nvSpPr>
          <p:spPr bwMode="auto">
            <a:xfrm>
              <a:off x="3264" y="2688"/>
              <a:ext cx="2256" cy="0"/>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07" name="Line 35"/>
            <p:cNvSpPr>
              <a:spLocks noChangeShapeType="1"/>
            </p:cNvSpPr>
            <p:nvPr/>
          </p:nvSpPr>
          <p:spPr bwMode="auto">
            <a:xfrm>
              <a:off x="3264" y="2688"/>
              <a:ext cx="0" cy="96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08" name="Freeform 36"/>
            <p:cNvSpPr>
              <a:spLocks/>
            </p:cNvSpPr>
            <p:nvPr/>
          </p:nvSpPr>
          <p:spPr bwMode="auto">
            <a:xfrm>
              <a:off x="3264" y="960"/>
              <a:ext cx="1728" cy="1728"/>
            </a:xfrm>
            <a:custGeom>
              <a:avLst/>
              <a:gdLst>
                <a:gd name="T0" fmla="*/ 0 w 1728"/>
                <a:gd name="T1" fmla="*/ 1728 h 1728"/>
                <a:gd name="T2" fmla="*/ 960 w 1728"/>
                <a:gd name="T3" fmla="*/ 1104 h 1728"/>
                <a:gd name="T4" fmla="*/ 1728 w 1728"/>
                <a:gd name="T5" fmla="*/ 0 h 1728"/>
                <a:gd name="T6" fmla="*/ 0 60000 65536"/>
                <a:gd name="T7" fmla="*/ 0 60000 65536"/>
                <a:gd name="T8" fmla="*/ 0 60000 65536"/>
              </a:gdLst>
              <a:ahLst/>
              <a:cxnLst>
                <a:cxn ang="T6">
                  <a:pos x="T0" y="T1"/>
                </a:cxn>
                <a:cxn ang="T7">
                  <a:pos x="T2" y="T3"/>
                </a:cxn>
                <a:cxn ang="T8">
                  <a:pos x="T4" y="T5"/>
                </a:cxn>
              </a:cxnLst>
              <a:rect l="0" t="0" r="r" b="b"/>
              <a:pathLst>
                <a:path w="1728" h="1728">
                  <a:moveTo>
                    <a:pt x="0" y="1728"/>
                  </a:moveTo>
                  <a:cubicBezTo>
                    <a:pt x="336" y="1560"/>
                    <a:pt x="672" y="1392"/>
                    <a:pt x="960" y="1104"/>
                  </a:cubicBezTo>
                  <a:cubicBezTo>
                    <a:pt x="1248" y="816"/>
                    <a:pt x="1600" y="184"/>
                    <a:pt x="1728" y="0"/>
                  </a:cubicBezTo>
                </a:path>
              </a:pathLst>
            </a:custGeom>
            <a:noFill/>
            <a:ln w="28575" cmpd="sng">
              <a:solidFill>
                <a:srgbClr val="FFCC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09" name="Freeform 37"/>
            <p:cNvSpPr>
              <a:spLocks/>
            </p:cNvSpPr>
            <p:nvPr/>
          </p:nvSpPr>
          <p:spPr bwMode="auto">
            <a:xfrm>
              <a:off x="4224" y="960"/>
              <a:ext cx="768" cy="1728"/>
            </a:xfrm>
            <a:custGeom>
              <a:avLst/>
              <a:gdLst>
                <a:gd name="T0" fmla="*/ 0 w 768"/>
                <a:gd name="T1" fmla="*/ 1728 h 1728"/>
                <a:gd name="T2" fmla="*/ 480 w 768"/>
                <a:gd name="T3" fmla="*/ 1200 h 1728"/>
                <a:gd name="T4" fmla="*/ 768 w 768"/>
                <a:gd name="T5" fmla="*/ 0 h 1728"/>
                <a:gd name="T6" fmla="*/ 0 60000 65536"/>
                <a:gd name="T7" fmla="*/ 0 60000 65536"/>
                <a:gd name="T8" fmla="*/ 0 60000 65536"/>
              </a:gdLst>
              <a:ahLst/>
              <a:cxnLst>
                <a:cxn ang="T6">
                  <a:pos x="T0" y="T1"/>
                </a:cxn>
                <a:cxn ang="T7">
                  <a:pos x="T2" y="T3"/>
                </a:cxn>
                <a:cxn ang="T8">
                  <a:pos x="T4" y="T5"/>
                </a:cxn>
              </a:cxnLst>
              <a:rect l="0" t="0" r="r" b="b"/>
              <a:pathLst>
                <a:path w="768" h="1728">
                  <a:moveTo>
                    <a:pt x="0" y="1728"/>
                  </a:moveTo>
                  <a:cubicBezTo>
                    <a:pt x="176" y="1608"/>
                    <a:pt x="352" y="1488"/>
                    <a:pt x="480" y="1200"/>
                  </a:cubicBezTo>
                  <a:cubicBezTo>
                    <a:pt x="608" y="912"/>
                    <a:pt x="720" y="200"/>
                    <a:pt x="768" y="0"/>
                  </a:cubicBezTo>
                </a:path>
              </a:pathLst>
            </a:custGeom>
            <a:noFill/>
            <a:ln w="28575" cmpd="sng">
              <a:solidFill>
                <a:srgbClr val="FFCC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0" name="Line 38"/>
            <p:cNvSpPr>
              <a:spLocks noChangeShapeType="1"/>
            </p:cNvSpPr>
            <p:nvPr/>
          </p:nvSpPr>
          <p:spPr bwMode="auto">
            <a:xfrm>
              <a:off x="4224" y="2688"/>
              <a:ext cx="0" cy="24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1" name="Line 39"/>
            <p:cNvSpPr>
              <a:spLocks noChangeShapeType="1"/>
            </p:cNvSpPr>
            <p:nvPr/>
          </p:nvSpPr>
          <p:spPr bwMode="auto">
            <a:xfrm>
              <a:off x="3312" y="2880"/>
              <a:ext cx="864"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2" name="Line 40"/>
            <p:cNvSpPr>
              <a:spLocks noChangeShapeType="1"/>
            </p:cNvSpPr>
            <p:nvPr/>
          </p:nvSpPr>
          <p:spPr bwMode="auto">
            <a:xfrm flipH="1">
              <a:off x="4656" y="960"/>
              <a:ext cx="336" cy="1728"/>
            </a:xfrm>
            <a:prstGeom prst="line">
              <a:avLst/>
            </a:prstGeom>
            <a:noFill/>
            <a:ln w="9525">
              <a:solidFill>
                <a:srgbClr val="66CC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3" name="Line 41"/>
            <p:cNvSpPr>
              <a:spLocks noChangeShapeType="1"/>
            </p:cNvSpPr>
            <p:nvPr/>
          </p:nvSpPr>
          <p:spPr bwMode="auto">
            <a:xfrm>
              <a:off x="4656" y="2688"/>
              <a:ext cx="0" cy="528"/>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4" name="Line 42"/>
            <p:cNvSpPr>
              <a:spLocks noChangeShapeType="1"/>
            </p:cNvSpPr>
            <p:nvPr/>
          </p:nvSpPr>
          <p:spPr bwMode="auto">
            <a:xfrm>
              <a:off x="4992" y="2688"/>
              <a:ext cx="0" cy="1008"/>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5" name="Line 43"/>
            <p:cNvSpPr>
              <a:spLocks noChangeShapeType="1"/>
            </p:cNvSpPr>
            <p:nvPr/>
          </p:nvSpPr>
          <p:spPr bwMode="auto">
            <a:xfrm>
              <a:off x="3360" y="3168"/>
              <a:ext cx="1248"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6" name="Line 44"/>
            <p:cNvSpPr>
              <a:spLocks noChangeShapeType="1"/>
            </p:cNvSpPr>
            <p:nvPr/>
          </p:nvSpPr>
          <p:spPr bwMode="auto">
            <a:xfrm>
              <a:off x="3360" y="3552"/>
              <a:ext cx="1584"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17" name="Text Box 45"/>
            <p:cNvSpPr txBox="1">
              <a:spLocks noChangeArrowheads="1"/>
            </p:cNvSpPr>
            <p:nvPr/>
          </p:nvSpPr>
          <p:spPr bwMode="auto">
            <a:xfrm>
              <a:off x="3888" y="3744"/>
              <a:ext cx="150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Przemieszczenie, h</a:t>
              </a:r>
            </a:p>
          </p:txBody>
        </p:sp>
        <p:sp>
          <p:nvSpPr>
            <p:cNvPr id="512018" name="Text Box 46"/>
            <p:cNvSpPr txBox="1">
              <a:spLocks noChangeArrowheads="1"/>
            </p:cNvSpPr>
            <p:nvPr/>
          </p:nvSpPr>
          <p:spPr bwMode="auto">
            <a:xfrm>
              <a:off x="3936" y="3312"/>
              <a:ext cx="39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max</a:t>
              </a:r>
              <a:endParaRPr lang="pl-PL" altLang="pl-PL" sz="1800" b="1">
                <a:solidFill>
                  <a:schemeClr val="bg1"/>
                </a:solidFill>
                <a:latin typeface="Arial" panose="020B0604020202020204" pitchFamily="34" charset="0"/>
              </a:endParaRPr>
            </a:p>
          </p:txBody>
        </p:sp>
        <p:sp>
          <p:nvSpPr>
            <p:cNvPr id="512019" name="Text Box 47"/>
            <p:cNvSpPr txBox="1">
              <a:spLocks noChangeArrowheads="1"/>
            </p:cNvSpPr>
            <p:nvPr/>
          </p:nvSpPr>
          <p:spPr bwMode="auto">
            <a:xfrm>
              <a:off x="3744" y="2928"/>
              <a:ext cx="23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i</a:t>
              </a:r>
              <a:endParaRPr lang="pl-PL" altLang="pl-PL" sz="1800" b="1">
                <a:solidFill>
                  <a:schemeClr val="bg1"/>
                </a:solidFill>
                <a:latin typeface="Arial" panose="020B0604020202020204" pitchFamily="34" charset="0"/>
              </a:endParaRPr>
            </a:p>
          </p:txBody>
        </p:sp>
        <p:sp>
          <p:nvSpPr>
            <p:cNvPr id="512020" name="Text Box 48"/>
            <p:cNvSpPr txBox="1">
              <a:spLocks noChangeArrowheads="1"/>
            </p:cNvSpPr>
            <p:nvPr/>
          </p:nvSpPr>
          <p:spPr bwMode="auto">
            <a:xfrm>
              <a:off x="3552" y="2688"/>
              <a:ext cx="23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f</a:t>
              </a:r>
              <a:endParaRPr lang="pl-PL" altLang="pl-PL" sz="1800" b="1">
                <a:solidFill>
                  <a:schemeClr val="bg1"/>
                </a:solidFill>
                <a:latin typeface="Arial" panose="020B0604020202020204" pitchFamily="34" charset="0"/>
              </a:endParaRPr>
            </a:p>
          </p:txBody>
        </p:sp>
        <p:sp>
          <p:nvSpPr>
            <p:cNvPr id="512021" name="Line 49"/>
            <p:cNvSpPr>
              <a:spLocks noChangeShapeType="1"/>
            </p:cNvSpPr>
            <p:nvPr/>
          </p:nvSpPr>
          <p:spPr bwMode="auto">
            <a:xfrm>
              <a:off x="4704" y="2448"/>
              <a:ext cx="144" cy="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22" name="Line 50"/>
            <p:cNvSpPr>
              <a:spLocks noChangeShapeType="1"/>
            </p:cNvSpPr>
            <p:nvPr/>
          </p:nvSpPr>
          <p:spPr bwMode="auto">
            <a:xfrm flipV="1">
              <a:off x="4848" y="1776"/>
              <a:ext cx="0" cy="672"/>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2023" name="Text Box 51"/>
            <p:cNvSpPr txBox="1">
              <a:spLocks noChangeArrowheads="1"/>
            </p:cNvSpPr>
            <p:nvPr/>
          </p:nvSpPr>
          <p:spPr bwMode="auto">
            <a:xfrm>
              <a:off x="4800" y="2044"/>
              <a:ext cx="21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S</a:t>
              </a:r>
            </a:p>
          </p:txBody>
        </p:sp>
        <p:sp>
          <p:nvSpPr>
            <p:cNvPr id="512024" name="Text Box 52"/>
            <p:cNvSpPr txBox="1">
              <a:spLocks noChangeArrowheads="1"/>
            </p:cNvSpPr>
            <p:nvPr/>
          </p:nvSpPr>
          <p:spPr bwMode="auto">
            <a:xfrm>
              <a:off x="2880" y="720"/>
              <a:ext cx="403"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P</a:t>
              </a:r>
              <a:r>
                <a:rPr lang="pl-PL" altLang="pl-PL" sz="1800" b="1" baseline="-25000">
                  <a:solidFill>
                    <a:schemeClr val="bg1"/>
                  </a:solidFill>
                  <a:latin typeface="Arial" panose="020B0604020202020204" pitchFamily="34" charset="0"/>
                </a:rPr>
                <a:t>max</a:t>
              </a:r>
              <a:endParaRPr lang="pl-PL" altLang="pl-PL" sz="1800" b="1">
                <a:solidFill>
                  <a:schemeClr val="bg1"/>
                </a:solidFill>
                <a:latin typeface="Arial" panose="020B0604020202020204" pitchFamily="34" charset="0"/>
              </a:endParaRPr>
            </a:p>
          </p:txBody>
        </p:sp>
        <p:sp>
          <p:nvSpPr>
            <p:cNvPr id="512025" name="Text Box 53"/>
            <p:cNvSpPr txBox="1">
              <a:spLocks noChangeArrowheads="1"/>
            </p:cNvSpPr>
            <p:nvPr/>
          </p:nvSpPr>
          <p:spPr bwMode="auto">
            <a:xfrm>
              <a:off x="3926" y="314"/>
              <a:ext cx="1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512026" name="Text Box 54"/>
            <p:cNvSpPr txBox="1">
              <a:spLocks noChangeArrowheads="1"/>
            </p:cNvSpPr>
            <p:nvPr/>
          </p:nvSpPr>
          <p:spPr bwMode="auto">
            <a:xfrm rot="-5431996">
              <a:off x="2319" y="1584"/>
              <a:ext cx="162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Obciążenie normalne</a:t>
              </a:r>
            </a:p>
          </p:txBody>
        </p:sp>
      </p:grpSp>
    </p:spTree>
  </p:cSld>
  <p:clrMapOvr>
    <a:masterClrMapping/>
  </p:clrMapOvr>
  <p:transition>
    <p:wipe dir="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026" name="Rectangle 2"/>
          <p:cNvSpPr>
            <a:spLocks noChangeArrowheads="1"/>
          </p:cNvSpPr>
          <p:nvPr/>
        </p:nvSpPr>
        <p:spPr bwMode="auto">
          <a:xfrm>
            <a:off x="6553200" y="3810000"/>
            <a:ext cx="2590800" cy="533400"/>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13027" name="Text Box 3"/>
          <p:cNvSpPr txBox="1">
            <a:spLocks noChangeArrowheads="1"/>
          </p:cNvSpPr>
          <p:nvPr/>
        </p:nvSpPr>
        <p:spPr bwMode="auto">
          <a:xfrm>
            <a:off x="2381250" y="381000"/>
            <a:ext cx="43815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Analiza własności odkształceniowych</a:t>
            </a:r>
          </a:p>
        </p:txBody>
      </p:sp>
      <p:grpSp>
        <p:nvGrpSpPr>
          <p:cNvPr id="513028" name="Group 4"/>
          <p:cNvGrpSpPr>
            <a:grpSpLocks/>
          </p:cNvGrpSpPr>
          <p:nvPr/>
        </p:nvGrpSpPr>
        <p:grpSpPr bwMode="auto">
          <a:xfrm>
            <a:off x="1600200" y="1905000"/>
            <a:ext cx="2819400" cy="1676400"/>
            <a:chOff x="1008" y="1968"/>
            <a:chExt cx="1776" cy="1056"/>
          </a:xfrm>
        </p:grpSpPr>
        <p:sp>
          <p:nvSpPr>
            <p:cNvPr id="513043" name="Rectangle 5"/>
            <p:cNvSpPr>
              <a:spLocks noChangeArrowheads="1"/>
            </p:cNvSpPr>
            <p:nvPr/>
          </p:nvSpPr>
          <p:spPr bwMode="auto">
            <a:xfrm>
              <a:off x="1008" y="1968"/>
              <a:ext cx="1776" cy="1056"/>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513044" name="Object 6"/>
            <p:cNvGraphicFramePr>
              <a:graphicFrameLocks noChangeAspect="1"/>
            </p:cNvGraphicFramePr>
            <p:nvPr/>
          </p:nvGraphicFramePr>
          <p:xfrm>
            <a:off x="1056" y="2016"/>
            <a:ext cx="1548" cy="885"/>
          </p:xfrm>
          <a:graphic>
            <a:graphicData uri="http://schemas.openxmlformats.org/presentationml/2006/ole">
              <mc:AlternateContent xmlns:mc="http://schemas.openxmlformats.org/markup-compatibility/2006">
                <mc:Choice xmlns:v="urn:schemas-microsoft-com:vml" Requires="v">
                  <p:oleObj spid="_x0000_s513120" name="Równanie" r:id="rId3" imgW="800100" imgH="457200" progId="Equation.3">
                    <p:embed/>
                  </p:oleObj>
                </mc:Choice>
                <mc:Fallback>
                  <p:oleObj name="Równanie" r:id="rId3" imgW="800100" imgH="457200" progId="Equation.3">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 y="2016"/>
                          <a:ext cx="1548" cy="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13029" name="Group 7"/>
          <p:cNvGrpSpPr>
            <a:grpSpLocks/>
          </p:cNvGrpSpPr>
          <p:nvPr/>
        </p:nvGrpSpPr>
        <p:grpSpPr bwMode="auto">
          <a:xfrm>
            <a:off x="152400" y="3886200"/>
            <a:ext cx="5791200" cy="1828800"/>
            <a:chOff x="96" y="2448"/>
            <a:chExt cx="3648" cy="1152"/>
          </a:xfrm>
        </p:grpSpPr>
        <p:sp>
          <p:nvSpPr>
            <p:cNvPr id="513039" name="Rectangle 8"/>
            <p:cNvSpPr>
              <a:spLocks noChangeArrowheads="1"/>
            </p:cNvSpPr>
            <p:nvPr/>
          </p:nvSpPr>
          <p:spPr bwMode="auto">
            <a:xfrm>
              <a:off x="96" y="2448"/>
              <a:ext cx="3648" cy="1152"/>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513040" name="Object 9"/>
            <p:cNvGraphicFramePr>
              <a:graphicFrameLocks noChangeAspect="1"/>
            </p:cNvGraphicFramePr>
            <p:nvPr/>
          </p:nvGraphicFramePr>
          <p:xfrm>
            <a:off x="96" y="2471"/>
            <a:ext cx="640" cy="434"/>
          </p:xfrm>
          <a:graphic>
            <a:graphicData uri="http://schemas.openxmlformats.org/presentationml/2006/ole">
              <mc:AlternateContent xmlns:mc="http://schemas.openxmlformats.org/markup-compatibility/2006">
                <mc:Choice xmlns:v="urn:schemas-microsoft-com:vml" Requires="v">
                  <p:oleObj spid="_x0000_s513121" name="Równanie" r:id="rId5" imgW="355446" imgH="241195" progId="Equation.3">
                    <p:embed/>
                  </p:oleObj>
                </mc:Choice>
                <mc:Fallback>
                  <p:oleObj name="Równanie" r:id="rId5" imgW="355446" imgH="241195" progId="Equation.3">
                    <p:embed/>
                    <p:pic>
                      <p:nvPicPr>
                        <p:cNvPr id="0" name="Object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 y="2471"/>
                          <a:ext cx="640" cy="4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13041" name="Text Box 10"/>
            <p:cNvSpPr txBox="1">
              <a:spLocks noChangeArrowheads="1"/>
            </p:cNvSpPr>
            <p:nvPr/>
          </p:nvSpPr>
          <p:spPr bwMode="auto">
            <a:xfrm>
              <a:off x="768" y="2544"/>
              <a:ext cx="295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latin typeface="Arial" panose="020B0604020202020204" pitchFamily="34" charset="0"/>
                </a:rPr>
                <a:t>Zredukowany moduł sprężystości</a:t>
              </a:r>
            </a:p>
          </p:txBody>
        </p:sp>
        <p:graphicFrame>
          <p:nvGraphicFramePr>
            <p:cNvPr id="513042" name="Object 11"/>
            <p:cNvGraphicFramePr>
              <a:graphicFrameLocks noChangeAspect="1"/>
            </p:cNvGraphicFramePr>
            <p:nvPr/>
          </p:nvGraphicFramePr>
          <p:xfrm>
            <a:off x="816" y="2832"/>
            <a:ext cx="1680" cy="685"/>
          </p:xfrm>
          <a:graphic>
            <a:graphicData uri="http://schemas.openxmlformats.org/presentationml/2006/ole">
              <mc:AlternateContent xmlns:mc="http://schemas.openxmlformats.org/markup-compatibility/2006">
                <mc:Choice xmlns:v="urn:schemas-microsoft-com:vml" Requires="v">
                  <p:oleObj spid="_x0000_s513122" name="Równanie" r:id="rId7" imgW="1307532" imgH="533169" progId="Equation.3">
                    <p:embed/>
                  </p:oleObj>
                </mc:Choice>
                <mc:Fallback>
                  <p:oleObj name="Równanie" r:id="rId7" imgW="1307532" imgH="533169" progId="Equation.3">
                    <p:embed/>
                    <p:pic>
                      <p:nvPicPr>
                        <p:cNvPr id="0" name="Object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 y="2832"/>
                          <a:ext cx="1680" cy="6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513030" name="Text Box 12"/>
          <p:cNvSpPr txBox="1">
            <a:spLocks noChangeArrowheads="1"/>
          </p:cNvSpPr>
          <p:nvPr/>
        </p:nvSpPr>
        <p:spPr bwMode="auto">
          <a:xfrm>
            <a:off x="593725" y="1371600"/>
            <a:ext cx="26066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Moduł sprężystości</a:t>
            </a:r>
          </a:p>
        </p:txBody>
      </p:sp>
      <p:sp>
        <p:nvSpPr>
          <p:cNvPr id="513031" name="Line 13"/>
          <p:cNvSpPr>
            <a:spLocks noChangeShapeType="1"/>
          </p:cNvSpPr>
          <p:nvPr/>
        </p:nvSpPr>
        <p:spPr bwMode="auto">
          <a:xfrm>
            <a:off x="5867400" y="1219200"/>
            <a:ext cx="0" cy="26670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3032" name="Text Box 14"/>
          <p:cNvSpPr txBox="1">
            <a:spLocks noChangeArrowheads="1"/>
          </p:cNvSpPr>
          <p:nvPr/>
        </p:nvSpPr>
        <p:spPr bwMode="auto">
          <a:xfrm>
            <a:off x="6172200" y="1447800"/>
            <a:ext cx="26066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Mikrotwardość</a:t>
            </a:r>
          </a:p>
        </p:txBody>
      </p:sp>
      <p:sp>
        <p:nvSpPr>
          <p:cNvPr id="513033" name="Rectangle 15"/>
          <p:cNvSpPr>
            <a:spLocks noChangeArrowheads="1"/>
          </p:cNvSpPr>
          <p:nvPr/>
        </p:nvSpPr>
        <p:spPr bwMode="auto">
          <a:xfrm>
            <a:off x="5867400" y="1905000"/>
            <a:ext cx="2819400" cy="1676400"/>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513034" name="Object 16"/>
          <p:cNvGraphicFramePr>
            <a:graphicFrameLocks noChangeAspect="1"/>
          </p:cNvGraphicFramePr>
          <p:nvPr/>
        </p:nvGraphicFramePr>
        <p:xfrm>
          <a:off x="5791200" y="1922463"/>
          <a:ext cx="2981325" cy="1419225"/>
        </p:xfrm>
        <a:graphic>
          <a:graphicData uri="http://schemas.openxmlformats.org/presentationml/2006/ole">
            <mc:AlternateContent xmlns:mc="http://schemas.openxmlformats.org/markup-compatibility/2006">
              <mc:Choice xmlns:v="urn:schemas-microsoft-com:vml" Requires="v">
                <p:oleObj spid="_x0000_s513123" name="Równanie" r:id="rId9" imgW="1040948" imgH="495085" progId="Equation.3">
                  <p:embed/>
                </p:oleObj>
              </mc:Choice>
              <mc:Fallback>
                <p:oleObj name="Równanie" r:id="rId9" imgW="1040948" imgH="495085" progId="Equation.3">
                  <p:embed/>
                  <p:pic>
                    <p:nvPicPr>
                      <p:cNvPr id="0" name="Object 1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91200" y="1922463"/>
                        <a:ext cx="2981325" cy="1419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89809" name="Rectangle 17"/>
          <p:cNvSpPr>
            <a:spLocks noChangeArrowheads="1"/>
          </p:cNvSpPr>
          <p:nvPr/>
        </p:nvSpPr>
        <p:spPr bwMode="auto">
          <a:xfrm>
            <a:off x="1638300" y="1981200"/>
            <a:ext cx="2743200" cy="1524000"/>
          </a:xfrm>
          <a:prstGeom prst="rect">
            <a:avLst/>
          </a:prstGeom>
          <a:noFill/>
          <a:ln w="4762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10" name="Rectangle 18"/>
          <p:cNvSpPr>
            <a:spLocks noChangeArrowheads="1"/>
          </p:cNvSpPr>
          <p:nvPr/>
        </p:nvSpPr>
        <p:spPr bwMode="auto">
          <a:xfrm>
            <a:off x="5867400" y="1905000"/>
            <a:ext cx="2819400" cy="1524000"/>
          </a:xfrm>
          <a:prstGeom prst="rect">
            <a:avLst/>
          </a:prstGeom>
          <a:noFill/>
          <a:ln w="4762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89811" name="Rectangle 19"/>
          <p:cNvSpPr>
            <a:spLocks noChangeArrowheads="1"/>
          </p:cNvSpPr>
          <p:nvPr/>
        </p:nvSpPr>
        <p:spPr bwMode="auto">
          <a:xfrm>
            <a:off x="1600200" y="1981200"/>
            <a:ext cx="2743200" cy="1524000"/>
          </a:xfrm>
          <a:prstGeom prst="rect">
            <a:avLst/>
          </a:prstGeom>
          <a:noFill/>
          <a:ln w="4762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aphicFrame>
        <p:nvGraphicFramePr>
          <p:cNvPr id="513038" name="Object 20"/>
          <p:cNvGraphicFramePr>
            <a:graphicFrameLocks noChangeAspect="1"/>
          </p:cNvGraphicFramePr>
          <p:nvPr/>
        </p:nvGraphicFramePr>
        <p:xfrm>
          <a:off x="6781800" y="3733800"/>
          <a:ext cx="2362200" cy="674688"/>
        </p:xfrm>
        <a:graphic>
          <a:graphicData uri="http://schemas.openxmlformats.org/presentationml/2006/ole">
            <mc:AlternateContent xmlns:mc="http://schemas.openxmlformats.org/markup-compatibility/2006">
              <mc:Choice xmlns:v="urn:schemas-microsoft-com:vml" Requires="v">
                <p:oleObj spid="_x0000_s513124" name="Równanie" r:id="rId11" imgW="977900" imgH="279400" progId="Equation.3">
                  <p:embed/>
                </p:oleObj>
              </mc:Choice>
              <mc:Fallback>
                <p:oleObj name="Równanie" r:id="rId11" imgW="977900" imgH="279400" progId="Equation.3">
                  <p:embed/>
                  <p:pic>
                    <p:nvPicPr>
                      <p:cNvPr id="0" name="Object 2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81800" y="3733800"/>
                        <a:ext cx="2362200" cy="6746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9809"/>
                                        </p:tgtEl>
                                        <p:attrNameLst>
                                          <p:attrName>style.visibility</p:attrName>
                                        </p:attrNameLst>
                                      </p:cBhvr>
                                      <p:to>
                                        <p:strVal val="visible"/>
                                      </p:to>
                                    </p:set>
                                  </p:childTnLst>
                                  <p:subTnLst>
                                    <p:set>
                                      <p:cBhvr override="childStyle">
                                        <p:cTn dur="1" fill="hold" display="0" masterRel="nextClick" afterEffect="1"/>
                                        <p:tgtEl>
                                          <p:spTgt spid="289809"/>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9810"/>
                                        </p:tgtEl>
                                        <p:attrNameLst>
                                          <p:attrName>style.visibility</p:attrName>
                                        </p:attrNameLst>
                                      </p:cBhvr>
                                      <p:to>
                                        <p:strVal val="visible"/>
                                      </p:to>
                                    </p:set>
                                  </p:childTnLst>
                                  <p:subTnLst>
                                    <p:set>
                                      <p:cBhvr override="childStyle">
                                        <p:cTn dur="1" fill="hold" display="0" masterRel="nextClick" afterEffect="1"/>
                                        <p:tgtEl>
                                          <p:spTgt spid="289810"/>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89811"/>
                                        </p:tgtEl>
                                        <p:attrNameLst>
                                          <p:attrName>style.visibility</p:attrName>
                                        </p:attrNameLst>
                                      </p:cBhvr>
                                      <p:to>
                                        <p:strVal val="visible"/>
                                      </p:to>
                                    </p:set>
                                  </p:childTnLst>
                                  <p:subTnLst>
                                    <p:set>
                                      <p:cBhvr override="childStyle">
                                        <p:cTn dur="1" fill="hold" display="0" masterRel="nextClick" afterEffect="1"/>
                                        <p:tgtEl>
                                          <p:spTgt spid="289811"/>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9809" grpId="0" animBg="1"/>
      <p:bldP spid="289810" grpId="0" animBg="1"/>
      <p:bldP spid="289811" grpId="0" animBg="1"/>
    </p:bldLst>
  </p:timing>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4050" name="Group 2"/>
          <p:cNvGrpSpPr>
            <a:grpSpLocks/>
          </p:cNvGrpSpPr>
          <p:nvPr/>
        </p:nvGrpSpPr>
        <p:grpSpPr bwMode="auto">
          <a:xfrm>
            <a:off x="2476500" y="152400"/>
            <a:ext cx="4191000" cy="5842000"/>
            <a:chOff x="2880" y="314"/>
            <a:chExt cx="2640" cy="3680"/>
          </a:xfrm>
        </p:grpSpPr>
        <p:sp>
          <p:nvSpPr>
            <p:cNvPr id="514052" name="Rectangle 3"/>
            <p:cNvSpPr>
              <a:spLocks noChangeArrowheads="1"/>
            </p:cNvSpPr>
            <p:nvPr/>
          </p:nvSpPr>
          <p:spPr bwMode="auto">
            <a:xfrm>
              <a:off x="3264" y="960"/>
              <a:ext cx="1723" cy="1723"/>
            </a:xfrm>
            <a:prstGeom prst="rect">
              <a:avLst/>
            </a:prstGeom>
            <a:noFill/>
            <a:ln w="9525">
              <a:solidFill>
                <a:schemeClr val="bg1"/>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14053" name="Line 4"/>
            <p:cNvSpPr>
              <a:spLocks noChangeShapeType="1"/>
            </p:cNvSpPr>
            <p:nvPr/>
          </p:nvSpPr>
          <p:spPr bwMode="auto">
            <a:xfrm flipV="1">
              <a:off x="3264" y="384"/>
              <a:ext cx="0" cy="2304"/>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4" name="Line 5"/>
            <p:cNvSpPr>
              <a:spLocks noChangeShapeType="1"/>
            </p:cNvSpPr>
            <p:nvPr/>
          </p:nvSpPr>
          <p:spPr bwMode="auto">
            <a:xfrm>
              <a:off x="3264" y="2688"/>
              <a:ext cx="2256" cy="0"/>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5" name="Line 6"/>
            <p:cNvSpPr>
              <a:spLocks noChangeShapeType="1"/>
            </p:cNvSpPr>
            <p:nvPr/>
          </p:nvSpPr>
          <p:spPr bwMode="auto">
            <a:xfrm>
              <a:off x="3264" y="2688"/>
              <a:ext cx="0" cy="96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6" name="Freeform 7"/>
            <p:cNvSpPr>
              <a:spLocks/>
            </p:cNvSpPr>
            <p:nvPr/>
          </p:nvSpPr>
          <p:spPr bwMode="auto">
            <a:xfrm>
              <a:off x="3264" y="960"/>
              <a:ext cx="1728" cy="1728"/>
            </a:xfrm>
            <a:custGeom>
              <a:avLst/>
              <a:gdLst>
                <a:gd name="T0" fmla="*/ 0 w 1728"/>
                <a:gd name="T1" fmla="*/ 1728 h 1728"/>
                <a:gd name="T2" fmla="*/ 960 w 1728"/>
                <a:gd name="T3" fmla="*/ 1104 h 1728"/>
                <a:gd name="T4" fmla="*/ 1728 w 1728"/>
                <a:gd name="T5" fmla="*/ 0 h 1728"/>
                <a:gd name="T6" fmla="*/ 0 60000 65536"/>
                <a:gd name="T7" fmla="*/ 0 60000 65536"/>
                <a:gd name="T8" fmla="*/ 0 60000 65536"/>
              </a:gdLst>
              <a:ahLst/>
              <a:cxnLst>
                <a:cxn ang="T6">
                  <a:pos x="T0" y="T1"/>
                </a:cxn>
                <a:cxn ang="T7">
                  <a:pos x="T2" y="T3"/>
                </a:cxn>
                <a:cxn ang="T8">
                  <a:pos x="T4" y="T5"/>
                </a:cxn>
              </a:cxnLst>
              <a:rect l="0" t="0" r="r" b="b"/>
              <a:pathLst>
                <a:path w="1728" h="1728">
                  <a:moveTo>
                    <a:pt x="0" y="1728"/>
                  </a:moveTo>
                  <a:cubicBezTo>
                    <a:pt x="336" y="1560"/>
                    <a:pt x="672" y="1392"/>
                    <a:pt x="960" y="1104"/>
                  </a:cubicBezTo>
                  <a:cubicBezTo>
                    <a:pt x="1248" y="816"/>
                    <a:pt x="1600" y="184"/>
                    <a:pt x="1728" y="0"/>
                  </a:cubicBezTo>
                </a:path>
              </a:pathLst>
            </a:custGeom>
            <a:noFill/>
            <a:ln w="28575" cmpd="sng">
              <a:solidFill>
                <a:srgbClr val="FFCC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7" name="Freeform 8"/>
            <p:cNvSpPr>
              <a:spLocks/>
            </p:cNvSpPr>
            <p:nvPr/>
          </p:nvSpPr>
          <p:spPr bwMode="auto">
            <a:xfrm>
              <a:off x="4224" y="960"/>
              <a:ext cx="768" cy="1728"/>
            </a:xfrm>
            <a:custGeom>
              <a:avLst/>
              <a:gdLst>
                <a:gd name="T0" fmla="*/ 0 w 768"/>
                <a:gd name="T1" fmla="*/ 1728 h 1728"/>
                <a:gd name="T2" fmla="*/ 480 w 768"/>
                <a:gd name="T3" fmla="*/ 1200 h 1728"/>
                <a:gd name="T4" fmla="*/ 768 w 768"/>
                <a:gd name="T5" fmla="*/ 0 h 1728"/>
                <a:gd name="T6" fmla="*/ 0 60000 65536"/>
                <a:gd name="T7" fmla="*/ 0 60000 65536"/>
                <a:gd name="T8" fmla="*/ 0 60000 65536"/>
              </a:gdLst>
              <a:ahLst/>
              <a:cxnLst>
                <a:cxn ang="T6">
                  <a:pos x="T0" y="T1"/>
                </a:cxn>
                <a:cxn ang="T7">
                  <a:pos x="T2" y="T3"/>
                </a:cxn>
                <a:cxn ang="T8">
                  <a:pos x="T4" y="T5"/>
                </a:cxn>
              </a:cxnLst>
              <a:rect l="0" t="0" r="r" b="b"/>
              <a:pathLst>
                <a:path w="768" h="1728">
                  <a:moveTo>
                    <a:pt x="0" y="1728"/>
                  </a:moveTo>
                  <a:cubicBezTo>
                    <a:pt x="176" y="1608"/>
                    <a:pt x="352" y="1488"/>
                    <a:pt x="480" y="1200"/>
                  </a:cubicBezTo>
                  <a:cubicBezTo>
                    <a:pt x="608" y="912"/>
                    <a:pt x="720" y="200"/>
                    <a:pt x="768" y="0"/>
                  </a:cubicBezTo>
                </a:path>
              </a:pathLst>
            </a:custGeom>
            <a:noFill/>
            <a:ln w="28575" cmpd="sng">
              <a:solidFill>
                <a:srgbClr val="FFCC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8" name="Line 9"/>
            <p:cNvSpPr>
              <a:spLocks noChangeShapeType="1"/>
            </p:cNvSpPr>
            <p:nvPr/>
          </p:nvSpPr>
          <p:spPr bwMode="auto">
            <a:xfrm>
              <a:off x="4224" y="2688"/>
              <a:ext cx="0" cy="24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59" name="Line 10"/>
            <p:cNvSpPr>
              <a:spLocks noChangeShapeType="1"/>
            </p:cNvSpPr>
            <p:nvPr/>
          </p:nvSpPr>
          <p:spPr bwMode="auto">
            <a:xfrm>
              <a:off x="3312" y="2880"/>
              <a:ext cx="864"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0" name="Line 11"/>
            <p:cNvSpPr>
              <a:spLocks noChangeShapeType="1"/>
            </p:cNvSpPr>
            <p:nvPr/>
          </p:nvSpPr>
          <p:spPr bwMode="auto">
            <a:xfrm flipH="1">
              <a:off x="4656" y="960"/>
              <a:ext cx="336" cy="1728"/>
            </a:xfrm>
            <a:prstGeom prst="line">
              <a:avLst/>
            </a:prstGeom>
            <a:noFill/>
            <a:ln w="9525">
              <a:solidFill>
                <a:srgbClr val="66CC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1" name="Line 12"/>
            <p:cNvSpPr>
              <a:spLocks noChangeShapeType="1"/>
            </p:cNvSpPr>
            <p:nvPr/>
          </p:nvSpPr>
          <p:spPr bwMode="auto">
            <a:xfrm>
              <a:off x="4656" y="2688"/>
              <a:ext cx="0" cy="528"/>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2" name="Line 13"/>
            <p:cNvSpPr>
              <a:spLocks noChangeShapeType="1"/>
            </p:cNvSpPr>
            <p:nvPr/>
          </p:nvSpPr>
          <p:spPr bwMode="auto">
            <a:xfrm>
              <a:off x="4992" y="2688"/>
              <a:ext cx="0" cy="1008"/>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3" name="Line 14"/>
            <p:cNvSpPr>
              <a:spLocks noChangeShapeType="1"/>
            </p:cNvSpPr>
            <p:nvPr/>
          </p:nvSpPr>
          <p:spPr bwMode="auto">
            <a:xfrm>
              <a:off x="3360" y="3168"/>
              <a:ext cx="1248"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4" name="Line 15"/>
            <p:cNvSpPr>
              <a:spLocks noChangeShapeType="1"/>
            </p:cNvSpPr>
            <p:nvPr/>
          </p:nvSpPr>
          <p:spPr bwMode="auto">
            <a:xfrm>
              <a:off x="3360" y="3552"/>
              <a:ext cx="1584" cy="0"/>
            </a:xfrm>
            <a:prstGeom prst="line">
              <a:avLst/>
            </a:prstGeom>
            <a:noFill/>
            <a:ln w="9525">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65" name="Text Box 16"/>
            <p:cNvSpPr txBox="1">
              <a:spLocks noChangeArrowheads="1"/>
            </p:cNvSpPr>
            <p:nvPr/>
          </p:nvSpPr>
          <p:spPr bwMode="auto">
            <a:xfrm>
              <a:off x="3888" y="3744"/>
              <a:ext cx="150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Przemieszczenie, h</a:t>
              </a:r>
            </a:p>
          </p:txBody>
        </p:sp>
        <p:sp>
          <p:nvSpPr>
            <p:cNvPr id="514066" name="Text Box 17"/>
            <p:cNvSpPr txBox="1">
              <a:spLocks noChangeArrowheads="1"/>
            </p:cNvSpPr>
            <p:nvPr/>
          </p:nvSpPr>
          <p:spPr bwMode="auto">
            <a:xfrm>
              <a:off x="3936" y="3312"/>
              <a:ext cx="39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max</a:t>
              </a:r>
              <a:endParaRPr lang="pl-PL" altLang="pl-PL" sz="1800" b="1">
                <a:solidFill>
                  <a:schemeClr val="bg1"/>
                </a:solidFill>
                <a:latin typeface="Arial" panose="020B0604020202020204" pitchFamily="34" charset="0"/>
              </a:endParaRPr>
            </a:p>
          </p:txBody>
        </p:sp>
        <p:sp>
          <p:nvSpPr>
            <p:cNvPr id="514067" name="Text Box 18"/>
            <p:cNvSpPr txBox="1">
              <a:spLocks noChangeArrowheads="1"/>
            </p:cNvSpPr>
            <p:nvPr/>
          </p:nvSpPr>
          <p:spPr bwMode="auto">
            <a:xfrm>
              <a:off x="3744" y="2928"/>
              <a:ext cx="23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i</a:t>
              </a:r>
              <a:endParaRPr lang="pl-PL" altLang="pl-PL" sz="1800" b="1">
                <a:solidFill>
                  <a:schemeClr val="bg1"/>
                </a:solidFill>
                <a:latin typeface="Arial" panose="020B0604020202020204" pitchFamily="34" charset="0"/>
              </a:endParaRPr>
            </a:p>
          </p:txBody>
        </p:sp>
        <p:sp>
          <p:nvSpPr>
            <p:cNvPr id="514068" name="Text Box 19"/>
            <p:cNvSpPr txBox="1">
              <a:spLocks noChangeArrowheads="1"/>
            </p:cNvSpPr>
            <p:nvPr/>
          </p:nvSpPr>
          <p:spPr bwMode="auto">
            <a:xfrm>
              <a:off x="3552" y="2688"/>
              <a:ext cx="23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h</a:t>
              </a:r>
              <a:r>
                <a:rPr lang="pl-PL" altLang="pl-PL" sz="1800" b="1" baseline="-25000">
                  <a:solidFill>
                    <a:schemeClr val="bg1"/>
                  </a:solidFill>
                  <a:latin typeface="Arial" panose="020B0604020202020204" pitchFamily="34" charset="0"/>
                </a:rPr>
                <a:t>f</a:t>
              </a:r>
              <a:endParaRPr lang="pl-PL" altLang="pl-PL" sz="1800" b="1">
                <a:solidFill>
                  <a:schemeClr val="bg1"/>
                </a:solidFill>
                <a:latin typeface="Arial" panose="020B0604020202020204" pitchFamily="34" charset="0"/>
              </a:endParaRPr>
            </a:p>
          </p:txBody>
        </p:sp>
        <p:sp>
          <p:nvSpPr>
            <p:cNvPr id="514069" name="Line 20"/>
            <p:cNvSpPr>
              <a:spLocks noChangeShapeType="1"/>
            </p:cNvSpPr>
            <p:nvPr/>
          </p:nvSpPr>
          <p:spPr bwMode="auto">
            <a:xfrm>
              <a:off x="4704" y="2448"/>
              <a:ext cx="144" cy="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70" name="Line 21"/>
            <p:cNvSpPr>
              <a:spLocks noChangeShapeType="1"/>
            </p:cNvSpPr>
            <p:nvPr/>
          </p:nvSpPr>
          <p:spPr bwMode="auto">
            <a:xfrm flipV="1">
              <a:off x="4848" y="1776"/>
              <a:ext cx="0" cy="672"/>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4071" name="Text Box 22"/>
            <p:cNvSpPr txBox="1">
              <a:spLocks noChangeArrowheads="1"/>
            </p:cNvSpPr>
            <p:nvPr/>
          </p:nvSpPr>
          <p:spPr bwMode="auto">
            <a:xfrm>
              <a:off x="4800" y="2044"/>
              <a:ext cx="21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S</a:t>
              </a:r>
            </a:p>
          </p:txBody>
        </p:sp>
        <p:sp>
          <p:nvSpPr>
            <p:cNvPr id="514072" name="Text Box 23"/>
            <p:cNvSpPr txBox="1">
              <a:spLocks noChangeArrowheads="1"/>
            </p:cNvSpPr>
            <p:nvPr/>
          </p:nvSpPr>
          <p:spPr bwMode="auto">
            <a:xfrm>
              <a:off x="2880" y="720"/>
              <a:ext cx="403"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P</a:t>
              </a:r>
              <a:r>
                <a:rPr lang="pl-PL" altLang="pl-PL" sz="1800" b="1" baseline="-25000">
                  <a:solidFill>
                    <a:schemeClr val="bg1"/>
                  </a:solidFill>
                  <a:latin typeface="Arial" panose="020B0604020202020204" pitchFamily="34" charset="0"/>
                </a:rPr>
                <a:t>max</a:t>
              </a:r>
              <a:endParaRPr lang="pl-PL" altLang="pl-PL" sz="1800" b="1">
                <a:solidFill>
                  <a:schemeClr val="bg1"/>
                </a:solidFill>
                <a:latin typeface="Arial" panose="020B0604020202020204" pitchFamily="34" charset="0"/>
              </a:endParaRPr>
            </a:p>
          </p:txBody>
        </p:sp>
        <p:sp>
          <p:nvSpPr>
            <p:cNvPr id="514073" name="Text Box 24"/>
            <p:cNvSpPr txBox="1">
              <a:spLocks noChangeArrowheads="1"/>
            </p:cNvSpPr>
            <p:nvPr/>
          </p:nvSpPr>
          <p:spPr bwMode="auto">
            <a:xfrm>
              <a:off x="3926" y="314"/>
              <a:ext cx="1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2400"/>
            </a:p>
          </p:txBody>
        </p:sp>
        <p:sp>
          <p:nvSpPr>
            <p:cNvPr id="514074" name="Text Box 25"/>
            <p:cNvSpPr txBox="1">
              <a:spLocks noChangeArrowheads="1"/>
            </p:cNvSpPr>
            <p:nvPr/>
          </p:nvSpPr>
          <p:spPr bwMode="auto">
            <a:xfrm rot="-5431996">
              <a:off x="2319" y="1584"/>
              <a:ext cx="162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Obciążenie normalne</a:t>
              </a:r>
            </a:p>
          </p:txBody>
        </p:sp>
      </p:grpSp>
      <p:sp>
        <p:nvSpPr>
          <p:cNvPr id="290842" name="Text Box 26"/>
          <p:cNvSpPr txBox="1">
            <a:spLocks noChangeArrowheads="1"/>
          </p:cNvSpPr>
          <p:nvPr/>
        </p:nvSpPr>
        <p:spPr bwMode="auto">
          <a:xfrm>
            <a:off x="6096000" y="1828800"/>
            <a:ext cx="1295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000" b="1">
                <a:solidFill>
                  <a:schemeClr val="bg1"/>
                </a:solidFill>
                <a:latin typeface="Arial" panose="020B0604020202020204" pitchFamily="34" charset="0"/>
              </a:rPr>
              <a:t>dP/dh</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08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0842" grpId="0" autoUpdateAnimBg="0"/>
    </p:bldLst>
  </p:timing>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074" name="Line 2"/>
          <p:cNvSpPr>
            <a:spLocks noChangeShapeType="1"/>
          </p:cNvSpPr>
          <p:nvPr/>
        </p:nvSpPr>
        <p:spPr bwMode="auto">
          <a:xfrm>
            <a:off x="876300" y="2362200"/>
            <a:ext cx="7391400" cy="0"/>
          </a:xfrm>
          <a:prstGeom prst="line">
            <a:avLst/>
          </a:prstGeom>
          <a:noFill/>
          <a:ln w="28575">
            <a:solidFill>
              <a:schemeClr val="bg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75" name="Line 3"/>
          <p:cNvSpPr>
            <a:spLocks noChangeShapeType="1"/>
          </p:cNvSpPr>
          <p:nvPr/>
        </p:nvSpPr>
        <p:spPr bwMode="auto">
          <a:xfrm>
            <a:off x="4572000" y="1143000"/>
            <a:ext cx="0" cy="4038600"/>
          </a:xfrm>
          <a:prstGeom prst="line">
            <a:avLst/>
          </a:prstGeom>
          <a:noFill/>
          <a:ln w="38100">
            <a:solidFill>
              <a:schemeClr val="bg1"/>
            </a:solidFill>
            <a:prstDash val="lg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76" name="Line 4"/>
          <p:cNvSpPr>
            <a:spLocks noChangeShapeType="1"/>
          </p:cNvSpPr>
          <p:nvPr/>
        </p:nvSpPr>
        <p:spPr bwMode="auto">
          <a:xfrm flipV="1">
            <a:off x="4572000" y="2133600"/>
            <a:ext cx="4343400" cy="1295400"/>
          </a:xfrm>
          <a:prstGeom prst="line">
            <a:avLst/>
          </a:prstGeom>
          <a:noFill/>
          <a:ln w="28575">
            <a:solidFill>
              <a:schemeClr val="fo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77" name="Line 5"/>
          <p:cNvSpPr>
            <a:spLocks noChangeShapeType="1"/>
          </p:cNvSpPr>
          <p:nvPr/>
        </p:nvSpPr>
        <p:spPr bwMode="auto">
          <a:xfrm rot="1978391" flipV="1">
            <a:off x="279400" y="2154238"/>
            <a:ext cx="4289425" cy="1260475"/>
          </a:xfrm>
          <a:prstGeom prst="line">
            <a:avLst/>
          </a:prstGeom>
          <a:noFill/>
          <a:ln w="28575">
            <a:solidFill>
              <a:schemeClr val="folHlink"/>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78" name="Freeform 6"/>
          <p:cNvSpPr>
            <a:spLocks/>
          </p:cNvSpPr>
          <p:nvPr/>
        </p:nvSpPr>
        <p:spPr bwMode="auto">
          <a:xfrm>
            <a:off x="4572000" y="2438400"/>
            <a:ext cx="4343400" cy="990600"/>
          </a:xfrm>
          <a:custGeom>
            <a:avLst/>
            <a:gdLst>
              <a:gd name="T0" fmla="*/ 0 w 2736"/>
              <a:gd name="T1" fmla="*/ 2147483646 h 624"/>
              <a:gd name="T2" fmla="*/ 2147483646 w 2736"/>
              <a:gd name="T3" fmla="*/ 2147483646 h 624"/>
              <a:gd name="T4" fmla="*/ 2147483646 w 2736"/>
              <a:gd name="T5" fmla="*/ 0 h 624"/>
              <a:gd name="T6" fmla="*/ 0 60000 65536"/>
              <a:gd name="T7" fmla="*/ 0 60000 65536"/>
              <a:gd name="T8" fmla="*/ 0 60000 65536"/>
            </a:gdLst>
            <a:ahLst/>
            <a:cxnLst>
              <a:cxn ang="T6">
                <a:pos x="T0" y="T1"/>
              </a:cxn>
              <a:cxn ang="T7">
                <a:pos x="T2" y="T3"/>
              </a:cxn>
              <a:cxn ang="T8">
                <a:pos x="T4" y="T5"/>
              </a:cxn>
            </a:cxnLst>
            <a:rect l="0" t="0" r="r" b="b"/>
            <a:pathLst>
              <a:path w="2736" h="624">
                <a:moveTo>
                  <a:pt x="0" y="624"/>
                </a:moveTo>
                <a:cubicBezTo>
                  <a:pt x="444" y="484"/>
                  <a:pt x="888" y="344"/>
                  <a:pt x="1344" y="240"/>
                </a:cubicBezTo>
                <a:cubicBezTo>
                  <a:pt x="1800" y="136"/>
                  <a:pt x="2268" y="68"/>
                  <a:pt x="2736" y="0"/>
                </a:cubicBezTo>
              </a:path>
            </a:pathLst>
          </a:custGeom>
          <a:noFill/>
          <a:ln w="57150" cmpd="sng">
            <a:solidFill>
              <a:srgbClr val="FF99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79" name="Freeform 7"/>
          <p:cNvSpPr>
            <a:spLocks/>
          </p:cNvSpPr>
          <p:nvPr/>
        </p:nvSpPr>
        <p:spPr bwMode="auto">
          <a:xfrm>
            <a:off x="228600" y="2438400"/>
            <a:ext cx="4343400" cy="990600"/>
          </a:xfrm>
          <a:custGeom>
            <a:avLst/>
            <a:gdLst>
              <a:gd name="T0" fmla="*/ 2147483646 w 2736"/>
              <a:gd name="T1" fmla="*/ 2147483646 h 624"/>
              <a:gd name="T2" fmla="*/ 2147483646 w 2736"/>
              <a:gd name="T3" fmla="*/ 2147483646 h 624"/>
              <a:gd name="T4" fmla="*/ 0 w 2736"/>
              <a:gd name="T5" fmla="*/ 0 h 624"/>
              <a:gd name="T6" fmla="*/ 0 60000 65536"/>
              <a:gd name="T7" fmla="*/ 0 60000 65536"/>
              <a:gd name="T8" fmla="*/ 0 60000 65536"/>
            </a:gdLst>
            <a:ahLst/>
            <a:cxnLst>
              <a:cxn ang="T6">
                <a:pos x="T0" y="T1"/>
              </a:cxn>
              <a:cxn ang="T7">
                <a:pos x="T2" y="T3"/>
              </a:cxn>
              <a:cxn ang="T8">
                <a:pos x="T4" y="T5"/>
              </a:cxn>
            </a:cxnLst>
            <a:rect l="0" t="0" r="r" b="b"/>
            <a:pathLst>
              <a:path w="2736" h="624">
                <a:moveTo>
                  <a:pt x="2736" y="624"/>
                </a:moveTo>
                <a:cubicBezTo>
                  <a:pt x="2244" y="460"/>
                  <a:pt x="1752" y="296"/>
                  <a:pt x="1296" y="192"/>
                </a:cubicBezTo>
                <a:cubicBezTo>
                  <a:pt x="840" y="88"/>
                  <a:pt x="420" y="44"/>
                  <a:pt x="0" y="0"/>
                </a:cubicBezTo>
              </a:path>
            </a:pathLst>
          </a:custGeom>
          <a:noFill/>
          <a:ln w="57150" cmpd="sng">
            <a:solidFill>
              <a:srgbClr val="FF99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0" name="Line 8"/>
          <p:cNvSpPr>
            <a:spLocks noChangeShapeType="1"/>
          </p:cNvSpPr>
          <p:nvPr/>
        </p:nvSpPr>
        <p:spPr bwMode="auto">
          <a:xfrm>
            <a:off x="4572000" y="3429000"/>
            <a:ext cx="3733800" cy="0"/>
          </a:xfrm>
          <a:prstGeom prst="line">
            <a:avLst/>
          </a:prstGeom>
          <a:noFill/>
          <a:ln w="28575">
            <a:solidFill>
              <a:schemeClr val="bg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1" name="Line 9"/>
          <p:cNvSpPr>
            <a:spLocks noChangeShapeType="1"/>
          </p:cNvSpPr>
          <p:nvPr/>
        </p:nvSpPr>
        <p:spPr bwMode="auto">
          <a:xfrm>
            <a:off x="6705600" y="2819400"/>
            <a:ext cx="0" cy="609600"/>
          </a:xfrm>
          <a:prstGeom prst="line">
            <a:avLst/>
          </a:prstGeom>
          <a:noFill/>
          <a:ln w="38100">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2" name="Line 10"/>
          <p:cNvSpPr>
            <a:spLocks noChangeShapeType="1"/>
          </p:cNvSpPr>
          <p:nvPr/>
        </p:nvSpPr>
        <p:spPr bwMode="auto">
          <a:xfrm>
            <a:off x="4572000" y="2819400"/>
            <a:ext cx="2209800" cy="0"/>
          </a:xfrm>
          <a:prstGeom prst="line">
            <a:avLst/>
          </a:prstGeom>
          <a:noFill/>
          <a:ln w="38100">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3" name="Line 11"/>
          <p:cNvSpPr>
            <a:spLocks noChangeShapeType="1"/>
          </p:cNvSpPr>
          <p:nvPr/>
        </p:nvSpPr>
        <p:spPr bwMode="auto">
          <a:xfrm>
            <a:off x="4572000" y="304800"/>
            <a:ext cx="0" cy="838200"/>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4" name="Text Box 12"/>
          <p:cNvSpPr txBox="1">
            <a:spLocks noChangeArrowheads="1"/>
          </p:cNvSpPr>
          <p:nvPr/>
        </p:nvSpPr>
        <p:spPr bwMode="auto">
          <a:xfrm>
            <a:off x="1579563" y="1905000"/>
            <a:ext cx="29162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Powierzchnia próbki</a:t>
            </a:r>
          </a:p>
        </p:txBody>
      </p:sp>
      <p:sp>
        <p:nvSpPr>
          <p:cNvPr id="515085" name="Text Box 13"/>
          <p:cNvSpPr txBox="1">
            <a:spLocks noChangeArrowheads="1"/>
          </p:cNvSpPr>
          <p:nvPr/>
        </p:nvSpPr>
        <p:spPr bwMode="auto">
          <a:xfrm>
            <a:off x="4572000" y="344488"/>
            <a:ext cx="1006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P</a:t>
            </a:r>
            <a:r>
              <a:rPr lang="pl-PL" altLang="pl-PL" sz="2400" b="1" baseline="-25000">
                <a:solidFill>
                  <a:schemeClr val="bg1"/>
                </a:solidFill>
                <a:latin typeface="Arial" panose="020B0604020202020204" pitchFamily="34" charset="0"/>
              </a:rPr>
              <a:t>max</a:t>
            </a:r>
            <a:endParaRPr lang="pl-PL" altLang="pl-PL" sz="2400" b="1">
              <a:solidFill>
                <a:schemeClr val="bg1"/>
              </a:solidFill>
              <a:latin typeface="Arial" panose="020B0604020202020204" pitchFamily="34" charset="0"/>
            </a:endParaRPr>
          </a:p>
        </p:txBody>
      </p:sp>
      <p:sp>
        <p:nvSpPr>
          <p:cNvPr id="515086" name="Line 14"/>
          <p:cNvSpPr>
            <a:spLocks noChangeShapeType="1"/>
          </p:cNvSpPr>
          <p:nvPr/>
        </p:nvSpPr>
        <p:spPr bwMode="auto">
          <a:xfrm flipH="1">
            <a:off x="533400" y="1066800"/>
            <a:ext cx="304800" cy="106680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7" name="Text Box 15"/>
          <p:cNvSpPr txBox="1">
            <a:spLocks noChangeArrowheads="1"/>
          </p:cNvSpPr>
          <p:nvPr/>
        </p:nvSpPr>
        <p:spPr bwMode="auto">
          <a:xfrm>
            <a:off x="685800" y="649288"/>
            <a:ext cx="14398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Wgłębnik</a:t>
            </a:r>
          </a:p>
        </p:txBody>
      </p:sp>
      <p:sp>
        <p:nvSpPr>
          <p:cNvPr id="515088" name="Line 16"/>
          <p:cNvSpPr>
            <a:spLocks noChangeShapeType="1"/>
          </p:cNvSpPr>
          <p:nvPr/>
        </p:nvSpPr>
        <p:spPr bwMode="auto">
          <a:xfrm flipV="1">
            <a:off x="762000" y="2667000"/>
            <a:ext cx="76200" cy="76200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89" name="Line 17"/>
          <p:cNvSpPr>
            <a:spLocks noChangeShapeType="1"/>
          </p:cNvSpPr>
          <p:nvPr/>
        </p:nvSpPr>
        <p:spPr bwMode="auto">
          <a:xfrm flipV="1">
            <a:off x="1066800" y="3048000"/>
            <a:ext cx="1752600" cy="38100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90" name="Text Box 18"/>
          <p:cNvSpPr txBox="1">
            <a:spLocks noChangeArrowheads="1"/>
          </p:cNvSpPr>
          <p:nvPr/>
        </p:nvSpPr>
        <p:spPr bwMode="auto">
          <a:xfrm>
            <a:off x="441325" y="3316288"/>
            <a:ext cx="2916238"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Powierzchnia profilu</a:t>
            </a:r>
            <a:br>
              <a:rPr lang="pl-PL" altLang="pl-PL" sz="2400">
                <a:solidFill>
                  <a:schemeClr val="bg1"/>
                </a:solidFill>
                <a:latin typeface="Arial" panose="020B0604020202020204" pitchFamily="34" charset="0"/>
              </a:rPr>
            </a:br>
            <a:r>
              <a:rPr lang="pl-PL" altLang="pl-PL" sz="2400">
                <a:solidFill>
                  <a:schemeClr val="bg1"/>
                </a:solidFill>
                <a:latin typeface="Arial" panose="020B0604020202020204" pitchFamily="34" charset="0"/>
              </a:rPr>
              <a:t>przy maksymalnym </a:t>
            </a:r>
          </a:p>
          <a:p>
            <a:pPr eaLnBrk="1" hangingPunct="1">
              <a:spcBef>
                <a:spcPct val="0"/>
              </a:spcBef>
              <a:buFontTx/>
              <a:buNone/>
            </a:pPr>
            <a:r>
              <a:rPr lang="pl-PL" altLang="pl-PL" sz="2400">
                <a:solidFill>
                  <a:schemeClr val="bg1"/>
                </a:solidFill>
                <a:latin typeface="Arial" panose="020B0604020202020204" pitchFamily="34" charset="0"/>
              </a:rPr>
              <a:t>obciążeniu</a:t>
            </a:r>
          </a:p>
        </p:txBody>
      </p:sp>
      <p:sp>
        <p:nvSpPr>
          <p:cNvPr id="515091" name="Text Box 19"/>
          <p:cNvSpPr txBox="1">
            <a:spLocks noChangeArrowheads="1"/>
          </p:cNvSpPr>
          <p:nvPr/>
        </p:nvSpPr>
        <p:spPr bwMode="auto">
          <a:xfrm>
            <a:off x="5334000" y="24384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a</a:t>
            </a:r>
          </a:p>
        </p:txBody>
      </p:sp>
      <p:grpSp>
        <p:nvGrpSpPr>
          <p:cNvPr id="515092" name="Group 20"/>
          <p:cNvGrpSpPr>
            <a:grpSpLocks/>
          </p:cNvGrpSpPr>
          <p:nvPr/>
        </p:nvGrpSpPr>
        <p:grpSpPr bwMode="auto">
          <a:xfrm>
            <a:off x="6724650" y="2114550"/>
            <a:ext cx="228600" cy="533400"/>
            <a:chOff x="4236" y="1332"/>
            <a:chExt cx="144" cy="336"/>
          </a:xfrm>
        </p:grpSpPr>
        <p:sp>
          <p:nvSpPr>
            <p:cNvPr id="515103" name="Line 21"/>
            <p:cNvSpPr>
              <a:spLocks noChangeShapeType="1"/>
            </p:cNvSpPr>
            <p:nvPr/>
          </p:nvSpPr>
          <p:spPr bwMode="auto">
            <a:xfrm>
              <a:off x="4368" y="1332"/>
              <a:ext cx="0" cy="336"/>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104" name="Line 22"/>
            <p:cNvSpPr>
              <a:spLocks noChangeShapeType="1"/>
            </p:cNvSpPr>
            <p:nvPr/>
          </p:nvSpPr>
          <p:spPr bwMode="auto">
            <a:xfrm flipH="1">
              <a:off x="4236" y="1668"/>
              <a:ext cx="144" cy="0"/>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515093" name="Text Box 23"/>
          <p:cNvSpPr txBox="1">
            <a:spLocks noChangeArrowheads="1"/>
          </p:cNvSpPr>
          <p:nvPr/>
        </p:nvSpPr>
        <p:spPr bwMode="auto">
          <a:xfrm>
            <a:off x="6819900" y="1981200"/>
            <a:ext cx="482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h</a:t>
            </a:r>
            <a:r>
              <a:rPr lang="pl-PL" altLang="pl-PL" sz="2400" b="1" baseline="-25000">
                <a:solidFill>
                  <a:schemeClr val="bg1"/>
                </a:solidFill>
                <a:latin typeface="Arial" panose="020B0604020202020204" pitchFamily="34" charset="0"/>
              </a:rPr>
              <a:t>s</a:t>
            </a:r>
            <a:endParaRPr lang="pl-PL" altLang="pl-PL" sz="2400" b="1">
              <a:solidFill>
                <a:schemeClr val="bg1"/>
              </a:solidFill>
              <a:latin typeface="Arial" panose="020B0604020202020204" pitchFamily="34" charset="0"/>
            </a:endParaRPr>
          </a:p>
        </p:txBody>
      </p:sp>
      <p:sp>
        <p:nvSpPr>
          <p:cNvPr id="515094" name="Text Box 24"/>
          <p:cNvSpPr txBox="1">
            <a:spLocks noChangeArrowheads="1"/>
          </p:cNvSpPr>
          <p:nvPr/>
        </p:nvSpPr>
        <p:spPr bwMode="auto">
          <a:xfrm>
            <a:off x="6724650" y="2933700"/>
            <a:ext cx="482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h</a:t>
            </a:r>
            <a:r>
              <a:rPr lang="pl-PL" altLang="pl-PL" sz="2400" b="1" baseline="-25000">
                <a:solidFill>
                  <a:schemeClr val="bg1"/>
                </a:solidFill>
                <a:latin typeface="Arial" panose="020B0604020202020204" pitchFamily="34" charset="0"/>
              </a:rPr>
              <a:t>c</a:t>
            </a:r>
            <a:endParaRPr lang="pl-PL" altLang="pl-PL" sz="2400" b="1">
              <a:solidFill>
                <a:schemeClr val="bg1"/>
              </a:solidFill>
              <a:latin typeface="Arial" panose="020B0604020202020204" pitchFamily="34" charset="0"/>
            </a:endParaRPr>
          </a:p>
        </p:txBody>
      </p:sp>
      <p:sp>
        <p:nvSpPr>
          <p:cNvPr id="515095" name="Text Box 25"/>
          <p:cNvSpPr txBox="1">
            <a:spLocks noChangeArrowheads="1"/>
          </p:cNvSpPr>
          <p:nvPr/>
        </p:nvSpPr>
        <p:spPr bwMode="auto">
          <a:xfrm>
            <a:off x="8229600" y="2743200"/>
            <a:ext cx="776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h</a:t>
            </a:r>
            <a:r>
              <a:rPr lang="pl-PL" altLang="pl-PL" sz="2400" b="1" baseline="-25000">
                <a:solidFill>
                  <a:schemeClr val="bg1"/>
                </a:solidFill>
                <a:latin typeface="Arial" panose="020B0604020202020204" pitchFamily="34" charset="0"/>
              </a:rPr>
              <a:t>max</a:t>
            </a:r>
            <a:endParaRPr lang="pl-PL" altLang="pl-PL" sz="2400" b="1">
              <a:solidFill>
                <a:schemeClr val="bg1"/>
              </a:solidFill>
              <a:latin typeface="Arial" panose="020B0604020202020204" pitchFamily="34" charset="0"/>
            </a:endParaRPr>
          </a:p>
        </p:txBody>
      </p:sp>
      <p:sp>
        <p:nvSpPr>
          <p:cNvPr id="515096" name="Line 26"/>
          <p:cNvSpPr>
            <a:spLocks noChangeShapeType="1"/>
          </p:cNvSpPr>
          <p:nvPr/>
        </p:nvSpPr>
        <p:spPr bwMode="auto">
          <a:xfrm>
            <a:off x="8153400" y="2362200"/>
            <a:ext cx="0" cy="1066800"/>
          </a:xfrm>
          <a:prstGeom prst="line">
            <a:avLst/>
          </a:prstGeom>
          <a:noFill/>
          <a:ln w="38100">
            <a:solidFill>
              <a:schemeClr val="bg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097" name="Text Box 27"/>
          <p:cNvSpPr txBox="1">
            <a:spLocks noChangeArrowheads="1"/>
          </p:cNvSpPr>
          <p:nvPr/>
        </p:nvSpPr>
        <p:spPr bwMode="auto">
          <a:xfrm>
            <a:off x="5318125" y="3973513"/>
            <a:ext cx="15287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h</a:t>
            </a:r>
            <a:r>
              <a:rPr lang="pl-PL" altLang="pl-PL" sz="2000" baseline="-25000">
                <a:solidFill>
                  <a:schemeClr val="bg1"/>
                </a:solidFill>
                <a:latin typeface="Arial" panose="020B0604020202020204" pitchFamily="34" charset="0"/>
              </a:rPr>
              <a:t>c</a:t>
            </a:r>
            <a:r>
              <a:rPr lang="pl-PL" altLang="pl-PL" sz="2000">
                <a:solidFill>
                  <a:schemeClr val="bg1"/>
                </a:solidFill>
                <a:latin typeface="Arial" panose="020B0604020202020204" pitchFamily="34" charset="0"/>
              </a:rPr>
              <a:t>= h</a:t>
            </a:r>
            <a:r>
              <a:rPr lang="pl-PL" altLang="pl-PL" sz="2000" baseline="-25000">
                <a:solidFill>
                  <a:schemeClr val="bg1"/>
                </a:solidFill>
                <a:latin typeface="Arial" panose="020B0604020202020204" pitchFamily="34" charset="0"/>
              </a:rPr>
              <a:t>max</a:t>
            </a:r>
            <a:r>
              <a:rPr lang="pl-PL" altLang="pl-PL" sz="2000">
                <a:solidFill>
                  <a:schemeClr val="bg1"/>
                </a:solidFill>
                <a:latin typeface="Arial" panose="020B0604020202020204" pitchFamily="34" charset="0"/>
              </a:rPr>
              <a:t>- h</a:t>
            </a:r>
            <a:r>
              <a:rPr lang="pl-PL" altLang="pl-PL" sz="2000" baseline="-25000">
                <a:solidFill>
                  <a:schemeClr val="bg1"/>
                </a:solidFill>
                <a:latin typeface="Arial" panose="020B0604020202020204" pitchFamily="34" charset="0"/>
              </a:rPr>
              <a:t>s</a:t>
            </a:r>
            <a:endParaRPr lang="pl-PL" altLang="pl-PL" sz="2000">
              <a:solidFill>
                <a:schemeClr val="bg1"/>
              </a:solidFill>
              <a:latin typeface="Arial" panose="020B0604020202020204" pitchFamily="34" charset="0"/>
            </a:endParaRPr>
          </a:p>
          <a:p>
            <a:pPr eaLnBrk="1" hangingPunct="1">
              <a:spcBef>
                <a:spcPct val="0"/>
              </a:spcBef>
              <a:buFontTx/>
              <a:buNone/>
            </a:pPr>
            <a:r>
              <a:rPr lang="pl-PL" altLang="pl-PL" sz="2000">
                <a:solidFill>
                  <a:schemeClr val="bg1"/>
                </a:solidFill>
                <a:latin typeface="Arial" panose="020B0604020202020204" pitchFamily="34" charset="0"/>
              </a:rPr>
              <a:t>h</a:t>
            </a:r>
            <a:r>
              <a:rPr lang="pl-PL" altLang="pl-PL" sz="2000" baseline="-25000">
                <a:solidFill>
                  <a:schemeClr val="bg1"/>
                </a:solidFill>
                <a:latin typeface="Arial" panose="020B0604020202020204" pitchFamily="34" charset="0"/>
              </a:rPr>
              <a:t>s</a:t>
            </a:r>
            <a:r>
              <a:rPr lang="pl-PL" altLang="pl-PL" sz="2000">
                <a:solidFill>
                  <a:schemeClr val="bg1"/>
                </a:solidFill>
                <a:latin typeface="Arial" panose="020B0604020202020204" pitchFamily="34" charset="0"/>
              </a:rPr>
              <a:t>= </a:t>
            </a:r>
            <a:r>
              <a:rPr lang="pl-PL" altLang="pl-PL" sz="2000">
                <a:solidFill>
                  <a:schemeClr val="bg1"/>
                </a:solidFill>
                <a:latin typeface="Symbol" panose="05050102010706020507" pitchFamily="18" charset="2"/>
              </a:rPr>
              <a:t>e</a:t>
            </a:r>
            <a:r>
              <a:rPr lang="pl-PL" altLang="pl-PL" sz="2000">
                <a:solidFill>
                  <a:schemeClr val="bg1"/>
                </a:solidFill>
                <a:latin typeface="Arial" panose="020B0604020202020204" pitchFamily="34" charset="0"/>
              </a:rPr>
              <a:t>P</a:t>
            </a:r>
            <a:r>
              <a:rPr lang="pl-PL" altLang="pl-PL" sz="2000" baseline="-25000">
                <a:solidFill>
                  <a:schemeClr val="bg1"/>
                </a:solidFill>
                <a:latin typeface="Arial" panose="020B0604020202020204" pitchFamily="34" charset="0"/>
              </a:rPr>
              <a:t>max</a:t>
            </a:r>
            <a:r>
              <a:rPr lang="pl-PL" altLang="pl-PL" sz="2000">
                <a:solidFill>
                  <a:schemeClr val="bg1"/>
                </a:solidFill>
                <a:latin typeface="Arial" panose="020B0604020202020204" pitchFamily="34" charset="0"/>
              </a:rPr>
              <a:t>/ S</a:t>
            </a:r>
            <a:endParaRPr lang="pl-PL" altLang="pl-PL" sz="2000">
              <a:solidFill>
                <a:schemeClr val="bg1"/>
              </a:solidFill>
              <a:latin typeface="Symbol" panose="05050102010706020507" pitchFamily="18" charset="2"/>
            </a:endParaRPr>
          </a:p>
        </p:txBody>
      </p:sp>
      <p:sp>
        <p:nvSpPr>
          <p:cNvPr id="291868" name="Oval 28"/>
          <p:cNvSpPr>
            <a:spLocks noChangeArrowheads="1"/>
          </p:cNvSpPr>
          <p:nvPr/>
        </p:nvSpPr>
        <p:spPr bwMode="auto">
          <a:xfrm>
            <a:off x="6629400" y="2895600"/>
            <a:ext cx="533400" cy="533400"/>
          </a:xfrm>
          <a:prstGeom prst="ellipse">
            <a:avLst/>
          </a:prstGeom>
          <a:noFill/>
          <a:ln w="28575">
            <a:solidFill>
              <a:srgbClr val="FF0000"/>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291869" name="Line 29"/>
          <p:cNvSpPr>
            <a:spLocks noChangeShapeType="1"/>
          </p:cNvSpPr>
          <p:nvPr/>
        </p:nvSpPr>
        <p:spPr bwMode="auto">
          <a:xfrm>
            <a:off x="5334000" y="4343400"/>
            <a:ext cx="1524000" cy="0"/>
          </a:xfrm>
          <a:prstGeom prst="line">
            <a:avLst/>
          </a:prstGeom>
          <a:noFill/>
          <a:ln w="38100">
            <a:solidFill>
              <a:srgbClr val="FF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nvGrpSpPr>
          <p:cNvPr id="291870" name="Group 30"/>
          <p:cNvGrpSpPr>
            <a:grpSpLocks/>
          </p:cNvGrpSpPr>
          <p:nvPr/>
        </p:nvGrpSpPr>
        <p:grpSpPr bwMode="auto">
          <a:xfrm>
            <a:off x="5334000" y="1905000"/>
            <a:ext cx="1981200" cy="2743200"/>
            <a:chOff x="3360" y="1200"/>
            <a:chExt cx="1248" cy="1728"/>
          </a:xfrm>
        </p:grpSpPr>
        <p:sp>
          <p:nvSpPr>
            <p:cNvPr id="515101" name="Line 31"/>
            <p:cNvSpPr>
              <a:spLocks noChangeShapeType="1"/>
            </p:cNvSpPr>
            <p:nvPr/>
          </p:nvSpPr>
          <p:spPr bwMode="auto">
            <a:xfrm>
              <a:off x="3360" y="2928"/>
              <a:ext cx="960" cy="0"/>
            </a:xfrm>
            <a:prstGeom prst="line">
              <a:avLst/>
            </a:prstGeom>
            <a:noFill/>
            <a:ln w="38100">
              <a:solidFill>
                <a:srgbClr val="FF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5102" name="Oval 32"/>
            <p:cNvSpPr>
              <a:spLocks noChangeArrowheads="1"/>
            </p:cNvSpPr>
            <p:nvPr/>
          </p:nvSpPr>
          <p:spPr bwMode="auto">
            <a:xfrm>
              <a:off x="4224" y="1200"/>
              <a:ext cx="384" cy="384"/>
            </a:xfrm>
            <a:prstGeom prst="ellipse">
              <a:avLst/>
            </a:prstGeom>
            <a:noFill/>
            <a:ln w="41275">
              <a:solidFill>
                <a:srgbClr val="FF0000"/>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1868"/>
                                        </p:tgtEl>
                                        <p:attrNameLst>
                                          <p:attrName>style.visibility</p:attrName>
                                        </p:attrNameLst>
                                      </p:cBhvr>
                                      <p:to>
                                        <p:strVal val="visible"/>
                                      </p:to>
                                    </p:set>
                                  </p:childTnLst>
                                  <p:subTnLst>
                                    <p:set>
                                      <p:cBhvr override="childStyle">
                                        <p:cTn dur="1" fill="hold" display="0" masterRel="nextClick" afterEffect="1"/>
                                        <p:tgtEl>
                                          <p:spTgt spid="291868"/>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291869"/>
                                        </p:tgtEl>
                                        <p:attrNameLst>
                                          <p:attrName>style.visibility</p:attrName>
                                        </p:attrNameLst>
                                      </p:cBhvr>
                                      <p:to>
                                        <p:strVal val="visible"/>
                                      </p:to>
                                    </p:set>
                                  </p:childTnLst>
                                  <p:subTnLst>
                                    <p:set>
                                      <p:cBhvr override="childStyle">
                                        <p:cTn dur="1" fill="hold" display="0" masterRel="nextClick" afterEffect="1"/>
                                        <p:tgtEl>
                                          <p:spTgt spid="291869"/>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291870"/>
                                        </p:tgtEl>
                                        <p:attrNameLst>
                                          <p:attrName>style.visibility</p:attrName>
                                        </p:attrNameLst>
                                      </p:cBhvr>
                                      <p:to>
                                        <p:strVal val="visible"/>
                                      </p:to>
                                    </p:set>
                                  </p:childTnLst>
                                  <p:subTnLst>
                                    <p:set>
                                      <p:cBhvr override="childStyle">
                                        <p:cTn dur="1" fill="hold" display="0" masterRel="nextClick" afterEffect="1"/>
                                        <p:tgtEl>
                                          <p:spTgt spid="291870"/>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68" grpId="0" animBg="1"/>
    </p:bldLst>
  </p:timing>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6098" name="Text Box 2"/>
          <p:cNvSpPr txBox="1">
            <a:spLocks noChangeArrowheads="1"/>
          </p:cNvSpPr>
          <p:nvPr/>
        </p:nvSpPr>
        <p:spPr bwMode="auto">
          <a:xfrm>
            <a:off x="1481138" y="381000"/>
            <a:ext cx="632301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Różnica pomiędzy standardowym pomiarem twardości</a:t>
            </a:r>
            <a:br>
              <a:rPr lang="pl-PL" altLang="pl-PL" sz="2000">
                <a:solidFill>
                  <a:schemeClr val="bg1"/>
                </a:solidFill>
                <a:latin typeface="Arial" panose="020B0604020202020204" pitchFamily="34" charset="0"/>
              </a:rPr>
            </a:br>
            <a:r>
              <a:rPr lang="pl-PL" altLang="pl-PL" sz="2000">
                <a:solidFill>
                  <a:schemeClr val="bg1"/>
                </a:solidFill>
                <a:latin typeface="Arial" panose="020B0604020202020204" pitchFamily="34" charset="0"/>
              </a:rPr>
              <a:t>a pomiarem przy użyciu MCT</a:t>
            </a:r>
          </a:p>
        </p:txBody>
      </p:sp>
      <p:graphicFrame>
        <p:nvGraphicFramePr>
          <p:cNvPr id="516099" name="Object 3"/>
          <p:cNvGraphicFramePr>
            <a:graphicFrameLocks noChangeAspect="1"/>
          </p:cNvGraphicFramePr>
          <p:nvPr/>
        </p:nvGraphicFramePr>
        <p:xfrm>
          <a:off x="381000" y="1752600"/>
          <a:ext cx="2901950" cy="2136775"/>
        </p:xfrm>
        <a:graphic>
          <a:graphicData uri="http://schemas.openxmlformats.org/presentationml/2006/ole">
            <mc:AlternateContent xmlns:mc="http://schemas.openxmlformats.org/markup-compatibility/2006">
              <mc:Choice xmlns:v="urn:schemas-microsoft-com:vml" Requires="v">
                <p:oleObj spid="_x0000_s516153" name="CorelDRAW" r:id="rId3" imgW="2901315" imgH="2136934" progId="CorelDRAW.Graphic.11">
                  <p:embed/>
                </p:oleObj>
              </mc:Choice>
              <mc:Fallback>
                <p:oleObj name="CorelDRAW" r:id="rId3" imgW="2901315" imgH="2136934" progId="CorelDRAW.Graphic.11">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752600"/>
                        <a:ext cx="2901950" cy="213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16100" name="Object 4"/>
          <p:cNvGraphicFramePr>
            <a:graphicFrameLocks noChangeAspect="1"/>
          </p:cNvGraphicFramePr>
          <p:nvPr/>
        </p:nvGraphicFramePr>
        <p:xfrm>
          <a:off x="3114675" y="2152650"/>
          <a:ext cx="2913063" cy="2552700"/>
        </p:xfrm>
        <a:graphic>
          <a:graphicData uri="http://schemas.openxmlformats.org/presentationml/2006/ole">
            <mc:AlternateContent xmlns:mc="http://schemas.openxmlformats.org/markup-compatibility/2006">
              <mc:Choice xmlns:v="urn:schemas-microsoft-com:vml" Requires="v">
                <p:oleObj spid="_x0000_s516154" name="CorelDRAW" r:id="rId5" imgW="2912983" imgH="2551986" progId="CorelDRAW.Graphic.11">
                  <p:embed/>
                </p:oleObj>
              </mc:Choice>
              <mc:Fallback>
                <p:oleObj name="CorelDRAW" r:id="rId5" imgW="2912983" imgH="2551986" progId="CorelDRAW.Graphic.11">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14675" y="2152650"/>
                        <a:ext cx="2913063"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16101" name="Object 5"/>
          <p:cNvGraphicFramePr>
            <a:graphicFrameLocks noChangeAspect="1"/>
          </p:cNvGraphicFramePr>
          <p:nvPr/>
        </p:nvGraphicFramePr>
        <p:xfrm>
          <a:off x="5638800" y="4267200"/>
          <a:ext cx="2924175" cy="1768475"/>
        </p:xfrm>
        <a:graphic>
          <a:graphicData uri="http://schemas.openxmlformats.org/presentationml/2006/ole">
            <mc:AlternateContent xmlns:mc="http://schemas.openxmlformats.org/markup-compatibility/2006">
              <mc:Choice xmlns:v="urn:schemas-microsoft-com:vml" Requires="v">
                <p:oleObj spid="_x0000_s516155" name="CorelDRAW" r:id="rId7" imgW="2924413" imgH="1768078" progId="CorelDRAW.Graphic.11">
                  <p:embed/>
                </p:oleObj>
              </mc:Choice>
              <mc:Fallback>
                <p:oleObj name="CorelDRAW" r:id="rId7" imgW="2924413" imgH="1768078" progId="CorelDRAW.Graphic.11">
                  <p:embed/>
                  <p:pic>
                    <p:nvPicPr>
                      <p:cNvPr id="0" name="Object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38800" y="4267200"/>
                        <a:ext cx="2924175"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6102" name="Text Box 6"/>
          <p:cNvSpPr txBox="1">
            <a:spLocks noChangeArrowheads="1"/>
          </p:cNvSpPr>
          <p:nvPr/>
        </p:nvSpPr>
        <p:spPr bwMode="auto">
          <a:xfrm rot="-5400000">
            <a:off x="2632075" y="2092325"/>
            <a:ext cx="466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d1</a:t>
            </a:r>
          </a:p>
        </p:txBody>
      </p:sp>
      <p:sp>
        <p:nvSpPr>
          <p:cNvPr id="516103" name="Text Box 7"/>
          <p:cNvSpPr txBox="1">
            <a:spLocks noChangeArrowheads="1"/>
          </p:cNvSpPr>
          <p:nvPr/>
        </p:nvSpPr>
        <p:spPr bwMode="auto">
          <a:xfrm rot="-5400000">
            <a:off x="5373688" y="2700338"/>
            <a:ext cx="466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d2</a:t>
            </a:r>
          </a:p>
        </p:txBody>
      </p:sp>
      <p:sp>
        <p:nvSpPr>
          <p:cNvPr id="516104" name="Text Box 8"/>
          <p:cNvSpPr txBox="1">
            <a:spLocks noChangeArrowheads="1"/>
          </p:cNvSpPr>
          <p:nvPr/>
        </p:nvSpPr>
        <p:spPr bwMode="auto">
          <a:xfrm rot="-5400000">
            <a:off x="7645400" y="4597400"/>
            <a:ext cx="466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d3</a:t>
            </a:r>
          </a:p>
        </p:txBody>
      </p:sp>
      <p:sp>
        <p:nvSpPr>
          <p:cNvPr id="516105" name="Text Box 9"/>
          <p:cNvSpPr txBox="1">
            <a:spLocks noChangeArrowheads="1"/>
          </p:cNvSpPr>
          <p:nvPr/>
        </p:nvSpPr>
        <p:spPr bwMode="auto">
          <a:xfrm>
            <a:off x="1127125" y="5497513"/>
            <a:ext cx="1878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Kształt odcisku</a:t>
            </a:r>
          </a:p>
        </p:txBody>
      </p:sp>
      <p:sp>
        <p:nvSpPr>
          <p:cNvPr id="516106" name="Text Box 10"/>
          <p:cNvSpPr txBox="1">
            <a:spLocks noChangeArrowheads="1"/>
          </p:cNvSpPr>
          <p:nvPr/>
        </p:nvSpPr>
        <p:spPr bwMode="auto">
          <a:xfrm>
            <a:off x="2971800" y="4343400"/>
            <a:ext cx="1066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000">
                <a:solidFill>
                  <a:schemeClr val="bg1"/>
                </a:solidFill>
                <a:latin typeface="Arial" panose="020B0604020202020204" pitchFamily="34" charset="0"/>
              </a:rPr>
              <a:t>miękki</a:t>
            </a:r>
          </a:p>
        </p:txBody>
      </p:sp>
      <p:sp>
        <p:nvSpPr>
          <p:cNvPr id="516107" name="Text Box 11"/>
          <p:cNvSpPr txBox="1">
            <a:spLocks noChangeArrowheads="1"/>
          </p:cNvSpPr>
          <p:nvPr/>
        </p:nvSpPr>
        <p:spPr bwMode="auto">
          <a:xfrm>
            <a:off x="5410200" y="5715000"/>
            <a:ext cx="1066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2000">
                <a:solidFill>
                  <a:schemeClr val="bg1"/>
                </a:solidFill>
                <a:latin typeface="Arial" panose="020B0604020202020204" pitchFamily="34" charset="0"/>
              </a:rPr>
              <a:t>twardy</a:t>
            </a:r>
          </a:p>
        </p:txBody>
      </p:sp>
    </p:spTree>
  </p:cSld>
  <p:clrMapOvr>
    <a:masterClrMapping/>
  </p:clrMapOvr>
  <p:transition>
    <p:wipe dir="r"/>
  </p:transition>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2" name="Text Box 2"/>
          <p:cNvSpPr txBox="1">
            <a:spLocks noChangeArrowheads="1"/>
          </p:cNvSpPr>
          <p:nvPr/>
        </p:nvSpPr>
        <p:spPr bwMode="auto">
          <a:xfrm>
            <a:off x="666750" y="192088"/>
            <a:ext cx="7796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Badania tarciowo- zużyciowe w styku kula- płaszczyzna </a:t>
            </a:r>
          </a:p>
        </p:txBody>
      </p:sp>
      <p:grpSp>
        <p:nvGrpSpPr>
          <p:cNvPr id="517123" name="Group 3"/>
          <p:cNvGrpSpPr>
            <a:grpSpLocks/>
          </p:cNvGrpSpPr>
          <p:nvPr/>
        </p:nvGrpSpPr>
        <p:grpSpPr bwMode="auto">
          <a:xfrm>
            <a:off x="381000" y="2133600"/>
            <a:ext cx="2667000" cy="2286000"/>
            <a:chOff x="1416" y="1344"/>
            <a:chExt cx="1680" cy="1440"/>
          </a:xfrm>
        </p:grpSpPr>
        <p:grpSp>
          <p:nvGrpSpPr>
            <p:cNvPr id="517146" name="Group 4"/>
            <p:cNvGrpSpPr>
              <a:grpSpLocks/>
            </p:cNvGrpSpPr>
            <p:nvPr/>
          </p:nvGrpSpPr>
          <p:grpSpPr bwMode="auto">
            <a:xfrm>
              <a:off x="1416" y="1812"/>
              <a:ext cx="1680" cy="972"/>
              <a:chOff x="192" y="1812"/>
              <a:chExt cx="1680" cy="972"/>
            </a:xfrm>
          </p:grpSpPr>
          <p:grpSp>
            <p:nvGrpSpPr>
              <p:cNvPr id="517148" name="Group 5"/>
              <p:cNvGrpSpPr>
                <a:grpSpLocks/>
              </p:cNvGrpSpPr>
              <p:nvPr/>
            </p:nvGrpSpPr>
            <p:grpSpPr bwMode="auto">
              <a:xfrm>
                <a:off x="192" y="1824"/>
                <a:ext cx="1680" cy="960"/>
                <a:chOff x="2040" y="1824"/>
                <a:chExt cx="1680" cy="960"/>
              </a:xfrm>
            </p:grpSpPr>
            <p:sp>
              <p:nvSpPr>
                <p:cNvPr id="517150" name="Rectangle 6"/>
                <p:cNvSpPr>
                  <a:spLocks noChangeArrowheads="1"/>
                </p:cNvSpPr>
                <p:nvPr/>
              </p:nvSpPr>
              <p:spPr bwMode="auto">
                <a:xfrm>
                  <a:off x="2040" y="2160"/>
                  <a:ext cx="1680" cy="288"/>
                </a:xfrm>
                <a:prstGeom prst="rect">
                  <a:avLst/>
                </a:prstGeom>
                <a:noFill/>
                <a:ln w="3810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17151" name="Line 7"/>
                <p:cNvSpPr>
                  <a:spLocks noChangeShapeType="1"/>
                </p:cNvSpPr>
                <p:nvPr/>
              </p:nvSpPr>
              <p:spPr bwMode="auto">
                <a:xfrm>
                  <a:off x="2880" y="1824"/>
                  <a:ext cx="0" cy="960"/>
                </a:xfrm>
                <a:prstGeom prst="line">
                  <a:avLst/>
                </a:prstGeom>
                <a:noFill/>
                <a:ln w="25400">
                  <a:solidFill>
                    <a:schemeClr val="bg1"/>
                  </a:solidFill>
                  <a:prstDash val="lg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299016" name="Oval 8"/>
              <p:cNvSpPr>
                <a:spLocks noChangeArrowheads="1"/>
              </p:cNvSpPr>
              <p:nvPr/>
            </p:nvSpPr>
            <p:spPr bwMode="auto">
              <a:xfrm>
                <a:off x="1488" y="1812"/>
                <a:ext cx="336" cy="336"/>
              </a:xfrm>
              <a:prstGeom prst="ellipse">
                <a:avLst/>
              </a:prstGeom>
              <a:gradFill rotWithShape="0">
                <a:gsLst>
                  <a:gs pos="0">
                    <a:schemeClr val="bg2">
                      <a:gamma/>
                      <a:tint val="13725"/>
                      <a:invGamma/>
                    </a:schemeClr>
                  </a:gs>
                  <a:gs pos="100000">
                    <a:schemeClr val="bg2"/>
                  </a:gs>
                </a:gsLst>
                <a:lin ang="0" scaled="1"/>
              </a:gradFill>
              <a:ln w="9525">
                <a:solidFill>
                  <a:schemeClr val="fo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grpSp>
        <p:sp>
          <p:nvSpPr>
            <p:cNvPr id="517147" name="Line 9"/>
            <p:cNvSpPr>
              <a:spLocks noChangeShapeType="1"/>
            </p:cNvSpPr>
            <p:nvPr/>
          </p:nvSpPr>
          <p:spPr bwMode="auto">
            <a:xfrm>
              <a:off x="2880" y="1344"/>
              <a:ext cx="0" cy="432"/>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517124" name="Arc 10"/>
          <p:cNvSpPr>
            <a:spLocks/>
          </p:cNvSpPr>
          <p:nvPr/>
        </p:nvSpPr>
        <p:spPr bwMode="auto">
          <a:xfrm flipH="1" flipV="1">
            <a:off x="990600" y="4146550"/>
            <a:ext cx="1371600" cy="428625"/>
          </a:xfrm>
          <a:custGeom>
            <a:avLst/>
            <a:gdLst>
              <a:gd name="T0" fmla="*/ 2147483646 w 43200"/>
              <a:gd name="T1" fmla="*/ 2147483646 h 40497"/>
              <a:gd name="T2" fmla="*/ 2147483646 w 43200"/>
              <a:gd name="T3" fmla="*/ 2147483646 h 40497"/>
              <a:gd name="T4" fmla="*/ 2147483646 w 43200"/>
              <a:gd name="T5" fmla="*/ 2147483646 h 40497"/>
              <a:gd name="T6" fmla="*/ 0 60000 65536"/>
              <a:gd name="T7" fmla="*/ 0 60000 65536"/>
              <a:gd name="T8" fmla="*/ 0 60000 65536"/>
            </a:gdLst>
            <a:ahLst/>
            <a:cxnLst>
              <a:cxn ang="T6">
                <a:pos x="T0" y="T1"/>
              </a:cxn>
              <a:cxn ang="T7">
                <a:pos x="T2" y="T3"/>
              </a:cxn>
              <a:cxn ang="T8">
                <a:pos x="T4" y="T5"/>
              </a:cxn>
            </a:cxnLst>
            <a:rect l="0" t="0" r="r" b="b"/>
            <a:pathLst>
              <a:path w="43200" h="40497" fill="none" extrusionOk="0">
                <a:moveTo>
                  <a:pt x="4417" y="34689"/>
                </a:moveTo>
                <a:cubicBezTo>
                  <a:pt x="1551" y="30927"/>
                  <a:pt x="0" y="26329"/>
                  <a:pt x="0" y="21600"/>
                </a:cubicBezTo>
                <a:cubicBezTo>
                  <a:pt x="0" y="9670"/>
                  <a:pt x="9670" y="0"/>
                  <a:pt x="21600" y="0"/>
                </a:cubicBezTo>
                <a:cubicBezTo>
                  <a:pt x="33529" y="0"/>
                  <a:pt x="43200" y="9670"/>
                  <a:pt x="43200" y="21600"/>
                </a:cubicBezTo>
                <a:cubicBezTo>
                  <a:pt x="43200" y="29455"/>
                  <a:pt x="38934" y="36692"/>
                  <a:pt x="32062" y="40497"/>
                </a:cubicBezTo>
              </a:path>
              <a:path w="43200" h="40497" stroke="0" extrusionOk="0">
                <a:moveTo>
                  <a:pt x="4417" y="34689"/>
                </a:moveTo>
                <a:cubicBezTo>
                  <a:pt x="1551" y="30927"/>
                  <a:pt x="0" y="26329"/>
                  <a:pt x="0" y="21600"/>
                </a:cubicBezTo>
                <a:cubicBezTo>
                  <a:pt x="0" y="9670"/>
                  <a:pt x="9670" y="0"/>
                  <a:pt x="21600" y="0"/>
                </a:cubicBezTo>
                <a:cubicBezTo>
                  <a:pt x="33529" y="0"/>
                  <a:pt x="43200" y="9670"/>
                  <a:pt x="43200" y="21600"/>
                </a:cubicBezTo>
                <a:cubicBezTo>
                  <a:pt x="43200" y="29455"/>
                  <a:pt x="38934" y="36692"/>
                  <a:pt x="32062" y="40497"/>
                </a:cubicBezTo>
                <a:lnTo>
                  <a:pt x="21600" y="21600"/>
                </a:lnTo>
                <a:lnTo>
                  <a:pt x="4417" y="34689"/>
                </a:lnTo>
                <a:close/>
              </a:path>
            </a:pathLst>
          </a:custGeom>
          <a:noFill/>
          <a:ln w="38100">
            <a:solidFill>
              <a:srgbClr val="FFFF66"/>
            </a:solidFill>
            <a:round/>
            <a:headEnd type="stealth"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l-PL"/>
          </a:p>
        </p:txBody>
      </p:sp>
      <p:grpSp>
        <p:nvGrpSpPr>
          <p:cNvPr id="517125" name="Group 11"/>
          <p:cNvGrpSpPr>
            <a:grpSpLocks/>
          </p:cNvGrpSpPr>
          <p:nvPr/>
        </p:nvGrpSpPr>
        <p:grpSpPr bwMode="auto">
          <a:xfrm>
            <a:off x="5562600" y="2152650"/>
            <a:ext cx="2667000" cy="2286000"/>
            <a:chOff x="1416" y="1344"/>
            <a:chExt cx="1680" cy="1440"/>
          </a:xfrm>
        </p:grpSpPr>
        <p:grpSp>
          <p:nvGrpSpPr>
            <p:cNvPr id="517140" name="Group 12"/>
            <p:cNvGrpSpPr>
              <a:grpSpLocks/>
            </p:cNvGrpSpPr>
            <p:nvPr/>
          </p:nvGrpSpPr>
          <p:grpSpPr bwMode="auto">
            <a:xfrm>
              <a:off x="1416" y="1812"/>
              <a:ext cx="1680" cy="972"/>
              <a:chOff x="192" y="1812"/>
              <a:chExt cx="1680" cy="972"/>
            </a:xfrm>
          </p:grpSpPr>
          <p:grpSp>
            <p:nvGrpSpPr>
              <p:cNvPr id="517142" name="Group 13"/>
              <p:cNvGrpSpPr>
                <a:grpSpLocks/>
              </p:cNvGrpSpPr>
              <p:nvPr/>
            </p:nvGrpSpPr>
            <p:grpSpPr bwMode="auto">
              <a:xfrm>
                <a:off x="192" y="1824"/>
                <a:ext cx="1680" cy="960"/>
                <a:chOff x="2040" y="1824"/>
                <a:chExt cx="1680" cy="960"/>
              </a:xfrm>
            </p:grpSpPr>
            <p:sp>
              <p:nvSpPr>
                <p:cNvPr id="517144" name="Rectangle 14"/>
                <p:cNvSpPr>
                  <a:spLocks noChangeArrowheads="1"/>
                </p:cNvSpPr>
                <p:nvPr/>
              </p:nvSpPr>
              <p:spPr bwMode="auto">
                <a:xfrm>
                  <a:off x="2040" y="2160"/>
                  <a:ext cx="1680" cy="288"/>
                </a:xfrm>
                <a:prstGeom prst="rect">
                  <a:avLst/>
                </a:prstGeom>
                <a:noFill/>
                <a:ln w="3810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sp>
              <p:nvSpPr>
                <p:cNvPr id="517145" name="Line 15"/>
                <p:cNvSpPr>
                  <a:spLocks noChangeShapeType="1"/>
                </p:cNvSpPr>
                <p:nvPr/>
              </p:nvSpPr>
              <p:spPr bwMode="auto">
                <a:xfrm>
                  <a:off x="2880" y="1824"/>
                  <a:ext cx="0" cy="960"/>
                </a:xfrm>
                <a:prstGeom prst="line">
                  <a:avLst/>
                </a:prstGeom>
                <a:noFill/>
                <a:ln w="25400">
                  <a:solidFill>
                    <a:schemeClr val="bg1"/>
                  </a:solidFill>
                  <a:prstDash val="lg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299024" name="Oval 16"/>
              <p:cNvSpPr>
                <a:spLocks noChangeArrowheads="1"/>
              </p:cNvSpPr>
              <p:nvPr/>
            </p:nvSpPr>
            <p:spPr bwMode="auto">
              <a:xfrm>
                <a:off x="1488" y="1812"/>
                <a:ext cx="336" cy="336"/>
              </a:xfrm>
              <a:prstGeom prst="ellipse">
                <a:avLst/>
              </a:prstGeom>
              <a:gradFill rotWithShape="0">
                <a:gsLst>
                  <a:gs pos="0">
                    <a:schemeClr val="bg2">
                      <a:gamma/>
                      <a:tint val="13725"/>
                      <a:invGamma/>
                    </a:schemeClr>
                  </a:gs>
                  <a:gs pos="100000">
                    <a:schemeClr val="bg2"/>
                  </a:gs>
                </a:gsLst>
                <a:lin ang="0" scaled="1"/>
              </a:gradFill>
              <a:ln w="9525">
                <a:solidFill>
                  <a:schemeClr val="fo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defRPr/>
                </a:pPr>
                <a:endParaRPr lang="pl-PL"/>
              </a:p>
            </p:txBody>
          </p:sp>
        </p:grpSp>
        <p:sp>
          <p:nvSpPr>
            <p:cNvPr id="517141" name="Line 17"/>
            <p:cNvSpPr>
              <a:spLocks noChangeShapeType="1"/>
            </p:cNvSpPr>
            <p:nvPr/>
          </p:nvSpPr>
          <p:spPr bwMode="auto">
            <a:xfrm>
              <a:off x="2880" y="1344"/>
              <a:ext cx="0" cy="432"/>
            </a:xfrm>
            <a:prstGeom prst="line">
              <a:avLst/>
            </a:prstGeom>
            <a:noFill/>
            <a:ln w="952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grpSp>
      <p:sp>
        <p:nvSpPr>
          <p:cNvPr id="517126" name="Line 18"/>
          <p:cNvSpPr>
            <a:spLocks noChangeShapeType="1"/>
          </p:cNvSpPr>
          <p:nvPr/>
        </p:nvSpPr>
        <p:spPr bwMode="auto">
          <a:xfrm>
            <a:off x="6248400" y="4572000"/>
            <a:ext cx="1371600" cy="0"/>
          </a:xfrm>
          <a:prstGeom prst="line">
            <a:avLst/>
          </a:prstGeom>
          <a:noFill/>
          <a:ln w="38100">
            <a:solidFill>
              <a:srgbClr val="FFFF66"/>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7127" name="Text Box 19"/>
          <p:cNvSpPr txBox="1">
            <a:spLocks noChangeArrowheads="1"/>
          </p:cNvSpPr>
          <p:nvPr/>
        </p:nvSpPr>
        <p:spPr bwMode="auto">
          <a:xfrm>
            <a:off x="2514600" y="4114800"/>
            <a:ext cx="3698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n</a:t>
            </a:r>
          </a:p>
        </p:txBody>
      </p:sp>
      <p:sp>
        <p:nvSpPr>
          <p:cNvPr id="517128" name="Text Box 20"/>
          <p:cNvSpPr txBox="1">
            <a:spLocks noChangeArrowheads="1"/>
          </p:cNvSpPr>
          <p:nvPr/>
        </p:nvSpPr>
        <p:spPr bwMode="auto">
          <a:xfrm>
            <a:off x="7696200" y="41148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v</a:t>
            </a:r>
          </a:p>
        </p:txBody>
      </p:sp>
      <p:sp>
        <p:nvSpPr>
          <p:cNvPr id="517129" name="Text Box 21"/>
          <p:cNvSpPr txBox="1">
            <a:spLocks noChangeArrowheads="1"/>
          </p:cNvSpPr>
          <p:nvPr/>
        </p:nvSpPr>
        <p:spPr bwMode="auto">
          <a:xfrm>
            <a:off x="2438400" y="1600200"/>
            <a:ext cx="49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F</a:t>
            </a:r>
            <a:r>
              <a:rPr lang="pl-PL" altLang="pl-PL" sz="2400" b="1" baseline="-25000">
                <a:solidFill>
                  <a:schemeClr val="bg1"/>
                </a:solidFill>
                <a:latin typeface="Arial" panose="020B0604020202020204" pitchFamily="34" charset="0"/>
              </a:rPr>
              <a:t>n</a:t>
            </a:r>
            <a:endParaRPr lang="pl-PL" altLang="pl-PL" sz="2400" b="1">
              <a:solidFill>
                <a:schemeClr val="bg1"/>
              </a:solidFill>
              <a:latin typeface="Arial" panose="020B0604020202020204" pitchFamily="34" charset="0"/>
            </a:endParaRPr>
          </a:p>
        </p:txBody>
      </p:sp>
      <p:sp>
        <p:nvSpPr>
          <p:cNvPr id="517130" name="Text Box 22"/>
          <p:cNvSpPr txBox="1">
            <a:spLocks noChangeArrowheads="1"/>
          </p:cNvSpPr>
          <p:nvPr/>
        </p:nvSpPr>
        <p:spPr bwMode="auto">
          <a:xfrm>
            <a:off x="7620000" y="1600200"/>
            <a:ext cx="49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F</a:t>
            </a:r>
            <a:r>
              <a:rPr lang="pl-PL" altLang="pl-PL" sz="2400" b="1" baseline="-25000">
                <a:solidFill>
                  <a:schemeClr val="bg1"/>
                </a:solidFill>
                <a:latin typeface="Arial" panose="020B0604020202020204" pitchFamily="34" charset="0"/>
              </a:rPr>
              <a:t>n</a:t>
            </a:r>
            <a:endParaRPr lang="pl-PL" altLang="pl-PL" sz="2400" b="1">
              <a:solidFill>
                <a:schemeClr val="bg1"/>
              </a:solidFill>
              <a:latin typeface="Arial" panose="020B0604020202020204" pitchFamily="34" charset="0"/>
            </a:endParaRPr>
          </a:p>
        </p:txBody>
      </p:sp>
      <p:sp>
        <p:nvSpPr>
          <p:cNvPr id="517131" name="Line 23"/>
          <p:cNvSpPr>
            <a:spLocks noChangeShapeType="1"/>
          </p:cNvSpPr>
          <p:nvPr/>
        </p:nvSpPr>
        <p:spPr bwMode="auto">
          <a:xfrm flipV="1">
            <a:off x="2743200" y="2209800"/>
            <a:ext cx="1219200" cy="9144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7132" name="Line 24"/>
          <p:cNvSpPr>
            <a:spLocks noChangeShapeType="1"/>
          </p:cNvSpPr>
          <p:nvPr/>
        </p:nvSpPr>
        <p:spPr bwMode="auto">
          <a:xfrm flipV="1">
            <a:off x="2895600" y="2819400"/>
            <a:ext cx="1219200" cy="838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7133" name="Line 25"/>
          <p:cNvSpPr>
            <a:spLocks noChangeShapeType="1"/>
          </p:cNvSpPr>
          <p:nvPr/>
        </p:nvSpPr>
        <p:spPr bwMode="auto">
          <a:xfrm rot="15468503" flipV="1">
            <a:off x="6515100" y="2095500"/>
            <a:ext cx="1219200" cy="9144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7134" name="Line 26"/>
          <p:cNvSpPr>
            <a:spLocks noChangeShapeType="1"/>
          </p:cNvSpPr>
          <p:nvPr/>
        </p:nvSpPr>
        <p:spPr bwMode="auto">
          <a:xfrm rot="15466053" flipV="1">
            <a:off x="6667500" y="2705100"/>
            <a:ext cx="1219200" cy="838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pl-PL"/>
          </a:p>
        </p:txBody>
      </p:sp>
      <p:sp>
        <p:nvSpPr>
          <p:cNvPr id="517135" name="Text Box 27"/>
          <p:cNvSpPr txBox="1">
            <a:spLocks noChangeArrowheads="1"/>
          </p:cNvSpPr>
          <p:nvPr/>
        </p:nvSpPr>
        <p:spPr bwMode="auto">
          <a:xfrm>
            <a:off x="3962400" y="19050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1</a:t>
            </a:r>
          </a:p>
        </p:txBody>
      </p:sp>
      <p:sp>
        <p:nvSpPr>
          <p:cNvPr id="517136" name="Text Box 28"/>
          <p:cNvSpPr txBox="1">
            <a:spLocks noChangeArrowheads="1"/>
          </p:cNvSpPr>
          <p:nvPr/>
        </p:nvSpPr>
        <p:spPr bwMode="auto">
          <a:xfrm>
            <a:off x="4217988" y="2590800"/>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2</a:t>
            </a:r>
          </a:p>
        </p:txBody>
      </p:sp>
      <p:sp>
        <p:nvSpPr>
          <p:cNvPr id="517137" name="Text Box 29"/>
          <p:cNvSpPr txBox="1">
            <a:spLocks noChangeArrowheads="1"/>
          </p:cNvSpPr>
          <p:nvPr/>
        </p:nvSpPr>
        <p:spPr bwMode="auto">
          <a:xfrm>
            <a:off x="6324600" y="23622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2</a:t>
            </a:r>
          </a:p>
        </p:txBody>
      </p:sp>
      <p:sp>
        <p:nvSpPr>
          <p:cNvPr id="517138" name="Text Box 30"/>
          <p:cNvSpPr txBox="1">
            <a:spLocks noChangeArrowheads="1"/>
          </p:cNvSpPr>
          <p:nvPr/>
        </p:nvSpPr>
        <p:spPr bwMode="auto">
          <a:xfrm>
            <a:off x="6096000" y="17526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rPr>
              <a:t>1</a:t>
            </a:r>
          </a:p>
        </p:txBody>
      </p:sp>
      <p:sp>
        <p:nvSpPr>
          <p:cNvPr id="517139" name="Text Box 31"/>
          <p:cNvSpPr txBox="1">
            <a:spLocks noChangeArrowheads="1"/>
          </p:cNvSpPr>
          <p:nvPr/>
        </p:nvSpPr>
        <p:spPr bwMode="auto">
          <a:xfrm>
            <a:off x="441325" y="5345113"/>
            <a:ext cx="847883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a:solidFill>
                  <a:schemeClr val="bg1"/>
                </a:solidFill>
                <a:latin typeface="Arial" panose="020B0604020202020204" pitchFamily="34" charset="0"/>
              </a:rPr>
              <a:t>Skojarzenie testowe w ruchu a)obrotowym próbki, b)postępowo-zwrotnym</a:t>
            </a:r>
            <a:br>
              <a:rPr lang="pl-PL" altLang="pl-PL" sz="2000">
                <a:solidFill>
                  <a:schemeClr val="bg1"/>
                </a:solidFill>
                <a:latin typeface="Arial" panose="020B0604020202020204" pitchFamily="34" charset="0"/>
              </a:rPr>
            </a:br>
            <a:r>
              <a:rPr lang="pl-PL" altLang="pl-PL" sz="2000">
                <a:solidFill>
                  <a:schemeClr val="bg1"/>
                </a:solidFill>
                <a:latin typeface="Arial" panose="020B0604020202020204" pitchFamily="34" charset="0"/>
              </a:rPr>
              <a:t>próbki.</a:t>
            </a:r>
          </a:p>
          <a:p>
            <a:pPr eaLnBrk="1" hangingPunct="1">
              <a:spcBef>
                <a:spcPct val="0"/>
              </a:spcBef>
              <a:buFontTx/>
              <a:buNone/>
            </a:pPr>
            <a:r>
              <a:rPr lang="pl-PL" altLang="pl-PL" sz="2000">
                <a:solidFill>
                  <a:schemeClr val="bg1"/>
                </a:solidFill>
                <a:latin typeface="Arial" panose="020B0604020202020204" pitchFamily="34" charset="0"/>
              </a:rPr>
              <a:t>1- przeciwpróbka;  2- próbka</a:t>
            </a:r>
          </a:p>
        </p:txBody>
      </p:sp>
    </p:spTree>
  </p:cSld>
  <p:clrMapOvr>
    <a:masterClrMapping/>
  </p:clrMapOvr>
  <p:transition>
    <p:wipe dir="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Text Box 2"/>
          <p:cNvSpPr txBox="1">
            <a:spLocks noChangeArrowheads="1"/>
          </p:cNvSpPr>
          <p:nvPr/>
        </p:nvSpPr>
        <p:spPr bwMode="auto">
          <a:xfrm>
            <a:off x="2041525" y="696913"/>
            <a:ext cx="5641975"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solidFill>
                  <a:schemeClr val="bg1"/>
                </a:solidFill>
                <a:latin typeface="Arial" panose="020B0604020202020204" pitchFamily="34" charset="0"/>
              </a:rPr>
              <a:t>Parametry badań (ruch postępowo- zwrotny):</a:t>
            </a:r>
          </a:p>
          <a:p>
            <a:pPr eaLnBrk="1" hangingPunct="1">
              <a:spcBef>
                <a:spcPct val="0"/>
              </a:spcBef>
            </a:pPr>
            <a:r>
              <a:rPr lang="pl-PL" altLang="pl-PL" sz="2000">
                <a:solidFill>
                  <a:schemeClr val="bg1"/>
                </a:solidFill>
                <a:latin typeface="Arial" panose="020B0604020202020204" pitchFamily="34" charset="0"/>
              </a:rPr>
              <a:t>Obciążenie, Fn 		1N</a:t>
            </a:r>
          </a:p>
          <a:p>
            <a:pPr eaLnBrk="1" hangingPunct="1">
              <a:spcBef>
                <a:spcPct val="0"/>
              </a:spcBef>
            </a:pPr>
            <a:r>
              <a:rPr lang="pl-PL" altLang="pl-PL" sz="2000">
                <a:solidFill>
                  <a:schemeClr val="bg1"/>
                </a:solidFill>
                <a:latin typeface="Arial" panose="020B0604020202020204" pitchFamily="34" charset="0"/>
              </a:rPr>
              <a:t>Prędkość przesuwu stolika, v	4mm/min</a:t>
            </a:r>
          </a:p>
          <a:p>
            <a:pPr eaLnBrk="1" hangingPunct="1">
              <a:spcBef>
                <a:spcPct val="0"/>
              </a:spcBef>
            </a:pPr>
            <a:r>
              <a:rPr lang="pl-PL" altLang="pl-PL" sz="2000">
                <a:solidFill>
                  <a:schemeClr val="bg1"/>
                </a:solidFill>
                <a:latin typeface="Arial" panose="020B0604020202020204" pitchFamily="34" charset="0"/>
              </a:rPr>
              <a:t>Długość drogi tarcia, s		2mm</a:t>
            </a:r>
          </a:p>
          <a:p>
            <a:pPr eaLnBrk="1" hangingPunct="1">
              <a:spcBef>
                <a:spcPct val="0"/>
              </a:spcBef>
            </a:pPr>
            <a:r>
              <a:rPr lang="pl-PL" altLang="pl-PL" sz="2000">
                <a:solidFill>
                  <a:schemeClr val="bg1"/>
                </a:solidFill>
                <a:latin typeface="Arial" panose="020B0604020202020204" pitchFamily="34" charset="0"/>
              </a:rPr>
              <a:t>Liczba cykli, N			100</a:t>
            </a:r>
          </a:p>
        </p:txBody>
      </p:sp>
      <p:sp>
        <p:nvSpPr>
          <p:cNvPr id="518147" name="Text Box 3"/>
          <p:cNvSpPr txBox="1">
            <a:spLocks noChangeArrowheads="1"/>
          </p:cNvSpPr>
          <p:nvPr/>
        </p:nvSpPr>
        <p:spPr bwMode="auto">
          <a:xfrm>
            <a:off x="1981200" y="2955925"/>
            <a:ext cx="37099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solidFill>
                  <a:schemeClr val="bg1"/>
                </a:solidFill>
                <a:latin typeface="Arial" panose="020B0604020202020204" pitchFamily="34" charset="0"/>
              </a:rPr>
              <a:t>Parametry badań (obrotowy):</a:t>
            </a:r>
          </a:p>
          <a:p>
            <a:pPr eaLnBrk="1" hangingPunct="1">
              <a:spcBef>
                <a:spcPct val="0"/>
              </a:spcBef>
              <a:buFontTx/>
              <a:buNone/>
            </a:pPr>
            <a:endParaRPr lang="pl-PL" altLang="pl-PL" sz="2000" b="1">
              <a:solidFill>
                <a:schemeClr val="bg1"/>
              </a:solidFill>
              <a:latin typeface="Arial" panose="020B0604020202020204" pitchFamily="34" charset="0"/>
            </a:endParaRPr>
          </a:p>
        </p:txBody>
      </p:sp>
      <p:graphicFrame>
        <p:nvGraphicFramePr>
          <p:cNvPr id="300036" name="Group 4"/>
          <p:cNvGraphicFramePr>
            <a:graphicFrameLocks noGrp="1"/>
          </p:cNvGraphicFramePr>
          <p:nvPr/>
        </p:nvGraphicFramePr>
        <p:xfrm>
          <a:off x="1371600" y="3673475"/>
          <a:ext cx="6400800" cy="2420938"/>
        </p:xfrm>
        <a:graphic>
          <a:graphicData uri="http://schemas.openxmlformats.org/drawingml/2006/table">
            <a:tbl>
              <a:tblPr/>
              <a:tblGrid>
                <a:gridCol w="1279525">
                  <a:extLst>
                    <a:ext uri="{9D8B030D-6E8A-4147-A177-3AD203B41FA5}">
                      <a16:colId xmlns:a16="http://schemas.microsoft.com/office/drawing/2014/main" val="20000"/>
                    </a:ext>
                  </a:extLst>
                </a:gridCol>
                <a:gridCol w="1281113">
                  <a:extLst>
                    <a:ext uri="{9D8B030D-6E8A-4147-A177-3AD203B41FA5}">
                      <a16:colId xmlns:a16="http://schemas.microsoft.com/office/drawing/2014/main" val="20001"/>
                    </a:ext>
                  </a:extLst>
                </a:gridCol>
                <a:gridCol w="1279525">
                  <a:extLst>
                    <a:ext uri="{9D8B030D-6E8A-4147-A177-3AD203B41FA5}">
                      <a16:colId xmlns:a16="http://schemas.microsoft.com/office/drawing/2014/main" val="20002"/>
                    </a:ext>
                  </a:extLst>
                </a:gridCol>
                <a:gridCol w="1281112">
                  <a:extLst>
                    <a:ext uri="{9D8B030D-6E8A-4147-A177-3AD203B41FA5}">
                      <a16:colId xmlns:a16="http://schemas.microsoft.com/office/drawing/2014/main" val="20003"/>
                    </a:ext>
                  </a:extLst>
                </a:gridCol>
                <a:gridCol w="1279525">
                  <a:extLst>
                    <a:ext uri="{9D8B030D-6E8A-4147-A177-3AD203B41FA5}">
                      <a16:colId xmlns:a16="http://schemas.microsoft.com/office/drawing/2014/main" val="20004"/>
                    </a:ext>
                  </a:extLst>
                </a:gridCol>
              </a:tblGrid>
              <a:tr h="67786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Obciążenie</a:t>
                      </a:r>
                      <a:br>
                        <a:rPr kumimoji="0" lang="pl-PL" altLang="pl-PL" sz="1600" b="0" i="0" u="none" strike="noStrike" cap="none" normalizeH="0" baseline="0">
                          <a:ln>
                            <a:noFill/>
                          </a:ln>
                          <a:solidFill>
                            <a:schemeClr val="bg1"/>
                          </a:solidFill>
                          <a:effectLst/>
                          <a:latin typeface="Arial" panose="020B0604020202020204" pitchFamily="34" charset="0"/>
                        </a:rPr>
                      </a:br>
                      <a:r>
                        <a:rPr kumimoji="0" lang="pl-PL" altLang="pl-PL" sz="1600" b="0" i="0" u="none" strike="noStrike" cap="none" normalizeH="0" baseline="0">
                          <a:ln>
                            <a:noFill/>
                          </a:ln>
                          <a:solidFill>
                            <a:schemeClr val="bg1"/>
                          </a:solidFill>
                          <a:effectLst/>
                          <a:latin typeface="Arial" panose="020B0604020202020204" pitchFamily="34" charset="0"/>
                        </a:rPr>
                        <a:t>Fn[N]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Prędkość liniowa, v[m/s]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Prędkość obrotowa,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n[obr/min]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Liczba cykli,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600" b="0" i="0" u="none" strike="noStrike" cap="none" normalizeH="0" baseline="0">
                          <a:ln>
                            <a:noFill/>
                          </a:ln>
                          <a:solidFill>
                            <a:schemeClr val="bg1"/>
                          </a:solidFill>
                          <a:effectLst/>
                          <a:latin typeface="Arial" panose="020B0604020202020204" pitchFamily="34" charset="0"/>
                        </a:rPr>
                        <a:t>Promień umieszczenia kuli, R</a:t>
                      </a:r>
                      <a:r>
                        <a:rPr kumimoji="0" lang="pl-PL" altLang="pl-PL" sz="1600" b="0" i="0" u="none" strike="noStrike" cap="none" normalizeH="0" baseline="-25000">
                          <a:ln>
                            <a:noFill/>
                          </a:ln>
                          <a:solidFill>
                            <a:schemeClr val="bg1"/>
                          </a:solidFill>
                          <a:effectLst/>
                          <a:latin typeface="Arial" panose="020B0604020202020204" pitchFamily="34" charset="0"/>
                        </a:rPr>
                        <a:t>T</a:t>
                      </a:r>
                      <a:r>
                        <a:rPr kumimoji="0" lang="pl-PL" altLang="pl-PL" sz="1600" b="0" i="0" u="none" strike="noStrike" cap="none" normalizeH="0" baseline="0">
                          <a:ln>
                            <a:noFill/>
                          </a:ln>
                          <a:solidFill>
                            <a:schemeClr val="bg1"/>
                          </a:solidFill>
                          <a:effectLst/>
                          <a:latin typeface="Arial" panose="020B0604020202020204" pitchFamily="34" charset="0"/>
                        </a:rPr>
                        <a:t>[mm]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7863">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0.5</a:t>
                      </a:r>
                      <a:r>
                        <a:rPr kumimoji="0" lang="pl-PL" altLang="pl-PL" sz="1800" b="0" i="0" u="none" strike="noStrike" cap="none" normalizeH="0" baseline="30000">
                          <a:ln>
                            <a:noFill/>
                          </a:ln>
                          <a:solidFill>
                            <a:schemeClr val="bg1"/>
                          </a:solidFill>
                          <a:effectLst/>
                          <a:latin typeface="Arial" panose="020B0604020202020204" pitchFamily="34" charset="0"/>
                        </a:rPr>
                        <a:t>*</a:t>
                      </a:r>
                      <a:endParaRPr kumimoji="0" lang="pl-PL" altLang="pl-PL" sz="1800" b="0" i="0" u="none" strike="noStrike" cap="none" normalizeH="0" baseline="0">
                        <a:ln>
                          <a:noFill/>
                        </a:ln>
                        <a:solidFill>
                          <a:schemeClr val="bg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2">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0.03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rowSpan="2">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60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rowSpan="2">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2000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76275">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1</a:t>
                      </a:r>
                      <a:r>
                        <a:rPr kumimoji="0" lang="pl-PL" altLang="pl-PL" sz="1800" b="0" i="0" u="none" strike="noStrike" cap="none" normalizeH="0" baseline="30000">
                          <a:ln>
                            <a:noFill/>
                          </a:ln>
                          <a:solidFill>
                            <a:schemeClr val="bg1"/>
                          </a:solidFill>
                          <a:effectLst/>
                          <a:latin typeface="Arial" panose="020B0604020202020204" pitchFamily="34" charset="0"/>
                        </a:rPr>
                        <a:t>**</a:t>
                      </a:r>
                      <a:endParaRPr kumimoji="0" lang="pl-PL" altLang="pl-PL" sz="1800" b="0" i="0" u="none" strike="noStrike" cap="none" normalizeH="0" baseline="0">
                        <a:ln>
                          <a:noFill/>
                        </a:ln>
                        <a:solidFill>
                          <a:schemeClr val="bg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pl-PL"/>
                    </a:p>
                  </a:txBody>
                  <a:tcPr/>
                </a:tc>
                <a:tc vMerge="1">
                  <a:txBody>
                    <a:bodyPr/>
                    <a:lstStyle/>
                    <a:p>
                      <a:endParaRPr lang="pl-PL"/>
                    </a:p>
                  </a:txBody>
                  <a:tcPr/>
                </a:tc>
                <a:tc vMerge="1">
                  <a:txBody>
                    <a:bodyPr/>
                    <a:lstStyle/>
                    <a:p>
                      <a:endParaRPr lang="pl-PL"/>
                    </a:p>
                  </a:txBody>
                  <a:tcPr/>
                </a:tc>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bg1"/>
                          </a:solidFill>
                          <a:effectLst/>
                          <a:latin typeface="Arial" panose="020B0604020202020204" pitchFamily="34" charset="0"/>
                        </a:rPr>
                        <a:t>4.5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transition>
    <p:wipe dir="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3"/>
          <p:cNvSpPr>
            <a:spLocks noGrp="1" noChangeArrowheads="1"/>
          </p:cNvSpPr>
          <p:nvPr>
            <p:ph type="body" idx="1"/>
          </p:nvPr>
        </p:nvSpPr>
        <p:spPr>
          <a:xfrm>
            <a:off x="757238" y="188913"/>
            <a:ext cx="7772400" cy="6408737"/>
          </a:xfrm>
        </p:spPr>
        <p:txBody>
          <a:bodyPr/>
          <a:lstStyle/>
          <a:p>
            <a:pPr eaLnBrk="1" hangingPunct="1">
              <a:buFontTx/>
              <a:buNone/>
            </a:pPr>
            <a:endParaRPr lang="pl-PL" altLang="pl-PL" sz="2000"/>
          </a:p>
          <a:p>
            <a:pPr eaLnBrk="1" hangingPunct="1">
              <a:buFontTx/>
              <a:buNone/>
            </a:pPr>
            <a:endParaRPr lang="pl-PL" altLang="pl-PL"/>
          </a:p>
        </p:txBody>
      </p:sp>
      <p:grpSp>
        <p:nvGrpSpPr>
          <p:cNvPr id="519171" name="Group 13"/>
          <p:cNvGrpSpPr>
            <a:grpSpLocks/>
          </p:cNvGrpSpPr>
          <p:nvPr/>
        </p:nvGrpSpPr>
        <p:grpSpPr bwMode="auto">
          <a:xfrm>
            <a:off x="1258888" y="850900"/>
            <a:ext cx="5945187" cy="5154613"/>
            <a:chOff x="2013" y="2683"/>
            <a:chExt cx="9363" cy="8117"/>
          </a:xfrm>
        </p:grpSpPr>
        <p:grpSp>
          <p:nvGrpSpPr>
            <p:cNvPr id="519173" name="Group 14"/>
            <p:cNvGrpSpPr>
              <a:grpSpLocks/>
            </p:cNvGrpSpPr>
            <p:nvPr/>
          </p:nvGrpSpPr>
          <p:grpSpPr bwMode="auto">
            <a:xfrm>
              <a:off x="2160" y="2683"/>
              <a:ext cx="9216" cy="6932"/>
              <a:chOff x="2160" y="3456"/>
              <a:chExt cx="9216" cy="6886"/>
            </a:xfrm>
          </p:grpSpPr>
          <p:sp>
            <p:nvSpPr>
              <p:cNvPr id="519175" name="Rectangle 15"/>
              <p:cNvSpPr>
                <a:spLocks noChangeArrowheads="1"/>
              </p:cNvSpPr>
              <p:nvPr/>
            </p:nvSpPr>
            <p:spPr bwMode="auto">
              <a:xfrm>
                <a:off x="7632" y="3888"/>
                <a:ext cx="3744" cy="2448"/>
              </a:xfrm>
              <a:prstGeom prst="rect">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nvGrpSpPr>
              <p:cNvPr id="519176" name="Group 16"/>
              <p:cNvGrpSpPr>
                <a:grpSpLocks/>
              </p:cNvGrpSpPr>
              <p:nvPr/>
            </p:nvGrpSpPr>
            <p:grpSpPr bwMode="auto">
              <a:xfrm>
                <a:off x="2160" y="3456"/>
                <a:ext cx="9103" cy="6886"/>
                <a:chOff x="1985" y="1418"/>
                <a:chExt cx="9103" cy="6886"/>
              </a:xfrm>
            </p:grpSpPr>
            <p:pic>
              <p:nvPicPr>
                <p:cNvPr id="519177"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 y="2160"/>
                  <a:ext cx="3600" cy="1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178" name="Picture 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5" y="1418"/>
                  <a:ext cx="3403" cy="4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179" name="Picture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6" y="1728"/>
                  <a:ext cx="3687" cy="6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9180" name="Line 20"/>
                <p:cNvSpPr>
                  <a:spLocks noChangeShapeType="1"/>
                </p:cNvSpPr>
                <p:nvPr/>
              </p:nvSpPr>
              <p:spPr bwMode="auto">
                <a:xfrm>
                  <a:off x="5328" y="2016"/>
                  <a:ext cx="720" cy="288"/>
                </a:xfrm>
                <a:prstGeom prst="line">
                  <a:avLst/>
                </a:prstGeom>
                <a:noFill/>
                <a:ln w="15875">
                  <a:solidFill>
                    <a:srgbClr val="FF0000"/>
                  </a:solidFill>
                  <a:round/>
                  <a:headEnd/>
                  <a:tailEnd type="triangle" w="med" len="lg"/>
                </a:ln>
                <a:extLst>
                  <a:ext uri="{909E8E84-426E-40DD-AFC4-6F175D3DCCD1}">
                    <a14:hiddenFill xmlns:a14="http://schemas.microsoft.com/office/drawing/2010/main">
                      <a:noFill/>
                    </a14:hiddenFill>
                  </a:ext>
                </a:extLst>
              </p:spPr>
              <p:txBody>
                <a:bodyPr/>
                <a:lstStyle/>
                <a:p>
                  <a:endParaRPr lang="pl-PL"/>
                </a:p>
              </p:txBody>
            </p:sp>
          </p:grpSp>
        </p:grpSp>
        <p:sp>
          <p:nvSpPr>
            <p:cNvPr id="519174" name="Text Box 21"/>
            <p:cNvSpPr txBox="1">
              <a:spLocks noChangeArrowheads="1"/>
            </p:cNvSpPr>
            <p:nvPr/>
          </p:nvSpPr>
          <p:spPr bwMode="auto">
            <a:xfrm>
              <a:off x="2013" y="10122"/>
              <a:ext cx="8640" cy="67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pl-PL" altLang="pl-PL" sz="2400"/>
            </a:p>
          </p:txBody>
        </p:sp>
      </p:grpSp>
      <p:sp>
        <p:nvSpPr>
          <p:cNvPr id="519172" name="Rectangle 22"/>
          <p:cNvSpPr>
            <a:spLocks noChangeArrowheads="1"/>
          </p:cNvSpPr>
          <p:nvPr/>
        </p:nvSpPr>
        <p:spPr bwMode="auto">
          <a:xfrm>
            <a:off x="2339975" y="5589588"/>
            <a:ext cx="3176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400"/>
              <a:t>Twardość metodą Leeba</a:t>
            </a:r>
          </a:p>
        </p:txBody>
      </p:sp>
    </p:spTree>
  </p:cSld>
  <p:clrMapOvr>
    <a:masterClrMapping/>
  </p:clrMapOvr>
  <p:transition>
    <p:wipe dir="r"/>
  </p:transition>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Rectangle 4"/>
          <p:cNvSpPr>
            <a:spLocks noChangeArrowheads="1"/>
          </p:cNvSpPr>
          <p:nvPr/>
        </p:nvSpPr>
        <p:spPr bwMode="auto">
          <a:xfrm>
            <a:off x="900113" y="2997200"/>
            <a:ext cx="6913562" cy="1223963"/>
          </a:xfrm>
          <a:prstGeom prst="rect">
            <a:avLst/>
          </a:prstGeom>
          <a:solidFill>
            <a:schemeClr val="bg2"/>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520195" name="Rectangle 5"/>
          <p:cNvSpPr>
            <a:spLocks noChangeArrowheads="1"/>
          </p:cNvSpPr>
          <p:nvPr/>
        </p:nvSpPr>
        <p:spPr bwMode="auto">
          <a:xfrm>
            <a:off x="900113" y="2781300"/>
            <a:ext cx="6913562" cy="215900"/>
          </a:xfrm>
          <a:prstGeom prst="rect">
            <a:avLst/>
          </a:prstGeom>
          <a:solidFill>
            <a:srgbClr val="DDDDDD"/>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11270" name="Oval 6"/>
          <p:cNvSpPr>
            <a:spLocks noChangeArrowheads="1"/>
          </p:cNvSpPr>
          <p:nvPr/>
        </p:nvSpPr>
        <p:spPr bwMode="auto">
          <a:xfrm>
            <a:off x="3636963" y="2243138"/>
            <a:ext cx="647700" cy="64770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520197" name="AutoShape 7"/>
          <p:cNvSpPr>
            <a:spLocks noChangeArrowheads="1"/>
          </p:cNvSpPr>
          <p:nvPr/>
        </p:nvSpPr>
        <p:spPr bwMode="auto">
          <a:xfrm rot="5400000">
            <a:off x="3132138" y="1125538"/>
            <a:ext cx="1657350" cy="2159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pl-PL"/>
          </a:p>
        </p:txBody>
      </p:sp>
      <p:sp>
        <p:nvSpPr>
          <p:cNvPr id="520198" name="Text Box 8"/>
          <p:cNvSpPr txBox="1">
            <a:spLocks noChangeArrowheads="1"/>
          </p:cNvSpPr>
          <p:nvPr/>
        </p:nvSpPr>
        <p:spPr bwMode="auto">
          <a:xfrm>
            <a:off x="4048125" y="352425"/>
            <a:ext cx="812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F= 1N</a:t>
            </a:r>
          </a:p>
        </p:txBody>
      </p:sp>
      <p:grpSp>
        <p:nvGrpSpPr>
          <p:cNvPr id="520199" name="Group 12"/>
          <p:cNvGrpSpPr>
            <a:grpSpLocks/>
          </p:cNvGrpSpPr>
          <p:nvPr/>
        </p:nvGrpSpPr>
        <p:grpSpPr bwMode="auto">
          <a:xfrm>
            <a:off x="2555875" y="4437063"/>
            <a:ext cx="2447925" cy="2095500"/>
            <a:chOff x="3379" y="2795"/>
            <a:chExt cx="1542" cy="1320"/>
          </a:xfrm>
        </p:grpSpPr>
        <p:pic>
          <p:nvPicPr>
            <p:cNvPr id="520207" name="Picture 9" descr="fig1"/>
            <p:cNvPicPr>
              <a:picLocks noChangeAspect="1" noChangeArrowheads="1"/>
            </p:cNvPicPr>
            <p:nvPr/>
          </p:nvPicPr>
          <p:blipFill>
            <a:blip r:embed="rId2">
              <a:lum bright="-12000" contrast="72000"/>
              <a:extLst>
                <a:ext uri="{28A0092B-C50C-407E-A947-70E740481C1C}">
                  <a14:useLocalDpi xmlns:a14="http://schemas.microsoft.com/office/drawing/2010/main" val="0"/>
                </a:ext>
              </a:extLst>
            </a:blip>
            <a:srcRect l="31238" t="27583" r="29333" b="35759"/>
            <a:stretch>
              <a:fillRect/>
            </a:stretch>
          </p:blipFill>
          <p:spPr bwMode="auto">
            <a:xfrm>
              <a:off x="3379" y="2795"/>
              <a:ext cx="1542" cy="132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20208" name="Line 10"/>
            <p:cNvSpPr>
              <a:spLocks noChangeShapeType="1"/>
            </p:cNvSpPr>
            <p:nvPr/>
          </p:nvSpPr>
          <p:spPr bwMode="auto">
            <a:xfrm>
              <a:off x="3434" y="4020"/>
              <a:ext cx="1396" cy="1"/>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0209" name="Text Box 11"/>
            <p:cNvSpPr txBox="1">
              <a:spLocks noChangeArrowheads="1"/>
            </p:cNvSpPr>
            <p:nvPr/>
          </p:nvSpPr>
          <p:spPr bwMode="auto">
            <a:xfrm>
              <a:off x="3883" y="3772"/>
              <a:ext cx="52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latin typeface="Arial" panose="020B0604020202020204" pitchFamily="34" charset="0"/>
                </a:rPr>
                <a:t>30 </a:t>
              </a:r>
              <a:r>
                <a:rPr lang="pl-PL" altLang="pl-PL" sz="1800" b="1">
                  <a:latin typeface="Symbol" panose="05050102010706020507" pitchFamily="18" charset="2"/>
                </a:rPr>
                <a:t>m</a:t>
              </a:r>
              <a:r>
                <a:rPr lang="pl-PL" altLang="pl-PL" sz="1800" b="1">
                  <a:latin typeface="Arial" panose="020B0604020202020204" pitchFamily="34" charset="0"/>
                </a:rPr>
                <a:t>m</a:t>
              </a:r>
            </a:p>
          </p:txBody>
        </p:sp>
      </p:grpSp>
      <p:pic>
        <p:nvPicPr>
          <p:cNvPr id="520200" name="Picture 13"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0201" name="Text Box 14"/>
          <p:cNvSpPr txBox="1">
            <a:spLocks noChangeArrowheads="1"/>
          </p:cNvSpPr>
          <p:nvPr/>
        </p:nvSpPr>
        <p:spPr bwMode="auto">
          <a:xfrm>
            <a:off x="5343525" y="5516563"/>
            <a:ext cx="2844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i="1">
                <a:solidFill>
                  <a:schemeClr val="bg1"/>
                </a:solidFill>
                <a:latin typeface="Arial" panose="020B0604020202020204" pitchFamily="34" charset="0"/>
              </a:rPr>
              <a:t>SEM image of the coating surface</a:t>
            </a:r>
          </a:p>
          <a:p>
            <a:pPr eaLnBrk="1" hangingPunct="1">
              <a:spcBef>
                <a:spcPct val="0"/>
              </a:spcBef>
              <a:buFontTx/>
              <a:buNone/>
            </a:pPr>
            <a:r>
              <a:rPr lang="pl-PL" altLang="pl-PL" sz="1400" i="1">
                <a:solidFill>
                  <a:schemeClr val="bg1"/>
                </a:solidFill>
                <a:latin typeface="Arial" panose="020B0604020202020204" pitchFamily="34" charset="0"/>
              </a:rPr>
              <a:t>after mechanical test </a:t>
            </a:r>
          </a:p>
        </p:txBody>
      </p:sp>
      <p:sp>
        <p:nvSpPr>
          <p:cNvPr id="520202" name="Text Box 15"/>
          <p:cNvSpPr txBox="1">
            <a:spLocks noChangeArrowheads="1"/>
          </p:cNvSpPr>
          <p:nvPr/>
        </p:nvSpPr>
        <p:spPr bwMode="auto">
          <a:xfrm>
            <a:off x="684213" y="404813"/>
            <a:ext cx="24479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pl-PL" altLang="pl-PL" sz="1800">
              <a:latin typeface="Arial" panose="020B0604020202020204" pitchFamily="34" charset="0"/>
            </a:endParaRPr>
          </a:p>
        </p:txBody>
      </p:sp>
      <p:sp>
        <p:nvSpPr>
          <p:cNvPr id="520203" name="Text Box 16"/>
          <p:cNvSpPr txBox="1">
            <a:spLocks noChangeArrowheads="1"/>
          </p:cNvSpPr>
          <p:nvPr/>
        </p:nvSpPr>
        <p:spPr bwMode="auto">
          <a:xfrm>
            <a:off x="827088" y="260350"/>
            <a:ext cx="273685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b="1">
                <a:solidFill>
                  <a:schemeClr val="bg1"/>
                </a:solidFill>
                <a:latin typeface="Arial" panose="020B0604020202020204" pitchFamily="34" charset="0"/>
              </a:rPr>
              <a:t>Wear test</a:t>
            </a:r>
          </a:p>
          <a:p>
            <a:pPr eaLnBrk="1" hangingPunct="1">
              <a:spcBef>
                <a:spcPct val="50000"/>
              </a:spcBef>
              <a:buFontTx/>
              <a:buNone/>
            </a:pPr>
            <a:r>
              <a:rPr lang="pl-PL" altLang="pl-PL" sz="2000">
                <a:solidFill>
                  <a:schemeClr val="bg1"/>
                </a:solidFill>
                <a:latin typeface="Arial" panose="020B0604020202020204" pitchFamily="34" charset="0"/>
              </a:rPr>
              <a:t>(ball pushed into the </a:t>
            </a:r>
            <a:br>
              <a:rPr lang="pl-PL" altLang="pl-PL" sz="2000">
                <a:solidFill>
                  <a:schemeClr val="bg1"/>
                </a:solidFill>
                <a:latin typeface="Arial" panose="020B0604020202020204" pitchFamily="34" charset="0"/>
              </a:rPr>
            </a:br>
            <a:r>
              <a:rPr lang="pl-PL" altLang="pl-PL" sz="2000">
                <a:solidFill>
                  <a:schemeClr val="bg1"/>
                </a:solidFill>
                <a:latin typeface="Arial" panose="020B0604020202020204" pitchFamily="34" charset="0"/>
              </a:rPr>
              <a:t>coating)</a:t>
            </a:r>
          </a:p>
        </p:txBody>
      </p:sp>
      <p:pic>
        <p:nvPicPr>
          <p:cNvPr id="520204" name="Picture 3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2363" y="0"/>
            <a:ext cx="29464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0205" name="Rectangle 35"/>
          <p:cNvSpPr>
            <a:spLocks noChangeArrowheads="1"/>
          </p:cNvSpPr>
          <p:nvPr/>
        </p:nvSpPr>
        <p:spPr bwMode="auto">
          <a:xfrm>
            <a:off x="5003800" y="1916113"/>
            <a:ext cx="36718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chemeClr val="bg1"/>
                </a:solidFill>
                <a:latin typeface="Arial" panose="020B0604020202020204" pitchFamily="34" charset="0"/>
              </a:rPr>
              <a:t>H. Jehn, G. Reiners, N. Siegel, in: DIN Deutsches Institut fu¨r</a:t>
            </a:r>
          </a:p>
          <a:p>
            <a:pPr eaLnBrk="1" hangingPunct="1">
              <a:spcBef>
                <a:spcPct val="0"/>
              </a:spcBef>
              <a:buFontTx/>
              <a:buNone/>
            </a:pPr>
            <a:r>
              <a:rPr lang="pl-PL" altLang="pl-PL" sz="1000">
                <a:solidFill>
                  <a:schemeClr val="bg1"/>
                </a:solidFill>
                <a:latin typeface="Arial" panose="020B0604020202020204" pitchFamily="34" charset="0"/>
              </a:rPr>
              <a:t>Normung e.V. (Ed.), Charakterisierung du¨nner Schichten, DINFachbericht,</a:t>
            </a:r>
          </a:p>
          <a:p>
            <a:pPr eaLnBrk="1" hangingPunct="1">
              <a:spcBef>
                <a:spcPct val="0"/>
              </a:spcBef>
              <a:buFontTx/>
              <a:buNone/>
            </a:pPr>
            <a:r>
              <a:rPr lang="pl-PL" altLang="pl-PL" sz="1000">
                <a:solidFill>
                  <a:schemeClr val="bg1"/>
                </a:solidFill>
                <a:latin typeface="Arial" panose="020B0604020202020204" pitchFamily="34" charset="0"/>
              </a:rPr>
              <a:t>vol. 39, Beuth-Verlag GmbH, Berlin, 1993</a:t>
            </a:r>
          </a:p>
        </p:txBody>
      </p:sp>
      <p:sp>
        <p:nvSpPr>
          <p:cNvPr id="520206" name="Rectangle 36"/>
          <p:cNvSpPr>
            <a:spLocks noChangeArrowheads="1"/>
          </p:cNvSpPr>
          <p:nvPr/>
        </p:nvSpPr>
        <p:spPr bwMode="auto">
          <a:xfrm>
            <a:off x="5364163" y="0"/>
            <a:ext cx="3779837" cy="25654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path" presetSubtype="0" accel="50000" decel="50000" fill="hold" grpId="0" nodeType="afterEffect">
                                  <p:stCondLst>
                                    <p:cond delay="0"/>
                                  </p:stCondLst>
                                  <p:childTnLst>
                                    <p:animMotion origin="layout" path="M 2.77778E-7 -0.01666 L 2.77778E-7 -4.07407E-6 " pathEditMode="relative" rAng="0" ptsTypes="AA">
                                      <p:cBhvr>
                                        <p:cTn id="6" dur="2000" fill="hold"/>
                                        <p:tgtEl>
                                          <p:spTgt spid="11270"/>
                                        </p:tgtEl>
                                        <p:attrNameLst>
                                          <p:attrName>ppt_x</p:attrName>
                                          <p:attrName>ppt_y</p:attrName>
                                        </p:attrNameLst>
                                      </p:cBhvr>
                                      <p:rCtr x="0" y="833"/>
                                    </p:animMotion>
                                  </p:childTnLst>
                                </p:cTn>
                              </p:par>
                            </p:childTnLst>
                          </p:cTn>
                        </p:par>
                        <p:par>
                          <p:cTn id="7" fill="hold" nodeType="afterGroup">
                            <p:stCondLst>
                              <p:cond delay="2000"/>
                            </p:stCondLst>
                            <p:childTnLst>
                              <p:par>
                                <p:cTn id="8" presetID="64" presetClass="path" presetSubtype="0" accel="50000" decel="50000" fill="hold" grpId="1" nodeType="afterEffect">
                                  <p:stCondLst>
                                    <p:cond delay="0"/>
                                  </p:stCondLst>
                                  <p:childTnLst>
                                    <p:animMotion origin="layout" path="M 2.77778E-7 2.59259E-6 L 2.77778E-7 -0.01482 " pathEditMode="relative" rAng="0" ptsTypes="AA">
                                      <p:cBhvr>
                                        <p:cTn id="9" dur="2000" fill="hold"/>
                                        <p:tgtEl>
                                          <p:spTgt spid="11270"/>
                                        </p:tgtEl>
                                        <p:attrNameLst>
                                          <p:attrName>ppt_x</p:attrName>
                                          <p:attrName>ppt_y</p:attrName>
                                        </p:attrNameLst>
                                      </p:cBhvr>
                                      <p:rCtr x="0"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animBg="1"/>
      <p:bldP spid="11270" grpId="1"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1218" name="Picture 29" descr="skladanka"/>
          <p:cNvPicPr>
            <a:picLocks noChangeAspect="1" noChangeArrowheads="1"/>
          </p:cNvPicPr>
          <p:nvPr/>
        </p:nvPicPr>
        <p:blipFill>
          <a:blip r:embed="rId2">
            <a:lum bright="12000"/>
            <a:extLst>
              <a:ext uri="{28A0092B-C50C-407E-A947-70E740481C1C}">
                <a14:useLocalDpi xmlns:a14="http://schemas.microsoft.com/office/drawing/2010/main" val="0"/>
              </a:ext>
            </a:extLst>
          </a:blip>
          <a:srcRect l="14557" t="16910" r="12187" b="24791"/>
          <a:stretch>
            <a:fillRect/>
          </a:stretch>
        </p:blipFill>
        <p:spPr bwMode="auto">
          <a:xfrm>
            <a:off x="0" y="836613"/>
            <a:ext cx="9144000" cy="5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1219" name="Text Box 31"/>
          <p:cNvSpPr txBox="1">
            <a:spLocks noChangeArrowheads="1"/>
          </p:cNvSpPr>
          <p:nvPr/>
        </p:nvSpPr>
        <p:spPr bwMode="auto">
          <a:xfrm>
            <a:off x="0" y="476250"/>
            <a:ext cx="7575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800">
                <a:solidFill>
                  <a:schemeClr val="bg1"/>
                </a:solidFill>
                <a:latin typeface="Arial" panose="020B0604020202020204" pitchFamily="34" charset="0"/>
              </a:rPr>
              <a:t>Cross</a:t>
            </a:r>
            <a:r>
              <a:rPr lang="pl-PL" altLang="pl-PL" sz="1800">
                <a:solidFill>
                  <a:schemeClr val="bg1"/>
                </a:solidFill>
                <a:latin typeface="Arial" panose="020B0604020202020204" pitchFamily="34" charset="0"/>
              </a:rPr>
              <a:t>-</a:t>
            </a:r>
            <a:r>
              <a:rPr lang="en-US" altLang="pl-PL" sz="1800">
                <a:solidFill>
                  <a:schemeClr val="bg1"/>
                </a:solidFill>
                <a:latin typeface="Arial" panose="020B0604020202020204" pitchFamily="34" charset="0"/>
              </a:rPr>
              <a:t> section of the place where penetrator was pushed into the coating</a:t>
            </a:r>
          </a:p>
        </p:txBody>
      </p:sp>
      <p:pic>
        <p:nvPicPr>
          <p:cNvPr id="521220" name="Picture 32"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1" name="Strzałka wygięta w górę 10"/>
          <p:cNvSpPr/>
          <p:nvPr/>
        </p:nvSpPr>
        <p:spPr>
          <a:xfrm flipH="1" flipV="1">
            <a:off x="214313" y="4071938"/>
            <a:ext cx="7715250" cy="500062"/>
          </a:xfrm>
          <a:prstGeom prst="bentUpArrow">
            <a:avLst>
              <a:gd name="adj1" fmla="val 14842"/>
              <a:gd name="adj2" fmla="val 25000"/>
              <a:gd name="adj3" fmla="val 250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21222" name="pole tekstowe 5"/>
          <p:cNvSpPr txBox="1">
            <a:spLocks noChangeArrowheads="1"/>
          </p:cNvSpPr>
          <p:nvPr/>
        </p:nvSpPr>
        <p:spPr bwMode="auto">
          <a:xfrm>
            <a:off x="395288" y="3500438"/>
            <a:ext cx="4470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latin typeface="Arial" panose="020B0604020202020204" pitchFamily="34" charset="0"/>
              </a:rPr>
              <a:t>TEM image of the cross-section</a:t>
            </a:r>
          </a:p>
        </p:txBody>
      </p:sp>
      <p:sp>
        <p:nvSpPr>
          <p:cNvPr id="521223" name="pole tekstowe 17"/>
          <p:cNvSpPr txBox="1">
            <a:spLocks noChangeArrowheads="1"/>
          </p:cNvSpPr>
          <p:nvPr/>
        </p:nvSpPr>
        <p:spPr bwMode="auto">
          <a:xfrm>
            <a:off x="279400" y="71438"/>
            <a:ext cx="2940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32 layered Ti/TiN coating</a:t>
            </a:r>
            <a:r>
              <a:rPr lang="pl-PL" altLang="pl-PL" sz="1800">
                <a:latin typeface="Arial" panose="020B0604020202020204" pitchFamily="34" charset="0"/>
              </a:rPr>
              <a:t> </a:t>
            </a:r>
          </a:p>
        </p:txBody>
      </p:sp>
      <p:grpSp>
        <p:nvGrpSpPr>
          <p:cNvPr id="521224" name="Group 12"/>
          <p:cNvGrpSpPr>
            <a:grpSpLocks/>
          </p:cNvGrpSpPr>
          <p:nvPr/>
        </p:nvGrpSpPr>
        <p:grpSpPr bwMode="auto">
          <a:xfrm>
            <a:off x="7381875" y="1052513"/>
            <a:ext cx="1582738" cy="1439862"/>
            <a:chOff x="3379" y="2795"/>
            <a:chExt cx="1542" cy="1320"/>
          </a:xfrm>
        </p:grpSpPr>
        <p:pic>
          <p:nvPicPr>
            <p:cNvPr id="521226" name="Picture 9" descr="fig1"/>
            <p:cNvPicPr>
              <a:picLocks noChangeAspect="1" noChangeArrowheads="1"/>
            </p:cNvPicPr>
            <p:nvPr/>
          </p:nvPicPr>
          <p:blipFill>
            <a:blip r:embed="rId5">
              <a:lum bright="-6000" contrast="72000"/>
              <a:extLst>
                <a:ext uri="{28A0092B-C50C-407E-A947-70E740481C1C}">
                  <a14:useLocalDpi xmlns:a14="http://schemas.microsoft.com/office/drawing/2010/main" val="0"/>
                </a:ext>
              </a:extLst>
            </a:blip>
            <a:srcRect l="31238" t="27583" r="29333" b="35759"/>
            <a:stretch>
              <a:fillRect/>
            </a:stretch>
          </p:blipFill>
          <p:spPr bwMode="auto">
            <a:xfrm>
              <a:off x="3379" y="2795"/>
              <a:ext cx="1542" cy="132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21227" name="Line 10"/>
            <p:cNvSpPr>
              <a:spLocks noChangeShapeType="1"/>
            </p:cNvSpPr>
            <p:nvPr/>
          </p:nvSpPr>
          <p:spPr bwMode="auto">
            <a:xfrm>
              <a:off x="3434" y="4020"/>
              <a:ext cx="1396" cy="1"/>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1228" name="Text Box 11"/>
            <p:cNvSpPr txBox="1">
              <a:spLocks noChangeArrowheads="1"/>
            </p:cNvSpPr>
            <p:nvPr/>
          </p:nvSpPr>
          <p:spPr bwMode="auto">
            <a:xfrm>
              <a:off x="3885" y="3773"/>
              <a:ext cx="601"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Arial" panose="020B0604020202020204" pitchFamily="34" charset="0"/>
                </a:rPr>
                <a:t>30 </a:t>
              </a:r>
              <a:r>
                <a:rPr lang="pl-PL" altLang="pl-PL" sz="1200" b="1">
                  <a:latin typeface="Symbol" panose="05050102010706020507" pitchFamily="18" charset="2"/>
                </a:rPr>
                <a:t>m</a:t>
              </a:r>
              <a:r>
                <a:rPr lang="pl-PL" altLang="pl-PL" sz="1200" b="1">
                  <a:latin typeface="Arial" panose="020B0604020202020204" pitchFamily="34" charset="0"/>
                </a:rPr>
                <a:t>m</a:t>
              </a:r>
            </a:p>
          </p:txBody>
        </p:sp>
      </p:grpSp>
      <p:sp>
        <p:nvSpPr>
          <p:cNvPr id="521225" name="Text Box 14"/>
          <p:cNvSpPr txBox="1">
            <a:spLocks noChangeArrowheads="1"/>
          </p:cNvSpPr>
          <p:nvPr/>
        </p:nvSpPr>
        <p:spPr bwMode="auto">
          <a:xfrm>
            <a:off x="7667625" y="1052513"/>
            <a:ext cx="11017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i="1">
                <a:latin typeface="Arial" panose="020B0604020202020204" pitchFamily="34" charset="0"/>
              </a:rPr>
              <a:t>SEM image</a:t>
            </a:r>
          </a:p>
        </p:txBody>
      </p:sp>
    </p:spTree>
  </p:cSld>
  <p:clrMapOvr>
    <a:masterClrMapping/>
  </p:clrMapOvr>
  <p:transition advClick="0">
    <p:wipe dir="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42" name="Picture 4" descr="fig4"/>
          <p:cNvPicPr>
            <a:picLocks noChangeAspect="1" noChangeArrowheads="1"/>
          </p:cNvPicPr>
          <p:nvPr/>
        </p:nvPicPr>
        <p:blipFill>
          <a:blip r:embed="rId2">
            <a:lum bright="18000" contrast="12000"/>
            <a:extLst>
              <a:ext uri="{28A0092B-C50C-407E-A947-70E740481C1C}">
                <a14:useLocalDpi xmlns:a14="http://schemas.microsoft.com/office/drawing/2010/main" val="0"/>
              </a:ext>
            </a:extLst>
          </a:blip>
          <a:srcRect/>
          <a:stretch>
            <a:fillRect/>
          </a:stretch>
        </p:blipFill>
        <p:spPr bwMode="auto">
          <a:xfrm>
            <a:off x="1042988" y="969963"/>
            <a:ext cx="6985000" cy="5229225"/>
          </a:xfrm>
          <a:prstGeom prst="rect">
            <a:avLst/>
          </a:prstGeom>
          <a:noFill/>
          <a:ln w="9525">
            <a:solidFill>
              <a:schemeClr val="bg2"/>
            </a:solidFill>
            <a:miter lim="800000"/>
            <a:headEnd/>
            <a:tailEnd/>
          </a:ln>
          <a:extLst>
            <a:ext uri="{909E8E84-426E-40DD-AFC4-6F175D3DCCD1}">
              <a14:hiddenFill xmlns:a14="http://schemas.microsoft.com/office/drawing/2010/main">
                <a:solidFill>
                  <a:srgbClr val="FFFFFF"/>
                </a:solidFill>
              </a14:hiddenFill>
            </a:ext>
          </a:extLst>
        </p:spPr>
      </p:pic>
      <p:grpSp>
        <p:nvGrpSpPr>
          <p:cNvPr id="2" name="Group 5"/>
          <p:cNvGrpSpPr>
            <a:grpSpLocks/>
          </p:cNvGrpSpPr>
          <p:nvPr/>
        </p:nvGrpSpPr>
        <p:grpSpPr bwMode="auto">
          <a:xfrm>
            <a:off x="2195513" y="3141663"/>
            <a:ext cx="3313112" cy="1997075"/>
            <a:chOff x="3578" y="10418"/>
            <a:chExt cx="3420" cy="2340"/>
          </a:xfrm>
        </p:grpSpPr>
        <p:sp>
          <p:nvSpPr>
            <p:cNvPr id="522259" name="Line 6"/>
            <p:cNvSpPr>
              <a:spLocks noChangeShapeType="1"/>
            </p:cNvSpPr>
            <p:nvPr/>
          </p:nvSpPr>
          <p:spPr bwMode="auto">
            <a:xfrm>
              <a:off x="6818" y="11138"/>
              <a:ext cx="180" cy="1620"/>
            </a:xfrm>
            <a:prstGeom prst="line">
              <a:avLst/>
            </a:prstGeom>
            <a:noFill/>
            <a:ln w="19050">
              <a:solidFill>
                <a:srgbClr val="FFFFFF"/>
              </a:solidFill>
              <a:prstDash val="sysDot"/>
              <a:round/>
              <a:headEnd type="arrow" w="med" len="med"/>
              <a:tailEnd/>
            </a:ln>
            <a:extLst>
              <a:ext uri="{909E8E84-426E-40DD-AFC4-6F175D3DCCD1}">
                <a14:hiddenFill xmlns:a14="http://schemas.microsoft.com/office/drawing/2010/main">
                  <a:noFill/>
                </a14:hiddenFill>
              </a:ext>
            </a:extLst>
          </p:spPr>
          <p:txBody>
            <a:bodyPr/>
            <a:lstStyle/>
            <a:p>
              <a:endParaRPr lang="pl-PL"/>
            </a:p>
          </p:txBody>
        </p:sp>
        <p:sp>
          <p:nvSpPr>
            <p:cNvPr id="522260" name="Line 7"/>
            <p:cNvSpPr>
              <a:spLocks noChangeShapeType="1"/>
            </p:cNvSpPr>
            <p:nvPr/>
          </p:nvSpPr>
          <p:spPr bwMode="auto">
            <a:xfrm>
              <a:off x="6278" y="10778"/>
              <a:ext cx="0" cy="1440"/>
            </a:xfrm>
            <a:prstGeom prst="line">
              <a:avLst/>
            </a:prstGeom>
            <a:noFill/>
            <a:ln w="19050">
              <a:solidFill>
                <a:srgbClr val="FFFFFF"/>
              </a:solidFill>
              <a:prstDash val="sysDot"/>
              <a:round/>
              <a:headEnd type="arrow" w="med" len="med"/>
              <a:tailEnd/>
            </a:ln>
            <a:extLst>
              <a:ext uri="{909E8E84-426E-40DD-AFC4-6F175D3DCCD1}">
                <a14:hiddenFill xmlns:a14="http://schemas.microsoft.com/office/drawing/2010/main">
                  <a:noFill/>
                </a14:hiddenFill>
              </a:ext>
            </a:extLst>
          </p:spPr>
          <p:txBody>
            <a:bodyPr/>
            <a:lstStyle/>
            <a:p>
              <a:endParaRPr lang="pl-PL"/>
            </a:p>
          </p:txBody>
        </p:sp>
        <p:sp>
          <p:nvSpPr>
            <p:cNvPr id="522261" name="Line 8"/>
            <p:cNvSpPr>
              <a:spLocks noChangeShapeType="1"/>
            </p:cNvSpPr>
            <p:nvPr/>
          </p:nvSpPr>
          <p:spPr bwMode="auto">
            <a:xfrm>
              <a:off x="5598" y="10608"/>
              <a:ext cx="180" cy="1440"/>
            </a:xfrm>
            <a:prstGeom prst="line">
              <a:avLst/>
            </a:prstGeom>
            <a:noFill/>
            <a:ln w="19050">
              <a:solidFill>
                <a:srgbClr val="FFFFFF"/>
              </a:solidFill>
              <a:prstDash val="sysDot"/>
              <a:round/>
              <a:headEnd type="arrow" w="med" len="med"/>
              <a:tailEnd/>
            </a:ln>
            <a:extLst>
              <a:ext uri="{909E8E84-426E-40DD-AFC4-6F175D3DCCD1}">
                <a14:hiddenFill xmlns:a14="http://schemas.microsoft.com/office/drawing/2010/main">
                  <a:noFill/>
                </a14:hiddenFill>
              </a:ext>
            </a:extLst>
          </p:spPr>
          <p:txBody>
            <a:bodyPr/>
            <a:lstStyle/>
            <a:p>
              <a:endParaRPr lang="pl-PL"/>
            </a:p>
          </p:txBody>
        </p:sp>
        <p:sp>
          <p:nvSpPr>
            <p:cNvPr id="522262" name="Line 9"/>
            <p:cNvSpPr>
              <a:spLocks noChangeShapeType="1"/>
            </p:cNvSpPr>
            <p:nvPr/>
          </p:nvSpPr>
          <p:spPr bwMode="auto">
            <a:xfrm>
              <a:off x="3578" y="10598"/>
              <a:ext cx="0" cy="1440"/>
            </a:xfrm>
            <a:prstGeom prst="line">
              <a:avLst/>
            </a:prstGeom>
            <a:noFill/>
            <a:ln w="19050">
              <a:solidFill>
                <a:srgbClr val="FFFFFF"/>
              </a:solidFill>
              <a:prstDash val="sysDot"/>
              <a:round/>
              <a:headEnd type="arrow" w="med" len="med"/>
              <a:tailEnd/>
            </a:ln>
            <a:extLst>
              <a:ext uri="{909E8E84-426E-40DD-AFC4-6F175D3DCCD1}">
                <a14:hiddenFill xmlns:a14="http://schemas.microsoft.com/office/drawing/2010/main">
                  <a:noFill/>
                </a14:hiddenFill>
              </a:ext>
            </a:extLst>
          </p:spPr>
          <p:txBody>
            <a:bodyPr/>
            <a:lstStyle/>
            <a:p>
              <a:endParaRPr lang="pl-PL"/>
            </a:p>
          </p:txBody>
        </p:sp>
        <p:sp>
          <p:nvSpPr>
            <p:cNvPr id="522263" name="Line 10"/>
            <p:cNvSpPr>
              <a:spLocks noChangeShapeType="1"/>
            </p:cNvSpPr>
            <p:nvPr/>
          </p:nvSpPr>
          <p:spPr bwMode="auto">
            <a:xfrm>
              <a:off x="4038" y="10418"/>
              <a:ext cx="180" cy="1440"/>
            </a:xfrm>
            <a:prstGeom prst="line">
              <a:avLst/>
            </a:prstGeom>
            <a:noFill/>
            <a:ln w="19050">
              <a:solidFill>
                <a:srgbClr val="FFFFFF"/>
              </a:solidFill>
              <a:prstDash val="sysDot"/>
              <a:round/>
              <a:headEnd type="arrow" w="med" len="med"/>
              <a:tailEnd/>
            </a:ln>
            <a:extLst>
              <a:ext uri="{909E8E84-426E-40DD-AFC4-6F175D3DCCD1}">
                <a14:hiddenFill xmlns:a14="http://schemas.microsoft.com/office/drawing/2010/main">
                  <a:noFill/>
                </a14:hiddenFill>
              </a:ext>
            </a:extLst>
          </p:spPr>
          <p:txBody>
            <a:bodyPr/>
            <a:lstStyle/>
            <a:p>
              <a:endParaRPr lang="pl-PL"/>
            </a:p>
          </p:txBody>
        </p:sp>
      </p:grpSp>
      <p:sp>
        <p:nvSpPr>
          <p:cNvPr id="522244" name="Text Box 11"/>
          <p:cNvSpPr txBox="1">
            <a:spLocks noChangeArrowheads="1"/>
          </p:cNvSpPr>
          <p:nvPr/>
        </p:nvSpPr>
        <p:spPr bwMode="auto">
          <a:xfrm>
            <a:off x="1908175" y="404813"/>
            <a:ext cx="5561013"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400">
                <a:solidFill>
                  <a:schemeClr val="bg1"/>
                </a:solidFill>
                <a:latin typeface="Arial" panose="020B0604020202020204" pitchFamily="34" charset="0"/>
              </a:rPr>
              <a:t>Coating surface</a:t>
            </a:r>
          </a:p>
        </p:txBody>
      </p:sp>
      <p:grpSp>
        <p:nvGrpSpPr>
          <p:cNvPr id="522245" name="Group 12"/>
          <p:cNvGrpSpPr>
            <a:grpSpLocks/>
          </p:cNvGrpSpPr>
          <p:nvPr/>
        </p:nvGrpSpPr>
        <p:grpSpPr bwMode="auto">
          <a:xfrm>
            <a:off x="2916238" y="620713"/>
            <a:ext cx="3552825" cy="373062"/>
            <a:chOff x="1674" y="663"/>
            <a:chExt cx="2238" cy="235"/>
          </a:xfrm>
        </p:grpSpPr>
        <p:sp>
          <p:nvSpPr>
            <p:cNvPr id="522255" name="Line 13"/>
            <p:cNvSpPr>
              <a:spLocks noChangeShapeType="1"/>
            </p:cNvSpPr>
            <p:nvPr/>
          </p:nvSpPr>
          <p:spPr bwMode="auto">
            <a:xfrm>
              <a:off x="3152" y="663"/>
              <a:ext cx="760" cy="23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2256" name="Line 14"/>
            <p:cNvSpPr>
              <a:spLocks noChangeShapeType="1"/>
            </p:cNvSpPr>
            <p:nvPr/>
          </p:nvSpPr>
          <p:spPr bwMode="auto">
            <a:xfrm>
              <a:off x="3152" y="663"/>
              <a:ext cx="468" cy="23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2257" name="Line 15"/>
            <p:cNvSpPr>
              <a:spLocks noChangeShapeType="1"/>
            </p:cNvSpPr>
            <p:nvPr/>
          </p:nvSpPr>
          <p:spPr bwMode="auto">
            <a:xfrm flipH="1">
              <a:off x="1674" y="663"/>
              <a:ext cx="616" cy="23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2258" name="Line 16"/>
            <p:cNvSpPr>
              <a:spLocks noChangeShapeType="1"/>
            </p:cNvSpPr>
            <p:nvPr/>
          </p:nvSpPr>
          <p:spPr bwMode="auto">
            <a:xfrm flipH="1">
              <a:off x="1966" y="663"/>
              <a:ext cx="324" cy="23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522246" name="Text Box 17"/>
          <p:cNvSpPr txBox="1">
            <a:spLocks noChangeArrowheads="1"/>
          </p:cNvSpPr>
          <p:nvPr/>
        </p:nvSpPr>
        <p:spPr bwMode="auto">
          <a:xfrm>
            <a:off x="1149350" y="5589588"/>
            <a:ext cx="2924175"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FFFF"/>
                </a:solidFill>
                <a:latin typeface="Arial" panose="020B0604020202020204" pitchFamily="34" charset="0"/>
              </a:rPr>
              <a:t>Austenite steel substrate</a:t>
            </a:r>
            <a:endParaRPr lang="pl-PL" altLang="pl-PL" sz="1800">
              <a:latin typeface="Arial" panose="020B0604020202020204" pitchFamily="34" charset="0"/>
            </a:endParaRPr>
          </a:p>
        </p:txBody>
      </p:sp>
      <p:sp>
        <p:nvSpPr>
          <p:cNvPr id="522247" name="Text Box 18"/>
          <p:cNvSpPr txBox="1">
            <a:spLocks noChangeArrowheads="1"/>
          </p:cNvSpPr>
          <p:nvPr/>
        </p:nvSpPr>
        <p:spPr bwMode="auto">
          <a:xfrm>
            <a:off x="1042988" y="90488"/>
            <a:ext cx="66976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2000">
                <a:solidFill>
                  <a:schemeClr val="bg1"/>
                </a:solidFill>
                <a:latin typeface="Arial" panose="020B0604020202020204" pitchFamily="34" charset="0"/>
              </a:rPr>
              <a:t>I. as-deposited mono-layer coating</a:t>
            </a:r>
          </a:p>
        </p:txBody>
      </p:sp>
      <p:grpSp>
        <p:nvGrpSpPr>
          <p:cNvPr id="522248" name="Group 19"/>
          <p:cNvGrpSpPr>
            <a:grpSpLocks/>
          </p:cNvGrpSpPr>
          <p:nvPr/>
        </p:nvGrpSpPr>
        <p:grpSpPr bwMode="auto">
          <a:xfrm>
            <a:off x="7138988" y="5746750"/>
            <a:ext cx="708025" cy="274638"/>
            <a:chOff x="4497" y="3620"/>
            <a:chExt cx="446" cy="173"/>
          </a:xfrm>
        </p:grpSpPr>
        <p:sp>
          <p:nvSpPr>
            <p:cNvPr id="522253" name="Text Box 20"/>
            <p:cNvSpPr txBox="1">
              <a:spLocks noChangeArrowheads="1"/>
            </p:cNvSpPr>
            <p:nvPr/>
          </p:nvSpPr>
          <p:spPr bwMode="auto">
            <a:xfrm>
              <a:off x="4497" y="3620"/>
              <a:ext cx="44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rPr>
                <a:t>100 nm</a:t>
              </a:r>
            </a:p>
          </p:txBody>
        </p:sp>
        <p:sp>
          <p:nvSpPr>
            <p:cNvPr id="522254" name="Line 21"/>
            <p:cNvSpPr>
              <a:spLocks noChangeShapeType="1"/>
            </p:cNvSpPr>
            <p:nvPr/>
          </p:nvSpPr>
          <p:spPr bwMode="auto">
            <a:xfrm rot="-5400000">
              <a:off x="4736" y="3615"/>
              <a:ext cx="0" cy="356"/>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522249" name="Text Box 22"/>
          <p:cNvSpPr txBox="1">
            <a:spLocks noChangeArrowheads="1"/>
          </p:cNvSpPr>
          <p:nvPr/>
        </p:nvSpPr>
        <p:spPr bwMode="auto">
          <a:xfrm>
            <a:off x="1111250" y="4657725"/>
            <a:ext cx="51133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b="1">
                <a:solidFill>
                  <a:schemeClr val="bg1"/>
                </a:solidFill>
                <a:latin typeface="Arial" panose="020B0604020202020204" pitchFamily="34" charset="0"/>
              </a:rPr>
              <a:t>residual-stress caused micro-cracks</a:t>
            </a:r>
          </a:p>
        </p:txBody>
      </p:sp>
      <p:pic>
        <p:nvPicPr>
          <p:cNvPr id="522250" name="Picture 23"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2251" name="pole tekstowe 22"/>
          <p:cNvSpPr txBox="1">
            <a:spLocks noChangeArrowheads="1"/>
          </p:cNvSpPr>
          <p:nvPr/>
        </p:nvSpPr>
        <p:spPr bwMode="auto">
          <a:xfrm>
            <a:off x="6659563" y="549275"/>
            <a:ext cx="1339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TiN coating</a:t>
            </a:r>
          </a:p>
        </p:txBody>
      </p:sp>
      <p:sp>
        <p:nvSpPr>
          <p:cNvPr id="522252" name="pole tekstowe 22"/>
          <p:cNvSpPr txBox="1">
            <a:spLocks noChangeArrowheads="1"/>
          </p:cNvSpPr>
          <p:nvPr/>
        </p:nvSpPr>
        <p:spPr bwMode="auto">
          <a:xfrm>
            <a:off x="2928938" y="6357938"/>
            <a:ext cx="339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TEM image of the cross-section</a:t>
            </a:r>
          </a:p>
        </p:txBody>
      </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repeatCount="2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3266" name="Picture 4" descr="BF10_11"/>
          <p:cNvPicPr>
            <a:picLocks noChangeAspect="1" noChangeArrowheads="1"/>
          </p:cNvPicPr>
          <p:nvPr/>
        </p:nvPicPr>
        <p:blipFill>
          <a:blip r:embed="rId2">
            <a:lum contrast="12000"/>
            <a:extLst>
              <a:ext uri="{28A0092B-C50C-407E-A947-70E740481C1C}">
                <a14:useLocalDpi xmlns:a14="http://schemas.microsoft.com/office/drawing/2010/main" val="0"/>
              </a:ext>
            </a:extLst>
          </a:blip>
          <a:srcRect l="34195" t="10507" r="-594" b="7077"/>
          <a:stretch>
            <a:fillRect/>
          </a:stretch>
        </p:blipFill>
        <p:spPr bwMode="auto">
          <a:xfrm>
            <a:off x="1331913" y="476250"/>
            <a:ext cx="6408737"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22"/>
          <p:cNvGrpSpPr>
            <a:grpSpLocks/>
          </p:cNvGrpSpPr>
          <p:nvPr/>
        </p:nvGrpSpPr>
        <p:grpSpPr bwMode="auto">
          <a:xfrm>
            <a:off x="5940425" y="2774950"/>
            <a:ext cx="538163" cy="1266825"/>
            <a:chOff x="3742" y="1748"/>
            <a:chExt cx="339" cy="798"/>
          </a:xfrm>
        </p:grpSpPr>
        <p:sp>
          <p:nvSpPr>
            <p:cNvPr id="523279" name="Line 5"/>
            <p:cNvSpPr>
              <a:spLocks noChangeShapeType="1"/>
            </p:cNvSpPr>
            <p:nvPr/>
          </p:nvSpPr>
          <p:spPr bwMode="auto">
            <a:xfrm flipV="1">
              <a:off x="3742" y="1748"/>
              <a:ext cx="120" cy="120"/>
            </a:xfrm>
            <a:prstGeom prst="line">
              <a:avLst/>
            </a:prstGeom>
            <a:noFill/>
            <a:ln w="9525">
              <a:solidFill>
                <a:srgbClr val="66FF33"/>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3280" name="Line 6"/>
            <p:cNvSpPr>
              <a:spLocks noChangeShapeType="1"/>
            </p:cNvSpPr>
            <p:nvPr/>
          </p:nvSpPr>
          <p:spPr bwMode="auto">
            <a:xfrm flipV="1">
              <a:off x="3799" y="1908"/>
              <a:ext cx="120" cy="120"/>
            </a:xfrm>
            <a:prstGeom prst="line">
              <a:avLst/>
            </a:prstGeom>
            <a:noFill/>
            <a:ln w="9525">
              <a:solidFill>
                <a:srgbClr val="66FF33"/>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3281" name="Line 7"/>
            <p:cNvSpPr>
              <a:spLocks noChangeShapeType="1"/>
            </p:cNvSpPr>
            <p:nvPr/>
          </p:nvSpPr>
          <p:spPr bwMode="auto">
            <a:xfrm flipV="1">
              <a:off x="3848" y="2069"/>
              <a:ext cx="121" cy="120"/>
            </a:xfrm>
            <a:prstGeom prst="line">
              <a:avLst/>
            </a:prstGeom>
            <a:noFill/>
            <a:ln w="9525">
              <a:solidFill>
                <a:srgbClr val="66FF33"/>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3282" name="Line 8"/>
            <p:cNvSpPr>
              <a:spLocks noChangeShapeType="1"/>
            </p:cNvSpPr>
            <p:nvPr/>
          </p:nvSpPr>
          <p:spPr bwMode="auto">
            <a:xfrm flipV="1">
              <a:off x="3911" y="2239"/>
              <a:ext cx="120" cy="120"/>
            </a:xfrm>
            <a:prstGeom prst="line">
              <a:avLst/>
            </a:prstGeom>
            <a:noFill/>
            <a:ln w="9525">
              <a:solidFill>
                <a:srgbClr val="66FF33"/>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3283" name="Line 9"/>
            <p:cNvSpPr>
              <a:spLocks noChangeShapeType="1"/>
            </p:cNvSpPr>
            <p:nvPr/>
          </p:nvSpPr>
          <p:spPr bwMode="auto">
            <a:xfrm flipV="1">
              <a:off x="3961" y="2426"/>
              <a:ext cx="120" cy="120"/>
            </a:xfrm>
            <a:prstGeom prst="line">
              <a:avLst/>
            </a:prstGeom>
            <a:noFill/>
            <a:ln w="9525">
              <a:solidFill>
                <a:srgbClr val="66FF33"/>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523268" name="Text Box 10"/>
          <p:cNvSpPr txBox="1">
            <a:spLocks noChangeArrowheads="1"/>
          </p:cNvSpPr>
          <p:nvPr/>
        </p:nvSpPr>
        <p:spPr bwMode="auto">
          <a:xfrm>
            <a:off x="1312863" y="5927725"/>
            <a:ext cx="1525587"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pl-PL" altLang="pl-PL" sz="1200" b="1">
                <a:solidFill>
                  <a:srgbClr val="FFFFFF"/>
                </a:solidFill>
                <a:latin typeface="Arial" panose="020B0604020202020204" pitchFamily="34" charset="0"/>
              </a:rPr>
              <a:t>10 nm</a:t>
            </a:r>
            <a:endParaRPr lang="pl-PL" altLang="pl-PL" sz="1200" b="1">
              <a:latin typeface="Arial" panose="020B0604020202020204" pitchFamily="34" charset="0"/>
            </a:endParaRPr>
          </a:p>
        </p:txBody>
      </p:sp>
      <p:sp>
        <p:nvSpPr>
          <p:cNvPr id="523269" name="Line 11"/>
          <p:cNvSpPr>
            <a:spLocks noChangeShapeType="1"/>
          </p:cNvSpPr>
          <p:nvPr/>
        </p:nvSpPr>
        <p:spPr bwMode="auto">
          <a:xfrm rot="5400000">
            <a:off x="2105025" y="5826125"/>
            <a:ext cx="0" cy="7620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3270" name="Text Box 12"/>
          <p:cNvSpPr txBox="1">
            <a:spLocks noChangeArrowheads="1"/>
          </p:cNvSpPr>
          <p:nvPr/>
        </p:nvSpPr>
        <p:spPr bwMode="auto">
          <a:xfrm>
            <a:off x="5003800" y="1268413"/>
            <a:ext cx="267017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Arial" panose="020B0604020202020204" pitchFamily="34" charset="0"/>
              </a:rPr>
              <a:t>Microcracks cutting through</a:t>
            </a:r>
            <a:br>
              <a:rPr lang="pl-PL" altLang="pl-PL" sz="1600">
                <a:latin typeface="Arial" panose="020B0604020202020204" pitchFamily="34" charset="0"/>
              </a:rPr>
            </a:br>
            <a:r>
              <a:rPr lang="pl-PL" altLang="pl-PL" sz="1600">
                <a:latin typeface="Arial" panose="020B0604020202020204" pitchFamily="34" charset="0"/>
              </a:rPr>
              <a:t> columnar crystallites</a:t>
            </a:r>
          </a:p>
        </p:txBody>
      </p:sp>
      <p:sp>
        <p:nvSpPr>
          <p:cNvPr id="523271" name="Line 13"/>
          <p:cNvSpPr>
            <a:spLocks noChangeShapeType="1"/>
          </p:cNvSpPr>
          <p:nvPr/>
        </p:nvSpPr>
        <p:spPr bwMode="auto">
          <a:xfrm>
            <a:off x="5940425" y="1844675"/>
            <a:ext cx="71438"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3272" name="Line 14"/>
          <p:cNvSpPr>
            <a:spLocks noChangeShapeType="1"/>
          </p:cNvSpPr>
          <p:nvPr/>
        </p:nvSpPr>
        <p:spPr bwMode="auto">
          <a:xfrm>
            <a:off x="3276600" y="1773238"/>
            <a:ext cx="0"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9229" name="Line 15"/>
          <p:cNvSpPr>
            <a:spLocks noChangeShapeType="1"/>
          </p:cNvSpPr>
          <p:nvPr/>
        </p:nvSpPr>
        <p:spPr bwMode="auto">
          <a:xfrm flipV="1">
            <a:off x="3276600" y="3213100"/>
            <a:ext cx="0" cy="720725"/>
          </a:xfrm>
          <a:prstGeom prst="line">
            <a:avLst/>
          </a:prstGeom>
          <a:noFill/>
          <a:ln w="57150">
            <a:solidFill>
              <a:srgbClr val="FFFF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pl-PL"/>
          </a:p>
        </p:txBody>
      </p:sp>
      <p:sp>
        <p:nvSpPr>
          <p:cNvPr id="523274" name="Text Box 16"/>
          <p:cNvSpPr txBox="1">
            <a:spLocks noChangeArrowheads="1"/>
          </p:cNvSpPr>
          <p:nvPr/>
        </p:nvSpPr>
        <p:spPr bwMode="auto">
          <a:xfrm>
            <a:off x="1331913" y="1274763"/>
            <a:ext cx="32877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a:latin typeface="Arial" panose="020B0604020202020204" pitchFamily="34" charset="0"/>
              </a:rPr>
              <a:t>Microcrack along grain boundaries</a:t>
            </a:r>
          </a:p>
        </p:txBody>
      </p:sp>
      <p:pic>
        <p:nvPicPr>
          <p:cNvPr id="523275" name="Picture 17"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3276" name="Rectangle 18"/>
          <p:cNvSpPr>
            <a:spLocks noChangeArrowheads="1"/>
          </p:cNvSpPr>
          <p:nvPr/>
        </p:nvSpPr>
        <p:spPr bwMode="auto">
          <a:xfrm>
            <a:off x="0" y="0"/>
            <a:ext cx="4832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Single layered coating- low loading (0.25N)</a:t>
            </a:r>
          </a:p>
        </p:txBody>
      </p:sp>
      <p:sp>
        <p:nvSpPr>
          <p:cNvPr id="523277" name="pole tekstowe 16"/>
          <p:cNvSpPr txBox="1">
            <a:spLocks noChangeArrowheads="1"/>
          </p:cNvSpPr>
          <p:nvPr/>
        </p:nvSpPr>
        <p:spPr bwMode="auto">
          <a:xfrm>
            <a:off x="6300788" y="0"/>
            <a:ext cx="1339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TiN coating</a:t>
            </a:r>
          </a:p>
        </p:txBody>
      </p:sp>
      <p:sp>
        <p:nvSpPr>
          <p:cNvPr id="523278" name="pole tekstowe 17"/>
          <p:cNvSpPr txBox="1">
            <a:spLocks noChangeArrowheads="1"/>
          </p:cNvSpPr>
          <p:nvPr/>
        </p:nvSpPr>
        <p:spPr bwMode="auto">
          <a:xfrm>
            <a:off x="2928938" y="6357938"/>
            <a:ext cx="339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TEM image of the cross-section</a:t>
            </a:r>
          </a:p>
        </p:txBody>
      </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repeatCount="indefinite" fill="hold" nodeType="clickEffect">
                                  <p:stCondLst>
                                    <p:cond delay="0"/>
                                  </p:stCondLst>
                                  <p:endCondLst>
                                    <p:cond evt="onNext" delay="0">
                                      <p:tgtEl>
                                        <p:sldTgt/>
                                      </p:tgtEl>
                                    </p:cond>
                                  </p:endCondLst>
                                  <p:childTnLst>
                                    <p:set>
                                      <p:cBhvr>
                                        <p:cTn id="6" dur="1" fill="hold">
                                          <p:stCondLst>
                                            <p:cond delay="0"/>
                                          </p:stCondLst>
                                        </p:cTn>
                                        <p:tgtEl>
                                          <p:spTgt spid="9229"/>
                                        </p:tgtEl>
                                        <p:attrNameLst>
                                          <p:attrName>style.visibility</p:attrName>
                                        </p:attrNameLst>
                                      </p:cBhvr>
                                      <p:to>
                                        <p:strVal val="visible"/>
                                      </p:to>
                                    </p:set>
                                    <p:animEffect transition="in" filter="dissolve">
                                      <p:cBhvr>
                                        <p:cTn id="7" dur="500"/>
                                        <p:tgtEl>
                                          <p:spTgt spid="922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repeatCount="indefinite"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4290" name="Picture 4"/>
          <p:cNvPicPr>
            <a:picLocks noChangeAspect="1" noChangeArrowheads="1"/>
          </p:cNvPicPr>
          <p:nvPr/>
        </p:nvPicPr>
        <p:blipFill>
          <a:blip r:embed="rId2">
            <a:extLst>
              <a:ext uri="{28A0092B-C50C-407E-A947-70E740481C1C}">
                <a14:useLocalDpi xmlns:a14="http://schemas.microsoft.com/office/drawing/2010/main" val="0"/>
              </a:ext>
            </a:extLst>
          </a:blip>
          <a:srcRect t="18881" b="8983"/>
          <a:stretch>
            <a:fillRect/>
          </a:stretch>
        </p:blipFill>
        <p:spPr bwMode="auto">
          <a:xfrm>
            <a:off x="900113" y="422275"/>
            <a:ext cx="7883525" cy="5913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5"/>
          <p:cNvGrpSpPr>
            <a:grpSpLocks/>
          </p:cNvGrpSpPr>
          <p:nvPr/>
        </p:nvGrpSpPr>
        <p:grpSpPr bwMode="auto">
          <a:xfrm>
            <a:off x="1476375" y="765175"/>
            <a:ext cx="6840538" cy="5280025"/>
            <a:chOff x="930" y="482"/>
            <a:chExt cx="4309" cy="3326"/>
          </a:xfrm>
        </p:grpSpPr>
        <p:grpSp>
          <p:nvGrpSpPr>
            <p:cNvPr id="524294" name="Group 6"/>
            <p:cNvGrpSpPr>
              <a:grpSpLocks/>
            </p:cNvGrpSpPr>
            <p:nvPr/>
          </p:nvGrpSpPr>
          <p:grpSpPr bwMode="auto">
            <a:xfrm>
              <a:off x="930" y="482"/>
              <a:ext cx="4309" cy="3326"/>
              <a:chOff x="884" y="482"/>
              <a:chExt cx="4309" cy="3326"/>
            </a:xfrm>
          </p:grpSpPr>
          <p:pic>
            <p:nvPicPr>
              <p:cNvPr id="524308" name="Picture 7"/>
              <p:cNvPicPr>
                <a:picLocks noChangeAspect="1" noChangeArrowheads="1"/>
              </p:cNvPicPr>
              <p:nvPr/>
            </p:nvPicPr>
            <p:blipFill>
              <a:blip r:embed="rId3">
                <a:extLst>
                  <a:ext uri="{28A0092B-C50C-407E-A947-70E740481C1C}">
                    <a14:useLocalDpi xmlns:a14="http://schemas.microsoft.com/office/drawing/2010/main" val="0"/>
                  </a:ext>
                </a:extLst>
              </a:blip>
              <a:srcRect l="49219" t="57220" r="5902" b="9450"/>
              <a:stretch>
                <a:fillRect/>
              </a:stretch>
            </p:blipFill>
            <p:spPr bwMode="auto">
              <a:xfrm>
                <a:off x="884" y="482"/>
                <a:ext cx="4309" cy="3326"/>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grpSp>
            <p:nvGrpSpPr>
              <p:cNvPr id="524309" name="Group 8"/>
              <p:cNvGrpSpPr>
                <a:grpSpLocks/>
              </p:cNvGrpSpPr>
              <p:nvPr/>
            </p:nvGrpSpPr>
            <p:grpSpPr bwMode="auto">
              <a:xfrm>
                <a:off x="1020" y="2036"/>
                <a:ext cx="1179" cy="1262"/>
                <a:chOff x="1020" y="2036"/>
                <a:chExt cx="1179" cy="1262"/>
              </a:xfrm>
            </p:grpSpPr>
            <p:sp>
              <p:nvSpPr>
                <p:cNvPr id="524310" name="Line 9"/>
                <p:cNvSpPr>
                  <a:spLocks noChangeShapeType="1"/>
                </p:cNvSpPr>
                <p:nvPr/>
              </p:nvSpPr>
              <p:spPr bwMode="auto">
                <a:xfrm>
                  <a:off x="1362" y="2296"/>
                  <a:ext cx="343" cy="642"/>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4311" name="Line 10"/>
                <p:cNvSpPr>
                  <a:spLocks noChangeShapeType="1"/>
                </p:cNvSpPr>
                <p:nvPr/>
              </p:nvSpPr>
              <p:spPr bwMode="auto">
                <a:xfrm>
                  <a:off x="1404" y="2251"/>
                  <a:ext cx="363" cy="680"/>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4312" name="Line 11"/>
                <p:cNvSpPr>
                  <a:spLocks noChangeShapeType="1"/>
                </p:cNvSpPr>
                <p:nvPr/>
              </p:nvSpPr>
              <p:spPr bwMode="auto">
                <a:xfrm flipV="1">
                  <a:off x="1306" y="2432"/>
                  <a:ext cx="137" cy="90"/>
                </a:xfrm>
                <a:prstGeom prst="line">
                  <a:avLst/>
                </a:prstGeom>
                <a:noFill/>
                <a:ln w="9525">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4313" name="Line 12"/>
                <p:cNvSpPr>
                  <a:spLocks noChangeShapeType="1"/>
                </p:cNvSpPr>
                <p:nvPr/>
              </p:nvSpPr>
              <p:spPr bwMode="auto">
                <a:xfrm rot="10800000" flipV="1">
                  <a:off x="1497" y="2324"/>
                  <a:ext cx="137" cy="90"/>
                </a:xfrm>
                <a:prstGeom prst="line">
                  <a:avLst/>
                </a:prstGeom>
                <a:noFill/>
                <a:ln w="9525">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24314" name="Text Box 13"/>
                <p:cNvSpPr txBox="1">
                  <a:spLocks noChangeArrowheads="1"/>
                </p:cNvSpPr>
                <p:nvPr/>
              </p:nvSpPr>
              <p:spPr bwMode="auto">
                <a:xfrm>
                  <a:off x="1098" y="2036"/>
                  <a:ext cx="45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2.4 </a:t>
                  </a:r>
                  <a:r>
                    <a:rPr lang="en-US" altLang="pl-PL" sz="1800">
                      <a:solidFill>
                        <a:schemeClr val="bg1"/>
                      </a:solidFill>
                      <a:latin typeface="Arial" panose="020B0604020202020204" pitchFamily="34" charset="0"/>
                      <a:cs typeface="Arial" panose="020B0604020202020204" pitchFamily="34" charset="0"/>
                    </a:rPr>
                    <a:t>Ǻ</a:t>
                  </a:r>
                </a:p>
              </p:txBody>
            </p:sp>
            <p:sp>
              <p:nvSpPr>
                <p:cNvPr id="524315" name="Text Box 14"/>
                <p:cNvSpPr txBox="1">
                  <a:spLocks noChangeArrowheads="1"/>
                </p:cNvSpPr>
                <p:nvPr/>
              </p:nvSpPr>
              <p:spPr bwMode="auto">
                <a:xfrm>
                  <a:off x="1020" y="3067"/>
                  <a:ext cx="117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pl-PL" altLang="pl-PL" sz="1800">
                      <a:solidFill>
                        <a:schemeClr val="bg1"/>
                      </a:solidFill>
                      <a:latin typeface="Symbol" panose="05050102010706020507" pitchFamily="18" charset="2"/>
                    </a:rPr>
                    <a:t>m</a:t>
                  </a:r>
                  <a:r>
                    <a:rPr lang="pl-PL" altLang="pl-PL" sz="1800">
                      <a:solidFill>
                        <a:schemeClr val="bg1"/>
                      </a:solidFill>
                      <a:latin typeface="Arial" panose="020B0604020202020204" pitchFamily="34" charset="0"/>
                    </a:rPr>
                    <a:t>-crack </a:t>
                  </a:r>
                  <a:r>
                    <a:rPr lang="pl-PL" altLang="pl-PL" sz="1800">
                      <a:solidFill>
                        <a:schemeClr val="bg1"/>
                      </a:solidFill>
                      <a:latin typeface="Arial" panose="020B0604020202020204" pitchFamily="34" charset="0"/>
                      <a:cs typeface="Arial" panose="020B0604020202020204" pitchFamily="34" charset="0"/>
                    </a:rPr>
                    <a:t>║{111}</a:t>
                  </a:r>
                </a:p>
              </p:txBody>
            </p:sp>
          </p:grpSp>
        </p:grpSp>
        <p:grpSp>
          <p:nvGrpSpPr>
            <p:cNvPr id="524295" name="Group 15"/>
            <p:cNvGrpSpPr>
              <a:grpSpLocks/>
            </p:cNvGrpSpPr>
            <p:nvPr/>
          </p:nvGrpSpPr>
          <p:grpSpPr bwMode="auto">
            <a:xfrm>
              <a:off x="2109" y="754"/>
              <a:ext cx="413" cy="635"/>
              <a:chOff x="2154" y="845"/>
              <a:chExt cx="413" cy="635"/>
            </a:xfrm>
          </p:grpSpPr>
          <p:sp>
            <p:nvSpPr>
              <p:cNvPr id="524304" name="Line 16"/>
              <p:cNvSpPr>
                <a:spLocks noChangeShapeType="1"/>
              </p:cNvSpPr>
              <p:nvPr/>
            </p:nvSpPr>
            <p:spPr bwMode="auto">
              <a:xfrm rot="2640000">
                <a:off x="2472" y="935"/>
                <a:ext cx="0" cy="545"/>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4305" name="Line 17"/>
              <p:cNvSpPr>
                <a:spLocks noChangeShapeType="1"/>
              </p:cNvSpPr>
              <p:nvPr/>
            </p:nvSpPr>
            <p:spPr bwMode="auto">
              <a:xfrm rot="-1680000">
                <a:off x="2245" y="1026"/>
                <a:ext cx="0" cy="363"/>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4306" name="Arc 18"/>
              <p:cNvSpPr>
                <a:spLocks/>
              </p:cNvSpPr>
              <p:nvPr/>
            </p:nvSpPr>
            <p:spPr bwMode="auto">
              <a:xfrm>
                <a:off x="2226" y="1119"/>
                <a:ext cx="261" cy="90"/>
              </a:xfrm>
              <a:custGeom>
                <a:avLst/>
                <a:gdLst>
                  <a:gd name="T0" fmla="*/ 0 w 41336"/>
                  <a:gd name="T1" fmla="*/ 0 h 21600"/>
                  <a:gd name="T2" fmla="*/ 0 w 41336"/>
                  <a:gd name="T3" fmla="*/ 0 h 21600"/>
                  <a:gd name="T4" fmla="*/ 0 w 41336"/>
                  <a:gd name="T5" fmla="*/ 0 h 21600"/>
                  <a:gd name="T6" fmla="*/ 0 60000 65536"/>
                  <a:gd name="T7" fmla="*/ 0 60000 65536"/>
                  <a:gd name="T8" fmla="*/ 0 60000 65536"/>
                  <a:gd name="T9" fmla="*/ 0 w 41336"/>
                  <a:gd name="T10" fmla="*/ 0 h 21600"/>
                  <a:gd name="T11" fmla="*/ 41336 w 41336"/>
                  <a:gd name="T12" fmla="*/ 21600 h 21600"/>
                </a:gdLst>
                <a:ahLst/>
                <a:cxnLst>
                  <a:cxn ang="T6">
                    <a:pos x="T0" y="T1"/>
                  </a:cxn>
                  <a:cxn ang="T7">
                    <a:pos x="T2" y="T3"/>
                  </a:cxn>
                  <a:cxn ang="T8">
                    <a:pos x="T4" y="T5"/>
                  </a:cxn>
                </a:cxnLst>
                <a:rect l="T9" t="T10" r="T11" b="T12"/>
                <a:pathLst>
                  <a:path w="41336" h="21600" fill="none" extrusionOk="0">
                    <a:moveTo>
                      <a:pt x="0" y="13731"/>
                    </a:moveTo>
                    <a:cubicBezTo>
                      <a:pt x="3239" y="5449"/>
                      <a:pt x="11223" y="-1"/>
                      <a:pt x="20116" y="0"/>
                    </a:cubicBezTo>
                    <a:cubicBezTo>
                      <a:pt x="30489" y="0"/>
                      <a:pt x="39397" y="7374"/>
                      <a:pt x="41335" y="17565"/>
                    </a:cubicBezTo>
                  </a:path>
                  <a:path w="41336" h="21600" stroke="0" extrusionOk="0">
                    <a:moveTo>
                      <a:pt x="0" y="13731"/>
                    </a:moveTo>
                    <a:cubicBezTo>
                      <a:pt x="3239" y="5449"/>
                      <a:pt x="11223" y="-1"/>
                      <a:pt x="20116" y="0"/>
                    </a:cubicBezTo>
                    <a:cubicBezTo>
                      <a:pt x="30489" y="0"/>
                      <a:pt x="39397" y="7374"/>
                      <a:pt x="41335" y="17565"/>
                    </a:cubicBezTo>
                    <a:lnTo>
                      <a:pt x="20116" y="21600"/>
                    </a:lnTo>
                    <a:lnTo>
                      <a:pt x="0" y="13731"/>
                    </a:lnTo>
                    <a:close/>
                  </a:path>
                </a:pathLst>
              </a:custGeom>
              <a:noFill/>
              <a:ln w="28575">
                <a:solidFill>
                  <a:schemeClr val="bg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l-PL"/>
              </a:p>
            </p:txBody>
          </p:sp>
          <p:sp>
            <p:nvSpPr>
              <p:cNvPr id="524307" name="Text Box 19"/>
              <p:cNvSpPr txBox="1">
                <a:spLocks noChangeArrowheads="1"/>
              </p:cNvSpPr>
              <p:nvPr/>
            </p:nvSpPr>
            <p:spPr bwMode="auto">
              <a:xfrm>
                <a:off x="2154" y="845"/>
                <a:ext cx="41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~71</a:t>
                </a:r>
                <a:r>
                  <a:rPr lang="pl-PL" altLang="pl-PL" sz="1800" baseline="30000">
                    <a:solidFill>
                      <a:schemeClr val="bg1"/>
                    </a:solidFill>
                    <a:latin typeface="Arial" panose="020B0604020202020204" pitchFamily="34" charset="0"/>
                  </a:rPr>
                  <a:t>o</a:t>
                </a:r>
                <a:endParaRPr lang="pl-PL" altLang="pl-PL" sz="1800">
                  <a:solidFill>
                    <a:schemeClr val="bg1"/>
                  </a:solidFill>
                  <a:latin typeface="Arial" panose="020B0604020202020204" pitchFamily="34" charset="0"/>
                </a:endParaRPr>
              </a:p>
            </p:txBody>
          </p:sp>
        </p:grpSp>
        <p:grpSp>
          <p:nvGrpSpPr>
            <p:cNvPr id="524296" name="Group 20"/>
            <p:cNvGrpSpPr>
              <a:grpSpLocks/>
            </p:cNvGrpSpPr>
            <p:nvPr/>
          </p:nvGrpSpPr>
          <p:grpSpPr bwMode="auto">
            <a:xfrm>
              <a:off x="2971" y="572"/>
              <a:ext cx="182" cy="1679"/>
              <a:chOff x="2925" y="527"/>
              <a:chExt cx="182" cy="1679"/>
            </a:xfrm>
          </p:grpSpPr>
          <p:sp>
            <p:nvSpPr>
              <p:cNvPr id="524297" name="Line 21"/>
              <p:cNvSpPr>
                <a:spLocks noChangeShapeType="1"/>
              </p:cNvSpPr>
              <p:nvPr/>
            </p:nvSpPr>
            <p:spPr bwMode="auto">
              <a:xfrm>
                <a:off x="2925" y="527"/>
                <a:ext cx="182" cy="318"/>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298" name="Line 22"/>
              <p:cNvSpPr>
                <a:spLocks noChangeShapeType="1"/>
              </p:cNvSpPr>
              <p:nvPr/>
            </p:nvSpPr>
            <p:spPr bwMode="auto">
              <a:xfrm flipH="1">
                <a:off x="2925" y="845"/>
                <a:ext cx="181" cy="182"/>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299" name="Line 23"/>
              <p:cNvSpPr>
                <a:spLocks noChangeShapeType="1"/>
              </p:cNvSpPr>
              <p:nvPr/>
            </p:nvSpPr>
            <p:spPr bwMode="auto">
              <a:xfrm>
                <a:off x="2925" y="1026"/>
                <a:ext cx="181" cy="273"/>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300" name="Line 24"/>
              <p:cNvSpPr>
                <a:spLocks noChangeShapeType="1"/>
              </p:cNvSpPr>
              <p:nvPr/>
            </p:nvSpPr>
            <p:spPr bwMode="auto">
              <a:xfrm flipH="1">
                <a:off x="2925" y="1298"/>
                <a:ext cx="181" cy="182"/>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301" name="Line 25"/>
              <p:cNvSpPr>
                <a:spLocks noChangeShapeType="1"/>
              </p:cNvSpPr>
              <p:nvPr/>
            </p:nvSpPr>
            <p:spPr bwMode="auto">
              <a:xfrm>
                <a:off x="2925" y="1480"/>
                <a:ext cx="181" cy="273"/>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302" name="Line 26"/>
              <p:cNvSpPr>
                <a:spLocks noChangeShapeType="1"/>
              </p:cNvSpPr>
              <p:nvPr/>
            </p:nvSpPr>
            <p:spPr bwMode="auto">
              <a:xfrm flipH="1">
                <a:off x="2925" y="1752"/>
                <a:ext cx="181" cy="182"/>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sp>
            <p:nvSpPr>
              <p:cNvPr id="524303" name="Line 27"/>
              <p:cNvSpPr>
                <a:spLocks noChangeShapeType="1"/>
              </p:cNvSpPr>
              <p:nvPr/>
            </p:nvSpPr>
            <p:spPr bwMode="auto">
              <a:xfrm>
                <a:off x="2925" y="1933"/>
                <a:ext cx="181" cy="273"/>
              </a:xfrm>
              <a:prstGeom prst="line">
                <a:avLst/>
              </a:prstGeom>
              <a:noFill/>
              <a:ln w="38100">
                <a:solidFill>
                  <a:srgbClr val="66FF33"/>
                </a:solidFill>
                <a:prstDash val="dash"/>
                <a:round/>
                <a:headEnd/>
                <a:tailEnd/>
              </a:ln>
              <a:extLst>
                <a:ext uri="{909E8E84-426E-40DD-AFC4-6F175D3DCCD1}">
                  <a14:hiddenFill xmlns:a14="http://schemas.microsoft.com/office/drawing/2010/main">
                    <a:noFill/>
                  </a14:hiddenFill>
                </a:ext>
              </a:extLst>
            </p:spPr>
            <p:txBody>
              <a:bodyPr/>
              <a:lstStyle/>
              <a:p>
                <a:endParaRPr lang="pl-PL"/>
              </a:p>
            </p:txBody>
          </p:sp>
        </p:grpSp>
      </p:grpSp>
      <p:pic>
        <p:nvPicPr>
          <p:cNvPr id="524292" name="Picture 28"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4293" name="pole tekstowe 26"/>
          <p:cNvSpPr txBox="1">
            <a:spLocks noChangeArrowheads="1"/>
          </p:cNvSpPr>
          <p:nvPr/>
        </p:nvSpPr>
        <p:spPr bwMode="auto">
          <a:xfrm>
            <a:off x="2928938" y="6357938"/>
            <a:ext cx="4832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HREM image of the crack at the cross-section</a:t>
            </a:r>
          </a:p>
        </p:txBody>
      </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2/3*#ppt_w"/>
                                          </p:val>
                                        </p:tav>
                                        <p:tav tm="100000">
                                          <p:val>
                                            <p:strVal val="#ppt_w"/>
                                          </p:val>
                                        </p:tav>
                                      </p:tavLst>
                                    </p:anim>
                                    <p:anim calcmode="lin" valueType="num">
                                      <p:cBhvr>
                                        <p:cTn id="8" dur="500" fill="hold"/>
                                        <p:tgtEl>
                                          <p:spTgt spid="2"/>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314" name="Rectangle 5"/>
          <p:cNvSpPr>
            <a:spLocks noChangeArrowheads="1"/>
          </p:cNvSpPr>
          <p:nvPr/>
        </p:nvSpPr>
        <p:spPr bwMode="auto">
          <a:xfrm>
            <a:off x="0" y="0"/>
            <a:ext cx="4616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Single layered coating- high loading (1N)</a:t>
            </a:r>
          </a:p>
        </p:txBody>
      </p:sp>
      <p:pic>
        <p:nvPicPr>
          <p:cNvPr id="525315" name="Picture 6" descr="mag4"/>
          <p:cNvPicPr>
            <a:picLocks noChangeAspect="1" noChangeArrowheads="1"/>
          </p:cNvPicPr>
          <p:nvPr/>
        </p:nvPicPr>
        <p:blipFill>
          <a:blip r:embed="rId2" cstate="print">
            <a:lum bright="18000"/>
            <a:extLst>
              <a:ext uri="{28A0092B-C50C-407E-A947-70E740481C1C}">
                <a14:useLocalDpi xmlns:a14="http://schemas.microsoft.com/office/drawing/2010/main" val="0"/>
              </a:ext>
            </a:extLst>
          </a:blip>
          <a:srcRect b="7944"/>
          <a:stretch>
            <a:fillRect/>
          </a:stretch>
        </p:blipFill>
        <p:spPr bwMode="auto">
          <a:xfrm>
            <a:off x="4500563" y="1628775"/>
            <a:ext cx="4535487"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grpSp>
        <p:nvGrpSpPr>
          <p:cNvPr id="525316" name="Group 11"/>
          <p:cNvGrpSpPr>
            <a:grpSpLocks/>
          </p:cNvGrpSpPr>
          <p:nvPr/>
        </p:nvGrpSpPr>
        <p:grpSpPr bwMode="auto">
          <a:xfrm>
            <a:off x="123825" y="1628775"/>
            <a:ext cx="4108450" cy="3152775"/>
            <a:chOff x="340" y="799"/>
            <a:chExt cx="2131" cy="1596"/>
          </a:xfrm>
        </p:grpSpPr>
        <p:pic>
          <p:nvPicPr>
            <p:cNvPr id="525321" name="Picture 7" descr="fig998+"/>
            <p:cNvPicPr>
              <a:picLocks noChangeAspect="1" noChangeArrowheads="1"/>
            </p:cNvPicPr>
            <p:nvPr/>
          </p:nvPicPr>
          <p:blipFill>
            <a:blip r:embed="rId3" cstate="print">
              <a:lum bright="18000" contrast="6000"/>
              <a:extLst>
                <a:ext uri="{28A0092B-C50C-407E-A947-70E740481C1C}">
                  <a14:useLocalDpi xmlns:a14="http://schemas.microsoft.com/office/drawing/2010/main" val="0"/>
                </a:ext>
              </a:extLst>
            </a:blip>
            <a:srcRect/>
            <a:stretch>
              <a:fillRect/>
            </a:stretch>
          </p:blipFill>
          <p:spPr bwMode="auto">
            <a:xfrm>
              <a:off x="340" y="799"/>
              <a:ext cx="2131" cy="1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pic>
        <p:grpSp>
          <p:nvGrpSpPr>
            <p:cNvPr id="525322" name="Group 8"/>
            <p:cNvGrpSpPr>
              <a:grpSpLocks/>
            </p:cNvGrpSpPr>
            <p:nvPr/>
          </p:nvGrpSpPr>
          <p:grpSpPr bwMode="auto">
            <a:xfrm>
              <a:off x="1973" y="2115"/>
              <a:ext cx="387" cy="184"/>
              <a:chOff x="4933" y="3790"/>
              <a:chExt cx="387" cy="184"/>
            </a:xfrm>
          </p:grpSpPr>
          <p:sp>
            <p:nvSpPr>
              <p:cNvPr id="525323" name="Text Box 9"/>
              <p:cNvSpPr txBox="1">
                <a:spLocks noChangeArrowheads="1"/>
              </p:cNvSpPr>
              <p:nvPr/>
            </p:nvSpPr>
            <p:spPr bwMode="auto">
              <a:xfrm>
                <a:off x="4933" y="3790"/>
                <a:ext cx="367"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rPr>
                  <a:t>200 nm</a:t>
                </a:r>
              </a:p>
            </p:txBody>
          </p:sp>
          <p:sp>
            <p:nvSpPr>
              <p:cNvPr id="525324" name="Line 10"/>
              <p:cNvSpPr>
                <a:spLocks noChangeShapeType="1"/>
              </p:cNvSpPr>
              <p:nvPr/>
            </p:nvSpPr>
            <p:spPr bwMode="auto">
              <a:xfrm rot="5400000">
                <a:off x="5166" y="3820"/>
                <a:ext cx="0" cy="308"/>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grpSp>
      </p:grpSp>
      <p:sp>
        <p:nvSpPr>
          <p:cNvPr id="525317" name="pole tekstowe 8"/>
          <p:cNvSpPr txBox="1">
            <a:spLocks noChangeArrowheads="1"/>
          </p:cNvSpPr>
          <p:nvPr/>
        </p:nvSpPr>
        <p:spPr bwMode="auto">
          <a:xfrm>
            <a:off x="2928938" y="6357938"/>
            <a:ext cx="339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TEM image of the cross-section</a:t>
            </a:r>
          </a:p>
        </p:txBody>
      </p:sp>
      <p:grpSp>
        <p:nvGrpSpPr>
          <p:cNvPr id="4" name="Group 17"/>
          <p:cNvGrpSpPr>
            <a:grpSpLocks/>
          </p:cNvGrpSpPr>
          <p:nvPr/>
        </p:nvGrpSpPr>
        <p:grpSpPr bwMode="auto">
          <a:xfrm>
            <a:off x="5940425" y="3141663"/>
            <a:ext cx="2979738" cy="2522537"/>
            <a:chOff x="3742" y="2024"/>
            <a:chExt cx="1877" cy="1589"/>
          </a:xfrm>
        </p:grpSpPr>
        <p:sp>
          <p:nvSpPr>
            <p:cNvPr id="525319" name="AutoShape 15"/>
            <p:cNvSpPr>
              <a:spLocks noChangeArrowheads="1"/>
            </p:cNvSpPr>
            <p:nvPr/>
          </p:nvSpPr>
          <p:spPr bwMode="auto">
            <a:xfrm rot="-2307439">
              <a:off x="4740" y="2024"/>
              <a:ext cx="181" cy="1134"/>
            </a:xfrm>
            <a:prstGeom prst="upArrow">
              <a:avLst>
                <a:gd name="adj1" fmla="val 50000"/>
                <a:gd name="adj2" fmla="val 156630"/>
              </a:avLst>
            </a:prstGeom>
            <a:noFill/>
            <a:ln w="28575">
              <a:solidFill>
                <a:srgbClr val="FF33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endParaRPr>
            </a:p>
          </p:txBody>
        </p:sp>
        <p:sp>
          <p:nvSpPr>
            <p:cNvPr id="525320" name="Text Box 16"/>
            <p:cNvSpPr txBox="1">
              <a:spLocks noChangeArrowheads="1"/>
            </p:cNvSpPr>
            <p:nvPr/>
          </p:nvSpPr>
          <p:spPr bwMode="auto">
            <a:xfrm>
              <a:off x="3742" y="3113"/>
              <a:ext cx="1877" cy="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600">
                  <a:solidFill>
                    <a:schemeClr val="bg1"/>
                  </a:solidFill>
                  <a:latin typeface="Arial" panose="020B0604020202020204" pitchFamily="34" charset="0"/>
                </a:rPr>
                <a:t>Area endangered by corrosion</a:t>
              </a:r>
              <a:r>
                <a:rPr lang="pl-PL" altLang="pl-PL" sz="1800">
                  <a:solidFill>
                    <a:schemeClr val="bg1"/>
                  </a:solidFill>
                  <a:latin typeface="Arial" panose="020B0604020202020204" pitchFamily="34" charset="0"/>
                </a:rPr>
                <a:t> </a:t>
              </a:r>
            </a:p>
            <a:p>
              <a:pPr eaLnBrk="1" hangingPunct="1">
                <a:spcBef>
                  <a:spcPct val="0"/>
                </a:spcBef>
                <a:buFontTx/>
                <a:buNone/>
              </a:pPr>
              <a:r>
                <a:rPr lang="pl-PL" altLang="pl-PL" sz="1000" i="1">
                  <a:solidFill>
                    <a:schemeClr val="bg1"/>
                  </a:solidFill>
                  <a:latin typeface="Arial" panose="020B0604020202020204" pitchFamily="34" charset="0"/>
                </a:rPr>
                <a:t>Substrate has a contact with outside environment</a:t>
              </a:r>
            </a:p>
            <a:p>
              <a:pPr eaLnBrk="1" hangingPunct="1">
                <a:spcBef>
                  <a:spcPct val="0"/>
                </a:spcBef>
                <a:buFontTx/>
                <a:buNone/>
              </a:pPr>
              <a:endParaRPr lang="pl-PL" altLang="pl-PL" sz="1800">
                <a:solidFill>
                  <a:schemeClr val="bg1"/>
                </a:solidFill>
                <a:latin typeface="Arial" panose="020B0604020202020204" pitchFamily="34" charset="0"/>
              </a:endParaRPr>
            </a:p>
          </p:txBody>
        </p:sp>
      </p:gr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5" repeatCount="3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6338" name="Grupa 31"/>
          <p:cNvGrpSpPr>
            <a:grpSpLocks/>
          </p:cNvGrpSpPr>
          <p:nvPr/>
        </p:nvGrpSpPr>
        <p:grpSpPr bwMode="auto">
          <a:xfrm>
            <a:off x="285750" y="519113"/>
            <a:ext cx="8561388" cy="3124200"/>
            <a:chOff x="285720" y="519138"/>
            <a:chExt cx="8561418" cy="3124176"/>
          </a:xfrm>
        </p:grpSpPr>
        <p:grpSp>
          <p:nvGrpSpPr>
            <p:cNvPr id="526348" name="Grupa 25"/>
            <p:cNvGrpSpPr>
              <a:grpSpLocks/>
            </p:cNvGrpSpPr>
            <p:nvPr/>
          </p:nvGrpSpPr>
          <p:grpSpPr bwMode="auto">
            <a:xfrm>
              <a:off x="285720" y="519138"/>
              <a:ext cx="8561418" cy="3124176"/>
              <a:chOff x="285720" y="519138"/>
              <a:chExt cx="8561418" cy="3124176"/>
            </a:xfrm>
          </p:grpSpPr>
          <p:pic>
            <p:nvPicPr>
              <p:cNvPr id="526357" name="Picture 5" descr="1"/>
              <p:cNvPicPr>
                <a:picLocks noChangeAspect="1" noChangeArrowheads="1"/>
              </p:cNvPicPr>
              <p:nvPr/>
            </p:nvPicPr>
            <p:blipFill>
              <a:blip r:embed="rId2">
                <a:extLst>
                  <a:ext uri="{28A0092B-C50C-407E-A947-70E740481C1C}">
                    <a14:useLocalDpi xmlns:a14="http://schemas.microsoft.com/office/drawing/2010/main" val="0"/>
                  </a:ext>
                </a:extLst>
              </a:blip>
              <a:srcRect l="11250" t="15540" r="12270" b="4803"/>
              <a:stretch>
                <a:fillRect/>
              </a:stretch>
            </p:blipFill>
            <p:spPr bwMode="auto">
              <a:xfrm>
                <a:off x="5003800" y="539775"/>
                <a:ext cx="3843338" cy="3103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6358" name="Picture 6" descr="2"/>
              <p:cNvPicPr>
                <a:picLocks noChangeAspect="1" noChangeArrowheads="1"/>
              </p:cNvPicPr>
              <p:nvPr/>
            </p:nvPicPr>
            <p:blipFill>
              <a:blip r:embed="rId3">
                <a:extLst>
                  <a:ext uri="{28A0092B-C50C-407E-A947-70E740481C1C}">
                    <a14:useLocalDpi xmlns:a14="http://schemas.microsoft.com/office/drawing/2010/main" val="0"/>
                  </a:ext>
                </a:extLst>
              </a:blip>
              <a:srcRect l="12270" t="15540" r="12270" b="3220"/>
              <a:stretch>
                <a:fillRect/>
              </a:stretch>
            </p:blipFill>
            <p:spPr bwMode="auto">
              <a:xfrm>
                <a:off x="323850" y="519138"/>
                <a:ext cx="3743325" cy="312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26359" name="Grupa 21"/>
              <p:cNvGrpSpPr>
                <a:grpSpLocks/>
              </p:cNvGrpSpPr>
              <p:nvPr/>
            </p:nvGrpSpPr>
            <p:grpSpPr bwMode="auto">
              <a:xfrm>
                <a:off x="285720" y="3286124"/>
                <a:ext cx="569387" cy="285752"/>
                <a:chOff x="1785918" y="3214686"/>
                <a:chExt cx="569387" cy="285752"/>
              </a:xfrm>
            </p:grpSpPr>
            <p:cxnSp>
              <p:nvCxnSpPr>
                <p:cNvPr id="19" name="Łącznik prosty 18"/>
                <p:cNvCxnSpPr/>
                <p:nvPr/>
              </p:nvCxnSpPr>
              <p:spPr>
                <a:xfrm>
                  <a:off x="1928794" y="3500439"/>
                  <a:ext cx="266701" cy="0"/>
                </a:xfrm>
                <a:prstGeom prst="line">
                  <a:avLst/>
                </a:prstGeom>
              </p:spPr>
              <p:style>
                <a:lnRef idx="2">
                  <a:schemeClr val="accent4"/>
                </a:lnRef>
                <a:fillRef idx="0">
                  <a:schemeClr val="accent4"/>
                </a:fillRef>
                <a:effectRef idx="1">
                  <a:schemeClr val="accent4"/>
                </a:effectRef>
                <a:fontRef idx="minor">
                  <a:schemeClr val="tx1"/>
                </a:fontRef>
              </p:style>
            </p:cxnSp>
            <p:sp>
              <p:nvSpPr>
                <p:cNvPr id="526364" name="pole tekstowe 20"/>
                <p:cNvSpPr txBox="1">
                  <a:spLocks noChangeArrowheads="1"/>
                </p:cNvSpPr>
                <p:nvPr/>
              </p:nvSpPr>
              <p:spPr bwMode="auto">
                <a:xfrm>
                  <a:off x="1785918" y="3214686"/>
                  <a:ext cx="5693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900">
                      <a:latin typeface="Arial" panose="020B0604020202020204" pitchFamily="34" charset="0"/>
                    </a:rPr>
                    <a:t>100 nm</a:t>
                  </a:r>
                </a:p>
              </p:txBody>
            </p:sp>
          </p:grpSp>
          <p:grpSp>
            <p:nvGrpSpPr>
              <p:cNvPr id="526360" name="Grupa 22"/>
              <p:cNvGrpSpPr>
                <a:grpSpLocks/>
              </p:cNvGrpSpPr>
              <p:nvPr/>
            </p:nvGrpSpPr>
            <p:grpSpPr bwMode="auto">
              <a:xfrm>
                <a:off x="5072066" y="3286124"/>
                <a:ext cx="569387" cy="285752"/>
                <a:chOff x="1785918" y="3214686"/>
                <a:chExt cx="569387" cy="285752"/>
              </a:xfrm>
            </p:grpSpPr>
            <p:cxnSp>
              <p:nvCxnSpPr>
                <p:cNvPr id="24" name="Łącznik prosty 23"/>
                <p:cNvCxnSpPr/>
                <p:nvPr/>
              </p:nvCxnSpPr>
              <p:spPr>
                <a:xfrm>
                  <a:off x="1928778" y="3500439"/>
                  <a:ext cx="266701" cy="0"/>
                </a:xfrm>
                <a:prstGeom prst="line">
                  <a:avLst/>
                </a:prstGeom>
              </p:spPr>
              <p:style>
                <a:lnRef idx="2">
                  <a:schemeClr val="accent4"/>
                </a:lnRef>
                <a:fillRef idx="0">
                  <a:schemeClr val="accent4"/>
                </a:fillRef>
                <a:effectRef idx="1">
                  <a:schemeClr val="accent4"/>
                </a:effectRef>
                <a:fontRef idx="minor">
                  <a:schemeClr val="tx1"/>
                </a:fontRef>
              </p:style>
            </p:cxnSp>
            <p:sp>
              <p:nvSpPr>
                <p:cNvPr id="526362" name="pole tekstowe 24"/>
                <p:cNvSpPr txBox="1">
                  <a:spLocks noChangeArrowheads="1"/>
                </p:cNvSpPr>
                <p:nvPr/>
              </p:nvSpPr>
              <p:spPr bwMode="auto">
                <a:xfrm>
                  <a:off x="1785918" y="3214686"/>
                  <a:ext cx="5693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900">
                      <a:latin typeface="Arial" panose="020B0604020202020204" pitchFamily="34" charset="0"/>
                    </a:rPr>
                    <a:t>100 nm</a:t>
                  </a:r>
                </a:p>
              </p:txBody>
            </p:sp>
          </p:grpSp>
        </p:grpSp>
        <p:sp>
          <p:nvSpPr>
            <p:cNvPr id="526349" name="Line 8"/>
            <p:cNvSpPr>
              <a:spLocks noChangeShapeType="1"/>
            </p:cNvSpPr>
            <p:nvPr/>
          </p:nvSpPr>
          <p:spPr bwMode="auto">
            <a:xfrm flipH="1">
              <a:off x="7740650" y="850887"/>
              <a:ext cx="720725" cy="649287"/>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6350" name="Line 9"/>
            <p:cNvSpPr>
              <a:spLocks noChangeShapeType="1"/>
            </p:cNvSpPr>
            <p:nvPr/>
          </p:nvSpPr>
          <p:spPr bwMode="auto">
            <a:xfrm flipH="1">
              <a:off x="7740650" y="708012"/>
              <a:ext cx="71438" cy="790575"/>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6351" name="Arc 10"/>
            <p:cNvSpPr>
              <a:spLocks/>
            </p:cNvSpPr>
            <p:nvPr/>
          </p:nvSpPr>
          <p:spPr bwMode="auto">
            <a:xfrm>
              <a:off x="7740650" y="1139812"/>
              <a:ext cx="287338" cy="144462"/>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bg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l-PL"/>
            </a:p>
          </p:txBody>
        </p:sp>
        <p:sp>
          <p:nvSpPr>
            <p:cNvPr id="526352" name="Text Box 11"/>
            <p:cNvSpPr txBox="1">
              <a:spLocks noChangeArrowheads="1"/>
            </p:cNvSpPr>
            <p:nvPr/>
          </p:nvSpPr>
          <p:spPr bwMode="auto">
            <a:xfrm>
              <a:off x="7743822" y="757261"/>
              <a:ext cx="655639" cy="366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~45</a:t>
              </a:r>
              <a:r>
                <a:rPr lang="pl-PL" altLang="pl-PL" sz="1800" baseline="30000">
                  <a:solidFill>
                    <a:schemeClr val="bg1"/>
                  </a:solidFill>
                  <a:latin typeface="Arial" panose="020B0604020202020204" pitchFamily="34" charset="0"/>
                </a:rPr>
                <a:t>0</a:t>
              </a:r>
              <a:endParaRPr lang="pl-PL" altLang="pl-PL" sz="1800">
                <a:solidFill>
                  <a:schemeClr val="bg1"/>
                </a:solidFill>
                <a:latin typeface="Arial" panose="020B0604020202020204" pitchFamily="34" charset="0"/>
              </a:endParaRPr>
            </a:p>
          </p:txBody>
        </p:sp>
        <p:sp>
          <p:nvSpPr>
            <p:cNvPr id="526353" name="Line 12"/>
            <p:cNvSpPr>
              <a:spLocks noChangeShapeType="1"/>
            </p:cNvSpPr>
            <p:nvPr/>
          </p:nvSpPr>
          <p:spPr bwMode="auto">
            <a:xfrm>
              <a:off x="1908175" y="708012"/>
              <a:ext cx="287338" cy="574675"/>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6354" name="Line 13"/>
            <p:cNvSpPr>
              <a:spLocks noChangeShapeType="1"/>
            </p:cNvSpPr>
            <p:nvPr/>
          </p:nvSpPr>
          <p:spPr bwMode="auto">
            <a:xfrm flipH="1">
              <a:off x="2195513" y="852474"/>
              <a:ext cx="73025" cy="4318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6355" name="Arc 14"/>
            <p:cNvSpPr>
              <a:spLocks/>
            </p:cNvSpPr>
            <p:nvPr/>
          </p:nvSpPr>
          <p:spPr bwMode="auto">
            <a:xfrm>
              <a:off x="2051050" y="1000108"/>
              <a:ext cx="217488" cy="71438"/>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28575">
              <a:solidFill>
                <a:schemeClr val="bg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l-PL"/>
            </a:p>
          </p:txBody>
        </p:sp>
        <p:sp>
          <p:nvSpPr>
            <p:cNvPr id="526356" name="Text Box 15"/>
            <p:cNvSpPr txBox="1">
              <a:spLocks noChangeArrowheads="1"/>
            </p:cNvSpPr>
            <p:nvPr/>
          </p:nvSpPr>
          <p:spPr bwMode="auto">
            <a:xfrm>
              <a:off x="2195489" y="973160"/>
              <a:ext cx="655640" cy="366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~45</a:t>
              </a:r>
              <a:r>
                <a:rPr lang="pl-PL" altLang="pl-PL" sz="1800" baseline="30000">
                  <a:solidFill>
                    <a:schemeClr val="bg1"/>
                  </a:solidFill>
                  <a:latin typeface="Arial" panose="020B0604020202020204" pitchFamily="34" charset="0"/>
                </a:rPr>
                <a:t>0</a:t>
              </a:r>
              <a:endParaRPr lang="pl-PL" altLang="pl-PL" sz="1800">
                <a:solidFill>
                  <a:schemeClr val="bg1"/>
                </a:solidFill>
                <a:latin typeface="Arial" panose="020B0604020202020204" pitchFamily="34" charset="0"/>
              </a:endParaRPr>
            </a:p>
          </p:txBody>
        </p:sp>
      </p:grpSp>
      <p:sp>
        <p:nvSpPr>
          <p:cNvPr id="526339" name="Text Box 16"/>
          <p:cNvSpPr txBox="1">
            <a:spLocks noChangeArrowheads="1"/>
          </p:cNvSpPr>
          <p:nvPr/>
        </p:nvSpPr>
        <p:spPr bwMode="auto">
          <a:xfrm>
            <a:off x="0" y="4116388"/>
            <a:ext cx="33718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800">
                <a:solidFill>
                  <a:schemeClr val="bg1"/>
                </a:solidFill>
                <a:latin typeface="Arial" panose="020B0604020202020204" pitchFamily="34" charset="0"/>
              </a:rPr>
              <a:t>STEM images of cracks </a:t>
            </a:r>
            <a:br>
              <a:rPr lang="pl-PL" altLang="pl-PL" sz="1800">
                <a:solidFill>
                  <a:schemeClr val="bg1"/>
                </a:solidFill>
                <a:latin typeface="Arial" panose="020B0604020202020204" pitchFamily="34" charset="0"/>
              </a:rPr>
            </a:br>
            <a:r>
              <a:rPr lang="en-US" altLang="pl-PL" sz="1800">
                <a:solidFill>
                  <a:schemeClr val="bg1"/>
                </a:solidFill>
                <a:latin typeface="Arial" panose="020B0604020202020204" pitchFamily="34" charset="0"/>
              </a:rPr>
              <a:t>propagating </a:t>
            </a:r>
            <a:r>
              <a:rPr lang="pl-PL" altLang="pl-PL" sz="1800">
                <a:solidFill>
                  <a:schemeClr val="bg1"/>
                </a:solidFill>
                <a:latin typeface="Arial" panose="020B0604020202020204" pitchFamily="34" charset="0"/>
              </a:rPr>
              <a:t>a</a:t>
            </a:r>
            <a:r>
              <a:rPr lang="en-US" altLang="pl-PL" sz="1800">
                <a:solidFill>
                  <a:schemeClr val="bg1"/>
                </a:solidFill>
                <a:latin typeface="Arial" panose="020B0604020202020204" pitchFamily="34" charset="0"/>
              </a:rPr>
              <a:t>cross the coating </a:t>
            </a:r>
            <a:br>
              <a:rPr lang="pl-PL" altLang="pl-PL" sz="1800">
                <a:solidFill>
                  <a:schemeClr val="bg1"/>
                </a:solidFill>
                <a:latin typeface="Arial" panose="020B0604020202020204" pitchFamily="34" charset="0"/>
              </a:rPr>
            </a:br>
            <a:r>
              <a:rPr lang="en-US" altLang="pl-PL" sz="1800">
                <a:solidFill>
                  <a:schemeClr val="bg1"/>
                </a:solidFill>
                <a:latin typeface="Arial" panose="020B0604020202020204" pitchFamily="34" charset="0"/>
              </a:rPr>
              <a:t>under applied load</a:t>
            </a:r>
          </a:p>
        </p:txBody>
      </p:sp>
      <p:pic>
        <p:nvPicPr>
          <p:cNvPr id="526340" name="Picture 17"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6341" name="Line 18"/>
          <p:cNvSpPr>
            <a:spLocks noChangeShapeType="1"/>
          </p:cNvSpPr>
          <p:nvPr/>
        </p:nvSpPr>
        <p:spPr bwMode="auto">
          <a:xfrm>
            <a:off x="4572000" y="1125538"/>
            <a:ext cx="0" cy="2519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6342" name="pole tekstowe 16"/>
          <p:cNvSpPr txBox="1">
            <a:spLocks noChangeArrowheads="1"/>
          </p:cNvSpPr>
          <p:nvPr/>
        </p:nvSpPr>
        <p:spPr bwMode="auto">
          <a:xfrm>
            <a:off x="1214438" y="71438"/>
            <a:ext cx="3613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32 layered Ti/TiN coating ratio 1:1</a:t>
            </a:r>
          </a:p>
        </p:txBody>
      </p:sp>
      <p:grpSp>
        <p:nvGrpSpPr>
          <p:cNvPr id="526343" name="Grupa 30"/>
          <p:cNvGrpSpPr>
            <a:grpSpLocks/>
          </p:cNvGrpSpPr>
          <p:nvPr/>
        </p:nvGrpSpPr>
        <p:grpSpPr bwMode="auto">
          <a:xfrm>
            <a:off x="3492500" y="3825875"/>
            <a:ext cx="4679950" cy="2532063"/>
            <a:chOff x="3492500" y="3825899"/>
            <a:chExt cx="4679950" cy="2532059"/>
          </a:xfrm>
        </p:grpSpPr>
        <p:pic>
          <p:nvPicPr>
            <p:cNvPr id="526344" name="Picture 4" descr="4"/>
            <p:cNvPicPr>
              <a:picLocks noChangeAspect="1" noChangeArrowheads="1"/>
            </p:cNvPicPr>
            <p:nvPr/>
          </p:nvPicPr>
          <p:blipFill>
            <a:blip r:embed="rId6">
              <a:extLst>
                <a:ext uri="{28A0092B-C50C-407E-A947-70E740481C1C}">
                  <a14:useLocalDpi xmlns:a14="http://schemas.microsoft.com/office/drawing/2010/main" val="0"/>
                </a:ext>
              </a:extLst>
            </a:blip>
            <a:srcRect l="12401" t="35588" r="12270" b="11835"/>
            <a:stretch>
              <a:fillRect/>
            </a:stretch>
          </p:blipFill>
          <p:spPr bwMode="auto">
            <a:xfrm>
              <a:off x="3492500" y="3825899"/>
              <a:ext cx="4679950" cy="2532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26345" name="Grupa 29"/>
            <p:cNvGrpSpPr>
              <a:grpSpLocks/>
            </p:cNvGrpSpPr>
            <p:nvPr/>
          </p:nvGrpSpPr>
          <p:grpSpPr bwMode="auto">
            <a:xfrm>
              <a:off x="3500430" y="5500702"/>
              <a:ext cx="609462" cy="285776"/>
              <a:chOff x="5286380" y="6215082"/>
              <a:chExt cx="609462" cy="285776"/>
            </a:xfrm>
          </p:grpSpPr>
          <p:cxnSp>
            <p:nvCxnSpPr>
              <p:cNvPr id="28" name="Łącznik prosty 27"/>
              <p:cNvCxnSpPr/>
              <p:nvPr/>
            </p:nvCxnSpPr>
            <p:spPr>
              <a:xfrm>
                <a:off x="5429263" y="6500839"/>
                <a:ext cx="331787" cy="0"/>
              </a:xfrm>
              <a:prstGeom prst="line">
                <a:avLst/>
              </a:prstGeom>
            </p:spPr>
            <p:style>
              <a:lnRef idx="2">
                <a:schemeClr val="dk1"/>
              </a:lnRef>
              <a:fillRef idx="0">
                <a:schemeClr val="dk1"/>
              </a:fillRef>
              <a:effectRef idx="1">
                <a:schemeClr val="dk1"/>
              </a:effectRef>
              <a:fontRef idx="minor">
                <a:schemeClr val="tx1"/>
              </a:fontRef>
            </p:style>
          </p:cxnSp>
          <p:sp>
            <p:nvSpPr>
              <p:cNvPr id="526347" name="pole tekstowe 28"/>
              <p:cNvSpPr txBox="1">
                <a:spLocks noChangeArrowheads="1"/>
              </p:cNvSpPr>
              <p:nvPr/>
            </p:nvSpPr>
            <p:spPr bwMode="auto">
              <a:xfrm>
                <a:off x="5286380" y="6215082"/>
                <a:ext cx="60946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latin typeface="Arial" panose="020B0604020202020204" pitchFamily="34" charset="0"/>
                  </a:rPr>
                  <a:t>500 nm</a:t>
                </a:r>
              </a:p>
            </p:txBody>
          </p:sp>
        </p:grpSp>
      </p:grpSp>
    </p:spTree>
  </p:cSld>
  <p:clrMapOvr>
    <a:masterClrMapping/>
  </p:clrMapOvr>
  <p:transition advClick="0">
    <p:wipe dir="r"/>
  </p:transition>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7362" name="Picture 5" descr="Tv39"/>
          <p:cNvPicPr>
            <a:picLocks noChangeAspect="1" noChangeArrowheads="1"/>
          </p:cNvPicPr>
          <p:nvPr/>
        </p:nvPicPr>
        <p:blipFill>
          <a:blip r:embed="rId3">
            <a:lum bright="6000" contrast="6000"/>
            <a:extLst>
              <a:ext uri="{28A0092B-C50C-407E-A947-70E740481C1C}">
                <a14:useLocalDpi xmlns:a14="http://schemas.microsoft.com/office/drawing/2010/main" val="0"/>
              </a:ext>
            </a:extLst>
          </a:blip>
          <a:srcRect l="44284" t="37785" r="31668" b="30148"/>
          <a:stretch>
            <a:fillRect/>
          </a:stretch>
        </p:blipFill>
        <p:spPr bwMode="auto">
          <a:xfrm>
            <a:off x="250825" y="260350"/>
            <a:ext cx="6265863" cy="6265863"/>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7363" name="Text Box 7"/>
          <p:cNvSpPr txBox="1">
            <a:spLocks noChangeArrowheads="1"/>
          </p:cNvSpPr>
          <p:nvPr/>
        </p:nvSpPr>
        <p:spPr bwMode="auto">
          <a:xfrm>
            <a:off x="323850" y="4332288"/>
            <a:ext cx="539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TiN</a:t>
            </a:r>
          </a:p>
        </p:txBody>
      </p:sp>
      <p:sp>
        <p:nvSpPr>
          <p:cNvPr id="527364" name="Line 9"/>
          <p:cNvSpPr>
            <a:spLocks noChangeShapeType="1"/>
          </p:cNvSpPr>
          <p:nvPr/>
        </p:nvSpPr>
        <p:spPr bwMode="auto">
          <a:xfrm rot="-2700000">
            <a:off x="2219325" y="3660775"/>
            <a:ext cx="0" cy="792163"/>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7365" name="Line 10"/>
          <p:cNvSpPr>
            <a:spLocks noChangeShapeType="1"/>
          </p:cNvSpPr>
          <p:nvPr/>
        </p:nvSpPr>
        <p:spPr bwMode="auto">
          <a:xfrm>
            <a:off x="1792288" y="4357688"/>
            <a:ext cx="720725" cy="0"/>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27366" name="Arc 11"/>
          <p:cNvSpPr>
            <a:spLocks/>
          </p:cNvSpPr>
          <p:nvPr/>
        </p:nvSpPr>
        <p:spPr bwMode="auto">
          <a:xfrm flipH="1">
            <a:off x="2147888" y="4125913"/>
            <a:ext cx="144462" cy="21590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28575">
            <a:solidFill>
              <a:schemeClr val="bg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l-PL"/>
          </a:p>
        </p:txBody>
      </p:sp>
      <p:sp>
        <p:nvSpPr>
          <p:cNvPr id="527367" name="Text Box 12"/>
          <p:cNvSpPr txBox="1">
            <a:spLocks noChangeArrowheads="1"/>
          </p:cNvSpPr>
          <p:nvPr/>
        </p:nvSpPr>
        <p:spPr bwMode="auto">
          <a:xfrm>
            <a:off x="1643063" y="3937000"/>
            <a:ext cx="5222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45</a:t>
            </a:r>
            <a:r>
              <a:rPr lang="pl-PL" altLang="pl-PL" sz="1800" baseline="30000">
                <a:solidFill>
                  <a:schemeClr val="bg1"/>
                </a:solidFill>
                <a:latin typeface="Arial" panose="020B0604020202020204" pitchFamily="34" charset="0"/>
              </a:rPr>
              <a:t>o</a:t>
            </a:r>
            <a:endParaRPr lang="pl-PL" altLang="pl-PL" sz="1800">
              <a:solidFill>
                <a:schemeClr val="bg1"/>
              </a:solidFill>
              <a:latin typeface="Arial" panose="020B0604020202020204" pitchFamily="34" charset="0"/>
            </a:endParaRPr>
          </a:p>
        </p:txBody>
      </p:sp>
      <p:grpSp>
        <p:nvGrpSpPr>
          <p:cNvPr id="2" name="Group 25"/>
          <p:cNvGrpSpPr>
            <a:grpSpLocks/>
          </p:cNvGrpSpPr>
          <p:nvPr/>
        </p:nvGrpSpPr>
        <p:grpSpPr bwMode="auto">
          <a:xfrm>
            <a:off x="771525" y="3841750"/>
            <a:ext cx="566738" cy="1530350"/>
            <a:chOff x="486" y="2420"/>
            <a:chExt cx="357" cy="964"/>
          </a:xfrm>
        </p:grpSpPr>
        <p:sp>
          <p:nvSpPr>
            <p:cNvPr id="527387" name="Line 14"/>
            <p:cNvSpPr>
              <a:spLocks noChangeShapeType="1"/>
            </p:cNvSpPr>
            <p:nvPr/>
          </p:nvSpPr>
          <p:spPr bwMode="auto">
            <a:xfrm rot="-2700000">
              <a:off x="486" y="2420"/>
              <a:ext cx="0" cy="408"/>
            </a:xfrm>
            <a:prstGeom prst="line">
              <a:avLst/>
            </a:prstGeom>
            <a:noFill/>
            <a:ln w="57150">
              <a:solidFill>
                <a:srgbClr val="66FF33"/>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7388" name="Line 15"/>
            <p:cNvSpPr>
              <a:spLocks noChangeShapeType="1"/>
            </p:cNvSpPr>
            <p:nvPr/>
          </p:nvSpPr>
          <p:spPr bwMode="auto">
            <a:xfrm flipH="1">
              <a:off x="642" y="2768"/>
              <a:ext cx="0" cy="226"/>
            </a:xfrm>
            <a:prstGeom prst="line">
              <a:avLst/>
            </a:prstGeom>
            <a:noFill/>
            <a:ln w="57150">
              <a:solidFill>
                <a:srgbClr val="FF3300"/>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7389" name="Line 16"/>
            <p:cNvSpPr>
              <a:spLocks noChangeShapeType="1"/>
            </p:cNvSpPr>
            <p:nvPr/>
          </p:nvSpPr>
          <p:spPr bwMode="auto">
            <a:xfrm rot="-2700000">
              <a:off x="829" y="2927"/>
              <a:ext cx="14" cy="457"/>
            </a:xfrm>
            <a:prstGeom prst="line">
              <a:avLst/>
            </a:prstGeom>
            <a:noFill/>
            <a:ln w="57150">
              <a:solidFill>
                <a:srgbClr val="66FF33"/>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527369" name="Text Box 18"/>
          <p:cNvSpPr txBox="1">
            <a:spLocks noChangeArrowheads="1"/>
          </p:cNvSpPr>
          <p:nvPr/>
        </p:nvSpPr>
        <p:spPr bwMode="auto">
          <a:xfrm>
            <a:off x="6500813" y="2714625"/>
            <a:ext cx="27749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Local plastic deformation </a:t>
            </a:r>
            <a:br>
              <a:rPr lang="pl-PL" altLang="pl-PL" sz="1800">
                <a:solidFill>
                  <a:schemeClr val="bg1"/>
                </a:solidFill>
                <a:latin typeface="Arial" panose="020B0604020202020204" pitchFamily="34" charset="0"/>
              </a:rPr>
            </a:br>
            <a:r>
              <a:rPr lang="pl-PL" altLang="pl-PL" sz="1800">
                <a:solidFill>
                  <a:schemeClr val="bg1"/>
                </a:solidFill>
                <a:latin typeface="Arial" panose="020B0604020202020204" pitchFamily="34" charset="0"/>
              </a:rPr>
              <a:t>(slip systems)</a:t>
            </a:r>
            <a:br>
              <a:rPr lang="pl-PL" altLang="pl-PL" sz="1800">
                <a:solidFill>
                  <a:schemeClr val="bg1"/>
                </a:solidFill>
                <a:latin typeface="Arial" panose="020B0604020202020204" pitchFamily="34" charset="0"/>
              </a:rPr>
            </a:br>
            <a:r>
              <a:rPr lang="pl-PL" altLang="pl-PL" sz="1800">
                <a:solidFill>
                  <a:schemeClr val="bg1"/>
                </a:solidFill>
                <a:latin typeface="Arial" panose="020B0604020202020204" pitchFamily="34" charset="0"/>
              </a:rPr>
              <a:t>/cracking</a:t>
            </a:r>
          </a:p>
        </p:txBody>
      </p:sp>
      <p:pic>
        <p:nvPicPr>
          <p:cNvPr id="527370" name="Picture 19"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27371" name="pole tekstowe 16"/>
          <p:cNvSpPr txBox="1">
            <a:spLocks noChangeArrowheads="1"/>
          </p:cNvSpPr>
          <p:nvPr/>
        </p:nvSpPr>
        <p:spPr bwMode="auto">
          <a:xfrm>
            <a:off x="5715000" y="6488113"/>
            <a:ext cx="339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TEM image of the cross-section</a:t>
            </a:r>
          </a:p>
        </p:txBody>
      </p:sp>
      <p:sp>
        <p:nvSpPr>
          <p:cNvPr id="527372" name="pole tekstowe 17"/>
          <p:cNvSpPr txBox="1">
            <a:spLocks noChangeArrowheads="1"/>
          </p:cNvSpPr>
          <p:nvPr/>
        </p:nvSpPr>
        <p:spPr bwMode="auto">
          <a:xfrm>
            <a:off x="250825" y="333375"/>
            <a:ext cx="2787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32 layered Ti/TiN coating </a:t>
            </a:r>
          </a:p>
        </p:txBody>
      </p:sp>
      <p:grpSp>
        <p:nvGrpSpPr>
          <p:cNvPr id="527373" name="Grupa 20"/>
          <p:cNvGrpSpPr>
            <a:grpSpLocks/>
          </p:cNvGrpSpPr>
          <p:nvPr/>
        </p:nvGrpSpPr>
        <p:grpSpPr bwMode="auto">
          <a:xfrm>
            <a:off x="230188" y="4071938"/>
            <a:ext cx="492125" cy="930275"/>
            <a:chOff x="230188" y="4071942"/>
            <a:chExt cx="492125" cy="930271"/>
          </a:xfrm>
        </p:grpSpPr>
        <p:sp>
          <p:nvSpPr>
            <p:cNvPr id="527383" name="Text Box 6"/>
            <p:cNvSpPr txBox="1">
              <a:spLocks noChangeArrowheads="1"/>
            </p:cNvSpPr>
            <p:nvPr/>
          </p:nvSpPr>
          <p:spPr bwMode="auto">
            <a:xfrm>
              <a:off x="347663" y="4635500"/>
              <a:ext cx="374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sp>
          <p:nvSpPr>
            <p:cNvPr id="527384" name="Line 8"/>
            <p:cNvSpPr>
              <a:spLocks noChangeShapeType="1"/>
            </p:cNvSpPr>
            <p:nvPr/>
          </p:nvSpPr>
          <p:spPr bwMode="auto">
            <a:xfrm>
              <a:off x="230188" y="4664075"/>
              <a:ext cx="360362" cy="0"/>
            </a:xfrm>
            <a:prstGeom prst="line">
              <a:avLst/>
            </a:prstGeom>
            <a:noFill/>
            <a:ln w="28575">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7385" name="Line 8"/>
            <p:cNvSpPr>
              <a:spLocks noChangeShapeType="1"/>
            </p:cNvSpPr>
            <p:nvPr/>
          </p:nvSpPr>
          <p:spPr bwMode="auto">
            <a:xfrm>
              <a:off x="282548" y="4386600"/>
              <a:ext cx="360362" cy="0"/>
            </a:xfrm>
            <a:prstGeom prst="line">
              <a:avLst/>
            </a:prstGeom>
            <a:noFill/>
            <a:ln w="28575">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7386" name="Text Box 6"/>
            <p:cNvSpPr txBox="1">
              <a:spLocks noChangeArrowheads="1"/>
            </p:cNvSpPr>
            <p:nvPr/>
          </p:nvSpPr>
          <p:spPr bwMode="auto">
            <a:xfrm>
              <a:off x="346525" y="4071942"/>
              <a:ext cx="374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grpSp>
      <p:pic>
        <p:nvPicPr>
          <p:cNvPr id="527374" name="Picture 5" descr="dyf1"/>
          <p:cNvPicPr>
            <a:picLocks noChangeAspect="1" noChangeArrowheads="1"/>
          </p:cNvPicPr>
          <p:nvPr/>
        </p:nvPicPr>
        <p:blipFill>
          <a:blip r:embed="rId6">
            <a:extLst>
              <a:ext uri="{28A0092B-C50C-407E-A947-70E740481C1C}">
                <a14:useLocalDpi xmlns:a14="http://schemas.microsoft.com/office/drawing/2010/main" val="0"/>
              </a:ext>
            </a:extLst>
          </a:blip>
          <a:srcRect l="41559" t="29912" r="22609" b="25310"/>
          <a:stretch>
            <a:fillRect/>
          </a:stretch>
        </p:blipFill>
        <p:spPr bwMode="auto">
          <a:xfrm>
            <a:off x="6681788" y="273050"/>
            <a:ext cx="2305050"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7375" name="Text Box 6"/>
          <p:cNvSpPr txBox="1">
            <a:spLocks noChangeArrowheads="1"/>
          </p:cNvSpPr>
          <p:nvPr/>
        </p:nvSpPr>
        <p:spPr bwMode="auto">
          <a:xfrm>
            <a:off x="6681788" y="273050"/>
            <a:ext cx="242411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 </a:t>
            </a:r>
            <a:r>
              <a:rPr lang="pl-PL" altLang="pl-PL" sz="1800" b="1">
                <a:solidFill>
                  <a:schemeClr val="bg1"/>
                </a:solidFill>
                <a:latin typeface="Arial" panose="020B0604020202020204" pitchFamily="34" charset="0"/>
              </a:rPr>
              <a:t>[111]TiN </a:t>
            </a:r>
            <a:r>
              <a:rPr lang="en-US" altLang="pl-PL" sz="1800" b="1">
                <a:solidFill>
                  <a:schemeClr val="bg1"/>
                </a:solidFill>
                <a:latin typeface="Arial" panose="020B0604020202020204" pitchFamily="34" charset="0"/>
                <a:cs typeface="Arial" panose="020B0604020202020204" pitchFamily="34" charset="0"/>
              </a:rPr>
              <a:t>II</a:t>
            </a:r>
            <a:r>
              <a:rPr lang="pl-PL" altLang="pl-PL" sz="1800" b="1">
                <a:solidFill>
                  <a:schemeClr val="bg1"/>
                </a:solidFill>
                <a:latin typeface="Arial" panose="020B0604020202020204" pitchFamily="34" charset="0"/>
                <a:cs typeface="Arial" panose="020B0604020202020204" pitchFamily="34" charset="0"/>
              </a:rPr>
              <a:t> [</a:t>
            </a:r>
            <a:r>
              <a:rPr lang="pl-PL" altLang="pl-PL" sz="1800" b="1">
                <a:solidFill>
                  <a:schemeClr val="bg1"/>
                </a:solidFill>
                <a:latin typeface="Arial" panose="020B0604020202020204" pitchFamily="34" charset="0"/>
              </a:rPr>
              <a:t>001] </a:t>
            </a:r>
            <a:r>
              <a:rPr lang="pl-PL" altLang="pl-PL" sz="1800" b="1">
                <a:solidFill>
                  <a:schemeClr val="bg1"/>
                </a:solidFill>
                <a:latin typeface="Symbol" panose="05050102010706020507" pitchFamily="18" charset="2"/>
              </a:rPr>
              <a:t>a</a:t>
            </a:r>
            <a:r>
              <a:rPr lang="pl-PL" altLang="pl-PL" sz="1800" b="1">
                <a:solidFill>
                  <a:schemeClr val="bg1"/>
                </a:solidFill>
                <a:latin typeface="Arial" panose="020B0604020202020204" pitchFamily="34" charset="0"/>
              </a:rPr>
              <a:t>-Ti</a:t>
            </a:r>
          </a:p>
        </p:txBody>
      </p:sp>
      <p:sp>
        <p:nvSpPr>
          <p:cNvPr id="527376" name="Text Box 26"/>
          <p:cNvSpPr txBox="1">
            <a:spLocks noChangeArrowheads="1"/>
          </p:cNvSpPr>
          <p:nvPr/>
        </p:nvSpPr>
        <p:spPr bwMode="auto">
          <a:xfrm>
            <a:off x="8027988" y="1412875"/>
            <a:ext cx="7524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rPr>
              <a:t>1,-1,0 Ti</a:t>
            </a:r>
          </a:p>
        </p:txBody>
      </p:sp>
      <p:sp>
        <p:nvSpPr>
          <p:cNvPr id="527377" name="Text Box 27"/>
          <p:cNvSpPr txBox="1">
            <a:spLocks noChangeArrowheads="1"/>
          </p:cNvSpPr>
          <p:nvPr/>
        </p:nvSpPr>
        <p:spPr bwMode="auto">
          <a:xfrm>
            <a:off x="7956550" y="692150"/>
            <a:ext cx="7016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rPr>
              <a:t>1,0,0 Ti</a:t>
            </a:r>
          </a:p>
        </p:txBody>
      </p:sp>
      <p:sp>
        <p:nvSpPr>
          <p:cNvPr id="527378" name="Text Box 28"/>
          <p:cNvSpPr txBox="1">
            <a:spLocks noChangeArrowheads="1"/>
          </p:cNvSpPr>
          <p:nvPr/>
        </p:nvSpPr>
        <p:spPr bwMode="auto">
          <a:xfrm>
            <a:off x="8243888" y="981075"/>
            <a:ext cx="7524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rPr>
              <a:t>2,-1,0 Ti</a:t>
            </a:r>
          </a:p>
        </p:txBody>
      </p:sp>
      <p:sp>
        <p:nvSpPr>
          <p:cNvPr id="527379" name="Text Box 29"/>
          <p:cNvSpPr txBox="1">
            <a:spLocks noChangeArrowheads="1"/>
          </p:cNvSpPr>
          <p:nvPr/>
        </p:nvSpPr>
        <p:spPr bwMode="auto">
          <a:xfrm>
            <a:off x="6784975" y="2392363"/>
            <a:ext cx="1200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600" b="1">
                <a:solidFill>
                  <a:schemeClr val="bg1"/>
                </a:solidFill>
                <a:latin typeface="Arial" panose="020B0604020202020204" pitchFamily="34" charset="0"/>
              </a:rPr>
              <a:t>Zone [001]</a:t>
            </a:r>
          </a:p>
        </p:txBody>
      </p:sp>
      <p:grpSp>
        <p:nvGrpSpPr>
          <p:cNvPr id="527380" name="Group 31"/>
          <p:cNvGrpSpPr>
            <a:grpSpLocks/>
          </p:cNvGrpSpPr>
          <p:nvPr/>
        </p:nvGrpSpPr>
        <p:grpSpPr bwMode="auto">
          <a:xfrm>
            <a:off x="1187450" y="5876925"/>
            <a:ext cx="781050" cy="482600"/>
            <a:chOff x="748" y="3702"/>
            <a:chExt cx="492" cy="304"/>
          </a:xfrm>
        </p:grpSpPr>
        <p:cxnSp>
          <p:nvCxnSpPr>
            <p:cNvPr id="25" name="Łącznik prosty 24"/>
            <p:cNvCxnSpPr/>
            <p:nvPr/>
          </p:nvCxnSpPr>
          <p:spPr>
            <a:xfrm rot="10800000">
              <a:off x="765" y="4005"/>
              <a:ext cx="431" cy="1"/>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527382" name="Text Box 30"/>
            <p:cNvSpPr txBox="1">
              <a:spLocks noChangeArrowheads="1"/>
            </p:cNvSpPr>
            <p:nvPr/>
          </p:nvSpPr>
          <p:spPr bwMode="auto">
            <a:xfrm>
              <a:off x="748" y="3702"/>
              <a:ext cx="49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50nm</a:t>
              </a:r>
            </a:p>
          </p:txBody>
        </p:sp>
      </p:gr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repeatCount="indefinite"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9410" name="Text Box 2"/>
          <p:cNvSpPr txBox="1">
            <a:spLocks noChangeArrowheads="1"/>
          </p:cNvSpPr>
          <p:nvPr/>
        </p:nvSpPr>
        <p:spPr bwMode="auto">
          <a:xfrm>
            <a:off x="714375" y="285750"/>
            <a:ext cx="12557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solidFill>
                  <a:schemeClr val="bg1"/>
                </a:solidFill>
                <a:latin typeface="Arial" panose="020B0604020202020204" pitchFamily="34" charset="0"/>
              </a:rPr>
              <a:t>Ratio 1:2</a:t>
            </a:r>
          </a:p>
        </p:txBody>
      </p:sp>
      <p:sp>
        <p:nvSpPr>
          <p:cNvPr id="529411" name="Text Box 3"/>
          <p:cNvSpPr txBox="1">
            <a:spLocks noChangeArrowheads="1"/>
          </p:cNvSpPr>
          <p:nvPr/>
        </p:nvSpPr>
        <p:spPr bwMode="auto">
          <a:xfrm>
            <a:off x="2071688" y="285750"/>
            <a:ext cx="1162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8 x Ti:TiN</a:t>
            </a:r>
          </a:p>
        </p:txBody>
      </p:sp>
      <p:pic>
        <p:nvPicPr>
          <p:cNvPr id="529412" name="Picture 24" descr="imi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29413" name="Picture 5" descr="BF6"/>
          <p:cNvPicPr>
            <a:picLocks noChangeAspect="1" noChangeArrowheads="1"/>
          </p:cNvPicPr>
          <p:nvPr/>
        </p:nvPicPr>
        <p:blipFill>
          <a:blip r:embed="rId4">
            <a:extLst>
              <a:ext uri="{28A0092B-C50C-407E-A947-70E740481C1C}">
                <a14:useLocalDpi xmlns:a14="http://schemas.microsoft.com/office/drawing/2010/main" val="0"/>
              </a:ext>
            </a:extLst>
          </a:blip>
          <a:srcRect l="52509" t="20689" r="25516" b="24138"/>
          <a:stretch>
            <a:fillRect/>
          </a:stretch>
        </p:blipFill>
        <p:spPr bwMode="auto">
          <a:xfrm>
            <a:off x="1071563" y="714375"/>
            <a:ext cx="3071812" cy="5781675"/>
          </a:xfrm>
          <a:prstGeom prst="rect">
            <a:avLst/>
          </a:prstGeom>
          <a:noFill/>
          <a:ln w="28575">
            <a:solidFill>
              <a:schemeClr val="bg1"/>
            </a:solidFill>
            <a:miter lim="800000"/>
            <a:headEnd/>
            <a:tailEnd/>
          </a:ln>
          <a:extLst>
            <a:ext uri="{909E8E84-426E-40DD-AFC4-6F175D3DCCD1}">
              <a14:hiddenFill xmlns:a14="http://schemas.microsoft.com/office/drawing/2010/main">
                <a:solidFill>
                  <a:srgbClr val="FFFFFF"/>
                </a:solidFill>
              </a14:hiddenFill>
            </a:ext>
          </a:extLst>
        </p:spPr>
      </p:pic>
      <p:grpSp>
        <p:nvGrpSpPr>
          <p:cNvPr id="529414" name="Grupa 27"/>
          <p:cNvGrpSpPr>
            <a:grpSpLocks/>
          </p:cNvGrpSpPr>
          <p:nvPr/>
        </p:nvGrpSpPr>
        <p:grpSpPr bwMode="auto">
          <a:xfrm>
            <a:off x="4572000" y="500063"/>
            <a:ext cx="3643313" cy="5835650"/>
            <a:chOff x="1071533" y="785813"/>
            <a:chExt cx="3643343" cy="5835650"/>
          </a:xfrm>
        </p:grpSpPr>
        <p:pic>
          <p:nvPicPr>
            <p:cNvPr id="529428" name="Obraz 23" descr="BF2.tif"/>
            <p:cNvPicPr>
              <a:picLocks noChangeAspect="1"/>
            </p:cNvPicPr>
            <p:nvPr/>
          </p:nvPicPr>
          <p:blipFill>
            <a:blip r:embed="rId5">
              <a:extLst>
                <a:ext uri="{28A0092B-C50C-407E-A947-70E740481C1C}">
                  <a14:useLocalDpi xmlns:a14="http://schemas.microsoft.com/office/drawing/2010/main" val="0"/>
                </a:ext>
              </a:extLst>
            </a:blip>
            <a:srcRect l="54099"/>
            <a:stretch>
              <a:fillRect/>
            </a:stretch>
          </p:blipFill>
          <p:spPr bwMode="auto">
            <a:xfrm>
              <a:off x="1143001" y="785813"/>
              <a:ext cx="3571875" cy="583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29429" name="Grupa 32"/>
            <p:cNvGrpSpPr>
              <a:grpSpLocks/>
            </p:cNvGrpSpPr>
            <p:nvPr/>
          </p:nvGrpSpPr>
          <p:grpSpPr bwMode="auto">
            <a:xfrm>
              <a:off x="3357564" y="2357438"/>
              <a:ext cx="928687" cy="2786062"/>
              <a:chOff x="8215306" y="214290"/>
              <a:chExt cx="928694" cy="2786082"/>
            </a:xfrm>
          </p:grpSpPr>
          <p:cxnSp>
            <p:nvCxnSpPr>
              <p:cNvPr id="26" name="Łącznik prosty 25"/>
              <p:cNvCxnSpPr/>
              <p:nvPr/>
            </p:nvCxnSpPr>
            <p:spPr>
              <a:xfrm rot="5400000">
                <a:off x="7286604" y="1500173"/>
                <a:ext cx="2786082" cy="214315"/>
              </a:xfrm>
              <a:prstGeom prst="line">
                <a:avLst/>
              </a:prstGeom>
              <a:ln w="38100">
                <a:solidFill>
                  <a:srgbClr val="00FF00"/>
                </a:solidFill>
                <a:prstDash val="sysDash"/>
              </a:ln>
            </p:spPr>
            <p:style>
              <a:lnRef idx="1">
                <a:schemeClr val="accent1"/>
              </a:lnRef>
              <a:fillRef idx="0">
                <a:schemeClr val="accent1"/>
              </a:fillRef>
              <a:effectRef idx="0">
                <a:schemeClr val="accent1"/>
              </a:effectRef>
              <a:fontRef idx="minor">
                <a:schemeClr val="tx1"/>
              </a:fontRef>
            </p:style>
          </p:cxnSp>
          <p:sp>
            <p:nvSpPr>
              <p:cNvPr id="31" name="Łuk 30"/>
              <p:cNvSpPr/>
              <p:nvPr/>
            </p:nvSpPr>
            <p:spPr>
              <a:xfrm>
                <a:off x="8215294" y="1928802"/>
                <a:ext cx="928703" cy="500066"/>
              </a:xfrm>
              <a:prstGeom prst="arc">
                <a:avLst>
                  <a:gd name="adj1" fmla="val 11573563"/>
                  <a:gd name="adj2" fmla="val 16610424"/>
                </a:avLst>
              </a:prstGeom>
              <a:ln w="38100">
                <a:solidFill>
                  <a:srgbClr val="00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sp>
            <p:nvSpPr>
              <p:cNvPr id="529442" name="pole tekstowe 31"/>
              <p:cNvSpPr txBox="1">
                <a:spLocks noChangeArrowheads="1"/>
              </p:cNvSpPr>
              <p:nvPr/>
            </p:nvSpPr>
            <p:spPr bwMode="auto">
              <a:xfrm>
                <a:off x="8286776" y="1428736"/>
                <a:ext cx="52610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00FF00"/>
                    </a:solidFill>
                    <a:latin typeface="Arial" panose="020B0604020202020204" pitchFamily="34" charset="0"/>
                  </a:rPr>
                  <a:t>20</a:t>
                </a:r>
                <a:r>
                  <a:rPr lang="pl-PL" altLang="pl-PL" sz="1800" b="1" baseline="30000">
                    <a:solidFill>
                      <a:srgbClr val="00FF00"/>
                    </a:solidFill>
                    <a:latin typeface="Arial" panose="020B0604020202020204" pitchFamily="34" charset="0"/>
                  </a:rPr>
                  <a:t>0</a:t>
                </a:r>
                <a:endParaRPr lang="pl-PL" altLang="pl-PL" sz="1800" b="1">
                  <a:solidFill>
                    <a:srgbClr val="00FF00"/>
                  </a:solidFill>
                  <a:latin typeface="Arial" panose="020B0604020202020204" pitchFamily="34" charset="0"/>
                </a:endParaRPr>
              </a:p>
            </p:txBody>
          </p:sp>
        </p:grpSp>
        <p:grpSp>
          <p:nvGrpSpPr>
            <p:cNvPr id="529430" name="Grupa 19"/>
            <p:cNvGrpSpPr>
              <a:grpSpLocks/>
            </p:cNvGrpSpPr>
            <p:nvPr/>
          </p:nvGrpSpPr>
          <p:grpSpPr bwMode="auto">
            <a:xfrm>
              <a:off x="1071533" y="3929066"/>
              <a:ext cx="606584" cy="1726654"/>
              <a:chOff x="214282" y="3929066"/>
              <a:chExt cx="606584" cy="1726654"/>
            </a:xfrm>
          </p:grpSpPr>
          <p:cxnSp>
            <p:nvCxnSpPr>
              <p:cNvPr id="12" name="Łącznik prosty 11"/>
              <p:cNvCxnSpPr/>
              <p:nvPr/>
            </p:nvCxnSpPr>
            <p:spPr>
              <a:xfrm>
                <a:off x="285721" y="5214938"/>
                <a:ext cx="500066" cy="71437"/>
              </a:xfrm>
              <a:prstGeom prst="line">
                <a:avLst/>
              </a:prstGeom>
              <a:ln w="28575">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3" name="Łącznik prosty 12"/>
              <p:cNvCxnSpPr/>
              <p:nvPr/>
            </p:nvCxnSpPr>
            <p:spPr>
              <a:xfrm>
                <a:off x="214282" y="4357688"/>
                <a:ext cx="500067" cy="71437"/>
              </a:xfrm>
              <a:prstGeom prst="line">
                <a:avLst/>
              </a:prstGeom>
              <a:ln w="28575">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4" name="Łącznik prosty 13"/>
              <p:cNvCxnSpPr/>
              <p:nvPr/>
            </p:nvCxnSpPr>
            <p:spPr>
              <a:xfrm>
                <a:off x="285721" y="3929063"/>
                <a:ext cx="500066" cy="71437"/>
              </a:xfrm>
              <a:prstGeom prst="line">
                <a:avLst/>
              </a:prstGeom>
              <a:ln w="28575">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29436" name="pole tekstowe 14"/>
              <p:cNvSpPr txBox="1">
                <a:spLocks noChangeArrowheads="1"/>
              </p:cNvSpPr>
              <p:nvPr/>
            </p:nvSpPr>
            <p:spPr bwMode="auto">
              <a:xfrm>
                <a:off x="285720" y="5286388"/>
                <a:ext cx="3684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sp>
            <p:nvSpPr>
              <p:cNvPr id="529437" name="pole tekstowe 15"/>
              <p:cNvSpPr txBox="1">
                <a:spLocks noChangeArrowheads="1"/>
              </p:cNvSpPr>
              <p:nvPr/>
            </p:nvSpPr>
            <p:spPr bwMode="auto">
              <a:xfrm>
                <a:off x="285720" y="4643446"/>
                <a:ext cx="535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TiN</a:t>
                </a:r>
              </a:p>
            </p:txBody>
          </p:sp>
          <p:sp>
            <p:nvSpPr>
              <p:cNvPr id="529438" name="pole tekstowe 16"/>
              <p:cNvSpPr txBox="1">
                <a:spLocks noChangeArrowheads="1"/>
              </p:cNvSpPr>
              <p:nvPr/>
            </p:nvSpPr>
            <p:spPr bwMode="auto">
              <a:xfrm>
                <a:off x="285720" y="4000504"/>
                <a:ext cx="3684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cxnSp>
            <p:nvCxnSpPr>
              <p:cNvPr id="19" name="Łącznik prosty 18"/>
              <p:cNvCxnSpPr/>
              <p:nvPr/>
            </p:nvCxnSpPr>
            <p:spPr>
              <a:xfrm>
                <a:off x="285721" y="5572125"/>
                <a:ext cx="500066" cy="71438"/>
              </a:xfrm>
              <a:prstGeom prst="line">
                <a:avLst/>
              </a:prstGeom>
              <a:ln w="28575">
                <a:solidFill>
                  <a:schemeClr val="bg1"/>
                </a:solidFill>
                <a:prstDash val="dash"/>
              </a:ln>
            </p:spPr>
            <p:style>
              <a:lnRef idx="1">
                <a:schemeClr val="accent1"/>
              </a:lnRef>
              <a:fillRef idx="0">
                <a:schemeClr val="accent1"/>
              </a:fillRef>
              <a:effectRef idx="0">
                <a:schemeClr val="accent1"/>
              </a:effectRef>
              <a:fontRef idx="minor">
                <a:schemeClr val="tx1"/>
              </a:fontRef>
            </p:style>
          </p:cxnSp>
        </p:grpSp>
        <p:cxnSp>
          <p:nvCxnSpPr>
            <p:cNvPr id="24" name="Łącznik prosty 23"/>
            <p:cNvCxnSpPr/>
            <p:nvPr/>
          </p:nvCxnSpPr>
          <p:spPr>
            <a:xfrm>
              <a:off x="1357285" y="6429375"/>
              <a:ext cx="885832" cy="1588"/>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529432" name="pole tekstowe 26"/>
            <p:cNvSpPr txBox="1">
              <a:spLocks noChangeArrowheads="1"/>
            </p:cNvSpPr>
            <p:nvPr/>
          </p:nvSpPr>
          <p:spPr bwMode="auto">
            <a:xfrm>
              <a:off x="1285852" y="6000768"/>
              <a:ext cx="97975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rPr>
                <a:t>100 nm</a:t>
              </a:r>
            </a:p>
          </p:txBody>
        </p:sp>
      </p:grpSp>
      <p:cxnSp>
        <p:nvCxnSpPr>
          <p:cNvPr id="22" name="Łącznik prosty ze strzałką 21"/>
          <p:cNvCxnSpPr/>
          <p:nvPr/>
        </p:nvCxnSpPr>
        <p:spPr>
          <a:xfrm rot="10800000" flipV="1">
            <a:off x="3071813" y="3357563"/>
            <a:ext cx="3571875" cy="428625"/>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2" name="Strzałka w lewo i prawo 31"/>
          <p:cNvSpPr/>
          <p:nvPr/>
        </p:nvSpPr>
        <p:spPr>
          <a:xfrm>
            <a:off x="2571750" y="4429125"/>
            <a:ext cx="571500" cy="214313"/>
          </a:xfrm>
          <a:prstGeom prst="leftRight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cxnSp>
        <p:nvCxnSpPr>
          <p:cNvPr id="42" name="Łącznik prosty 41"/>
          <p:cNvCxnSpPr/>
          <p:nvPr/>
        </p:nvCxnSpPr>
        <p:spPr>
          <a:xfrm rot="16200000" flipH="1">
            <a:off x="2000250" y="2857500"/>
            <a:ext cx="857250" cy="571500"/>
          </a:xfrm>
          <a:prstGeom prst="line">
            <a:avLst/>
          </a:prstGeom>
          <a:ln w="38100">
            <a:solidFill>
              <a:srgbClr val="00FF00"/>
            </a:solidFill>
            <a:prstDash val="sysDash"/>
          </a:ln>
        </p:spPr>
        <p:style>
          <a:lnRef idx="1">
            <a:schemeClr val="accent1"/>
          </a:lnRef>
          <a:fillRef idx="0">
            <a:schemeClr val="accent1"/>
          </a:fillRef>
          <a:effectRef idx="0">
            <a:schemeClr val="accent1"/>
          </a:effectRef>
          <a:fontRef idx="minor">
            <a:schemeClr val="tx1"/>
          </a:fontRef>
        </p:style>
      </p:cxnSp>
      <p:grpSp>
        <p:nvGrpSpPr>
          <p:cNvPr id="5" name="Grupa 43"/>
          <p:cNvGrpSpPr>
            <a:grpSpLocks/>
          </p:cNvGrpSpPr>
          <p:nvPr/>
        </p:nvGrpSpPr>
        <p:grpSpPr bwMode="auto">
          <a:xfrm>
            <a:off x="2000250" y="1060450"/>
            <a:ext cx="928688" cy="4429125"/>
            <a:chOff x="2000232" y="1000108"/>
            <a:chExt cx="928694" cy="4429156"/>
          </a:xfrm>
        </p:grpSpPr>
        <p:cxnSp>
          <p:nvCxnSpPr>
            <p:cNvPr id="40" name="Łącznik prosty 39"/>
            <p:cNvCxnSpPr/>
            <p:nvPr/>
          </p:nvCxnSpPr>
          <p:spPr>
            <a:xfrm rot="5400000">
              <a:off x="2071670" y="4572008"/>
              <a:ext cx="1571636" cy="142876"/>
            </a:xfrm>
            <a:prstGeom prst="line">
              <a:avLst/>
            </a:prstGeom>
            <a:ln w="38100">
              <a:solidFill>
                <a:srgbClr val="FF3300"/>
              </a:solidFill>
              <a:prstDash val="sysDash"/>
            </a:ln>
          </p:spPr>
          <p:style>
            <a:lnRef idx="1">
              <a:schemeClr val="accent1"/>
            </a:lnRef>
            <a:fillRef idx="0">
              <a:schemeClr val="accent1"/>
            </a:fillRef>
            <a:effectRef idx="0">
              <a:schemeClr val="accent1"/>
            </a:effectRef>
            <a:fontRef idx="minor">
              <a:schemeClr val="tx1"/>
            </a:fontRef>
          </p:style>
        </p:cxnSp>
        <p:cxnSp>
          <p:nvCxnSpPr>
            <p:cNvPr id="43" name="Łącznik prosty 42"/>
            <p:cNvCxnSpPr/>
            <p:nvPr/>
          </p:nvCxnSpPr>
          <p:spPr>
            <a:xfrm rot="5400000">
              <a:off x="1285852" y="1714488"/>
              <a:ext cx="1571636" cy="142876"/>
            </a:xfrm>
            <a:prstGeom prst="line">
              <a:avLst/>
            </a:prstGeom>
            <a:ln w="38100">
              <a:solidFill>
                <a:srgbClr val="FF3300"/>
              </a:solidFill>
              <a:prstDash val="sysDash"/>
            </a:ln>
          </p:spPr>
          <p:style>
            <a:lnRef idx="1">
              <a:schemeClr val="accent1"/>
            </a:lnRef>
            <a:fillRef idx="0">
              <a:schemeClr val="accent1"/>
            </a:fillRef>
            <a:effectRef idx="0">
              <a:schemeClr val="accent1"/>
            </a:effectRef>
            <a:fontRef idx="minor">
              <a:schemeClr val="tx1"/>
            </a:fontRef>
          </p:style>
        </p:cxnSp>
      </p:grpSp>
      <p:cxnSp>
        <p:nvCxnSpPr>
          <p:cNvPr id="46" name="Łącznik prosty 45"/>
          <p:cNvCxnSpPr/>
          <p:nvPr/>
        </p:nvCxnSpPr>
        <p:spPr>
          <a:xfrm rot="5400000">
            <a:off x="2071688" y="4643438"/>
            <a:ext cx="1571625" cy="142875"/>
          </a:xfrm>
          <a:prstGeom prst="line">
            <a:avLst/>
          </a:prstGeom>
          <a:ln w="38100">
            <a:solidFill>
              <a:srgbClr val="FF3300"/>
            </a:solidFill>
            <a:prstDash val="sysDash"/>
          </a:ln>
        </p:spPr>
        <p:style>
          <a:lnRef idx="1">
            <a:schemeClr val="accent1"/>
          </a:lnRef>
          <a:fillRef idx="0">
            <a:schemeClr val="accent1"/>
          </a:fillRef>
          <a:effectRef idx="0">
            <a:schemeClr val="accent1"/>
          </a:effectRef>
          <a:fontRef idx="minor">
            <a:schemeClr val="tx1"/>
          </a:fontRef>
        </p:style>
      </p:cxnSp>
      <p:cxnSp>
        <p:nvCxnSpPr>
          <p:cNvPr id="47" name="Łącznik prosty 46"/>
          <p:cNvCxnSpPr/>
          <p:nvPr/>
        </p:nvCxnSpPr>
        <p:spPr>
          <a:xfrm rot="5400000">
            <a:off x="2071688" y="4643438"/>
            <a:ext cx="1571625" cy="142875"/>
          </a:xfrm>
          <a:prstGeom prst="line">
            <a:avLst/>
          </a:prstGeom>
          <a:ln w="38100">
            <a:solidFill>
              <a:srgbClr val="FF3300"/>
            </a:solidFill>
            <a:prstDash val="sysDash"/>
          </a:ln>
        </p:spPr>
        <p:style>
          <a:lnRef idx="1">
            <a:schemeClr val="accent1"/>
          </a:lnRef>
          <a:fillRef idx="0">
            <a:schemeClr val="accent1"/>
          </a:fillRef>
          <a:effectRef idx="0">
            <a:schemeClr val="accent1"/>
          </a:effectRef>
          <a:fontRef idx="minor">
            <a:schemeClr val="tx1"/>
          </a:fontRef>
        </p:style>
      </p:cxnSp>
      <p:sp>
        <p:nvSpPr>
          <p:cNvPr id="529421" name="Line 31"/>
          <p:cNvSpPr>
            <a:spLocks noChangeShapeType="1"/>
          </p:cNvSpPr>
          <p:nvPr/>
        </p:nvSpPr>
        <p:spPr bwMode="auto">
          <a:xfrm>
            <a:off x="1042988" y="3284538"/>
            <a:ext cx="503237" cy="73025"/>
          </a:xfrm>
          <a:prstGeom prst="line">
            <a:avLst/>
          </a:prstGeom>
          <a:noFill/>
          <a:ln w="38100">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9422" name="Line 32"/>
          <p:cNvSpPr>
            <a:spLocks noChangeShapeType="1"/>
          </p:cNvSpPr>
          <p:nvPr/>
        </p:nvSpPr>
        <p:spPr bwMode="auto">
          <a:xfrm>
            <a:off x="1042988" y="2565400"/>
            <a:ext cx="503237" cy="73025"/>
          </a:xfrm>
          <a:prstGeom prst="line">
            <a:avLst/>
          </a:prstGeom>
          <a:noFill/>
          <a:ln w="38100">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9423" name="Line 33"/>
          <p:cNvSpPr>
            <a:spLocks noChangeShapeType="1"/>
          </p:cNvSpPr>
          <p:nvPr/>
        </p:nvSpPr>
        <p:spPr bwMode="auto">
          <a:xfrm>
            <a:off x="1042988" y="5516563"/>
            <a:ext cx="503237" cy="73025"/>
          </a:xfrm>
          <a:prstGeom prst="line">
            <a:avLst/>
          </a:prstGeom>
          <a:noFill/>
          <a:ln w="38100">
            <a:solidFill>
              <a:schemeClr val="bg1"/>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29424" name="Text Box 34"/>
          <p:cNvSpPr txBox="1">
            <a:spLocks noChangeArrowheads="1"/>
          </p:cNvSpPr>
          <p:nvPr/>
        </p:nvSpPr>
        <p:spPr bwMode="auto">
          <a:xfrm>
            <a:off x="1116013" y="2708275"/>
            <a:ext cx="438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Ti</a:t>
            </a:r>
          </a:p>
        </p:txBody>
      </p:sp>
      <p:sp>
        <p:nvSpPr>
          <p:cNvPr id="529425" name="Text Box 35"/>
          <p:cNvSpPr txBox="1">
            <a:spLocks noChangeArrowheads="1"/>
          </p:cNvSpPr>
          <p:nvPr/>
        </p:nvSpPr>
        <p:spPr bwMode="auto">
          <a:xfrm>
            <a:off x="1116013" y="4411663"/>
            <a:ext cx="658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a:solidFill>
                  <a:schemeClr val="bg1"/>
                </a:solidFill>
                <a:latin typeface="Arial" panose="020B0604020202020204" pitchFamily="34" charset="0"/>
              </a:rPr>
              <a:t>TiN</a:t>
            </a:r>
          </a:p>
        </p:txBody>
      </p:sp>
    </p:spTree>
  </p:cSld>
  <p:clrMapOvr>
    <a:masterClrMapping/>
  </p:clrMapOvr>
  <p:transition advClick="0">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wipe(up)">
                                      <p:cBhvr>
                                        <p:cTn id="7" dur="500"/>
                                        <p:tgtEl>
                                          <p:spTgt spid="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500"/>
                                        <p:tgtEl>
                                          <p:spTgt spid="5"/>
                                        </p:tgtEl>
                                      </p:cBhvr>
                                    </p:animEffec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4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childTnLst>
                          </p:cTn>
                        </p:par>
                        <p:par>
                          <p:cTn id="19" fill="hold" nodeType="afterGroup">
                            <p:stCondLst>
                              <p:cond delay="0"/>
                            </p:stCondLst>
                            <p:childTnLst>
                              <p:par>
                                <p:cTn id="20" presetID="0" presetClass="path" presetSubtype="0" accel="50000" decel="50000" fill="hold" nodeType="afterEffect">
                                  <p:stCondLst>
                                    <p:cond delay="0"/>
                                  </p:stCondLst>
                                  <p:childTnLst>
                                    <p:animMotion origin="layout" path="M 0.00399 0.0037 L -0.02899 -0.02637 " pathEditMode="relative" rAng="0" ptsTypes="AA">
                                      <p:cBhvr>
                                        <p:cTn id="21" dur="2000" fill="hold"/>
                                        <p:tgtEl>
                                          <p:spTgt spid="46"/>
                                        </p:tgtEl>
                                        <p:attrNameLst>
                                          <p:attrName>ppt_x</p:attrName>
                                          <p:attrName>ppt_y</p:attrName>
                                        </p:attrNameLst>
                                      </p:cBhvr>
                                      <p:rCtr x="-1649" y="-1503"/>
                                    </p:animMotion>
                                  </p:childTnLst>
                                  <p:subTnLst>
                                    <p:set>
                                      <p:cBhvr override="childStyle">
                                        <p:cTn dur="1" fill="hold" display="0" masterRel="sameClick" afterEffect="1">
                                          <p:stCondLst>
                                            <p:cond evt="end" delay="0">
                                              <p:tn val="20"/>
                                            </p:cond>
                                          </p:stCondLst>
                                        </p:cTn>
                                        <p:tgtEl>
                                          <p:spTgt spid="46"/>
                                        </p:tgtEl>
                                        <p:attrNameLst>
                                          <p:attrName>style.visibility</p:attrName>
                                        </p:attrNameLst>
                                      </p:cBhvr>
                                      <p:to>
                                        <p:strVal val="hidden"/>
                                      </p:to>
                                    </p:set>
                                  </p:subTnLst>
                                </p:cTn>
                              </p:par>
                              <p:par>
                                <p:cTn id="22" presetID="0" presetClass="path" presetSubtype="0" accel="50000" decel="50000" fill="hold" nodeType="withEffect">
                                  <p:stCondLst>
                                    <p:cond delay="0"/>
                                  </p:stCondLst>
                                  <p:childTnLst>
                                    <p:animMotion origin="layout" path="M -0.00122 0.01179 L 0.0224 0.03284 " pathEditMode="relative" ptsTypes="AA">
                                      <p:cBhvr>
                                        <p:cTn id="23" dur="2000" fill="hold"/>
                                        <p:tgtEl>
                                          <p:spTgt spid="4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47"/>
                                        </p:tgtEl>
                                        <p:attrNameLst>
                                          <p:attrName>style.visibility</p:attrName>
                                        </p:attrNameLst>
                                      </p:cBhvr>
                                      <p:to>
                                        <p:strVal val="hidden"/>
                                      </p:to>
                                    </p:set>
                                  </p:subTnLst>
                                </p:cTn>
                              </p:par>
                            </p:childTnLst>
                          </p:cTn>
                        </p:par>
                        <p:par>
                          <p:cTn id="24" fill="hold" nodeType="afterGroup">
                            <p:stCondLst>
                              <p:cond delay="2000"/>
                            </p:stCondLst>
                            <p:childTnLst>
                              <p:par>
                                <p:cTn id="25" presetID="5" presetClass="entr" presetSubtype="5" repeatCount="3000" fill="hold" grpId="0" nodeType="after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checkerboard(down)">
                                      <p:cBhvr>
                                        <p:cTn id="2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0434" name="Picture 7" descr="Tv69"/>
          <p:cNvPicPr>
            <a:picLocks noChangeAspect="1" noChangeArrowheads="1"/>
          </p:cNvPicPr>
          <p:nvPr/>
        </p:nvPicPr>
        <p:blipFill>
          <a:blip r:embed="rId2">
            <a:lum bright="24000" contrast="12000"/>
            <a:extLst>
              <a:ext uri="{28A0092B-C50C-407E-A947-70E740481C1C}">
                <a14:useLocalDpi xmlns:a14="http://schemas.microsoft.com/office/drawing/2010/main" val="0"/>
              </a:ext>
            </a:extLst>
          </a:blip>
          <a:srcRect/>
          <a:stretch>
            <a:fillRect/>
          </a:stretch>
        </p:blipFill>
        <p:spPr bwMode="auto">
          <a:xfrm>
            <a:off x="714375" y="669925"/>
            <a:ext cx="7678738" cy="575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6" descr="Tv97"/>
          <p:cNvPicPr>
            <a:picLocks noChangeAspect="1" noChangeArrowheads="1"/>
          </p:cNvPicPr>
          <p:nvPr/>
        </p:nvPicPr>
        <p:blipFill>
          <a:blip r:embed="rId3">
            <a:lum bright="12000"/>
          </a:blip>
          <a:srcRect l="33444"/>
          <a:stretch>
            <a:fillRect/>
          </a:stretch>
        </p:blipFill>
        <p:spPr bwMode="auto">
          <a:xfrm>
            <a:off x="714375" y="669925"/>
            <a:ext cx="2555875" cy="2879725"/>
          </a:xfrm>
          <a:prstGeom prst="rect">
            <a:avLst/>
          </a:prstGeom>
          <a:noFill/>
          <a:ln w="28575">
            <a:solidFill>
              <a:schemeClr val="accent3"/>
            </a:solidFill>
            <a:miter lim="800000"/>
            <a:headEnd/>
            <a:tailEnd/>
          </a:ln>
        </p:spPr>
      </p:pic>
      <p:pic>
        <p:nvPicPr>
          <p:cNvPr id="530436" name="Picture 24"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30437" name="Text Box 2"/>
          <p:cNvSpPr txBox="1">
            <a:spLocks noChangeArrowheads="1"/>
          </p:cNvSpPr>
          <p:nvPr/>
        </p:nvSpPr>
        <p:spPr bwMode="auto">
          <a:xfrm>
            <a:off x="714375" y="285750"/>
            <a:ext cx="12557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solidFill>
                  <a:srgbClr val="080808"/>
                </a:solidFill>
                <a:latin typeface="Arial" panose="020B0604020202020204" pitchFamily="34" charset="0"/>
              </a:rPr>
              <a:t>Ratio 1:4</a:t>
            </a:r>
          </a:p>
        </p:txBody>
      </p:sp>
      <p:sp>
        <p:nvSpPr>
          <p:cNvPr id="530438" name="Text Box 3"/>
          <p:cNvSpPr txBox="1">
            <a:spLocks noChangeArrowheads="1"/>
          </p:cNvSpPr>
          <p:nvPr/>
        </p:nvSpPr>
        <p:spPr bwMode="auto">
          <a:xfrm>
            <a:off x="2071688" y="285750"/>
            <a:ext cx="11509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rPr>
              <a:t>8 x Ti:TiN</a:t>
            </a:r>
          </a:p>
        </p:txBody>
      </p:sp>
      <p:grpSp>
        <p:nvGrpSpPr>
          <p:cNvPr id="530439" name="Grupa 9"/>
          <p:cNvGrpSpPr>
            <a:grpSpLocks/>
          </p:cNvGrpSpPr>
          <p:nvPr/>
        </p:nvGrpSpPr>
        <p:grpSpPr bwMode="auto">
          <a:xfrm>
            <a:off x="2832100" y="4351338"/>
            <a:ext cx="560388" cy="1162050"/>
            <a:chOff x="2831730" y="4351858"/>
            <a:chExt cx="560904" cy="1160986"/>
          </a:xfrm>
        </p:grpSpPr>
        <p:sp>
          <p:nvSpPr>
            <p:cNvPr id="530443" name="pole tekstowe 6"/>
            <p:cNvSpPr txBox="1">
              <a:spLocks noChangeArrowheads="1"/>
            </p:cNvSpPr>
            <p:nvPr/>
          </p:nvSpPr>
          <p:spPr bwMode="auto">
            <a:xfrm>
              <a:off x="2857488" y="5143512"/>
              <a:ext cx="3684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sp>
          <p:nvSpPr>
            <p:cNvPr id="530444" name="pole tekstowe 7"/>
            <p:cNvSpPr txBox="1">
              <a:spLocks noChangeArrowheads="1"/>
            </p:cNvSpPr>
            <p:nvPr/>
          </p:nvSpPr>
          <p:spPr bwMode="auto">
            <a:xfrm>
              <a:off x="2857488" y="4774180"/>
              <a:ext cx="535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TiN</a:t>
              </a:r>
            </a:p>
          </p:txBody>
        </p:sp>
        <p:sp>
          <p:nvSpPr>
            <p:cNvPr id="530445" name="pole tekstowe 8"/>
            <p:cNvSpPr txBox="1">
              <a:spLocks noChangeArrowheads="1"/>
            </p:cNvSpPr>
            <p:nvPr/>
          </p:nvSpPr>
          <p:spPr bwMode="auto">
            <a:xfrm>
              <a:off x="2831730" y="4351858"/>
              <a:ext cx="3684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rPr>
                <a:t>Ti</a:t>
              </a:r>
            </a:p>
          </p:txBody>
        </p:sp>
      </p:grpSp>
      <p:cxnSp>
        <p:nvCxnSpPr>
          <p:cNvPr id="12" name="Łącznik prosty 11"/>
          <p:cNvCxnSpPr/>
          <p:nvPr/>
        </p:nvCxnSpPr>
        <p:spPr>
          <a:xfrm>
            <a:off x="2571750" y="5072063"/>
            <a:ext cx="785813" cy="214312"/>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Łącznik prosty 13"/>
          <p:cNvCxnSpPr/>
          <p:nvPr/>
        </p:nvCxnSpPr>
        <p:spPr>
          <a:xfrm>
            <a:off x="2571750" y="4572000"/>
            <a:ext cx="785813" cy="214313"/>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530442" name="Text Box 14"/>
          <p:cNvSpPr txBox="1">
            <a:spLocks noChangeArrowheads="1"/>
          </p:cNvSpPr>
          <p:nvPr/>
        </p:nvSpPr>
        <p:spPr bwMode="auto">
          <a:xfrm>
            <a:off x="6208713" y="3376613"/>
            <a:ext cx="20097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rPr>
              <a:t>Crack </a:t>
            </a:r>
            <a:r>
              <a:rPr lang="pl-PL" altLang="pl-PL" sz="1800">
                <a:solidFill>
                  <a:srgbClr val="FF3300"/>
                </a:solidFill>
                <a:latin typeface="Arial" panose="020B0604020202020204" pitchFamily="34" charset="0"/>
                <a:cs typeface="Arial" panose="020B0604020202020204" pitchFamily="34" charset="0"/>
              </a:rPr>
              <a:t>┴ substrate</a:t>
            </a:r>
          </a:p>
        </p:txBody>
      </p:sp>
    </p:spTree>
  </p:cSld>
  <p:clrMapOvr>
    <a:masterClrMapping/>
  </p:clrMapOvr>
  <p:transition advClick="0">
    <p:wipe dir="r"/>
  </p:transition>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pole tekstowe 2"/>
          <p:cNvSpPr txBox="1">
            <a:spLocks noChangeArrowheads="1"/>
          </p:cNvSpPr>
          <p:nvPr/>
        </p:nvSpPr>
        <p:spPr bwMode="auto">
          <a:xfrm>
            <a:off x="2627313" y="549275"/>
            <a:ext cx="3927475" cy="529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Char char="-"/>
            </a:pPr>
            <a:r>
              <a:rPr lang="pl-PL" altLang="pl-PL">
                <a:latin typeface="Arial" panose="020B0604020202020204" pitchFamily="34" charset="0"/>
                <a:cs typeface="Arial" panose="020B0604020202020204" pitchFamily="34" charset="0"/>
              </a:rPr>
              <a:t>a-C:H</a:t>
            </a:r>
          </a:p>
          <a:p>
            <a:pPr eaLnBrk="1" hangingPunct="1">
              <a:spcBef>
                <a:spcPct val="0"/>
              </a:spcBef>
              <a:buFontTx/>
              <a:buChar char="-"/>
            </a:pPr>
            <a:r>
              <a:rPr lang="pl-PL" altLang="pl-PL">
                <a:latin typeface="Arial" panose="020B0604020202020204" pitchFamily="34" charset="0"/>
                <a:cs typeface="Arial" panose="020B0604020202020204" pitchFamily="34" charset="0"/>
              </a:rPr>
              <a:t>TiN</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 2x(TiN/a-C:H)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8x(TiN/a-C:H)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32x(TiN/a-C:H)</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1:2</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1:4</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4:1</a:t>
            </a:r>
          </a:p>
          <a:p>
            <a:pPr eaLnBrk="1" hangingPunct="1">
              <a:spcBef>
                <a:spcPct val="0"/>
              </a:spcBef>
              <a:buFontTx/>
              <a:buChar char="-"/>
            </a:pPr>
            <a:endParaRPr lang="pl-PL" altLang="pl-PL" sz="1800">
              <a:latin typeface="Arial" panose="020B0604020202020204" pitchFamily="34" charset="0"/>
              <a:cs typeface="Arial" panose="020B0604020202020204" pitchFamily="34" charset="0"/>
            </a:endParaRPr>
          </a:p>
        </p:txBody>
      </p:sp>
      <p:cxnSp>
        <p:nvCxnSpPr>
          <p:cNvPr id="5" name="Łącznik prosty 4"/>
          <p:cNvCxnSpPr/>
          <p:nvPr/>
        </p:nvCxnSpPr>
        <p:spPr>
          <a:xfrm>
            <a:off x="2700338" y="1073150"/>
            <a:ext cx="2519362" cy="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Text Box 2"/>
          <p:cNvSpPr txBox="1">
            <a:spLocks noChangeArrowheads="1"/>
          </p:cNvSpPr>
          <p:nvPr/>
        </p:nvSpPr>
        <p:spPr bwMode="auto">
          <a:xfrm>
            <a:off x="1403350" y="2060575"/>
            <a:ext cx="543083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a-C:H- </a:t>
            </a:r>
            <a:r>
              <a:rPr lang="pl-PL" altLang="pl-PL">
                <a:latin typeface="Arial" panose="020B0604020202020204" pitchFamily="34" charset="0"/>
                <a:cs typeface="Arial" panose="020B0604020202020204" pitchFamily="34" charset="0"/>
              </a:rPr>
              <a:t>single- layer coating</a:t>
            </a:r>
          </a:p>
        </p:txBody>
      </p:sp>
      <p:sp>
        <p:nvSpPr>
          <p:cNvPr id="532483" name="Text Box 3"/>
          <p:cNvSpPr txBox="1">
            <a:spLocks noChangeArrowheads="1"/>
          </p:cNvSpPr>
          <p:nvPr/>
        </p:nvSpPr>
        <p:spPr bwMode="auto">
          <a:xfrm>
            <a:off x="1476375" y="4005263"/>
            <a:ext cx="3308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800">
                <a:latin typeface="Arial" panose="020B0604020202020204" pitchFamily="34" charset="0"/>
                <a:cs typeface="Arial" panose="020B0604020202020204" pitchFamily="34" charset="0"/>
              </a:rPr>
              <a:t>As- deposited coating</a:t>
            </a: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48132" name="Line 4"/>
          <p:cNvSpPr>
            <a:spLocks noChangeShapeType="1"/>
          </p:cNvSpPr>
          <p:nvPr/>
        </p:nvSpPr>
        <p:spPr bwMode="auto">
          <a:xfrm>
            <a:off x="1425575" y="4314825"/>
            <a:ext cx="2447925"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8132"/>
                                        </p:tgtEl>
                                        <p:attrNameLst>
                                          <p:attrName>style.visibility</p:attrName>
                                        </p:attrNameLst>
                                      </p:cBhvr>
                                      <p:to>
                                        <p:strVal val="visible"/>
                                      </p:to>
                                    </p:set>
                                    <p:animEffect transition="in" filter="wipe(left)">
                                      <p:cBhvr>
                                        <p:cTn id="7" dur="500"/>
                                        <p:tgtEl>
                                          <p:spTgt spid="48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3506" name="Obraz 1" descr="f9.tif"/>
          <p:cNvPicPr>
            <a:picLocks noChangeAspect="1"/>
          </p:cNvPicPr>
          <p:nvPr/>
        </p:nvPicPr>
        <p:blipFill>
          <a:blip r:embed="rId2">
            <a:lum bright="12000"/>
            <a:extLst>
              <a:ext uri="{28A0092B-C50C-407E-A947-70E740481C1C}">
                <a14:useLocalDpi xmlns:a14="http://schemas.microsoft.com/office/drawing/2010/main" val="0"/>
              </a:ext>
            </a:extLst>
          </a:blip>
          <a:srcRect t="2751"/>
          <a:stretch>
            <a:fillRect/>
          </a:stretch>
        </p:blipFill>
        <p:spPr bwMode="auto">
          <a:xfrm>
            <a:off x="0" y="0"/>
            <a:ext cx="9144000" cy="691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3507" name="Obraz 3" descr="dyf_c.tif"/>
          <p:cNvPicPr>
            <a:picLocks noChangeAspect="1"/>
          </p:cNvPicPr>
          <p:nvPr/>
        </p:nvPicPr>
        <p:blipFill>
          <a:blip r:embed="rId3">
            <a:lum bright="12000"/>
            <a:extLst>
              <a:ext uri="{28A0092B-C50C-407E-A947-70E740481C1C}">
                <a14:useLocalDpi xmlns:a14="http://schemas.microsoft.com/office/drawing/2010/main" val="0"/>
              </a:ext>
            </a:extLst>
          </a:blip>
          <a:srcRect l="35585" t="28555" r="29521" b="25761"/>
          <a:stretch>
            <a:fillRect/>
          </a:stretch>
        </p:blipFill>
        <p:spPr bwMode="auto">
          <a:xfrm>
            <a:off x="6084888" y="0"/>
            <a:ext cx="3059112" cy="2924175"/>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33508" name="Line 7"/>
          <p:cNvSpPr>
            <a:spLocks noChangeShapeType="1"/>
          </p:cNvSpPr>
          <p:nvPr/>
        </p:nvSpPr>
        <p:spPr bwMode="auto">
          <a:xfrm flipH="1">
            <a:off x="4859338" y="2708275"/>
            <a:ext cx="1296987" cy="360363"/>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33509" name="Line 8"/>
          <p:cNvSpPr>
            <a:spLocks noChangeShapeType="1"/>
          </p:cNvSpPr>
          <p:nvPr/>
        </p:nvSpPr>
        <p:spPr bwMode="auto">
          <a:xfrm flipH="1" flipV="1">
            <a:off x="5364163" y="4365625"/>
            <a:ext cx="720725" cy="71438"/>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sp>
        <p:nvSpPr>
          <p:cNvPr id="533510" name="Text Box 9"/>
          <p:cNvSpPr txBox="1">
            <a:spLocks noChangeArrowheads="1"/>
          </p:cNvSpPr>
          <p:nvPr/>
        </p:nvSpPr>
        <p:spPr bwMode="auto">
          <a:xfrm>
            <a:off x="376238" y="5465763"/>
            <a:ext cx="2774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Substrate- austenite steel</a:t>
            </a:r>
          </a:p>
        </p:txBody>
      </p:sp>
      <p:sp>
        <p:nvSpPr>
          <p:cNvPr id="533511" name="Text Box 11"/>
          <p:cNvSpPr txBox="1">
            <a:spLocks noChangeArrowheads="1"/>
          </p:cNvSpPr>
          <p:nvPr/>
        </p:nvSpPr>
        <p:spPr bwMode="auto">
          <a:xfrm>
            <a:off x="6084888" y="0"/>
            <a:ext cx="844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a- C:H</a:t>
            </a:r>
          </a:p>
        </p:txBody>
      </p:sp>
      <p:sp>
        <p:nvSpPr>
          <p:cNvPr id="533512" name="Text Box 12"/>
          <p:cNvSpPr txBox="1">
            <a:spLocks noChangeArrowheads="1"/>
          </p:cNvSpPr>
          <p:nvPr/>
        </p:nvSpPr>
        <p:spPr bwMode="auto">
          <a:xfrm>
            <a:off x="179388" y="692150"/>
            <a:ext cx="2355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i="1">
                <a:solidFill>
                  <a:schemeClr val="bg1"/>
                </a:solidFill>
                <a:latin typeface="Arial" panose="020B0604020202020204" pitchFamily="34" charset="0"/>
                <a:cs typeface="Arial" panose="020B0604020202020204" pitchFamily="34" charset="0"/>
              </a:rPr>
              <a:t>as- deposited coating</a:t>
            </a:r>
          </a:p>
        </p:txBody>
      </p:sp>
      <p:pic>
        <p:nvPicPr>
          <p:cNvPr id="533513"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l="13818" t="13998" r="26367" b="13103"/>
          <a:stretch>
            <a:fillRect/>
          </a:stretch>
        </p:blipFill>
        <p:spPr bwMode="auto">
          <a:xfrm>
            <a:off x="6084888" y="2997200"/>
            <a:ext cx="3059112" cy="298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3514" name="Text Box 10"/>
          <p:cNvSpPr txBox="1">
            <a:spLocks noChangeArrowheads="1"/>
          </p:cNvSpPr>
          <p:nvPr/>
        </p:nvSpPr>
        <p:spPr bwMode="auto">
          <a:xfrm>
            <a:off x="6084888" y="2997200"/>
            <a:ext cx="1098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Ti- buffer</a:t>
            </a:r>
          </a:p>
        </p:txBody>
      </p:sp>
      <p:pic>
        <p:nvPicPr>
          <p:cNvPr id="533515" name="Picture 12" descr="imi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3516" name="pole tekstowe 4"/>
          <p:cNvSpPr txBox="1">
            <a:spLocks noChangeArrowheads="1"/>
          </p:cNvSpPr>
          <p:nvPr/>
        </p:nvSpPr>
        <p:spPr bwMode="auto">
          <a:xfrm>
            <a:off x="0" y="0"/>
            <a:ext cx="21542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solidFill>
                  <a:schemeClr val="bg1"/>
                </a:solidFill>
                <a:latin typeface="Arial" panose="020B0604020202020204" pitchFamily="34" charset="0"/>
                <a:cs typeface="Arial" panose="020B0604020202020204" pitchFamily="34" charset="0"/>
              </a:rPr>
              <a:t>TEM</a:t>
            </a:r>
            <a:r>
              <a:rPr lang="pl-PL" altLang="pl-PL" sz="1800">
                <a:solidFill>
                  <a:schemeClr val="bg1"/>
                </a:solidFill>
                <a:latin typeface="Arial" panose="020B0604020202020204" pitchFamily="34" charset="0"/>
                <a:cs typeface="Arial" panose="020B0604020202020204" pitchFamily="34" charset="0"/>
              </a:rPr>
              <a:t> </a:t>
            </a:r>
            <a:r>
              <a:rPr lang="pl-PL" altLang="pl-PL" sz="1800" i="1">
                <a:solidFill>
                  <a:schemeClr val="bg1"/>
                </a:solidFill>
                <a:latin typeface="Arial" panose="020B0604020202020204" pitchFamily="34" charset="0"/>
                <a:cs typeface="Arial" panose="020B0604020202020204" pitchFamily="34" charset="0"/>
              </a:rPr>
              <a:t>Bright Field</a:t>
            </a:r>
          </a:p>
        </p:txBody>
      </p:sp>
    </p:spTree>
  </p:cSld>
  <p:clrMapOvr>
    <a:masterClrMapping/>
  </p:clrMapOvr>
  <p:transition>
    <p:wipe dir="r"/>
  </p:transition>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4530" name="Picture 4" descr="fig_line1"/>
          <p:cNvPicPr>
            <a:picLocks noChangeAspect="1" noChangeArrowheads="1"/>
          </p:cNvPicPr>
          <p:nvPr/>
        </p:nvPicPr>
        <p:blipFill>
          <a:blip r:embed="rId2">
            <a:extLst>
              <a:ext uri="{28A0092B-C50C-407E-A947-70E740481C1C}">
                <a14:useLocalDpi xmlns:a14="http://schemas.microsoft.com/office/drawing/2010/main" val="0"/>
              </a:ext>
            </a:extLst>
          </a:blip>
          <a:srcRect l="12927" t="31229" r="24506"/>
          <a:stretch>
            <a:fillRect/>
          </a:stretch>
        </p:blipFill>
        <p:spPr bwMode="auto">
          <a:xfrm>
            <a:off x="404813" y="692150"/>
            <a:ext cx="5006975" cy="568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4531" name="Text Box 6"/>
          <p:cNvSpPr txBox="1">
            <a:spLocks noChangeArrowheads="1"/>
          </p:cNvSpPr>
          <p:nvPr/>
        </p:nvSpPr>
        <p:spPr bwMode="auto">
          <a:xfrm>
            <a:off x="468313" y="260350"/>
            <a:ext cx="5251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i="1">
                <a:latin typeface="Arial" panose="020B0604020202020204" pitchFamily="34" charset="0"/>
                <a:cs typeface="Arial" panose="020B0604020202020204" pitchFamily="34" charset="0"/>
              </a:rPr>
              <a:t>(as- deposited coating)</a:t>
            </a:r>
            <a:r>
              <a:rPr lang="pl-PL" altLang="pl-PL" sz="1800">
                <a:latin typeface="Arial" panose="020B0604020202020204" pitchFamily="34" charset="0"/>
                <a:cs typeface="Arial" panose="020B0604020202020204" pitchFamily="34" charset="0"/>
              </a:rPr>
              <a:t> STEM image (Z contrast) /</a:t>
            </a:r>
          </a:p>
        </p:txBody>
      </p:sp>
      <p:sp>
        <p:nvSpPr>
          <p:cNvPr id="534532" name="Text Box 7"/>
          <p:cNvSpPr txBox="1">
            <a:spLocks noChangeArrowheads="1"/>
          </p:cNvSpPr>
          <p:nvPr/>
        </p:nvSpPr>
        <p:spPr bwMode="auto">
          <a:xfrm>
            <a:off x="946150" y="6491288"/>
            <a:ext cx="2546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HAADF STEM detector</a:t>
            </a:r>
          </a:p>
        </p:txBody>
      </p:sp>
      <p:sp>
        <p:nvSpPr>
          <p:cNvPr id="534533" name="Text Box 8"/>
          <p:cNvSpPr txBox="1">
            <a:spLocks noChangeArrowheads="1"/>
          </p:cNvSpPr>
          <p:nvPr/>
        </p:nvSpPr>
        <p:spPr bwMode="auto">
          <a:xfrm>
            <a:off x="5724525" y="260350"/>
            <a:ext cx="2635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EDS- Chemical analysis</a:t>
            </a:r>
          </a:p>
        </p:txBody>
      </p:sp>
      <p:sp>
        <p:nvSpPr>
          <p:cNvPr id="534534" name="Text Box 9"/>
          <p:cNvSpPr txBox="1">
            <a:spLocks noChangeArrowheads="1"/>
          </p:cNvSpPr>
          <p:nvPr/>
        </p:nvSpPr>
        <p:spPr bwMode="auto">
          <a:xfrm>
            <a:off x="879475" y="4313238"/>
            <a:ext cx="1123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substrate</a:t>
            </a:r>
          </a:p>
        </p:txBody>
      </p:sp>
      <p:sp>
        <p:nvSpPr>
          <p:cNvPr id="534535" name="Text Box 10"/>
          <p:cNvSpPr txBox="1">
            <a:spLocks noChangeArrowheads="1"/>
          </p:cNvSpPr>
          <p:nvPr/>
        </p:nvSpPr>
        <p:spPr bwMode="auto">
          <a:xfrm>
            <a:off x="755650" y="3284538"/>
            <a:ext cx="1098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Ti- buffer</a:t>
            </a:r>
          </a:p>
        </p:txBody>
      </p:sp>
      <p:sp>
        <p:nvSpPr>
          <p:cNvPr id="534536" name="Text Box 11"/>
          <p:cNvSpPr txBox="1">
            <a:spLocks noChangeArrowheads="1"/>
          </p:cNvSpPr>
          <p:nvPr/>
        </p:nvSpPr>
        <p:spPr bwMode="auto">
          <a:xfrm>
            <a:off x="879475" y="1936750"/>
            <a:ext cx="78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a-C:H</a:t>
            </a:r>
          </a:p>
        </p:txBody>
      </p:sp>
      <p:pic>
        <p:nvPicPr>
          <p:cNvPr id="534537" name="Picture 12"/>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327650" y="692150"/>
            <a:ext cx="3924300"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4538" name="Picture 13"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pole tekstowe 2"/>
          <p:cNvSpPr txBox="1">
            <a:spLocks noChangeArrowheads="1"/>
          </p:cNvSpPr>
          <p:nvPr/>
        </p:nvSpPr>
        <p:spPr bwMode="auto">
          <a:xfrm>
            <a:off x="2627313" y="549275"/>
            <a:ext cx="3927475" cy="529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Char char="-"/>
            </a:pPr>
            <a:r>
              <a:rPr lang="pl-PL" altLang="pl-PL">
                <a:latin typeface="Arial" panose="020B0604020202020204" pitchFamily="34" charset="0"/>
                <a:cs typeface="Arial" panose="020B0604020202020204" pitchFamily="34" charset="0"/>
              </a:rPr>
              <a:t>a-C:H</a:t>
            </a:r>
          </a:p>
          <a:p>
            <a:pPr eaLnBrk="1" hangingPunct="1">
              <a:spcBef>
                <a:spcPct val="0"/>
              </a:spcBef>
              <a:buFontTx/>
              <a:buChar char="-"/>
            </a:pPr>
            <a:r>
              <a:rPr lang="pl-PL" altLang="pl-PL">
                <a:latin typeface="Arial" panose="020B0604020202020204" pitchFamily="34" charset="0"/>
                <a:cs typeface="Arial" panose="020B0604020202020204" pitchFamily="34" charset="0"/>
              </a:rPr>
              <a:t>TiN</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 2x(TiN/a-C:H)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8x(TiN/a-C:H)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32x(TiN/a-C:H)</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1:2</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1:4</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4:1</a:t>
            </a:r>
          </a:p>
          <a:p>
            <a:pPr eaLnBrk="1" hangingPunct="1">
              <a:spcBef>
                <a:spcPct val="0"/>
              </a:spcBef>
              <a:buFontTx/>
              <a:buChar char="-"/>
            </a:pPr>
            <a:endParaRPr lang="pl-PL" altLang="pl-PL" sz="1800">
              <a:latin typeface="Arial" panose="020B0604020202020204" pitchFamily="34" charset="0"/>
              <a:cs typeface="Arial" panose="020B0604020202020204" pitchFamily="34" charset="0"/>
            </a:endParaRPr>
          </a:p>
        </p:txBody>
      </p:sp>
      <p:cxnSp>
        <p:nvCxnSpPr>
          <p:cNvPr id="4" name="Łącznik prosty 3"/>
          <p:cNvCxnSpPr/>
          <p:nvPr/>
        </p:nvCxnSpPr>
        <p:spPr>
          <a:xfrm>
            <a:off x="2700338" y="1557338"/>
            <a:ext cx="2519362" cy="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Text Box 4"/>
          <p:cNvSpPr txBox="1">
            <a:spLocks noChangeArrowheads="1"/>
          </p:cNvSpPr>
          <p:nvPr/>
        </p:nvSpPr>
        <p:spPr bwMode="auto">
          <a:xfrm>
            <a:off x="1403350" y="2060575"/>
            <a:ext cx="48926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TiN- </a:t>
            </a:r>
            <a:r>
              <a:rPr lang="pl-PL" altLang="pl-PL">
                <a:latin typeface="Arial" panose="020B0604020202020204" pitchFamily="34" charset="0"/>
                <a:cs typeface="Arial" panose="020B0604020202020204" pitchFamily="34" charset="0"/>
              </a:rPr>
              <a:t>single- layer coating</a:t>
            </a:r>
          </a:p>
        </p:txBody>
      </p:sp>
      <p:sp>
        <p:nvSpPr>
          <p:cNvPr id="536579" name="Text Box 5"/>
          <p:cNvSpPr txBox="1">
            <a:spLocks noChangeArrowheads="1"/>
          </p:cNvSpPr>
          <p:nvPr/>
        </p:nvSpPr>
        <p:spPr bwMode="auto">
          <a:xfrm>
            <a:off x="1476375" y="4005263"/>
            <a:ext cx="3308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800">
                <a:latin typeface="Arial" panose="020B0604020202020204" pitchFamily="34" charset="0"/>
                <a:cs typeface="Arial" panose="020B0604020202020204" pitchFamily="34" charset="0"/>
              </a:rPr>
              <a:t>As- deposited coating</a:t>
            </a: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26630" name="Line 6"/>
          <p:cNvSpPr>
            <a:spLocks noChangeShapeType="1"/>
          </p:cNvSpPr>
          <p:nvPr/>
        </p:nvSpPr>
        <p:spPr bwMode="auto">
          <a:xfrm>
            <a:off x="1425575" y="4314825"/>
            <a:ext cx="2447925"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6630"/>
                                        </p:tgtEl>
                                        <p:attrNameLst>
                                          <p:attrName>style.visibility</p:attrName>
                                        </p:attrNameLst>
                                      </p:cBhvr>
                                      <p:to>
                                        <p:strVal val="visible"/>
                                      </p:to>
                                    </p:set>
                                    <p:animEffect transition="in" filter="wipe(left)">
                                      <p:cBhvr>
                                        <p:cTn id="7" dur="500"/>
                                        <p:tgtEl>
                                          <p:spTgt spid="266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7602" name="Grupa 13"/>
          <p:cNvGrpSpPr>
            <a:grpSpLocks/>
          </p:cNvGrpSpPr>
          <p:nvPr/>
        </p:nvGrpSpPr>
        <p:grpSpPr bwMode="auto">
          <a:xfrm>
            <a:off x="0" y="-11113"/>
            <a:ext cx="8532813" cy="6924676"/>
            <a:chOff x="0" y="-10455"/>
            <a:chExt cx="8532440" cy="6924018"/>
          </a:xfrm>
        </p:grpSpPr>
        <p:pic>
          <p:nvPicPr>
            <p:cNvPr id="537603" name="Obraz 1" descr="f1.tif"/>
            <p:cNvPicPr>
              <a:picLocks noChangeAspect="1"/>
            </p:cNvPicPr>
            <p:nvPr/>
          </p:nvPicPr>
          <p:blipFill>
            <a:blip r:embed="rId2">
              <a:extLst>
                <a:ext uri="{28A0092B-C50C-407E-A947-70E740481C1C}">
                  <a14:useLocalDpi xmlns:a14="http://schemas.microsoft.com/office/drawing/2010/main" val="0"/>
                </a:ext>
              </a:extLst>
            </a:blip>
            <a:srcRect t="9036" r="22688"/>
            <a:stretch>
              <a:fillRect/>
            </a:stretch>
          </p:blipFill>
          <p:spPr bwMode="auto">
            <a:xfrm>
              <a:off x="1038982" y="1588"/>
              <a:ext cx="7493458"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7604" name="pole tekstowe 4"/>
            <p:cNvSpPr txBox="1">
              <a:spLocks noChangeArrowheads="1"/>
            </p:cNvSpPr>
            <p:nvPr/>
          </p:nvSpPr>
          <p:spPr bwMode="auto">
            <a:xfrm>
              <a:off x="1038982" y="0"/>
              <a:ext cx="2467342"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solidFill>
                    <a:schemeClr val="bg1"/>
                  </a:solidFill>
                  <a:latin typeface="Arial" panose="020B0604020202020204" pitchFamily="34" charset="0"/>
                  <a:cs typeface="Arial" panose="020B0604020202020204" pitchFamily="34" charset="0"/>
                </a:rPr>
                <a:t>TEM</a:t>
              </a:r>
              <a:r>
                <a:rPr lang="pl-PL" altLang="pl-PL" sz="1800">
                  <a:solidFill>
                    <a:schemeClr val="bg1"/>
                  </a:solidFill>
                  <a:latin typeface="Arial" panose="020B0604020202020204" pitchFamily="34" charset="0"/>
                  <a:cs typeface="Arial" panose="020B0604020202020204" pitchFamily="34" charset="0"/>
                </a:rPr>
                <a:t> </a:t>
              </a:r>
              <a:r>
                <a:rPr lang="pl-PL" altLang="pl-PL" sz="1800" i="1">
                  <a:solidFill>
                    <a:schemeClr val="bg1"/>
                  </a:solidFill>
                  <a:latin typeface="Arial" panose="020B0604020202020204" pitchFamily="34" charset="0"/>
                  <a:cs typeface="Arial" panose="020B0604020202020204" pitchFamily="34" charset="0"/>
                </a:rPr>
                <a:t>BF </a:t>
              </a:r>
              <a:br>
                <a:rPr lang="pl-PL" altLang="pl-PL" sz="1800" i="1">
                  <a:solidFill>
                    <a:schemeClr val="bg1"/>
                  </a:solidFill>
                  <a:latin typeface="Arial" panose="020B0604020202020204" pitchFamily="34" charset="0"/>
                  <a:cs typeface="Arial" panose="020B0604020202020204" pitchFamily="34" charset="0"/>
                </a:rPr>
              </a:br>
              <a:r>
                <a:rPr lang="pl-PL" altLang="pl-PL" sz="1800" i="1">
                  <a:solidFill>
                    <a:schemeClr val="bg1"/>
                  </a:solidFill>
                  <a:latin typeface="Arial" panose="020B0604020202020204" pitchFamily="34" charset="0"/>
                  <a:cs typeface="Arial" panose="020B0604020202020204" pitchFamily="34" charset="0"/>
                </a:rPr>
                <a:t>(as-deposited coating)</a:t>
              </a:r>
            </a:p>
          </p:txBody>
        </p:sp>
        <p:sp>
          <p:nvSpPr>
            <p:cNvPr id="537605" name="pole tekstowe 5"/>
            <p:cNvSpPr txBox="1">
              <a:spLocks noChangeArrowheads="1"/>
            </p:cNvSpPr>
            <p:nvPr/>
          </p:nvSpPr>
          <p:spPr bwMode="auto">
            <a:xfrm>
              <a:off x="1218494" y="5445224"/>
              <a:ext cx="2801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Substrate- austenite steel</a:t>
              </a:r>
            </a:p>
          </p:txBody>
        </p:sp>
        <p:pic>
          <p:nvPicPr>
            <p:cNvPr id="537606" name="Picture 13"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7607"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98814" y="-10455"/>
              <a:ext cx="4433626" cy="6607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wipe dir="r"/>
  </p:transition>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pole tekstowe 2"/>
          <p:cNvSpPr txBox="1">
            <a:spLocks noChangeArrowheads="1"/>
          </p:cNvSpPr>
          <p:nvPr/>
        </p:nvSpPr>
        <p:spPr bwMode="auto">
          <a:xfrm>
            <a:off x="2627313" y="549275"/>
            <a:ext cx="3927475" cy="529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Char char="-"/>
            </a:pPr>
            <a:r>
              <a:rPr lang="pl-PL" altLang="pl-PL">
                <a:latin typeface="Arial" panose="020B0604020202020204" pitchFamily="34" charset="0"/>
                <a:cs typeface="Arial" panose="020B0604020202020204" pitchFamily="34" charset="0"/>
              </a:rPr>
              <a:t>a-C:H</a:t>
            </a:r>
          </a:p>
          <a:p>
            <a:pPr eaLnBrk="1" hangingPunct="1">
              <a:spcBef>
                <a:spcPct val="0"/>
              </a:spcBef>
              <a:buFontTx/>
              <a:buChar char="-"/>
            </a:pPr>
            <a:r>
              <a:rPr lang="pl-PL" altLang="pl-PL">
                <a:latin typeface="Arial" panose="020B0604020202020204" pitchFamily="34" charset="0"/>
                <a:cs typeface="Arial" panose="020B0604020202020204" pitchFamily="34" charset="0"/>
              </a:rPr>
              <a:t>TiN</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 2x(TiN/a-C:H)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8x(TiN/a-C:H)</a:t>
            </a:r>
          </a:p>
          <a:p>
            <a:pPr eaLnBrk="1" hangingPunct="1">
              <a:spcBef>
                <a:spcPct val="0"/>
              </a:spcBef>
              <a:buFontTx/>
              <a:buChar char="-"/>
            </a:pPr>
            <a:r>
              <a:rPr lang="pl-PL" altLang="pl-PL">
                <a:latin typeface="Arial" panose="020B0604020202020204" pitchFamily="34" charset="0"/>
                <a:cs typeface="Arial" panose="020B0604020202020204" pitchFamily="34" charset="0"/>
              </a:rPr>
              <a:t> 32x(TiN/a-C:H)</a:t>
            </a:r>
          </a:p>
          <a:p>
            <a:pPr eaLnBrk="1" hangingPunct="1">
              <a:spcBef>
                <a:spcPct val="0"/>
              </a:spcBef>
              <a:buFontTx/>
              <a:buNone/>
            </a:pPr>
            <a:endParaRPr lang="pl-PL" altLang="pl-PL">
              <a:latin typeface="Arial" panose="020B0604020202020204" pitchFamily="34" charset="0"/>
              <a:cs typeface="Arial" panose="020B0604020202020204" pitchFamily="34" charset="0"/>
            </a:endParaRP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1:2</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1:4</a:t>
            </a:r>
          </a:p>
          <a:p>
            <a:pPr eaLnBrk="1" hangingPunct="1">
              <a:spcBef>
                <a:spcPct val="0"/>
              </a:spcBef>
              <a:buFontTx/>
              <a:buChar char="-"/>
            </a:pPr>
            <a:r>
              <a:rPr lang="pl-PL" altLang="pl-PL">
                <a:latin typeface="Arial" panose="020B0604020202020204" pitchFamily="34" charset="0"/>
                <a:cs typeface="Arial" panose="020B0604020202020204" pitchFamily="34" charset="0"/>
              </a:rPr>
              <a:t>8x(TiN/a-C:H) R 4:1</a:t>
            </a:r>
          </a:p>
          <a:p>
            <a:pPr eaLnBrk="1" hangingPunct="1">
              <a:spcBef>
                <a:spcPct val="0"/>
              </a:spcBef>
              <a:buFontTx/>
              <a:buChar char="-"/>
            </a:pPr>
            <a:endParaRPr lang="pl-PL" altLang="pl-PL" sz="1800">
              <a:latin typeface="Arial" panose="020B0604020202020204" pitchFamily="34" charset="0"/>
              <a:cs typeface="Arial" panose="020B0604020202020204" pitchFamily="34" charset="0"/>
            </a:endParaRPr>
          </a:p>
        </p:txBody>
      </p:sp>
      <p:cxnSp>
        <p:nvCxnSpPr>
          <p:cNvPr id="4" name="Łącznik prosty 3"/>
          <p:cNvCxnSpPr/>
          <p:nvPr/>
        </p:nvCxnSpPr>
        <p:spPr>
          <a:xfrm>
            <a:off x="2916238" y="3068638"/>
            <a:ext cx="2519362" cy="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Text Box 2"/>
          <p:cNvSpPr txBox="1">
            <a:spLocks noChangeArrowheads="1"/>
          </p:cNvSpPr>
          <p:nvPr/>
        </p:nvSpPr>
        <p:spPr bwMode="auto">
          <a:xfrm>
            <a:off x="1403350" y="2060575"/>
            <a:ext cx="67214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TiN/Ti/a-C:H- </a:t>
            </a:r>
            <a:r>
              <a:rPr lang="pl-PL" altLang="pl-PL">
                <a:latin typeface="Arial" panose="020B0604020202020204" pitchFamily="34" charset="0"/>
                <a:cs typeface="Arial" panose="020B0604020202020204" pitchFamily="34" charset="0"/>
              </a:rPr>
              <a:t>multi- layer coating</a:t>
            </a:r>
          </a:p>
        </p:txBody>
      </p:sp>
      <p:sp>
        <p:nvSpPr>
          <p:cNvPr id="539651" name="Text Box 3"/>
          <p:cNvSpPr txBox="1">
            <a:spLocks noChangeArrowheads="1"/>
          </p:cNvSpPr>
          <p:nvPr/>
        </p:nvSpPr>
        <p:spPr bwMode="auto">
          <a:xfrm>
            <a:off x="1476375" y="4005263"/>
            <a:ext cx="3308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pl-PL" sz="1800">
                <a:latin typeface="Arial" panose="020B0604020202020204" pitchFamily="34" charset="0"/>
                <a:cs typeface="Arial" panose="020B0604020202020204" pitchFamily="34" charset="0"/>
              </a:rPr>
              <a:t>As- deposited coating</a:t>
            </a: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49156" name="Line 4"/>
          <p:cNvSpPr>
            <a:spLocks noChangeShapeType="1"/>
          </p:cNvSpPr>
          <p:nvPr/>
        </p:nvSpPr>
        <p:spPr bwMode="auto">
          <a:xfrm>
            <a:off x="1425575" y="4314825"/>
            <a:ext cx="2447925"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9156"/>
                                        </p:tgtEl>
                                        <p:attrNameLst>
                                          <p:attrName>style.visibility</p:attrName>
                                        </p:attrNameLst>
                                      </p:cBhvr>
                                      <p:to>
                                        <p:strVal val="visible"/>
                                      </p:to>
                                    </p:set>
                                    <p:animEffect transition="in" filter="wipe(left)">
                                      <p:cBhvr>
                                        <p:cTn id="7" dur="500"/>
                                        <p:tgtEl>
                                          <p:spTgt spid="49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0674" name="Grupa 15"/>
          <p:cNvGrpSpPr>
            <a:grpSpLocks/>
          </p:cNvGrpSpPr>
          <p:nvPr/>
        </p:nvGrpSpPr>
        <p:grpSpPr bwMode="auto">
          <a:xfrm>
            <a:off x="11113" y="0"/>
            <a:ext cx="9175750" cy="6851650"/>
            <a:chOff x="11113" y="0"/>
            <a:chExt cx="9176346" cy="6851650"/>
          </a:xfrm>
        </p:grpSpPr>
        <p:pic>
          <p:nvPicPr>
            <p:cNvPr id="540681" name="Picture 4" descr="fig1"/>
            <p:cNvPicPr>
              <a:picLocks noChangeAspect="1" noChangeArrowheads="1"/>
            </p:cNvPicPr>
            <p:nvPr/>
          </p:nvPicPr>
          <p:blipFill>
            <a:blip r:embed="rId2">
              <a:lum bright="24000" contrast="12000"/>
              <a:extLst>
                <a:ext uri="{28A0092B-C50C-407E-A947-70E740481C1C}">
                  <a14:useLocalDpi xmlns:a14="http://schemas.microsoft.com/office/drawing/2010/main" val="0"/>
                </a:ext>
              </a:extLst>
            </a:blip>
            <a:srcRect l="13144" t="16335"/>
            <a:stretch>
              <a:fillRect/>
            </a:stretch>
          </p:blipFill>
          <p:spPr bwMode="auto">
            <a:xfrm>
              <a:off x="11113" y="0"/>
              <a:ext cx="9144000"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0682"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4764" y="4394820"/>
              <a:ext cx="2302695" cy="21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0683"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02285" y="2192164"/>
              <a:ext cx="2241715" cy="21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0684" name="Picture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02567" y="0"/>
              <a:ext cx="2254133" cy="21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Łącznik prosty ze strzałką 11"/>
            <p:cNvCxnSpPr/>
            <p:nvPr/>
          </p:nvCxnSpPr>
          <p:spPr>
            <a:xfrm flipH="1" flipV="1">
              <a:off x="6083694" y="4005263"/>
              <a:ext cx="792214" cy="6477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Łącznik prosty ze strzałką 13"/>
            <p:cNvCxnSpPr/>
            <p:nvPr/>
          </p:nvCxnSpPr>
          <p:spPr>
            <a:xfrm flipH="1">
              <a:off x="6228167" y="3271838"/>
              <a:ext cx="674731" cy="127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5" name="Łącznik prosty ze strzałką 14"/>
            <p:cNvCxnSpPr/>
            <p:nvPr/>
          </p:nvCxnSpPr>
          <p:spPr>
            <a:xfrm flipH="1">
              <a:off x="6228167" y="1747838"/>
              <a:ext cx="674731" cy="127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
        <p:nvSpPr>
          <p:cNvPr id="540675" name="pole tekstowe 16"/>
          <p:cNvSpPr txBox="1">
            <a:spLocks noChangeArrowheads="1"/>
          </p:cNvSpPr>
          <p:nvPr/>
        </p:nvSpPr>
        <p:spPr bwMode="auto">
          <a:xfrm>
            <a:off x="8775700" y="4437063"/>
            <a:ext cx="368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Ti</a:t>
            </a:r>
          </a:p>
        </p:txBody>
      </p:sp>
      <p:sp>
        <p:nvSpPr>
          <p:cNvPr id="540676" name="pole tekstowe 17"/>
          <p:cNvSpPr txBox="1">
            <a:spLocks noChangeArrowheads="1"/>
          </p:cNvSpPr>
          <p:nvPr/>
        </p:nvSpPr>
        <p:spPr bwMode="auto">
          <a:xfrm>
            <a:off x="8675688" y="2205038"/>
            <a:ext cx="5365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TiN</a:t>
            </a:r>
          </a:p>
        </p:txBody>
      </p:sp>
      <p:sp>
        <p:nvSpPr>
          <p:cNvPr id="540677" name="pole tekstowe 18"/>
          <p:cNvSpPr txBox="1">
            <a:spLocks noChangeArrowheads="1"/>
          </p:cNvSpPr>
          <p:nvPr/>
        </p:nvSpPr>
        <p:spPr bwMode="auto">
          <a:xfrm>
            <a:off x="8388350" y="44450"/>
            <a:ext cx="78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a-C:H</a:t>
            </a:r>
          </a:p>
        </p:txBody>
      </p:sp>
      <p:sp>
        <p:nvSpPr>
          <p:cNvPr id="540678" name="pole tekstowe 19"/>
          <p:cNvSpPr txBox="1">
            <a:spLocks noChangeArrowheads="1"/>
          </p:cNvSpPr>
          <p:nvPr/>
        </p:nvSpPr>
        <p:spPr bwMode="auto">
          <a:xfrm>
            <a:off x="3348038" y="0"/>
            <a:ext cx="3644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solidFill>
                  <a:schemeClr val="bg1"/>
                </a:solidFill>
                <a:latin typeface="Arial" panose="020B0604020202020204" pitchFamily="34" charset="0"/>
                <a:cs typeface="Arial" panose="020B0604020202020204" pitchFamily="34" charset="0"/>
              </a:rPr>
              <a:t>TEM</a:t>
            </a:r>
            <a:r>
              <a:rPr lang="pl-PL" altLang="pl-PL" sz="1800">
                <a:solidFill>
                  <a:schemeClr val="bg1"/>
                </a:solidFill>
                <a:latin typeface="Arial" panose="020B0604020202020204" pitchFamily="34" charset="0"/>
                <a:cs typeface="Arial" panose="020B0604020202020204" pitchFamily="34" charset="0"/>
              </a:rPr>
              <a:t> </a:t>
            </a:r>
            <a:r>
              <a:rPr lang="pl-PL" altLang="pl-PL" sz="1800" i="1">
                <a:solidFill>
                  <a:schemeClr val="bg1"/>
                </a:solidFill>
                <a:latin typeface="Arial" panose="020B0604020202020204" pitchFamily="34" charset="0"/>
                <a:cs typeface="Arial" panose="020B0604020202020204" pitchFamily="34" charset="0"/>
              </a:rPr>
              <a:t>BF (as-deposited coating)</a:t>
            </a:r>
          </a:p>
        </p:txBody>
      </p:sp>
      <p:sp>
        <p:nvSpPr>
          <p:cNvPr id="540679" name="pole tekstowe 20"/>
          <p:cNvSpPr txBox="1">
            <a:spLocks noChangeArrowheads="1"/>
          </p:cNvSpPr>
          <p:nvPr/>
        </p:nvSpPr>
        <p:spPr bwMode="auto">
          <a:xfrm>
            <a:off x="1042988" y="5516563"/>
            <a:ext cx="2801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Substrate- austenite steel</a:t>
            </a:r>
          </a:p>
        </p:txBody>
      </p:sp>
      <p:pic>
        <p:nvPicPr>
          <p:cNvPr id="540680" name="Picture 16" descr="imim">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1698" name="Picture 24" descr="imi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6021388"/>
            <a:ext cx="719138" cy="71913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41699" name="pole tekstowe 3"/>
          <p:cNvSpPr txBox="1">
            <a:spLocks noChangeArrowheads="1"/>
          </p:cNvSpPr>
          <p:nvPr/>
        </p:nvSpPr>
        <p:spPr bwMode="auto">
          <a:xfrm>
            <a:off x="250825" y="188913"/>
            <a:ext cx="4489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HAADF STEM and EDS chemical analysis</a:t>
            </a:r>
          </a:p>
        </p:txBody>
      </p:sp>
      <p:pic>
        <p:nvPicPr>
          <p:cNvPr id="541700"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450" y="481013"/>
            <a:ext cx="6480175" cy="631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22" name="Picture 404" descr="joanneum_logo">
            <a:hlinkClick r:id="rId2"/>
          </p:cNvPr>
          <p:cNvPicPr>
            <a:picLocks noChangeAspect="1" noChangeArrowheads="1"/>
          </p:cNvPicPr>
          <p:nvPr/>
        </p:nvPicPr>
        <p:blipFill>
          <a:blip r:embed="rId3">
            <a:lum bright="-20000" contrast="40000"/>
            <a:extLst>
              <a:ext uri="{28A0092B-C50C-407E-A947-70E740481C1C}">
                <a14:useLocalDpi xmlns:a14="http://schemas.microsoft.com/office/drawing/2010/main" val="0"/>
              </a:ext>
            </a:extLst>
          </a:blip>
          <a:srcRect l="24445" r="25185"/>
          <a:stretch>
            <a:fillRect/>
          </a:stretch>
        </p:blipFill>
        <p:spPr bwMode="auto">
          <a:xfrm>
            <a:off x="395288" y="2420938"/>
            <a:ext cx="1728787"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23" name="Picture 5"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836613"/>
            <a:ext cx="1293813" cy="129698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42724" name="Obraz 3" descr="start-en-k.bmp"/>
          <p:cNvPicPr>
            <a:picLocks noChangeAspect="1"/>
          </p:cNvPicPr>
          <p:nvPr/>
        </p:nvPicPr>
        <p:blipFill>
          <a:blip r:embed="rId6">
            <a:extLst>
              <a:ext uri="{28A0092B-C50C-407E-A947-70E740481C1C}">
                <a14:useLocalDpi xmlns:a14="http://schemas.microsoft.com/office/drawing/2010/main" val="0"/>
              </a:ext>
            </a:extLst>
          </a:blip>
          <a:srcRect r="95053"/>
          <a:stretch>
            <a:fillRect/>
          </a:stretch>
        </p:blipFill>
        <p:spPr bwMode="auto">
          <a:xfrm>
            <a:off x="6372225" y="3573463"/>
            <a:ext cx="1079500" cy="271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25" name="pole tekstowe 7"/>
          <p:cNvSpPr txBox="1">
            <a:spLocks noChangeArrowheads="1"/>
          </p:cNvSpPr>
          <p:nvPr/>
        </p:nvSpPr>
        <p:spPr bwMode="auto">
          <a:xfrm>
            <a:off x="179388" y="4437063"/>
            <a:ext cx="2209800" cy="36988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Coatings deposition</a:t>
            </a:r>
          </a:p>
        </p:txBody>
      </p:sp>
      <p:sp>
        <p:nvSpPr>
          <p:cNvPr id="542726" name="pole tekstowe 8"/>
          <p:cNvSpPr txBox="1">
            <a:spLocks noChangeArrowheads="1"/>
          </p:cNvSpPr>
          <p:nvPr/>
        </p:nvSpPr>
        <p:spPr bwMode="auto">
          <a:xfrm>
            <a:off x="5287963" y="2060575"/>
            <a:ext cx="3171825" cy="36988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TEM- microstructure analysis</a:t>
            </a:r>
          </a:p>
        </p:txBody>
      </p:sp>
      <p:sp>
        <p:nvSpPr>
          <p:cNvPr id="542727" name="pole tekstowe 9"/>
          <p:cNvSpPr txBox="1">
            <a:spLocks noChangeArrowheads="1"/>
          </p:cNvSpPr>
          <p:nvPr/>
        </p:nvSpPr>
        <p:spPr bwMode="auto">
          <a:xfrm>
            <a:off x="5435600" y="5876925"/>
            <a:ext cx="2984500" cy="36988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Tribology- mechanical tests</a:t>
            </a:r>
          </a:p>
        </p:txBody>
      </p:sp>
      <p:sp>
        <p:nvSpPr>
          <p:cNvPr id="11" name="Strzałka w dół 10"/>
          <p:cNvSpPr/>
          <p:nvPr/>
        </p:nvSpPr>
        <p:spPr>
          <a:xfrm>
            <a:off x="7308850" y="2492375"/>
            <a:ext cx="431800" cy="1800225"/>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42729" name="pole tekstowe 11"/>
          <p:cNvSpPr txBox="1">
            <a:spLocks noChangeArrowheads="1"/>
          </p:cNvSpPr>
          <p:nvPr/>
        </p:nvSpPr>
        <p:spPr bwMode="auto">
          <a:xfrm>
            <a:off x="7610475" y="29987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as- deposited</a:t>
            </a:r>
            <a:br>
              <a:rPr lang="pl-PL" altLang="pl-PL" sz="1800">
                <a:latin typeface="Arial" panose="020B0604020202020204" pitchFamily="34" charset="0"/>
                <a:cs typeface="Arial" panose="020B0604020202020204" pitchFamily="34" charset="0"/>
              </a:rPr>
            </a:br>
            <a:r>
              <a:rPr lang="pl-PL" altLang="pl-PL" sz="1800">
                <a:latin typeface="Arial" panose="020B0604020202020204" pitchFamily="34" charset="0"/>
                <a:cs typeface="Arial" panose="020B0604020202020204" pitchFamily="34" charset="0"/>
              </a:rPr>
              <a:t>coatings</a:t>
            </a:r>
          </a:p>
        </p:txBody>
      </p:sp>
      <p:cxnSp>
        <p:nvCxnSpPr>
          <p:cNvPr id="16" name="Łącznik prosty 15"/>
          <p:cNvCxnSpPr/>
          <p:nvPr/>
        </p:nvCxnSpPr>
        <p:spPr>
          <a:xfrm rot="5400000">
            <a:off x="738188" y="3662363"/>
            <a:ext cx="4787900" cy="0"/>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pic>
        <p:nvPicPr>
          <p:cNvPr id="542731" name="Picture 6" descr="logo">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03575" y="4149725"/>
            <a:ext cx="1292225"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32" name="pole tekstowe 7"/>
          <p:cNvSpPr txBox="1">
            <a:spLocks noChangeArrowheads="1"/>
          </p:cNvSpPr>
          <p:nvPr/>
        </p:nvSpPr>
        <p:spPr bwMode="auto">
          <a:xfrm>
            <a:off x="3276600" y="5876925"/>
            <a:ext cx="1076325" cy="369888"/>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Calibri" panose="020F0502020204030204" pitchFamily="34" charset="0"/>
                <a:cs typeface="Arial" panose="020B0604020202020204" pitchFamily="34" charset="0"/>
              </a:rPr>
              <a:t>Modeling</a:t>
            </a:r>
          </a:p>
        </p:txBody>
      </p:sp>
    </p:spTree>
  </p:cSld>
  <p:clrMapOvr>
    <a:masterClrMapping/>
  </p:clrMapOvr>
  <p:transition>
    <p:wipe dir="r"/>
  </p:transition>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374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836613"/>
            <a:ext cx="7888288"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 name="Łącznik prosty 3"/>
          <p:cNvCxnSpPr/>
          <p:nvPr/>
        </p:nvCxnSpPr>
        <p:spPr>
          <a:xfrm>
            <a:off x="3132138" y="1196975"/>
            <a:ext cx="0" cy="4752975"/>
          </a:xfrm>
          <a:prstGeom prst="line">
            <a:avLst/>
          </a:prstGeom>
          <a:ln w="28575">
            <a:solidFill>
              <a:srgbClr val="FF0000"/>
            </a:solidFill>
            <a:prstDash val="sysDot"/>
          </a:ln>
        </p:spPr>
        <p:style>
          <a:lnRef idx="1">
            <a:schemeClr val="accent1"/>
          </a:lnRef>
          <a:fillRef idx="0">
            <a:schemeClr val="accent1"/>
          </a:fillRef>
          <a:effectRef idx="0">
            <a:schemeClr val="accent1"/>
          </a:effectRef>
          <a:fontRef idx="minor">
            <a:schemeClr val="tx1"/>
          </a:fontRef>
        </p:style>
      </p:cxnSp>
      <p:cxnSp>
        <p:nvCxnSpPr>
          <p:cNvPr id="5" name="Łącznik prosty 4"/>
          <p:cNvCxnSpPr/>
          <p:nvPr/>
        </p:nvCxnSpPr>
        <p:spPr>
          <a:xfrm>
            <a:off x="5435600" y="1196975"/>
            <a:ext cx="0" cy="4752975"/>
          </a:xfrm>
          <a:prstGeom prst="line">
            <a:avLst/>
          </a:prstGeom>
          <a:ln w="28575">
            <a:solidFill>
              <a:srgbClr val="FF0000"/>
            </a:solidFill>
            <a:prstDash val="sysDot"/>
          </a:ln>
        </p:spPr>
        <p:style>
          <a:lnRef idx="1">
            <a:schemeClr val="accent1"/>
          </a:lnRef>
          <a:fillRef idx="0">
            <a:schemeClr val="accent1"/>
          </a:fillRef>
          <a:effectRef idx="0">
            <a:schemeClr val="accent1"/>
          </a:effectRef>
          <a:fontRef idx="minor">
            <a:schemeClr val="tx1"/>
          </a:fontRef>
        </p:style>
      </p:cxnSp>
      <p:cxnSp>
        <p:nvCxnSpPr>
          <p:cNvPr id="7" name="Łącznik prosty ze strzałką 6"/>
          <p:cNvCxnSpPr/>
          <p:nvPr/>
        </p:nvCxnSpPr>
        <p:spPr>
          <a:xfrm flipV="1">
            <a:off x="3203575" y="1412875"/>
            <a:ext cx="1584325" cy="1511300"/>
          </a:xfrm>
          <a:prstGeom prst="straightConnector1">
            <a:avLst/>
          </a:prstGeom>
          <a:ln w="762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9" name="Łącznik prosty ze strzałką 8"/>
          <p:cNvCxnSpPr/>
          <p:nvPr/>
        </p:nvCxnSpPr>
        <p:spPr>
          <a:xfrm>
            <a:off x="5795963" y="2276475"/>
            <a:ext cx="1368425" cy="936625"/>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43751" name="pole tekstowe 9"/>
          <p:cNvSpPr txBox="1">
            <a:spLocks noChangeArrowheads="1"/>
          </p:cNvSpPr>
          <p:nvPr/>
        </p:nvSpPr>
        <p:spPr bwMode="auto">
          <a:xfrm>
            <a:off x="4284663" y="188913"/>
            <a:ext cx="2979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Adhesion test (scratch test)</a:t>
            </a:r>
          </a:p>
        </p:txBody>
      </p:sp>
      <p:sp>
        <p:nvSpPr>
          <p:cNvPr id="543752" name="pole tekstowe 10"/>
          <p:cNvSpPr txBox="1">
            <a:spLocks noChangeArrowheads="1"/>
          </p:cNvSpPr>
          <p:nvPr/>
        </p:nvSpPr>
        <p:spPr bwMode="auto">
          <a:xfrm>
            <a:off x="2987675" y="836613"/>
            <a:ext cx="26416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Arial" panose="020B0604020202020204" pitchFamily="34" charset="0"/>
                <a:cs typeface="Arial" panose="020B0604020202020204" pitchFamily="34" charset="0"/>
              </a:rPr>
              <a:t>decreasing thickness periode </a:t>
            </a:r>
            <a:r>
              <a:rPr lang="el-GR" altLang="pl-PL" sz="1400">
                <a:latin typeface="Arial" panose="020B0604020202020204" pitchFamily="34" charset="0"/>
                <a:cs typeface="Arial" panose="020B0604020202020204" pitchFamily="34" charset="0"/>
              </a:rPr>
              <a:t>λ</a:t>
            </a:r>
            <a:endParaRPr lang="pl-PL" altLang="pl-PL" sz="1400">
              <a:latin typeface="Arial" panose="020B0604020202020204" pitchFamily="34" charset="0"/>
              <a:cs typeface="Arial" panose="020B0604020202020204" pitchFamily="34" charset="0"/>
            </a:endParaRPr>
          </a:p>
          <a:p>
            <a:pPr eaLnBrk="1" hangingPunct="1">
              <a:spcBef>
                <a:spcPct val="0"/>
              </a:spcBef>
              <a:buFontTx/>
              <a:buNone/>
            </a:pPr>
            <a:r>
              <a:rPr lang="pl-PL" altLang="pl-PL" sz="1400">
                <a:latin typeface="Arial" panose="020B0604020202020204" pitchFamily="34" charset="0"/>
                <a:cs typeface="Arial" panose="020B0604020202020204" pitchFamily="34" charset="0"/>
              </a:rPr>
              <a:t>(increasing number of layers)</a:t>
            </a:r>
          </a:p>
        </p:txBody>
      </p:sp>
      <p:sp>
        <p:nvSpPr>
          <p:cNvPr id="543753" name="pole tekstowe 11"/>
          <p:cNvSpPr txBox="1">
            <a:spLocks noChangeArrowheads="1"/>
          </p:cNvSpPr>
          <p:nvPr/>
        </p:nvSpPr>
        <p:spPr bwMode="auto">
          <a:xfrm>
            <a:off x="5889625" y="836613"/>
            <a:ext cx="23510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a:latin typeface="Arial" panose="020B0604020202020204" pitchFamily="34" charset="0"/>
                <a:cs typeface="Arial" panose="020B0604020202020204" pitchFamily="34" charset="0"/>
              </a:rPr>
              <a:t>Different ratio TiN to a-C:H</a:t>
            </a:r>
          </a:p>
        </p:txBody>
      </p:sp>
      <p:sp>
        <p:nvSpPr>
          <p:cNvPr id="13" name="Prostokąt 12"/>
          <p:cNvSpPr/>
          <p:nvPr/>
        </p:nvSpPr>
        <p:spPr>
          <a:xfrm>
            <a:off x="3929063" y="2420938"/>
            <a:ext cx="576262" cy="3600450"/>
          </a:xfrm>
          <a:prstGeom prst="rect">
            <a:avLst/>
          </a:prstGeom>
          <a:noFill/>
          <a:ln w="57150">
            <a:solidFill>
              <a:srgbClr val="00FF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14" name="Nawias klamrowy otwierający 13"/>
          <p:cNvSpPr/>
          <p:nvPr/>
        </p:nvSpPr>
        <p:spPr>
          <a:xfrm rot="16200000">
            <a:off x="6372225" y="4876801"/>
            <a:ext cx="287337" cy="1871662"/>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477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750" y="2060575"/>
            <a:ext cx="847725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3"/>
          <p:cNvSpPr/>
          <p:nvPr/>
        </p:nvSpPr>
        <p:spPr>
          <a:xfrm>
            <a:off x="742950" y="2538413"/>
            <a:ext cx="7704138" cy="504825"/>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44772" name="pole tekstowe 4"/>
          <p:cNvSpPr txBox="1">
            <a:spLocks noChangeArrowheads="1"/>
          </p:cNvSpPr>
          <p:nvPr/>
        </p:nvSpPr>
        <p:spPr bwMode="auto">
          <a:xfrm>
            <a:off x="1042988" y="1125538"/>
            <a:ext cx="3001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test (ball-on-disc test)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5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9713" y="84138"/>
            <a:ext cx="5799137"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579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550" y="3284538"/>
            <a:ext cx="7310438" cy="357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Łącznik prosty 4"/>
          <p:cNvCxnSpPr/>
          <p:nvPr/>
        </p:nvCxnSpPr>
        <p:spPr>
          <a:xfrm>
            <a:off x="3276600" y="115888"/>
            <a:ext cx="0" cy="3457575"/>
          </a:xfrm>
          <a:prstGeom prst="line">
            <a:avLst/>
          </a:prstGeom>
        </p:spPr>
        <p:style>
          <a:lnRef idx="1">
            <a:schemeClr val="accent1"/>
          </a:lnRef>
          <a:fillRef idx="0">
            <a:schemeClr val="accent1"/>
          </a:fillRef>
          <a:effectRef idx="0">
            <a:schemeClr val="accent1"/>
          </a:effectRef>
          <a:fontRef idx="minor">
            <a:schemeClr val="tx1"/>
          </a:fontRef>
        </p:style>
      </p:cxnSp>
      <p:grpSp>
        <p:nvGrpSpPr>
          <p:cNvPr id="2" name="Grupa 10"/>
          <p:cNvGrpSpPr>
            <a:grpSpLocks/>
          </p:cNvGrpSpPr>
          <p:nvPr/>
        </p:nvGrpSpPr>
        <p:grpSpPr bwMode="auto">
          <a:xfrm>
            <a:off x="2147888" y="1096963"/>
            <a:ext cx="5122862" cy="546100"/>
            <a:chOff x="2148111" y="1096169"/>
            <a:chExt cx="5122093" cy="547489"/>
          </a:xfrm>
        </p:grpSpPr>
        <p:cxnSp>
          <p:nvCxnSpPr>
            <p:cNvPr id="7" name="Łącznik prosty 6"/>
            <p:cNvCxnSpPr/>
            <p:nvPr/>
          </p:nvCxnSpPr>
          <p:spPr>
            <a:xfrm>
              <a:off x="2157635" y="1096169"/>
              <a:ext cx="5112569" cy="0"/>
            </a:xfrm>
            <a:prstGeom prst="line">
              <a:avLst/>
            </a:prstGeom>
            <a:ln w="57150">
              <a:solidFill>
                <a:srgbClr val="FF0000"/>
              </a:solidFill>
              <a:prstDash val="sysDot"/>
            </a:ln>
          </p:spPr>
          <p:style>
            <a:lnRef idx="1">
              <a:schemeClr val="accent1"/>
            </a:lnRef>
            <a:fillRef idx="0">
              <a:schemeClr val="accent1"/>
            </a:fillRef>
            <a:effectRef idx="0">
              <a:schemeClr val="accent1"/>
            </a:effectRef>
            <a:fontRef idx="minor">
              <a:schemeClr val="tx1"/>
            </a:fontRef>
          </p:style>
        </p:cxnSp>
        <p:cxnSp>
          <p:nvCxnSpPr>
            <p:cNvPr id="8" name="Łącznik prosty 7"/>
            <p:cNvCxnSpPr/>
            <p:nvPr/>
          </p:nvCxnSpPr>
          <p:spPr>
            <a:xfrm>
              <a:off x="2148111" y="1643658"/>
              <a:ext cx="5112569" cy="0"/>
            </a:xfrm>
            <a:prstGeom prst="line">
              <a:avLst/>
            </a:prstGeom>
            <a:ln w="57150">
              <a:solidFill>
                <a:srgbClr val="00FF00"/>
              </a:solidFill>
              <a:prstDash val="sysDot"/>
            </a:ln>
          </p:spPr>
          <p:style>
            <a:lnRef idx="1">
              <a:schemeClr val="accent1"/>
            </a:lnRef>
            <a:fillRef idx="0">
              <a:schemeClr val="accent1"/>
            </a:fillRef>
            <a:effectRef idx="0">
              <a:schemeClr val="accent1"/>
            </a:effectRef>
            <a:fontRef idx="minor">
              <a:schemeClr val="tx1"/>
            </a:fontRef>
          </p:style>
        </p:cxnSp>
      </p:grpSp>
      <p:sp>
        <p:nvSpPr>
          <p:cNvPr id="10" name="Prostokąt 9"/>
          <p:cNvSpPr/>
          <p:nvPr/>
        </p:nvSpPr>
        <p:spPr>
          <a:xfrm>
            <a:off x="5743575" y="2392363"/>
            <a:ext cx="196850" cy="1252537"/>
          </a:xfrm>
          <a:prstGeom prst="rect">
            <a:avLst/>
          </a:prstGeom>
          <a:no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cxnSp>
        <p:nvCxnSpPr>
          <p:cNvPr id="12" name="Łącznik prosty 11"/>
          <p:cNvCxnSpPr/>
          <p:nvPr/>
        </p:nvCxnSpPr>
        <p:spPr>
          <a:xfrm>
            <a:off x="5013325" y="115888"/>
            <a:ext cx="0" cy="3457575"/>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repeatCount="30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up)">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6818"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750" y="2060575"/>
            <a:ext cx="847725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3"/>
          <p:cNvSpPr/>
          <p:nvPr/>
        </p:nvSpPr>
        <p:spPr>
          <a:xfrm>
            <a:off x="755650" y="3009900"/>
            <a:ext cx="7704138" cy="504825"/>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46820" name="pole tekstowe 4"/>
          <p:cNvSpPr txBox="1">
            <a:spLocks noChangeArrowheads="1"/>
          </p:cNvSpPr>
          <p:nvPr/>
        </p:nvSpPr>
        <p:spPr bwMode="auto">
          <a:xfrm>
            <a:off x="1042988" y="1125538"/>
            <a:ext cx="3001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test (ball-on-disc test)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7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375" y="0"/>
            <a:ext cx="6262688" cy="362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78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3716338"/>
            <a:ext cx="7462838"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upa 9"/>
          <p:cNvGrpSpPr>
            <a:grpSpLocks/>
          </p:cNvGrpSpPr>
          <p:nvPr/>
        </p:nvGrpSpPr>
        <p:grpSpPr bwMode="auto">
          <a:xfrm>
            <a:off x="2330450" y="392113"/>
            <a:ext cx="5121275" cy="1020762"/>
            <a:chOff x="2330227" y="391964"/>
            <a:chExt cx="5122093" cy="1020812"/>
          </a:xfrm>
        </p:grpSpPr>
        <p:cxnSp>
          <p:nvCxnSpPr>
            <p:cNvPr id="5" name="Łącznik prosty 4"/>
            <p:cNvCxnSpPr/>
            <p:nvPr/>
          </p:nvCxnSpPr>
          <p:spPr>
            <a:xfrm>
              <a:off x="2339754" y="391964"/>
              <a:ext cx="5112566" cy="0"/>
            </a:xfrm>
            <a:prstGeom prst="line">
              <a:avLst/>
            </a:prstGeom>
            <a:ln w="57150">
              <a:solidFill>
                <a:srgbClr val="FF0000"/>
              </a:solidFill>
              <a:prstDash val="sysDot"/>
            </a:ln>
          </p:spPr>
          <p:style>
            <a:lnRef idx="1">
              <a:schemeClr val="accent1"/>
            </a:lnRef>
            <a:fillRef idx="0">
              <a:schemeClr val="accent1"/>
            </a:fillRef>
            <a:effectRef idx="0">
              <a:schemeClr val="accent1"/>
            </a:effectRef>
            <a:fontRef idx="minor">
              <a:schemeClr val="tx1"/>
            </a:fontRef>
          </p:style>
        </p:cxnSp>
        <p:cxnSp>
          <p:nvCxnSpPr>
            <p:cNvPr id="6" name="Łącznik prosty 5"/>
            <p:cNvCxnSpPr/>
            <p:nvPr/>
          </p:nvCxnSpPr>
          <p:spPr>
            <a:xfrm>
              <a:off x="2330227" y="1412776"/>
              <a:ext cx="5112566" cy="0"/>
            </a:xfrm>
            <a:prstGeom prst="line">
              <a:avLst/>
            </a:prstGeom>
            <a:ln w="57150">
              <a:solidFill>
                <a:srgbClr val="00FF00"/>
              </a:solidFill>
              <a:prstDash val="sysDot"/>
            </a:ln>
          </p:spPr>
          <p:style>
            <a:lnRef idx="1">
              <a:schemeClr val="accent1"/>
            </a:lnRef>
            <a:fillRef idx="0">
              <a:schemeClr val="accent1"/>
            </a:fillRef>
            <a:effectRef idx="0">
              <a:schemeClr val="accent1"/>
            </a:effectRef>
            <a:fontRef idx="minor">
              <a:schemeClr val="tx1"/>
            </a:fontRef>
          </p:style>
        </p:cxnSp>
      </p:grpSp>
      <p:sp>
        <p:nvSpPr>
          <p:cNvPr id="7" name="Prostokąt 6"/>
          <p:cNvSpPr/>
          <p:nvPr/>
        </p:nvSpPr>
        <p:spPr>
          <a:xfrm>
            <a:off x="6011863" y="2392363"/>
            <a:ext cx="360362" cy="1252537"/>
          </a:xfrm>
          <a:prstGeom prst="rect">
            <a:avLst/>
          </a:prstGeom>
          <a:no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cxnSp>
        <p:nvCxnSpPr>
          <p:cNvPr id="8" name="Łącznik prosty 7"/>
          <p:cNvCxnSpPr/>
          <p:nvPr/>
        </p:nvCxnSpPr>
        <p:spPr>
          <a:xfrm>
            <a:off x="3492500" y="115888"/>
            <a:ext cx="0" cy="3457575"/>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Łącznik prosty 8"/>
          <p:cNvCxnSpPr/>
          <p:nvPr/>
        </p:nvCxnSpPr>
        <p:spPr>
          <a:xfrm>
            <a:off x="5219700" y="115888"/>
            <a:ext cx="0" cy="3457575"/>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repeatCount="30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up)">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8866" name="Picture 404" descr="joanneum_logo">
            <a:hlinkClick r:id="rId2"/>
          </p:cNvPr>
          <p:cNvPicPr>
            <a:picLocks noChangeAspect="1" noChangeArrowheads="1"/>
          </p:cNvPicPr>
          <p:nvPr/>
        </p:nvPicPr>
        <p:blipFill>
          <a:blip r:embed="rId3">
            <a:lum bright="-20000" contrast="40000"/>
            <a:extLst>
              <a:ext uri="{28A0092B-C50C-407E-A947-70E740481C1C}">
                <a14:useLocalDpi xmlns:a14="http://schemas.microsoft.com/office/drawing/2010/main" val="0"/>
              </a:ext>
            </a:extLst>
          </a:blip>
          <a:srcRect l="24445" r="25185"/>
          <a:stretch>
            <a:fillRect/>
          </a:stretch>
        </p:blipFill>
        <p:spPr bwMode="auto">
          <a:xfrm>
            <a:off x="179388" y="2349500"/>
            <a:ext cx="1728787"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8867" name="Picture 5"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836613"/>
            <a:ext cx="1293813" cy="1296987"/>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48868" name="Obraz 3" descr="start-en-k.bmp"/>
          <p:cNvPicPr>
            <a:picLocks noChangeAspect="1"/>
          </p:cNvPicPr>
          <p:nvPr/>
        </p:nvPicPr>
        <p:blipFill>
          <a:blip r:embed="rId6">
            <a:extLst>
              <a:ext uri="{28A0092B-C50C-407E-A947-70E740481C1C}">
                <a14:useLocalDpi xmlns:a14="http://schemas.microsoft.com/office/drawing/2010/main" val="0"/>
              </a:ext>
            </a:extLst>
          </a:blip>
          <a:srcRect r="95053"/>
          <a:stretch>
            <a:fillRect/>
          </a:stretch>
        </p:blipFill>
        <p:spPr bwMode="auto">
          <a:xfrm>
            <a:off x="6372225" y="3573463"/>
            <a:ext cx="1079500" cy="271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8869" name="pole tekstowe 7"/>
          <p:cNvSpPr txBox="1">
            <a:spLocks noChangeArrowheads="1"/>
          </p:cNvSpPr>
          <p:nvPr/>
        </p:nvSpPr>
        <p:spPr bwMode="auto">
          <a:xfrm>
            <a:off x="0" y="4437063"/>
            <a:ext cx="2209800" cy="36988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Coatings deposition</a:t>
            </a:r>
          </a:p>
        </p:txBody>
      </p:sp>
      <p:sp>
        <p:nvSpPr>
          <p:cNvPr id="548870" name="pole tekstowe 8"/>
          <p:cNvSpPr txBox="1">
            <a:spLocks noChangeArrowheads="1"/>
          </p:cNvSpPr>
          <p:nvPr/>
        </p:nvSpPr>
        <p:spPr bwMode="auto">
          <a:xfrm>
            <a:off x="5287963" y="2060575"/>
            <a:ext cx="3171825" cy="36988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TEM- microstructure analysis</a:t>
            </a:r>
          </a:p>
        </p:txBody>
      </p:sp>
      <p:sp>
        <p:nvSpPr>
          <p:cNvPr id="548871" name="pole tekstowe 9"/>
          <p:cNvSpPr txBox="1">
            <a:spLocks noChangeArrowheads="1"/>
          </p:cNvSpPr>
          <p:nvPr/>
        </p:nvSpPr>
        <p:spPr bwMode="auto">
          <a:xfrm>
            <a:off x="5435600" y="5876925"/>
            <a:ext cx="2984500" cy="36988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Tribology- mechanical tests</a:t>
            </a:r>
          </a:p>
        </p:txBody>
      </p:sp>
      <p:sp>
        <p:nvSpPr>
          <p:cNvPr id="13" name="Strzałka w dół 12"/>
          <p:cNvSpPr/>
          <p:nvPr/>
        </p:nvSpPr>
        <p:spPr>
          <a:xfrm rot="10800000">
            <a:off x="6011863" y="2420938"/>
            <a:ext cx="431800" cy="1800225"/>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48873" name="pole tekstowe 13"/>
          <p:cNvSpPr txBox="1">
            <a:spLocks noChangeArrowheads="1"/>
          </p:cNvSpPr>
          <p:nvPr/>
        </p:nvSpPr>
        <p:spPr bwMode="auto">
          <a:xfrm>
            <a:off x="6443663" y="2997200"/>
            <a:ext cx="19034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Coatings after </a:t>
            </a:r>
          </a:p>
          <a:p>
            <a:pPr eaLnBrk="1" hangingPunct="1">
              <a:spcBef>
                <a:spcPct val="0"/>
              </a:spcBef>
              <a:buFontTx/>
              <a:buNone/>
            </a:pPr>
            <a:r>
              <a:rPr lang="pl-PL" altLang="pl-PL" sz="1800">
                <a:latin typeface="Arial" panose="020B0604020202020204" pitchFamily="34" charset="0"/>
                <a:cs typeface="Arial" panose="020B0604020202020204" pitchFamily="34" charset="0"/>
              </a:rPr>
              <a:t>Mechanical tests</a:t>
            </a:r>
          </a:p>
        </p:txBody>
      </p:sp>
      <p:cxnSp>
        <p:nvCxnSpPr>
          <p:cNvPr id="16" name="Łącznik prosty 15"/>
          <p:cNvCxnSpPr/>
          <p:nvPr/>
        </p:nvCxnSpPr>
        <p:spPr>
          <a:xfrm rot="5400000">
            <a:off x="233363" y="3735388"/>
            <a:ext cx="4787900" cy="0"/>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pic>
        <p:nvPicPr>
          <p:cNvPr id="548875" name="Picture 6" descr="logo">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03575" y="4149725"/>
            <a:ext cx="1292225"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8876" name="pole tekstowe 7"/>
          <p:cNvSpPr txBox="1">
            <a:spLocks noChangeArrowheads="1"/>
          </p:cNvSpPr>
          <p:nvPr/>
        </p:nvSpPr>
        <p:spPr bwMode="auto">
          <a:xfrm>
            <a:off x="3276600" y="5876925"/>
            <a:ext cx="1076325" cy="369888"/>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Calibri" panose="020F0502020204030204" pitchFamily="34" charset="0"/>
                <a:cs typeface="Arial" panose="020B0604020202020204" pitchFamily="34" charset="0"/>
              </a:rPr>
              <a:t>Modeling</a:t>
            </a:r>
          </a:p>
        </p:txBody>
      </p:sp>
      <p:sp>
        <p:nvSpPr>
          <p:cNvPr id="14" name="Strzałka w prawo 13"/>
          <p:cNvSpPr/>
          <p:nvPr/>
        </p:nvSpPr>
        <p:spPr>
          <a:xfrm rot="18039553">
            <a:off x="3929063" y="3105150"/>
            <a:ext cx="1793875" cy="358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Tree>
  </p:cSld>
  <p:clrMapOvr>
    <a:masterClrMapping/>
  </p:clrMapOvr>
  <p:transition>
    <p:wipe dir="r"/>
  </p:transition>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9890" name="Picture 5"/>
          <p:cNvPicPr>
            <a:picLocks noChangeAspect="1" noChangeArrowheads="1"/>
          </p:cNvPicPr>
          <p:nvPr/>
        </p:nvPicPr>
        <p:blipFill>
          <a:blip r:embed="rId2">
            <a:extLst>
              <a:ext uri="{28A0092B-C50C-407E-A947-70E740481C1C}">
                <a14:useLocalDpi xmlns:a14="http://schemas.microsoft.com/office/drawing/2010/main" val="0"/>
              </a:ext>
            </a:extLst>
          </a:blip>
          <a:srcRect l="5113"/>
          <a:stretch>
            <a:fillRect/>
          </a:stretch>
        </p:blipFill>
        <p:spPr bwMode="auto">
          <a:xfrm>
            <a:off x="468313" y="630238"/>
            <a:ext cx="8675687" cy="559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ChangeArrowheads="1"/>
          </p:cNvSpPr>
          <p:nvPr/>
        </p:nvSpPr>
        <p:spPr bwMode="auto">
          <a:xfrm>
            <a:off x="1979613" y="1268413"/>
            <a:ext cx="720725" cy="3744912"/>
          </a:xfrm>
          <a:prstGeom prst="rect">
            <a:avLst/>
          </a:prstGeom>
          <a:noFill/>
          <a:ln w="28575" cap="rnd">
            <a:solidFill>
              <a:srgbClr val="FF33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49892" name="Text Box 5"/>
          <p:cNvSpPr txBox="1">
            <a:spLocks noChangeArrowheads="1"/>
          </p:cNvSpPr>
          <p:nvPr/>
        </p:nvSpPr>
        <p:spPr bwMode="auto">
          <a:xfrm>
            <a:off x="2103438" y="65088"/>
            <a:ext cx="4660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TiN/Ti/a-C:H		1N 20000 cycles</a:t>
            </a:r>
          </a:p>
        </p:txBody>
      </p:sp>
      <p:pic>
        <p:nvPicPr>
          <p:cNvPr id="549893" name="Picture 7" descr="AGH - logo">
            <a:hlinkClick r:id="rId3" tooltip="AGH - strona główna"/>
          </p:cNvPr>
          <p:cNvPicPr>
            <a:picLocks noChangeAspect="1" noChangeArrowheads="1"/>
          </p:cNvPicPr>
          <p:nvPr/>
        </p:nvPicPr>
        <p:blipFill>
          <a:blip r:embed="rId4">
            <a:extLst>
              <a:ext uri="{28A0092B-C50C-407E-A947-70E740481C1C}">
                <a14:useLocalDpi xmlns:a14="http://schemas.microsoft.com/office/drawing/2010/main" val="0"/>
              </a:ext>
            </a:extLst>
          </a:blip>
          <a:srcRect r="95114" b="12131"/>
          <a:stretch>
            <a:fillRect/>
          </a:stretch>
        </p:blipFill>
        <p:spPr bwMode="auto">
          <a:xfrm>
            <a:off x="73025" y="5489575"/>
            <a:ext cx="611188"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9894" name="pole tekstowe 5"/>
          <p:cNvSpPr txBox="1">
            <a:spLocks noChangeArrowheads="1"/>
          </p:cNvSpPr>
          <p:nvPr/>
        </p:nvSpPr>
        <p:spPr bwMode="auto">
          <a:xfrm rot="-5400000">
            <a:off x="-488950" y="2693988"/>
            <a:ext cx="1347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index</a:t>
            </a:r>
          </a:p>
        </p:txBody>
      </p:sp>
      <p:cxnSp>
        <p:nvCxnSpPr>
          <p:cNvPr id="8" name="Łącznik prosty 7"/>
          <p:cNvCxnSpPr/>
          <p:nvPr/>
        </p:nvCxnSpPr>
        <p:spPr>
          <a:xfrm>
            <a:off x="4983163" y="425450"/>
            <a:ext cx="165576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animBg="1"/>
    </p:bldLst>
  </p:timing>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4" name="Text Box 2"/>
          <p:cNvSpPr txBox="1">
            <a:spLocks noChangeArrowheads="1"/>
          </p:cNvSpPr>
          <p:nvPr/>
        </p:nvSpPr>
        <p:spPr bwMode="auto">
          <a:xfrm>
            <a:off x="1403350" y="2060575"/>
            <a:ext cx="52959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a-C:H- </a:t>
            </a:r>
            <a:r>
              <a:rPr lang="pl-PL" altLang="pl-PL">
                <a:latin typeface="Arial" panose="020B0604020202020204" pitchFamily="34" charset="0"/>
                <a:cs typeface="Arial" panose="020B0604020202020204" pitchFamily="34" charset="0"/>
              </a:rPr>
              <a:t>single layer coating</a:t>
            </a:r>
          </a:p>
        </p:txBody>
      </p:sp>
      <p:sp>
        <p:nvSpPr>
          <p:cNvPr id="550915" name="Text Box 3"/>
          <p:cNvSpPr txBox="1">
            <a:spLocks noChangeArrowheads="1"/>
          </p:cNvSpPr>
          <p:nvPr/>
        </p:nvSpPr>
        <p:spPr bwMode="auto">
          <a:xfrm>
            <a:off x="1476375" y="4005263"/>
            <a:ext cx="7346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 after mechanical test (ball-on-disc test 1N- load; 20000 cycles)</a:t>
            </a:r>
            <a:endParaRPr lang="en-US" altLang="pl-PL" sz="1800">
              <a:latin typeface="Arial" panose="020B0604020202020204" pitchFamily="34" charset="0"/>
              <a:cs typeface="Arial" panose="020B0604020202020204" pitchFamily="34" charset="0"/>
            </a:endParaRP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47108" name="Line 4"/>
          <p:cNvSpPr>
            <a:spLocks noChangeShapeType="1"/>
          </p:cNvSpPr>
          <p:nvPr/>
        </p:nvSpPr>
        <p:spPr bwMode="auto">
          <a:xfrm flipV="1">
            <a:off x="1425575" y="4292600"/>
            <a:ext cx="3146425" cy="22225"/>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7108"/>
                                        </p:tgtEl>
                                        <p:attrNameLst>
                                          <p:attrName>style.visibility</p:attrName>
                                        </p:attrNameLst>
                                      </p:cBhvr>
                                      <p:to>
                                        <p:strVal val="visible"/>
                                      </p:to>
                                    </p:set>
                                    <p:animEffect transition="in" filter="wipe(left)">
                                      <p:cBhvr>
                                        <p:cTn id="7" dur="500"/>
                                        <p:tgtEl>
                                          <p:spTgt spid="47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1938" name="Picture 4" descr="fig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96975"/>
            <a:ext cx="4297363" cy="395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1939" name="Picture 5" descr="fi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1196975"/>
            <a:ext cx="4297362" cy="395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1940" name="Picture 6"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1941" name="Text Box 7"/>
          <p:cNvSpPr txBox="1">
            <a:spLocks noChangeArrowheads="1"/>
          </p:cNvSpPr>
          <p:nvPr/>
        </p:nvSpPr>
        <p:spPr bwMode="auto">
          <a:xfrm>
            <a:off x="231775" y="352425"/>
            <a:ext cx="679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SEM</a:t>
            </a:r>
          </a:p>
        </p:txBody>
      </p:sp>
    </p:spTree>
  </p:cSld>
  <p:clrMapOvr>
    <a:masterClrMapping/>
  </p:clrMapOvr>
  <p:transition>
    <p:wipe dir="r"/>
  </p:transition>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62" name="Picture 2"/>
          <p:cNvPicPr>
            <a:picLocks noChangeAspect="1" noChangeArrowheads="1"/>
          </p:cNvPicPr>
          <p:nvPr/>
        </p:nvPicPr>
        <p:blipFill>
          <a:blip r:embed="rId2">
            <a:lum bright="12000"/>
            <a:extLst>
              <a:ext uri="{28A0092B-C50C-407E-A947-70E740481C1C}">
                <a14:useLocalDpi xmlns:a14="http://schemas.microsoft.com/office/drawing/2010/main" val="0"/>
              </a:ext>
            </a:extLst>
          </a:blip>
          <a:srcRect t="21812"/>
          <a:stretch>
            <a:fillRect/>
          </a:stretch>
        </p:blipFill>
        <p:spPr bwMode="auto">
          <a:xfrm>
            <a:off x="0" y="1916113"/>
            <a:ext cx="9144000" cy="154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63" name="Obraz 20" descr="tribof.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50" y="3573463"/>
            <a:ext cx="3816350" cy="2967037"/>
          </a:xfrm>
          <a:prstGeom prst="rect">
            <a:avLst/>
          </a:prstGeom>
          <a:noFill/>
          <a:ln w="38100">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52964" name="Rectangle 5"/>
          <p:cNvSpPr>
            <a:spLocks noChangeArrowheads="1"/>
          </p:cNvSpPr>
          <p:nvPr/>
        </p:nvSpPr>
        <p:spPr bwMode="auto">
          <a:xfrm>
            <a:off x="909638" y="1954213"/>
            <a:ext cx="215900" cy="217487"/>
          </a:xfrm>
          <a:prstGeom prst="rect">
            <a:avLst/>
          </a:prstGeom>
          <a:noFill/>
          <a:ln w="19050">
            <a:solidFill>
              <a:srgbClr val="FF33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52965" name="Line 6"/>
          <p:cNvSpPr>
            <a:spLocks noChangeShapeType="1"/>
          </p:cNvSpPr>
          <p:nvPr/>
        </p:nvSpPr>
        <p:spPr bwMode="auto">
          <a:xfrm flipH="1">
            <a:off x="0" y="2133600"/>
            <a:ext cx="900113" cy="1439863"/>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2966" name="Text Box 7"/>
          <p:cNvSpPr txBox="1">
            <a:spLocks noChangeArrowheads="1"/>
          </p:cNvSpPr>
          <p:nvPr/>
        </p:nvSpPr>
        <p:spPr bwMode="auto">
          <a:xfrm>
            <a:off x="1455738" y="2800350"/>
            <a:ext cx="1123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substrate</a:t>
            </a:r>
          </a:p>
        </p:txBody>
      </p:sp>
      <p:pic>
        <p:nvPicPr>
          <p:cNvPr id="552967" name="Picture 8"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68" name="pole tekstowe 4"/>
          <p:cNvSpPr txBox="1">
            <a:spLocks noChangeArrowheads="1"/>
          </p:cNvSpPr>
          <p:nvPr/>
        </p:nvSpPr>
        <p:spPr bwMode="auto">
          <a:xfrm>
            <a:off x="0" y="0"/>
            <a:ext cx="314325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Bright Field;</a:t>
            </a:r>
          </a:p>
          <a:p>
            <a:pPr eaLnBrk="1" hangingPunct="1">
              <a:spcBef>
                <a:spcPct val="0"/>
              </a:spcBef>
              <a:buFontTx/>
              <a:buNone/>
            </a:pPr>
            <a:r>
              <a:rPr lang="pl-PL" altLang="pl-PL" sz="1800" i="1">
                <a:latin typeface="Arial" panose="020B0604020202020204" pitchFamily="34" charset="0"/>
                <a:cs typeface="Arial" panose="020B0604020202020204" pitchFamily="34" charset="0"/>
              </a:rPr>
              <a:t>Coating after mechanical test</a:t>
            </a:r>
          </a:p>
        </p:txBody>
      </p:sp>
    </p:spTree>
  </p:cSld>
  <p:clrMapOvr>
    <a:masterClrMapping/>
  </p:clrMapOvr>
  <p:transition>
    <p:wipe dir="r"/>
  </p:transition>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5"/>
          <p:cNvPicPr>
            <a:picLocks noChangeAspect="1" noChangeArrowheads="1"/>
          </p:cNvPicPr>
          <p:nvPr/>
        </p:nvPicPr>
        <p:blipFill>
          <a:blip r:embed="rId2">
            <a:extLst>
              <a:ext uri="{28A0092B-C50C-407E-A947-70E740481C1C}">
                <a14:useLocalDpi xmlns:a14="http://schemas.microsoft.com/office/drawing/2010/main" val="0"/>
              </a:ext>
            </a:extLst>
          </a:blip>
          <a:srcRect l="5113"/>
          <a:stretch>
            <a:fillRect/>
          </a:stretch>
        </p:blipFill>
        <p:spPr bwMode="auto">
          <a:xfrm>
            <a:off x="468313" y="630238"/>
            <a:ext cx="8675687" cy="559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Rectangle 3"/>
          <p:cNvSpPr>
            <a:spLocks noChangeArrowheads="1"/>
          </p:cNvSpPr>
          <p:nvPr/>
        </p:nvSpPr>
        <p:spPr bwMode="auto">
          <a:xfrm>
            <a:off x="1979613" y="1268413"/>
            <a:ext cx="720725" cy="3744912"/>
          </a:xfrm>
          <a:prstGeom prst="rect">
            <a:avLst/>
          </a:prstGeom>
          <a:noFill/>
          <a:ln w="28575" cap="rnd">
            <a:solidFill>
              <a:srgbClr val="FF33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53988" name="Text Box 4"/>
          <p:cNvSpPr txBox="1">
            <a:spLocks noChangeArrowheads="1"/>
          </p:cNvSpPr>
          <p:nvPr/>
        </p:nvSpPr>
        <p:spPr bwMode="auto">
          <a:xfrm>
            <a:off x="2103438" y="65088"/>
            <a:ext cx="1873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1N 20000 cycles</a:t>
            </a:r>
          </a:p>
        </p:txBody>
      </p:sp>
      <p:pic>
        <p:nvPicPr>
          <p:cNvPr id="553989" name="Picture 5" descr="AGH - logo">
            <a:hlinkClick r:id="rId3" tooltip="AGH - strona główna"/>
          </p:cNvPr>
          <p:cNvPicPr>
            <a:picLocks noChangeAspect="1" noChangeArrowheads="1"/>
          </p:cNvPicPr>
          <p:nvPr/>
        </p:nvPicPr>
        <p:blipFill>
          <a:blip r:embed="rId4">
            <a:extLst>
              <a:ext uri="{28A0092B-C50C-407E-A947-70E740481C1C}">
                <a14:useLocalDpi xmlns:a14="http://schemas.microsoft.com/office/drawing/2010/main" val="0"/>
              </a:ext>
            </a:extLst>
          </a:blip>
          <a:srcRect r="95114" b="12131"/>
          <a:stretch>
            <a:fillRect/>
          </a:stretch>
        </p:blipFill>
        <p:spPr bwMode="auto">
          <a:xfrm>
            <a:off x="73025" y="5489575"/>
            <a:ext cx="611188"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990" name="pole tekstowe 5"/>
          <p:cNvSpPr txBox="1">
            <a:spLocks noChangeArrowheads="1"/>
          </p:cNvSpPr>
          <p:nvPr/>
        </p:nvSpPr>
        <p:spPr bwMode="auto">
          <a:xfrm rot="-5400000">
            <a:off x="-488950" y="2693988"/>
            <a:ext cx="1347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index</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path" presetSubtype="0" accel="50000" decel="50000" fill="hold" grpId="0" nodeType="withEffect">
                                  <p:stCondLst>
                                    <p:cond delay="0"/>
                                  </p:stCondLst>
                                  <p:childTnLst>
                                    <p:animMotion origin="layout" path="M -2.77778E-6 3.19149E-6 L -0.10243 0.00023 " pathEditMode="relative" rAng="0" ptsTypes="AA">
                                      <p:cBhvr>
                                        <p:cTn id="6" dur="2000" fill="hold"/>
                                        <p:tgtEl>
                                          <p:spTgt spid="40963"/>
                                        </p:tgtEl>
                                        <p:attrNameLst>
                                          <p:attrName>ppt_x</p:attrName>
                                          <p:attrName>ppt_y</p:attrName>
                                        </p:attrNameLst>
                                      </p:cBhvr>
                                      <p:rCtr x="-512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animBg="1"/>
    </p:bldLst>
  </p:timing>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5010" name="Text Box 2"/>
          <p:cNvSpPr txBox="1">
            <a:spLocks noChangeArrowheads="1"/>
          </p:cNvSpPr>
          <p:nvPr/>
        </p:nvSpPr>
        <p:spPr bwMode="auto">
          <a:xfrm>
            <a:off x="1403350" y="2060575"/>
            <a:ext cx="48926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TiN- </a:t>
            </a:r>
            <a:r>
              <a:rPr lang="pl-PL" altLang="pl-PL">
                <a:latin typeface="Arial" panose="020B0604020202020204" pitchFamily="34" charset="0"/>
                <a:cs typeface="Arial" panose="020B0604020202020204" pitchFamily="34" charset="0"/>
              </a:rPr>
              <a:t>single- layer coating</a:t>
            </a:r>
          </a:p>
        </p:txBody>
      </p:sp>
      <p:sp>
        <p:nvSpPr>
          <p:cNvPr id="555011" name="Text Box 3"/>
          <p:cNvSpPr txBox="1">
            <a:spLocks noChangeArrowheads="1"/>
          </p:cNvSpPr>
          <p:nvPr/>
        </p:nvSpPr>
        <p:spPr bwMode="auto">
          <a:xfrm>
            <a:off x="1476375" y="4005263"/>
            <a:ext cx="7346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 after mechanical test (ball-on-disc test 1N- load; 20000 cycles)</a:t>
            </a:r>
            <a:endParaRPr lang="en-US" altLang="pl-PL" sz="1800">
              <a:latin typeface="Arial" panose="020B0604020202020204" pitchFamily="34" charset="0"/>
              <a:cs typeface="Arial" panose="020B0604020202020204" pitchFamily="34" charset="0"/>
            </a:endParaRP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46084" name="Line 4"/>
          <p:cNvSpPr>
            <a:spLocks noChangeShapeType="1"/>
          </p:cNvSpPr>
          <p:nvPr/>
        </p:nvSpPr>
        <p:spPr bwMode="auto">
          <a:xfrm flipV="1">
            <a:off x="1425575" y="4292600"/>
            <a:ext cx="3217863" cy="22225"/>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6084"/>
                                        </p:tgtEl>
                                        <p:attrNameLst>
                                          <p:attrName>style.visibility</p:attrName>
                                        </p:attrNameLst>
                                      </p:cBhvr>
                                      <p:to>
                                        <p:strVal val="visible"/>
                                      </p:to>
                                    </p:set>
                                    <p:animEffect transition="in" filter="wipe(left)">
                                      <p:cBhvr>
                                        <p:cTn id="7" dur="500"/>
                                        <p:tgtEl>
                                          <p:spTgt spid="460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6034" name="Picture 4" descr="fig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836988"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6035" name="Picture 5" descr="fi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7013" y="0"/>
            <a:ext cx="3836987"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6036" name="Picture 6" descr="fig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0338" y="3324225"/>
            <a:ext cx="3836987"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6037" name="Picture 7" descr="imi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6038" name="Text Box 8"/>
          <p:cNvSpPr txBox="1">
            <a:spLocks noChangeArrowheads="1"/>
          </p:cNvSpPr>
          <p:nvPr/>
        </p:nvSpPr>
        <p:spPr bwMode="auto">
          <a:xfrm>
            <a:off x="4211638" y="0"/>
            <a:ext cx="679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SEM</a:t>
            </a:r>
          </a:p>
        </p:txBody>
      </p:sp>
    </p:spTree>
  </p:cSld>
  <p:clrMapOvr>
    <a:masterClrMapping/>
  </p:clrMapOvr>
  <p:transition>
    <p:wipe dir="r"/>
  </p:transition>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7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0575"/>
            <a:ext cx="9144000" cy="275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7059" name="Obraz 10" descr="fig2.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79838" y="4221163"/>
            <a:ext cx="3390900" cy="263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Łącznik prosty ze strzałką 13"/>
          <p:cNvCxnSpPr/>
          <p:nvPr/>
        </p:nvCxnSpPr>
        <p:spPr>
          <a:xfrm>
            <a:off x="6948488" y="1916113"/>
            <a:ext cx="71437" cy="936625"/>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557061" name="Picture 8"/>
          <p:cNvPicPr>
            <a:picLocks noChangeAspect="1" noChangeArrowheads="1"/>
          </p:cNvPicPr>
          <p:nvPr/>
        </p:nvPicPr>
        <p:blipFill>
          <a:blip r:embed="rId4">
            <a:extLst>
              <a:ext uri="{28A0092B-C50C-407E-A947-70E740481C1C}">
                <a14:useLocalDpi xmlns:a14="http://schemas.microsoft.com/office/drawing/2010/main" val="0"/>
              </a:ext>
            </a:extLst>
          </a:blip>
          <a:srcRect l="11604" t="13083" r="27116" b="12167"/>
          <a:stretch>
            <a:fillRect/>
          </a:stretch>
        </p:blipFill>
        <p:spPr bwMode="auto">
          <a:xfrm>
            <a:off x="6913563" y="0"/>
            <a:ext cx="2233612" cy="2179638"/>
          </a:xfrm>
          <a:prstGeom prst="rect">
            <a:avLst/>
          </a:prstGeom>
          <a:noFill/>
          <a:ln w="28575">
            <a:solidFill>
              <a:srgbClr val="FF3300"/>
            </a:solidFill>
            <a:miter lim="800000"/>
            <a:headEnd/>
            <a:tailEnd/>
          </a:ln>
          <a:extLst>
            <a:ext uri="{909E8E84-426E-40DD-AFC4-6F175D3DCCD1}">
              <a14:hiddenFill xmlns:a14="http://schemas.microsoft.com/office/drawing/2010/main">
                <a:solidFill>
                  <a:srgbClr val="FFFFFF"/>
                </a:solidFill>
              </a14:hiddenFill>
            </a:ext>
          </a:extLst>
        </p:spPr>
      </p:pic>
      <p:pic>
        <p:nvPicPr>
          <p:cNvPr id="557062" name="Picture 8" descr="imi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7063" name="pole tekstowe 4"/>
          <p:cNvSpPr txBox="1">
            <a:spLocks noChangeArrowheads="1"/>
          </p:cNvSpPr>
          <p:nvPr/>
        </p:nvSpPr>
        <p:spPr bwMode="auto">
          <a:xfrm>
            <a:off x="0" y="0"/>
            <a:ext cx="314325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BF;</a:t>
            </a:r>
          </a:p>
          <a:p>
            <a:pPr eaLnBrk="1" hangingPunct="1">
              <a:spcBef>
                <a:spcPct val="0"/>
              </a:spcBef>
              <a:buFontTx/>
              <a:buNone/>
            </a:pPr>
            <a:r>
              <a:rPr lang="pl-PL" altLang="pl-PL" sz="1800" i="1">
                <a:latin typeface="Arial" panose="020B0604020202020204" pitchFamily="34" charset="0"/>
                <a:cs typeface="Arial" panose="020B0604020202020204" pitchFamily="34" charset="0"/>
              </a:rPr>
              <a:t>Coating after mechanical test</a:t>
            </a:r>
          </a:p>
        </p:txBody>
      </p:sp>
      <p:sp>
        <p:nvSpPr>
          <p:cNvPr id="557064" name="Text Box 10"/>
          <p:cNvSpPr txBox="1">
            <a:spLocks noChangeArrowheads="1"/>
          </p:cNvSpPr>
          <p:nvPr/>
        </p:nvSpPr>
        <p:spPr bwMode="auto">
          <a:xfrm>
            <a:off x="1331913" y="981075"/>
            <a:ext cx="46402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mechanisms:</a:t>
            </a:r>
          </a:p>
          <a:p>
            <a:pPr eaLnBrk="1" hangingPunct="1">
              <a:spcBef>
                <a:spcPct val="0"/>
              </a:spcBef>
              <a:buFontTx/>
              <a:buNone/>
            </a:pPr>
            <a:r>
              <a:rPr lang="pl-PL" altLang="pl-PL" sz="1800">
                <a:latin typeface="Arial" panose="020B0604020202020204" pitchFamily="34" charset="0"/>
                <a:cs typeface="Arial" panose="020B0604020202020204" pitchFamily="34" charset="0"/>
              </a:rPr>
              <a:t>1) by cracking</a:t>
            </a:r>
          </a:p>
          <a:p>
            <a:pPr eaLnBrk="1" hangingPunct="1">
              <a:spcBef>
                <a:spcPct val="0"/>
              </a:spcBef>
              <a:buFontTx/>
              <a:buNone/>
            </a:pPr>
            <a:r>
              <a:rPr lang="pl-PL" altLang="pl-PL" sz="1800">
                <a:latin typeface="Arial" panose="020B0604020202020204" pitchFamily="34" charset="0"/>
                <a:cs typeface="Arial" panose="020B0604020202020204" pitchFamily="34" charset="0"/>
              </a:rPr>
              <a:t>2) by layer removing + tribo- film formation  </a:t>
            </a:r>
          </a:p>
        </p:txBody>
      </p:sp>
    </p:spTree>
  </p:cSld>
  <p:clrMapOvr>
    <a:masterClrMapping/>
  </p:clrMapOvr>
  <p:transition>
    <p:wipe dir="r"/>
  </p:transition>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8082" name="Grupa 24"/>
          <p:cNvGrpSpPr>
            <a:grpSpLocks/>
          </p:cNvGrpSpPr>
          <p:nvPr/>
        </p:nvGrpSpPr>
        <p:grpSpPr bwMode="auto">
          <a:xfrm>
            <a:off x="0" y="0"/>
            <a:ext cx="8316913" cy="6189663"/>
            <a:chOff x="0" y="0"/>
            <a:chExt cx="8316416" cy="6190421"/>
          </a:xfrm>
        </p:grpSpPr>
        <p:pic>
          <p:nvPicPr>
            <p:cNvPr id="558085" name="Obraz 3" descr="diag_point1.tif"/>
            <p:cNvPicPr>
              <a:picLocks noChangeAspect="1"/>
            </p:cNvPicPr>
            <p:nvPr/>
          </p:nvPicPr>
          <p:blipFill>
            <a:blip r:embed="rId2">
              <a:extLst>
                <a:ext uri="{28A0092B-C50C-407E-A947-70E740481C1C}">
                  <a14:useLocalDpi xmlns:a14="http://schemas.microsoft.com/office/drawing/2010/main" val="0"/>
                </a:ext>
              </a:extLst>
            </a:blip>
            <a:srcRect r="26268"/>
            <a:stretch>
              <a:fillRect/>
            </a:stretch>
          </p:blipFill>
          <p:spPr bwMode="auto">
            <a:xfrm>
              <a:off x="0" y="2708920"/>
              <a:ext cx="6732240" cy="3481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8086" name="Obraz 2" descr="fig_point1.tif"/>
            <p:cNvPicPr>
              <a:picLocks noChangeAspect="1"/>
            </p:cNvPicPr>
            <p:nvPr/>
          </p:nvPicPr>
          <p:blipFill>
            <a:blip r:embed="rId3">
              <a:lum bright="-20000"/>
              <a:extLst>
                <a:ext uri="{28A0092B-C50C-407E-A947-70E740481C1C}">
                  <a14:useLocalDpi xmlns:a14="http://schemas.microsoft.com/office/drawing/2010/main" val="0"/>
                </a:ext>
              </a:extLst>
            </a:blip>
            <a:srcRect/>
            <a:stretch>
              <a:fillRect/>
            </a:stretch>
          </p:blipFill>
          <p:spPr bwMode="auto">
            <a:xfrm>
              <a:off x="4788024" y="2204864"/>
              <a:ext cx="3528392" cy="3648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Łącznik prosty ze strzałką 5"/>
            <p:cNvCxnSpPr>
              <a:stCxn id="7" idx="2"/>
            </p:cNvCxnSpPr>
            <p:nvPr/>
          </p:nvCxnSpPr>
          <p:spPr>
            <a:xfrm flipH="1">
              <a:off x="2843043" y="3608830"/>
              <a:ext cx="3817709" cy="1187595"/>
            </a:xfrm>
            <a:prstGeom prst="straightConnector1">
              <a:avLst/>
            </a:prstGeom>
            <a:ln w="38100">
              <a:solidFill>
                <a:srgbClr val="00FF00"/>
              </a:solidFill>
              <a:tailEnd type="arrow"/>
            </a:ln>
          </p:spPr>
          <p:style>
            <a:lnRef idx="1">
              <a:schemeClr val="accent1"/>
            </a:lnRef>
            <a:fillRef idx="0">
              <a:schemeClr val="accent1"/>
            </a:fillRef>
            <a:effectRef idx="0">
              <a:schemeClr val="accent1"/>
            </a:effectRef>
            <a:fontRef idx="minor">
              <a:schemeClr val="tx1"/>
            </a:fontRef>
          </p:style>
        </p:cxnSp>
        <p:sp>
          <p:nvSpPr>
            <p:cNvPr id="7" name="Elipsa 6"/>
            <p:cNvSpPr/>
            <p:nvPr/>
          </p:nvSpPr>
          <p:spPr>
            <a:xfrm>
              <a:off x="6660752" y="3500867"/>
              <a:ext cx="215887" cy="215926"/>
            </a:xfrm>
            <a:prstGeom prst="ellipse">
              <a:avLst/>
            </a:prstGeom>
            <a:solidFill>
              <a:srgbClr val="00FF00"/>
            </a:solidFill>
            <a:ln>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pic>
          <p:nvPicPr>
            <p:cNvPr id="558089" name="Obraz 9" descr="Ti-K.ti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84175" y="1"/>
              <a:ext cx="1791855" cy="198000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558090" name="Obraz 10" descr="O-K.tif"/>
            <p:cNvPicPr>
              <a:picLocks noChangeAspect="1"/>
            </p:cNvPicPr>
            <p:nvPr/>
          </p:nvPicPr>
          <p:blipFill>
            <a:blip r:embed="rId5">
              <a:lum bright="24000"/>
              <a:extLst>
                <a:ext uri="{28A0092B-C50C-407E-A947-70E740481C1C}">
                  <a14:useLocalDpi xmlns:a14="http://schemas.microsoft.com/office/drawing/2010/main" val="0"/>
                </a:ext>
              </a:extLst>
            </a:blip>
            <a:srcRect/>
            <a:stretch>
              <a:fillRect/>
            </a:stretch>
          </p:blipFill>
          <p:spPr bwMode="auto">
            <a:xfrm>
              <a:off x="3491880" y="0"/>
              <a:ext cx="1791855" cy="198000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558091" name="pole tekstowe 11"/>
            <p:cNvSpPr txBox="1">
              <a:spLocks noChangeArrowheads="1"/>
            </p:cNvSpPr>
            <p:nvPr/>
          </p:nvSpPr>
          <p:spPr bwMode="auto">
            <a:xfrm>
              <a:off x="1584175" y="0"/>
              <a:ext cx="3684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Ti</a:t>
              </a:r>
            </a:p>
          </p:txBody>
        </p:sp>
        <p:sp>
          <p:nvSpPr>
            <p:cNvPr id="558092" name="pole tekstowe 12"/>
            <p:cNvSpPr txBox="1">
              <a:spLocks noChangeArrowheads="1"/>
            </p:cNvSpPr>
            <p:nvPr/>
          </p:nvSpPr>
          <p:spPr bwMode="auto">
            <a:xfrm>
              <a:off x="3491879" y="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O</a:t>
              </a:r>
            </a:p>
          </p:txBody>
        </p:sp>
        <p:pic>
          <p:nvPicPr>
            <p:cNvPr id="558093" name="Obraz 13" descr="Fe-K.tif"/>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436096" y="0"/>
              <a:ext cx="1791855" cy="198000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16" name="Prostokąt 15"/>
            <p:cNvSpPr/>
            <p:nvPr/>
          </p:nvSpPr>
          <p:spPr>
            <a:xfrm>
              <a:off x="5508296" y="2924533"/>
              <a:ext cx="1800117" cy="177345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558095" name="pole tekstowe 17"/>
            <p:cNvSpPr txBox="1">
              <a:spLocks noChangeArrowheads="1"/>
            </p:cNvSpPr>
            <p:nvPr/>
          </p:nvSpPr>
          <p:spPr bwMode="auto">
            <a:xfrm>
              <a:off x="5436096" y="0"/>
              <a:ext cx="4539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Fe</a:t>
              </a:r>
            </a:p>
          </p:txBody>
        </p:sp>
        <p:cxnSp>
          <p:nvCxnSpPr>
            <p:cNvPr id="20" name="Łącznik prosty 19"/>
            <p:cNvCxnSpPr/>
            <p:nvPr/>
          </p:nvCxnSpPr>
          <p:spPr>
            <a:xfrm>
              <a:off x="3203384" y="2060827"/>
              <a:ext cx="2304912" cy="86370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Łącznik prosty 21"/>
            <p:cNvCxnSpPr/>
            <p:nvPr/>
          </p:nvCxnSpPr>
          <p:spPr>
            <a:xfrm>
              <a:off x="5147955" y="2060827"/>
              <a:ext cx="647661" cy="86370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Łącznik prosty 23"/>
            <p:cNvCxnSpPr>
              <a:endCxn id="16" idx="0"/>
            </p:cNvCxnSpPr>
            <p:nvPr/>
          </p:nvCxnSpPr>
          <p:spPr>
            <a:xfrm flipH="1">
              <a:off x="6408355" y="2060827"/>
              <a:ext cx="611150" cy="86370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grpSp>
      <p:pic>
        <p:nvPicPr>
          <p:cNvPr id="558083" name="Picture 18" descr="imim">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8084" name="Text Box 19"/>
          <p:cNvSpPr txBox="1">
            <a:spLocks noChangeArrowheads="1"/>
          </p:cNvSpPr>
          <p:nvPr/>
        </p:nvSpPr>
        <p:spPr bwMode="auto">
          <a:xfrm>
            <a:off x="-92075" y="65088"/>
            <a:ext cx="11366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EDS</a:t>
            </a:r>
          </a:p>
          <a:p>
            <a:pPr eaLnBrk="1" hangingPunct="1">
              <a:spcBef>
                <a:spcPct val="0"/>
              </a:spcBef>
              <a:buFontTx/>
              <a:buNone/>
            </a:pPr>
            <a:r>
              <a:rPr lang="pl-PL" altLang="pl-PL" sz="1800">
                <a:latin typeface="Arial" panose="020B0604020202020204" pitchFamily="34" charset="0"/>
                <a:cs typeface="Arial" panose="020B0604020202020204" pitchFamily="34" charset="0"/>
              </a:rPr>
              <a:t>Chemical</a:t>
            </a:r>
          </a:p>
          <a:p>
            <a:pPr eaLnBrk="1" hangingPunct="1">
              <a:spcBef>
                <a:spcPct val="0"/>
              </a:spcBef>
              <a:buFontTx/>
              <a:buNone/>
            </a:pPr>
            <a:r>
              <a:rPr lang="pl-PL" altLang="pl-PL" sz="1800">
                <a:latin typeface="Arial" panose="020B0604020202020204" pitchFamily="34" charset="0"/>
                <a:cs typeface="Arial" panose="020B0604020202020204" pitchFamily="34" charset="0"/>
              </a:rPr>
              <a:t>analysis</a:t>
            </a:r>
          </a:p>
        </p:txBody>
      </p:sp>
    </p:spTree>
  </p:cSld>
  <p:clrMapOvr>
    <a:masterClrMapping/>
  </p:clrMapOvr>
  <p:transition>
    <p:wipe dir="r"/>
  </p:transition>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9106" name="Group 32"/>
          <p:cNvGrpSpPr>
            <a:grpSpLocks/>
          </p:cNvGrpSpPr>
          <p:nvPr/>
        </p:nvGrpSpPr>
        <p:grpSpPr bwMode="auto">
          <a:xfrm>
            <a:off x="12700" y="15875"/>
            <a:ext cx="9147175" cy="6850063"/>
            <a:chOff x="8" y="10"/>
            <a:chExt cx="5762" cy="4315"/>
          </a:xfrm>
        </p:grpSpPr>
        <p:pic>
          <p:nvPicPr>
            <p:cNvPr id="559111" name="Picture 8" descr="Fram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 y="10"/>
              <a:ext cx="4309" cy="4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9112" name="Freeform 10"/>
            <p:cNvSpPr>
              <a:spLocks/>
            </p:cNvSpPr>
            <p:nvPr/>
          </p:nvSpPr>
          <p:spPr bwMode="auto">
            <a:xfrm>
              <a:off x="1535" y="1444"/>
              <a:ext cx="1164" cy="1777"/>
            </a:xfrm>
            <a:custGeom>
              <a:avLst/>
              <a:gdLst>
                <a:gd name="T0" fmla="*/ 741 w 1164"/>
                <a:gd name="T1" fmla="*/ 1452 h 1777"/>
                <a:gd name="T2" fmla="*/ 786 w 1164"/>
                <a:gd name="T3" fmla="*/ 1361 h 1777"/>
                <a:gd name="T4" fmla="*/ 877 w 1164"/>
                <a:gd name="T5" fmla="*/ 1316 h 1777"/>
                <a:gd name="T6" fmla="*/ 1013 w 1164"/>
                <a:gd name="T7" fmla="*/ 1270 h 1777"/>
                <a:gd name="T8" fmla="*/ 1149 w 1164"/>
                <a:gd name="T9" fmla="*/ 1134 h 1777"/>
                <a:gd name="T10" fmla="*/ 1104 w 1164"/>
                <a:gd name="T11" fmla="*/ 681 h 1777"/>
                <a:gd name="T12" fmla="*/ 1058 w 1164"/>
                <a:gd name="T13" fmla="*/ 454 h 1777"/>
                <a:gd name="T14" fmla="*/ 1013 w 1164"/>
                <a:gd name="T15" fmla="*/ 136 h 1777"/>
                <a:gd name="T16" fmla="*/ 786 w 1164"/>
                <a:gd name="T17" fmla="*/ 46 h 1777"/>
                <a:gd name="T18" fmla="*/ 741 w 1164"/>
                <a:gd name="T19" fmla="*/ 0 h 1777"/>
                <a:gd name="T20" fmla="*/ 650 w 1164"/>
                <a:gd name="T21" fmla="*/ 46 h 1777"/>
                <a:gd name="T22" fmla="*/ 559 w 1164"/>
                <a:gd name="T23" fmla="*/ 91 h 1777"/>
                <a:gd name="T24" fmla="*/ 423 w 1164"/>
                <a:gd name="T25" fmla="*/ 363 h 1777"/>
                <a:gd name="T26" fmla="*/ 423 w 1164"/>
                <a:gd name="T27" fmla="*/ 681 h 1777"/>
                <a:gd name="T28" fmla="*/ 378 w 1164"/>
                <a:gd name="T29" fmla="*/ 817 h 1777"/>
                <a:gd name="T30" fmla="*/ 151 w 1164"/>
                <a:gd name="T31" fmla="*/ 998 h 1777"/>
                <a:gd name="T32" fmla="*/ 15 w 1164"/>
                <a:gd name="T33" fmla="*/ 1180 h 1777"/>
                <a:gd name="T34" fmla="*/ 60 w 1164"/>
                <a:gd name="T35" fmla="*/ 1316 h 1777"/>
                <a:gd name="T36" fmla="*/ 151 w 1164"/>
                <a:gd name="T37" fmla="*/ 1497 h 1777"/>
                <a:gd name="T38" fmla="*/ 287 w 1164"/>
                <a:gd name="T39" fmla="*/ 1633 h 1777"/>
                <a:gd name="T40" fmla="*/ 423 w 1164"/>
                <a:gd name="T41" fmla="*/ 1769 h 1777"/>
                <a:gd name="T42" fmla="*/ 650 w 1164"/>
                <a:gd name="T43" fmla="*/ 1679 h 1777"/>
                <a:gd name="T44" fmla="*/ 741 w 1164"/>
                <a:gd name="T45" fmla="*/ 1452 h 17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164"/>
                <a:gd name="T70" fmla="*/ 0 h 1777"/>
                <a:gd name="T71" fmla="*/ 1164 w 1164"/>
                <a:gd name="T72" fmla="*/ 1777 h 17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164" h="1777">
                  <a:moveTo>
                    <a:pt x="741" y="1452"/>
                  </a:moveTo>
                  <a:cubicBezTo>
                    <a:pt x="764" y="1399"/>
                    <a:pt x="763" y="1384"/>
                    <a:pt x="786" y="1361"/>
                  </a:cubicBezTo>
                  <a:cubicBezTo>
                    <a:pt x="809" y="1338"/>
                    <a:pt x="839" y="1331"/>
                    <a:pt x="877" y="1316"/>
                  </a:cubicBezTo>
                  <a:cubicBezTo>
                    <a:pt x="915" y="1301"/>
                    <a:pt x="968" y="1300"/>
                    <a:pt x="1013" y="1270"/>
                  </a:cubicBezTo>
                  <a:cubicBezTo>
                    <a:pt x="1058" y="1240"/>
                    <a:pt x="1134" y="1232"/>
                    <a:pt x="1149" y="1134"/>
                  </a:cubicBezTo>
                  <a:cubicBezTo>
                    <a:pt x="1164" y="1036"/>
                    <a:pt x="1119" y="794"/>
                    <a:pt x="1104" y="681"/>
                  </a:cubicBezTo>
                  <a:cubicBezTo>
                    <a:pt x="1089" y="568"/>
                    <a:pt x="1073" y="545"/>
                    <a:pt x="1058" y="454"/>
                  </a:cubicBezTo>
                  <a:cubicBezTo>
                    <a:pt x="1043" y="363"/>
                    <a:pt x="1058" y="204"/>
                    <a:pt x="1013" y="136"/>
                  </a:cubicBezTo>
                  <a:cubicBezTo>
                    <a:pt x="968" y="68"/>
                    <a:pt x="831" y="69"/>
                    <a:pt x="786" y="46"/>
                  </a:cubicBezTo>
                  <a:cubicBezTo>
                    <a:pt x="741" y="23"/>
                    <a:pt x="764" y="0"/>
                    <a:pt x="741" y="0"/>
                  </a:cubicBezTo>
                  <a:cubicBezTo>
                    <a:pt x="718" y="0"/>
                    <a:pt x="680" y="31"/>
                    <a:pt x="650" y="46"/>
                  </a:cubicBezTo>
                  <a:cubicBezTo>
                    <a:pt x="620" y="61"/>
                    <a:pt x="597" y="38"/>
                    <a:pt x="559" y="91"/>
                  </a:cubicBezTo>
                  <a:cubicBezTo>
                    <a:pt x="521" y="144"/>
                    <a:pt x="446" y="265"/>
                    <a:pt x="423" y="363"/>
                  </a:cubicBezTo>
                  <a:cubicBezTo>
                    <a:pt x="400" y="461"/>
                    <a:pt x="430" y="605"/>
                    <a:pt x="423" y="681"/>
                  </a:cubicBezTo>
                  <a:cubicBezTo>
                    <a:pt x="416" y="757"/>
                    <a:pt x="423" y="764"/>
                    <a:pt x="378" y="817"/>
                  </a:cubicBezTo>
                  <a:cubicBezTo>
                    <a:pt x="333" y="870"/>
                    <a:pt x="211" y="938"/>
                    <a:pt x="151" y="998"/>
                  </a:cubicBezTo>
                  <a:cubicBezTo>
                    <a:pt x="91" y="1058"/>
                    <a:pt x="30" y="1127"/>
                    <a:pt x="15" y="1180"/>
                  </a:cubicBezTo>
                  <a:cubicBezTo>
                    <a:pt x="0" y="1233"/>
                    <a:pt x="37" y="1263"/>
                    <a:pt x="60" y="1316"/>
                  </a:cubicBezTo>
                  <a:cubicBezTo>
                    <a:pt x="83" y="1369"/>
                    <a:pt x="113" y="1444"/>
                    <a:pt x="151" y="1497"/>
                  </a:cubicBezTo>
                  <a:cubicBezTo>
                    <a:pt x="189" y="1550"/>
                    <a:pt x="242" y="1588"/>
                    <a:pt x="287" y="1633"/>
                  </a:cubicBezTo>
                  <a:cubicBezTo>
                    <a:pt x="332" y="1678"/>
                    <a:pt x="363" y="1761"/>
                    <a:pt x="423" y="1769"/>
                  </a:cubicBezTo>
                  <a:cubicBezTo>
                    <a:pt x="483" y="1777"/>
                    <a:pt x="597" y="1732"/>
                    <a:pt x="650" y="1679"/>
                  </a:cubicBezTo>
                  <a:cubicBezTo>
                    <a:pt x="703" y="1626"/>
                    <a:pt x="718" y="1505"/>
                    <a:pt x="741" y="1452"/>
                  </a:cubicBezTo>
                  <a:close/>
                </a:path>
              </a:pathLst>
            </a:custGeom>
            <a:noFill/>
            <a:ln w="28575" cap="rnd" cmpd="sng">
              <a:solidFill>
                <a:schemeClr val="bg1"/>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pic>
          <p:nvPicPr>
            <p:cNvPr id="559113" name="Picture 11" descr="IFFT of Untitl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6" y="2251"/>
              <a:ext cx="2074" cy="2074"/>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59114" name="Line 13"/>
            <p:cNvSpPr>
              <a:spLocks noChangeShapeType="1"/>
            </p:cNvSpPr>
            <p:nvPr/>
          </p:nvSpPr>
          <p:spPr bwMode="auto">
            <a:xfrm flipV="1">
              <a:off x="3969" y="3702"/>
              <a:ext cx="272" cy="91"/>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15" name="Line 14"/>
            <p:cNvSpPr>
              <a:spLocks noChangeShapeType="1"/>
            </p:cNvSpPr>
            <p:nvPr/>
          </p:nvSpPr>
          <p:spPr bwMode="auto">
            <a:xfrm flipV="1">
              <a:off x="3958" y="3760"/>
              <a:ext cx="272" cy="91"/>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16" name="Text Box 15"/>
            <p:cNvSpPr txBox="1">
              <a:spLocks noChangeArrowheads="1"/>
            </p:cNvSpPr>
            <p:nvPr/>
          </p:nvSpPr>
          <p:spPr bwMode="auto">
            <a:xfrm>
              <a:off x="3688" y="3825"/>
              <a:ext cx="108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cs typeface="Arial" panose="020B0604020202020204" pitchFamily="34" charset="0"/>
                </a:rPr>
                <a:t>(1 1 0) austenite steel</a:t>
              </a:r>
              <a:endParaRPr lang="en-US" altLang="pl-PL" sz="1200" b="1">
                <a:solidFill>
                  <a:schemeClr val="bg1"/>
                </a:solidFill>
                <a:latin typeface="Arial" panose="020B0604020202020204" pitchFamily="34" charset="0"/>
                <a:cs typeface="Arial" panose="020B0604020202020204" pitchFamily="34" charset="0"/>
              </a:endParaRPr>
            </a:p>
          </p:txBody>
        </p:sp>
        <p:sp>
          <p:nvSpPr>
            <p:cNvPr id="559117" name="Line 16"/>
            <p:cNvSpPr>
              <a:spLocks noChangeShapeType="1"/>
            </p:cNvSpPr>
            <p:nvPr/>
          </p:nvSpPr>
          <p:spPr bwMode="auto">
            <a:xfrm flipH="1">
              <a:off x="4022" y="3430"/>
              <a:ext cx="45" cy="272"/>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18" name="Line 17"/>
            <p:cNvSpPr>
              <a:spLocks noChangeShapeType="1"/>
            </p:cNvSpPr>
            <p:nvPr/>
          </p:nvSpPr>
          <p:spPr bwMode="auto">
            <a:xfrm flipH="1">
              <a:off x="4076" y="3429"/>
              <a:ext cx="45" cy="272"/>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19" name="Text Box 18"/>
            <p:cNvSpPr txBox="1">
              <a:spLocks noChangeArrowheads="1"/>
            </p:cNvSpPr>
            <p:nvPr/>
          </p:nvSpPr>
          <p:spPr bwMode="auto">
            <a:xfrm>
              <a:off x="3878" y="3249"/>
              <a:ext cx="1086"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solidFill>
                    <a:schemeClr val="bg1"/>
                  </a:solidFill>
                  <a:latin typeface="Arial" panose="020B0604020202020204" pitchFamily="34" charset="0"/>
                  <a:cs typeface="Arial" panose="020B0604020202020204" pitchFamily="34" charset="0"/>
                </a:rPr>
                <a:t>(1 0 1) austenite steel</a:t>
              </a:r>
              <a:endParaRPr lang="en-US" altLang="pl-PL" sz="1200" b="1">
                <a:solidFill>
                  <a:schemeClr val="bg1"/>
                </a:solidFill>
                <a:latin typeface="Arial" panose="020B0604020202020204" pitchFamily="34" charset="0"/>
                <a:cs typeface="Arial" panose="020B0604020202020204" pitchFamily="34" charset="0"/>
              </a:endParaRPr>
            </a:p>
          </p:txBody>
        </p:sp>
        <p:sp>
          <p:nvSpPr>
            <p:cNvPr id="9235" name="Text Box 19"/>
            <p:cNvSpPr txBox="1">
              <a:spLocks noChangeArrowheads="1"/>
            </p:cNvSpPr>
            <p:nvPr/>
          </p:nvSpPr>
          <p:spPr bwMode="auto">
            <a:xfrm>
              <a:off x="3775" y="4078"/>
              <a:ext cx="1284" cy="231"/>
            </a:xfrm>
            <a:prstGeom prst="rect">
              <a:avLst/>
            </a:prstGeom>
            <a:noFill/>
            <a:ln w="9525">
              <a:noFill/>
              <a:miter lim="800000"/>
              <a:headEnd/>
              <a:tailEnd/>
            </a:ln>
            <a:effectLst/>
          </p:spPr>
          <p:txBody>
            <a:bodyPr wrap="none">
              <a:spAutoFit/>
            </a:bodyPr>
            <a:lstStyle/>
            <a:p>
              <a:pPr eaLnBrk="1" hangingPunct="1">
                <a:defRPr/>
              </a:pPr>
              <a:r>
                <a:rPr lang="pl-PL" sz="1800" b="1">
                  <a:solidFill>
                    <a:schemeClr val="bg1"/>
                  </a:solidFill>
                  <a:effectLst>
                    <a:outerShdw blurRad="38100" dist="38100" dir="2700000" algn="tl">
                      <a:srgbClr val="C0C0C0"/>
                    </a:outerShdw>
                  </a:effectLst>
                  <a:latin typeface="Arial" charset="0"/>
                  <a:cs typeface="Arial" charset="0"/>
                </a:rPr>
                <a:t>Zone axis [-1 1 1]</a:t>
              </a:r>
            </a:p>
          </p:txBody>
        </p:sp>
        <p:sp>
          <p:nvSpPr>
            <p:cNvPr id="559121" name="Line 20"/>
            <p:cNvSpPr>
              <a:spLocks noChangeShapeType="1"/>
            </p:cNvSpPr>
            <p:nvPr/>
          </p:nvSpPr>
          <p:spPr bwMode="auto">
            <a:xfrm>
              <a:off x="2200" y="3158"/>
              <a:ext cx="1451" cy="363"/>
            </a:xfrm>
            <a:prstGeom prst="line">
              <a:avLst/>
            </a:prstGeom>
            <a:noFill/>
            <a:ln w="57150">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pic>
          <p:nvPicPr>
            <p:cNvPr id="559122" name="Picture 21" descr="IFFT of Untitled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68" y="845"/>
              <a:ext cx="680" cy="680"/>
            </a:xfrm>
            <a:prstGeom prst="rect">
              <a:avLst/>
            </a:prstGeom>
            <a:noFill/>
            <a:ln w="38100">
              <a:solidFill>
                <a:srgbClr val="00FF00"/>
              </a:solidFill>
              <a:miter lim="800000"/>
              <a:headEnd/>
              <a:tailEnd/>
            </a:ln>
            <a:extLst>
              <a:ext uri="{909E8E84-426E-40DD-AFC4-6F175D3DCCD1}">
                <a14:hiddenFill xmlns:a14="http://schemas.microsoft.com/office/drawing/2010/main">
                  <a:solidFill>
                    <a:srgbClr val="FFFFFF"/>
                  </a:solidFill>
                </a14:hiddenFill>
              </a:ext>
            </a:extLst>
          </p:spPr>
        </p:pic>
        <p:sp>
          <p:nvSpPr>
            <p:cNvPr id="9238" name="Freeform 22"/>
            <p:cNvSpPr>
              <a:spLocks/>
            </p:cNvSpPr>
            <p:nvPr/>
          </p:nvSpPr>
          <p:spPr bwMode="auto">
            <a:xfrm>
              <a:off x="3053" y="2560"/>
              <a:ext cx="553" cy="470"/>
            </a:xfrm>
            <a:custGeom>
              <a:avLst/>
              <a:gdLst/>
              <a:ahLst/>
              <a:cxnLst>
                <a:cxn ang="0">
                  <a:pos x="145" y="54"/>
                </a:cxn>
                <a:cxn ang="0">
                  <a:pos x="54" y="144"/>
                </a:cxn>
                <a:cxn ang="0">
                  <a:pos x="8" y="235"/>
                </a:cxn>
                <a:cxn ang="0">
                  <a:pos x="8" y="280"/>
                </a:cxn>
                <a:cxn ang="0">
                  <a:pos x="8" y="326"/>
                </a:cxn>
                <a:cxn ang="0">
                  <a:pos x="8" y="371"/>
                </a:cxn>
                <a:cxn ang="0">
                  <a:pos x="54" y="416"/>
                </a:cxn>
                <a:cxn ang="0">
                  <a:pos x="99" y="462"/>
                </a:cxn>
                <a:cxn ang="0">
                  <a:pos x="145" y="462"/>
                </a:cxn>
                <a:cxn ang="0">
                  <a:pos x="190" y="462"/>
                </a:cxn>
                <a:cxn ang="0">
                  <a:pos x="235" y="462"/>
                </a:cxn>
                <a:cxn ang="0">
                  <a:pos x="326" y="462"/>
                </a:cxn>
                <a:cxn ang="0">
                  <a:pos x="326" y="416"/>
                </a:cxn>
                <a:cxn ang="0">
                  <a:pos x="371" y="416"/>
                </a:cxn>
                <a:cxn ang="0">
                  <a:pos x="417" y="416"/>
                </a:cxn>
                <a:cxn ang="0">
                  <a:pos x="462" y="371"/>
                </a:cxn>
                <a:cxn ang="0">
                  <a:pos x="462" y="280"/>
                </a:cxn>
                <a:cxn ang="0">
                  <a:pos x="462" y="235"/>
                </a:cxn>
                <a:cxn ang="0">
                  <a:pos x="507" y="235"/>
                </a:cxn>
                <a:cxn ang="0">
                  <a:pos x="553" y="144"/>
                </a:cxn>
                <a:cxn ang="0">
                  <a:pos x="507" y="54"/>
                </a:cxn>
                <a:cxn ang="0">
                  <a:pos x="462" y="54"/>
                </a:cxn>
                <a:cxn ang="0">
                  <a:pos x="371" y="8"/>
                </a:cxn>
                <a:cxn ang="0">
                  <a:pos x="326" y="8"/>
                </a:cxn>
                <a:cxn ang="0">
                  <a:pos x="145" y="54"/>
                </a:cxn>
              </a:cxnLst>
              <a:rect l="0" t="0" r="r" b="b"/>
              <a:pathLst>
                <a:path w="553" h="470">
                  <a:moveTo>
                    <a:pt x="145" y="54"/>
                  </a:moveTo>
                  <a:cubicBezTo>
                    <a:pt x="100" y="77"/>
                    <a:pt x="77" y="114"/>
                    <a:pt x="54" y="144"/>
                  </a:cubicBezTo>
                  <a:cubicBezTo>
                    <a:pt x="31" y="174"/>
                    <a:pt x="16" y="212"/>
                    <a:pt x="8" y="235"/>
                  </a:cubicBezTo>
                  <a:cubicBezTo>
                    <a:pt x="0" y="258"/>
                    <a:pt x="8" y="265"/>
                    <a:pt x="8" y="280"/>
                  </a:cubicBezTo>
                  <a:cubicBezTo>
                    <a:pt x="8" y="295"/>
                    <a:pt x="8" y="311"/>
                    <a:pt x="8" y="326"/>
                  </a:cubicBezTo>
                  <a:cubicBezTo>
                    <a:pt x="8" y="341"/>
                    <a:pt x="0" y="356"/>
                    <a:pt x="8" y="371"/>
                  </a:cubicBezTo>
                  <a:cubicBezTo>
                    <a:pt x="16" y="386"/>
                    <a:pt x="39" y="401"/>
                    <a:pt x="54" y="416"/>
                  </a:cubicBezTo>
                  <a:cubicBezTo>
                    <a:pt x="69" y="431"/>
                    <a:pt x="84" y="454"/>
                    <a:pt x="99" y="462"/>
                  </a:cubicBezTo>
                  <a:cubicBezTo>
                    <a:pt x="114" y="470"/>
                    <a:pt x="130" y="462"/>
                    <a:pt x="145" y="462"/>
                  </a:cubicBezTo>
                  <a:cubicBezTo>
                    <a:pt x="160" y="462"/>
                    <a:pt x="175" y="462"/>
                    <a:pt x="190" y="462"/>
                  </a:cubicBezTo>
                  <a:cubicBezTo>
                    <a:pt x="205" y="462"/>
                    <a:pt x="212" y="462"/>
                    <a:pt x="235" y="462"/>
                  </a:cubicBezTo>
                  <a:cubicBezTo>
                    <a:pt x="258" y="462"/>
                    <a:pt x="311" y="470"/>
                    <a:pt x="326" y="462"/>
                  </a:cubicBezTo>
                  <a:cubicBezTo>
                    <a:pt x="341" y="454"/>
                    <a:pt x="319" y="424"/>
                    <a:pt x="326" y="416"/>
                  </a:cubicBezTo>
                  <a:cubicBezTo>
                    <a:pt x="333" y="408"/>
                    <a:pt x="356" y="416"/>
                    <a:pt x="371" y="416"/>
                  </a:cubicBezTo>
                  <a:cubicBezTo>
                    <a:pt x="386" y="416"/>
                    <a:pt x="402" y="423"/>
                    <a:pt x="417" y="416"/>
                  </a:cubicBezTo>
                  <a:cubicBezTo>
                    <a:pt x="432" y="409"/>
                    <a:pt x="455" y="394"/>
                    <a:pt x="462" y="371"/>
                  </a:cubicBezTo>
                  <a:cubicBezTo>
                    <a:pt x="469" y="348"/>
                    <a:pt x="462" y="303"/>
                    <a:pt x="462" y="280"/>
                  </a:cubicBezTo>
                  <a:cubicBezTo>
                    <a:pt x="462" y="257"/>
                    <a:pt x="455" y="242"/>
                    <a:pt x="462" y="235"/>
                  </a:cubicBezTo>
                  <a:cubicBezTo>
                    <a:pt x="469" y="228"/>
                    <a:pt x="492" y="250"/>
                    <a:pt x="507" y="235"/>
                  </a:cubicBezTo>
                  <a:cubicBezTo>
                    <a:pt x="522" y="220"/>
                    <a:pt x="553" y="174"/>
                    <a:pt x="553" y="144"/>
                  </a:cubicBezTo>
                  <a:cubicBezTo>
                    <a:pt x="553" y="114"/>
                    <a:pt x="522" y="69"/>
                    <a:pt x="507" y="54"/>
                  </a:cubicBezTo>
                  <a:cubicBezTo>
                    <a:pt x="492" y="39"/>
                    <a:pt x="485" y="62"/>
                    <a:pt x="462" y="54"/>
                  </a:cubicBezTo>
                  <a:cubicBezTo>
                    <a:pt x="439" y="46"/>
                    <a:pt x="394" y="16"/>
                    <a:pt x="371" y="8"/>
                  </a:cubicBezTo>
                  <a:cubicBezTo>
                    <a:pt x="348" y="0"/>
                    <a:pt x="364" y="0"/>
                    <a:pt x="326" y="8"/>
                  </a:cubicBezTo>
                  <a:cubicBezTo>
                    <a:pt x="288" y="16"/>
                    <a:pt x="190" y="31"/>
                    <a:pt x="145" y="54"/>
                  </a:cubicBezTo>
                  <a:close/>
                </a:path>
              </a:pathLst>
            </a:custGeom>
            <a:noFill/>
            <a:ln w="38100" cap="rnd" cmpd="sng">
              <a:solidFill>
                <a:schemeClr val="accent3"/>
              </a:solidFill>
              <a:prstDash val="sysDot"/>
              <a:round/>
              <a:headEnd/>
              <a:tailEnd/>
            </a:ln>
            <a:effectLst/>
          </p:spPr>
          <p:txBody>
            <a:bodyPr/>
            <a:lstStyle/>
            <a:p>
              <a:pPr eaLnBrk="1" hangingPunct="1">
                <a:defRPr/>
              </a:pPr>
              <a:endParaRPr lang="pl-PL" sz="1800">
                <a:latin typeface="Arial" charset="0"/>
                <a:cs typeface="Arial" charset="0"/>
              </a:endParaRPr>
            </a:p>
          </p:txBody>
        </p:sp>
        <p:sp>
          <p:nvSpPr>
            <p:cNvPr id="9239" name="Line 23"/>
            <p:cNvSpPr>
              <a:spLocks noChangeShapeType="1"/>
            </p:cNvSpPr>
            <p:nvPr/>
          </p:nvSpPr>
          <p:spPr bwMode="auto">
            <a:xfrm flipV="1">
              <a:off x="3424" y="1117"/>
              <a:ext cx="1044" cy="1451"/>
            </a:xfrm>
            <a:prstGeom prst="line">
              <a:avLst/>
            </a:prstGeom>
            <a:noFill/>
            <a:ln w="38100">
              <a:solidFill>
                <a:schemeClr val="bg1">
                  <a:lumMod val="75000"/>
                </a:schemeClr>
              </a:solidFill>
              <a:round/>
              <a:headEnd/>
              <a:tailEnd type="triangle" w="med" len="med"/>
            </a:ln>
            <a:effectLst/>
          </p:spPr>
          <p:txBody>
            <a:bodyPr/>
            <a:lstStyle/>
            <a:p>
              <a:pPr eaLnBrk="1" hangingPunct="1">
                <a:defRPr/>
              </a:pPr>
              <a:endParaRPr lang="pl-PL" sz="1800">
                <a:latin typeface="Arial" charset="0"/>
                <a:cs typeface="Arial" charset="0"/>
              </a:endParaRPr>
            </a:p>
          </p:txBody>
        </p:sp>
        <p:sp>
          <p:nvSpPr>
            <p:cNvPr id="559125" name="Line 25"/>
            <p:cNvSpPr>
              <a:spLocks noChangeShapeType="1"/>
            </p:cNvSpPr>
            <p:nvPr/>
          </p:nvSpPr>
          <p:spPr bwMode="auto">
            <a:xfrm flipV="1">
              <a:off x="5148" y="1237"/>
              <a:ext cx="317" cy="91"/>
            </a:xfrm>
            <a:prstGeom prst="line">
              <a:avLst/>
            </a:prstGeom>
            <a:noFill/>
            <a:ln w="9525">
              <a:solidFill>
                <a:srgbClr val="00FF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26" name="Line 26"/>
            <p:cNvSpPr>
              <a:spLocks noChangeShapeType="1"/>
            </p:cNvSpPr>
            <p:nvPr/>
          </p:nvSpPr>
          <p:spPr bwMode="auto">
            <a:xfrm flipV="1">
              <a:off x="5148" y="1162"/>
              <a:ext cx="317" cy="91"/>
            </a:xfrm>
            <a:prstGeom prst="line">
              <a:avLst/>
            </a:prstGeom>
            <a:noFill/>
            <a:ln w="9525">
              <a:solidFill>
                <a:srgbClr val="00FF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27" name="Line 27"/>
            <p:cNvSpPr>
              <a:spLocks noChangeShapeType="1"/>
            </p:cNvSpPr>
            <p:nvPr/>
          </p:nvSpPr>
          <p:spPr bwMode="auto">
            <a:xfrm flipH="1" flipV="1">
              <a:off x="4854" y="618"/>
              <a:ext cx="91" cy="272"/>
            </a:xfrm>
            <a:prstGeom prst="line">
              <a:avLst/>
            </a:prstGeom>
            <a:noFill/>
            <a:ln w="9525">
              <a:solidFill>
                <a:srgbClr val="00FF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28" name="Line 28"/>
            <p:cNvSpPr>
              <a:spLocks noChangeShapeType="1"/>
            </p:cNvSpPr>
            <p:nvPr/>
          </p:nvSpPr>
          <p:spPr bwMode="auto">
            <a:xfrm flipH="1" flipV="1">
              <a:off x="4921" y="618"/>
              <a:ext cx="91" cy="272"/>
            </a:xfrm>
            <a:prstGeom prst="line">
              <a:avLst/>
            </a:prstGeom>
            <a:noFill/>
            <a:ln w="9525">
              <a:solidFill>
                <a:srgbClr val="00FF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59129" name="Text Box 29"/>
            <p:cNvSpPr txBox="1">
              <a:spLocks noChangeArrowheads="1"/>
            </p:cNvSpPr>
            <p:nvPr/>
          </p:nvSpPr>
          <p:spPr bwMode="auto">
            <a:xfrm>
              <a:off x="5148" y="1146"/>
              <a:ext cx="617"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Arial" panose="020B0604020202020204" pitchFamily="34" charset="0"/>
                  <a:cs typeface="Arial" panose="020B0604020202020204" pitchFamily="34" charset="0"/>
                </a:rPr>
                <a:t>(2 0 0) TiO</a:t>
              </a:r>
              <a:r>
                <a:rPr lang="pl-PL" altLang="pl-PL" sz="1200" b="1" baseline="-25000">
                  <a:latin typeface="Arial" panose="020B0604020202020204" pitchFamily="34" charset="0"/>
                  <a:cs typeface="Arial" panose="020B0604020202020204" pitchFamily="34" charset="0"/>
                </a:rPr>
                <a:t>2</a:t>
              </a:r>
              <a:endParaRPr lang="pl-PL" altLang="pl-PL" sz="1200" b="1">
                <a:latin typeface="Arial" panose="020B0604020202020204" pitchFamily="34" charset="0"/>
                <a:cs typeface="Arial" panose="020B0604020202020204" pitchFamily="34" charset="0"/>
              </a:endParaRPr>
            </a:p>
          </p:txBody>
        </p:sp>
        <p:sp>
          <p:nvSpPr>
            <p:cNvPr id="559130" name="Text Box 30"/>
            <p:cNvSpPr txBox="1">
              <a:spLocks noChangeArrowheads="1"/>
            </p:cNvSpPr>
            <p:nvPr/>
          </p:nvSpPr>
          <p:spPr bwMode="auto">
            <a:xfrm>
              <a:off x="4604" y="466"/>
              <a:ext cx="617"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b="1">
                  <a:latin typeface="Arial" panose="020B0604020202020204" pitchFamily="34" charset="0"/>
                  <a:cs typeface="Arial" panose="020B0604020202020204" pitchFamily="34" charset="0"/>
                </a:rPr>
                <a:t>(0 0 4) TiO</a:t>
              </a:r>
              <a:r>
                <a:rPr lang="pl-PL" altLang="pl-PL" sz="1200" b="1" baseline="-25000">
                  <a:latin typeface="Arial" panose="020B0604020202020204" pitchFamily="34" charset="0"/>
                  <a:cs typeface="Arial" panose="020B0604020202020204" pitchFamily="34" charset="0"/>
                </a:rPr>
                <a:t>2</a:t>
              </a:r>
              <a:endParaRPr lang="pl-PL" altLang="pl-PL" sz="1200" b="1">
                <a:latin typeface="Arial" panose="020B0604020202020204" pitchFamily="34" charset="0"/>
                <a:cs typeface="Arial" panose="020B0604020202020204" pitchFamily="34" charset="0"/>
              </a:endParaRPr>
            </a:p>
          </p:txBody>
        </p:sp>
        <p:sp>
          <p:nvSpPr>
            <p:cNvPr id="9247" name="Text Box 31"/>
            <p:cNvSpPr txBox="1">
              <a:spLocks noChangeArrowheads="1"/>
            </p:cNvSpPr>
            <p:nvPr/>
          </p:nvSpPr>
          <p:spPr bwMode="auto">
            <a:xfrm>
              <a:off x="4332" y="1570"/>
              <a:ext cx="1236" cy="231"/>
            </a:xfrm>
            <a:prstGeom prst="rect">
              <a:avLst/>
            </a:prstGeom>
            <a:noFill/>
            <a:ln w="9525">
              <a:noFill/>
              <a:miter lim="800000"/>
              <a:headEnd/>
              <a:tailEnd/>
            </a:ln>
            <a:effectLst/>
          </p:spPr>
          <p:txBody>
            <a:bodyPr wrap="none">
              <a:spAutoFit/>
            </a:bodyPr>
            <a:lstStyle/>
            <a:p>
              <a:pPr eaLnBrk="1" hangingPunct="1">
                <a:defRPr/>
              </a:pPr>
              <a:r>
                <a:rPr lang="pl-PL" sz="1800" b="1">
                  <a:effectLst>
                    <a:outerShdw blurRad="38100" dist="38100" dir="2700000" algn="tl">
                      <a:srgbClr val="C0C0C0"/>
                    </a:outerShdw>
                  </a:effectLst>
                  <a:latin typeface="Arial" charset="0"/>
                  <a:cs typeface="Arial" charset="0"/>
                </a:rPr>
                <a:t>Zone axis [0 1 0]</a:t>
              </a:r>
            </a:p>
          </p:txBody>
        </p:sp>
      </p:grpSp>
      <p:sp>
        <p:nvSpPr>
          <p:cNvPr id="559107" name="Text Box 33"/>
          <p:cNvSpPr txBox="1">
            <a:spLocks noChangeArrowheads="1"/>
          </p:cNvSpPr>
          <p:nvPr/>
        </p:nvSpPr>
        <p:spPr bwMode="auto">
          <a:xfrm>
            <a:off x="133350" y="-7938"/>
            <a:ext cx="3143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HRTEM analysis of tribo- film</a:t>
            </a:r>
          </a:p>
        </p:txBody>
      </p:sp>
      <p:pic>
        <p:nvPicPr>
          <p:cNvPr id="559108" name="Picture 34" descr="imi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084763"/>
            <a:ext cx="935038"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9109" name="Text Box 35"/>
          <p:cNvSpPr txBox="1">
            <a:spLocks noChangeArrowheads="1"/>
          </p:cNvSpPr>
          <p:nvPr/>
        </p:nvSpPr>
        <p:spPr bwMode="auto">
          <a:xfrm>
            <a:off x="3040063" y="1936750"/>
            <a:ext cx="1111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austenite</a:t>
            </a:r>
          </a:p>
        </p:txBody>
      </p:sp>
      <p:sp>
        <p:nvSpPr>
          <p:cNvPr id="559110" name="Text Box 36"/>
          <p:cNvSpPr txBox="1">
            <a:spLocks noChangeArrowheads="1"/>
          </p:cNvSpPr>
          <p:nvPr/>
        </p:nvSpPr>
        <p:spPr bwMode="auto">
          <a:xfrm>
            <a:off x="4716463" y="3716338"/>
            <a:ext cx="6365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TiO</a:t>
            </a:r>
            <a:r>
              <a:rPr lang="pl-PL" altLang="pl-PL" sz="1800" baseline="-25000">
                <a:solidFill>
                  <a:schemeClr val="bg1"/>
                </a:solidFill>
                <a:latin typeface="Arial" panose="020B0604020202020204" pitchFamily="34" charset="0"/>
                <a:cs typeface="Arial" panose="020B0604020202020204" pitchFamily="34" charset="0"/>
              </a:rPr>
              <a:t>2</a:t>
            </a:r>
            <a:endParaRPr lang="pl-PL" altLang="pl-PL" sz="1800">
              <a:solidFill>
                <a:schemeClr val="bg1"/>
              </a:solidFill>
              <a:latin typeface="Arial" panose="020B0604020202020204" pitchFamily="34" charset="0"/>
              <a:cs typeface="Arial" panose="020B0604020202020204" pitchFamily="34" charset="0"/>
            </a:endParaRPr>
          </a:p>
        </p:txBody>
      </p:sp>
    </p:spTree>
  </p:cSld>
  <p:clrMapOvr>
    <a:masterClrMapping/>
  </p:clrMapOvr>
  <p:transition>
    <p:wipe dir="r"/>
  </p:transition>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0130" name="Picture 5"/>
          <p:cNvPicPr>
            <a:picLocks noChangeAspect="1" noChangeArrowheads="1"/>
          </p:cNvPicPr>
          <p:nvPr/>
        </p:nvPicPr>
        <p:blipFill>
          <a:blip r:embed="rId2">
            <a:extLst>
              <a:ext uri="{28A0092B-C50C-407E-A947-70E740481C1C}">
                <a14:useLocalDpi xmlns:a14="http://schemas.microsoft.com/office/drawing/2010/main" val="0"/>
              </a:ext>
            </a:extLst>
          </a:blip>
          <a:srcRect l="5113"/>
          <a:stretch>
            <a:fillRect/>
          </a:stretch>
        </p:blipFill>
        <p:spPr bwMode="auto">
          <a:xfrm>
            <a:off x="468313" y="630238"/>
            <a:ext cx="8675687" cy="559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Rectangle 3"/>
          <p:cNvSpPr>
            <a:spLocks noChangeArrowheads="1"/>
          </p:cNvSpPr>
          <p:nvPr/>
        </p:nvSpPr>
        <p:spPr bwMode="auto">
          <a:xfrm>
            <a:off x="1042988" y="1268413"/>
            <a:ext cx="720725" cy="3744912"/>
          </a:xfrm>
          <a:prstGeom prst="rect">
            <a:avLst/>
          </a:prstGeom>
          <a:noFill/>
          <a:ln w="28575" cap="rnd">
            <a:solidFill>
              <a:srgbClr val="FF33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60132" name="Text Box 4"/>
          <p:cNvSpPr txBox="1">
            <a:spLocks noChangeArrowheads="1"/>
          </p:cNvSpPr>
          <p:nvPr/>
        </p:nvSpPr>
        <p:spPr bwMode="auto">
          <a:xfrm>
            <a:off x="2103438" y="65088"/>
            <a:ext cx="1873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1N 20000 cycles</a:t>
            </a:r>
          </a:p>
        </p:txBody>
      </p:sp>
      <p:pic>
        <p:nvPicPr>
          <p:cNvPr id="560133" name="Picture 5" descr="AGH - logo">
            <a:hlinkClick r:id="rId3" tooltip="AGH - strona główna"/>
          </p:cNvPr>
          <p:cNvPicPr>
            <a:picLocks noChangeAspect="1" noChangeArrowheads="1"/>
          </p:cNvPicPr>
          <p:nvPr/>
        </p:nvPicPr>
        <p:blipFill>
          <a:blip r:embed="rId4">
            <a:extLst>
              <a:ext uri="{28A0092B-C50C-407E-A947-70E740481C1C}">
                <a14:useLocalDpi xmlns:a14="http://schemas.microsoft.com/office/drawing/2010/main" val="0"/>
              </a:ext>
            </a:extLst>
          </a:blip>
          <a:srcRect r="95114" b="12131"/>
          <a:stretch>
            <a:fillRect/>
          </a:stretch>
        </p:blipFill>
        <p:spPr bwMode="auto">
          <a:xfrm>
            <a:off x="73025" y="5489575"/>
            <a:ext cx="611188"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0134" name="pole tekstowe 5"/>
          <p:cNvSpPr txBox="1">
            <a:spLocks noChangeArrowheads="1"/>
          </p:cNvSpPr>
          <p:nvPr/>
        </p:nvSpPr>
        <p:spPr bwMode="auto">
          <a:xfrm rot="-5400000">
            <a:off x="-488950" y="2693988"/>
            <a:ext cx="1347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index</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3" presetClass="path" presetSubtype="0" accel="50000" decel="50000" fill="hold" grpId="0" nodeType="withEffect">
                                  <p:stCondLst>
                                    <p:cond delay="0"/>
                                  </p:stCondLst>
                                  <p:childTnLst>
                                    <p:animMotion origin="layout" path="M -2.22222E-6 3.19149E-6 L 0.29931 0.00023 " pathEditMode="relative" rAng="0" ptsTypes="AA">
                                      <p:cBhvr>
                                        <p:cTn id="6" dur="2000" fill="hold"/>
                                        <p:tgtEl>
                                          <p:spTgt spid="41987"/>
                                        </p:tgtEl>
                                        <p:attrNameLst>
                                          <p:attrName>ppt_x</p:attrName>
                                          <p:attrName>ppt_y</p:attrName>
                                        </p:attrNameLst>
                                      </p:cBhvr>
                                      <p:rCtr x="14965"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animBg="1"/>
    </p:bldLst>
  </p:timing>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1154" name="Text Box 2"/>
          <p:cNvSpPr txBox="1">
            <a:spLocks noChangeArrowheads="1"/>
          </p:cNvSpPr>
          <p:nvPr/>
        </p:nvSpPr>
        <p:spPr bwMode="auto">
          <a:xfrm>
            <a:off x="1403350" y="2060575"/>
            <a:ext cx="67214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4000">
                <a:latin typeface="Arial" panose="020B0604020202020204" pitchFamily="34" charset="0"/>
                <a:cs typeface="Arial" panose="020B0604020202020204" pitchFamily="34" charset="0"/>
              </a:rPr>
              <a:t>a-C:H/Ti/TiN- </a:t>
            </a:r>
            <a:r>
              <a:rPr lang="pl-PL" altLang="pl-PL">
                <a:latin typeface="Arial" panose="020B0604020202020204" pitchFamily="34" charset="0"/>
                <a:cs typeface="Arial" panose="020B0604020202020204" pitchFamily="34" charset="0"/>
              </a:rPr>
              <a:t>multi- layer coating</a:t>
            </a:r>
          </a:p>
        </p:txBody>
      </p:sp>
      <p:sp>
        <p:nvSpPr>
          <p:cNvPr id="561155" name="Text Box 3"/>
          <p:cNvSpPr txBox="1">
            <a:spLocks noChangeArrowheads="1"/>
          </p:cNvSpPr>
          <p:nvPr/>
        </p:nvSpPr>
        <p:spPr bwMode="auto">
          <a:xfrm>
            <a:off x="1476375" y="4005263"/>
            <a:ext cx="7346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Coating after mechanical test (ball-on-disc test 1N- load; 20000 cycles)</a:t>
            </a:r>
            <a:endParaRPr lang="en-US" altLang="pl-PL" sz="1800">
              <a:latin typeface="Arial" panose="020B0604020202020204" pitchFamily="34" charset="0"/>
              <a:cs typeface="Arial" panose="020B0604020202020204" pitchFamily="34" charset="0"/>
            </a:endParaRPr>
          </a:p>
          <a:p>
            <a:pPr eaLnBrk="1" hangingPunct="1">
              <a:spcBef>
                <a:spcPct val="0"/>
              </a:spcBef>
              <a:buFontTx/>
              <a:buNone/>
            </a:pPr>
            <a:r>
              <a:rPr lang="en-US" altLang="pl-PL" sz="1800" i="1">
                <a:latin typeface="Arial" panose="020B0604020202020204" pitchFamily="34" charset="0"/>
                <a:cs typeface="Arial" panose="020B0604020202020204" pitchFamily="34" charset="0"/>
              </a:rPr>
              <a:t>Microstructure characteriz</a:t>
            </a:r>
            <a:r>
              <a:rPr lang="pl-PL" altLang="pl-PL" sz="1800" i="1">
                <a:latin typeface="Arial" panose="020B0604020202020204" pitchFamily="34" charset="0"/>
                <a:cs typeface="Arial" panose="020B0604020202020204" pitchFamily="34" charset="0"/>
              </a:rPr>
              <a:t>ation</a:t>
            </a:r>
            <a:endParaRPr lang="en-US" altLang="pl-PL" sz="1800" i="1">
              <a:latin typeface="Arial" panose="020B0604020202020204" pitchFamily="34" charset="0"/>
              <a:cs typeface="Arial" panose="020B0604020202020204" pitchFamily="34" charset="0"/>
            </a:endParaRPr>
          </a:p>
        </p:txBody>
      </p:sp>
      <p:sp>
        <p:nvSpPr>
          <p:cNvPr id="50180" name="Line 4"/>
          <p:cNvSpPr>
            <a:spLocks noChangeShapeType="1"/>
          </p:cNvSpPr>
          <p:nvPr/>
        </p:nvSpPr>
        <p:spPr bwMode="auto">
          <a:xfrm flipV="1">
            <a:off x="1425575" y="4292600"/>
            <a:ext cx="3217863" cy="22225"/>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50180"/>
                                        </p:tgtEl>
                                        <p:attrNameLst>
                                          <p:attrName>style.visibility</p:attrName>
                                        </p:attrNameLst>
                                      </p:cBhvr>
                                      <p:to>
                                        <p:strVal val="visible"/>
                                      </p:to>
                                    </p:set>
                                    <p:animEffect transition="in" filter="wipe(left)">
                                      <p:cBhvr>
                                        <p:cTn id="7" dur="500"/>
                                        <p:tgtEl>
                                          <p:spTgt spid="50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2178" name="Picture 4" descr="fig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268413"/>
            <a:ext cx="4297363" cy="395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2179" name="Picture 5" descr="fi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463" y="1268413"/>
            <a:ext cx="4297362" cy="395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2180" name="Picture 6"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2181" name="Text Box 7"/>
          <p:cNvSpPr txBox="1">
            <a:spLocks noChangeArrowheads="1"/>
          </p:cNvSpPr>
          <p:nvPr/>
        </p:nvSpPr>
        <p:spPr bwMode="auto">
          <a:xfrm>
            <a:off x="4211638" y="333375"/>
            <a:ext cx="679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SEM</a:t>
            </a:r>
          </a:p>
        </p:txBody>
      </p:sp>
    </p:spTree>
  </p:cSld>
  <p:clrMapOvr>
    <a:masterClrMapping/>
  </p:clrMapOvr>
  <p:transition>
    <p:wipe dir="r"/>
  </p:transition>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02" name="Picture 5" descr="stress_yz"/>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52513"/>
            <a:ext cx="9144000" cy="460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03" name="Text Box 4"/>
          <p:cNvSpPr txBox="1">
            <a:spLocks noChangeArrowheads="1"/>
          </p:cNvSpPr>
          <p:nvPr/>
        </p:nvSpPr>
        <p:spPr bwMode="auto">
          <a:xfrm>
            <a:off x="1384300" y="423863"/>
            <a:ext cx="2254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Static test- </a:t>
            </a:r>
            <a:r>
              <a:rPr lang="en-US" altLang="pl-PL" sz="1800">
                <a:latin typeface="Arial" panose="020B0604020202020204" pitchFamily="34" charset="0"/>
                <a:cs typeface="Arial" panose="020B0604020202020204" pitchFamily="34" charset="0"/>
              </a:rPr>
              <a:t>modeling</a:t>
            </a:r>
          </a:p>
        </p:txBody>
      </p:sp>
      <p:pic>
        <p:nvPicPr>
          <p:cNvPr id="563204" name="Picture 6" descr="log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734050"/>
            <a:ext cx="960438" cy="112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4226"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20938"/>
            <a:ext cx="9144000" cy="288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4227" name="Picture 5"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4228" name="pole tekstowe 4"/>
          <p:cNvSpPr txBox="1">
            <a:spLocks noChangeArrowheads="1"/>
          </p:cNvSpPr>
          <p:nvPr/>
        </p:nvSpPr>
        <p:spPr bwMode="auto">
          <a:xfrm>
            <a:off x="0" y="0"/>
            <a:ext cx="314325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BF;</a:t>
            </a:r>
          </a:p>
          <a:p>
            <a:pPr eaLnBrk="1" hangingPunct="1">
              <a:spcBef>
                <a:spcPct val="0"/>
              </a:spcBef>
              <a:buFontTx/>
              <a:buNone/>
            </a:pPr>
            <a:r>
              <a:rPr lang="pl-PL" altLang="pl-PL" sz="1800" i="1">
                <a:latin typeface="Arial" panose="020B0604020202020204" pitchFamily="34" charset="0"/>
                <a:cs typeface="Arial" panose="020B0604020202020204" pitchFamily="34" charset="0"/>
              </a:rPr>
              <a:t>Coating after mechanical test</a:t>
            </a:r>
          </a:p>
        </p:txBody>
      </p:sp>
      <p:sp>
        <p:nvSpPr>
          <p:cNvPr id="564229" name="Text Box 7"/>
          <p:cNvSpPr txBox="1">
            <a:spLocks noChangeArrowheads="1"/>
          </p:cNvSpPr>
          <p:nvPr/>
        </p:nvSpPr>
        <p:spPr bwMode="auto">
          <a:xfrm>
            <a:off x="3563938" y="620713"/>
            <a:ext cx="515620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Wear mechanisms:</a:t>
            </a:r>
          </a:p>
          <a:p>
            <a:pPr eaLnBrk="1" hangingPunct="1">
              <a:spcBef>
                <a:spcPct val="0"/>
              </a:spcBef>
              <a:buFontTx/>
              <a:buNone/>
            </a:pPr>
            <a:r>
              <a:rPr lang="pl-PL" altLang="pl-PL" sz="1800">
                <a:latin typeface="Arial" panose="020B0604020202020204" pitchFamily="34" charset="0"/>
                <a:cs typeface="Arial" panose="020B0604020202020204" pitchFamily="34" charset="0"/>
              </a:rPr>
              <a:t>1) by cracking</a:t>
            </a:r>
          </a:p>
          <a:p>
            <a:pPr eaLnBrk="1" hangingPunct="1">
              <a:spcBef>
                <a:spcPct val="0"/>
              </a:spcBef>
              <a:buFontTx/>
              <a:buNone/>
            </a:pPr>
            <a:r>
              <a:rPr lang="pl-PL" altLang="pl-PL" sz="1800">
                <a:latin typeface="Arial" panose="020B0604020202020204" pitchFamily="34" charset="0"/>
                <a:cs typeface="Arial" panose="020B0604020202020204" pitchFamily="34" charset="0"/>
              </a:rPr>
              <a:t>2) layer by layer removing + tribo- film formation  </a:t>
            </a:r>
          </a:p>
        </p:txBody>
      </p:sp>
      <p:grpSp>
        <p:nvGrpSpPr>
          <p:cNvPr id="2" name="Group 18"/>
          <p:cNvGrpSpPr>
            <a:grpSpLocks/>
          </p:cNvGrpSpPr>
          <p:nvPr/>
        </p:nvGrpSpPr>
        <p:grpSpPr bwMode="auto">
          <a:xfrm>
            <a:off x="1835150" y="981075"/>
            <a:ext cx="4319588" cy="2447925"/>
            <a:chOff x="1156" y="618"/>
            <a:chExt cx="2721" cy="1542"/>
          </a:xfrm>
        </p:grpSpPr>
        <p:sp>
          <p:nvSpPr>
            <p:cNvPr id="564234" name="AutoShape 8"/>
            <p:cNvSpPr>
              <a:spLocks noChangeArrowheads="1"/>
            </p:cNvSpPr>
            <p:nvPr/>
          </p:nvSpPr>
          <p:spPr bwMode="auto">
            <a:xfrm>
              <a:off x="2064" y="618"/>
              <a:ext cx="226" cy="91"/>
            </a:xfrm>
            <a:prstGeom prst="rightArrow">
              <a:avLst>
                <a:gd name="adj1" fmla="val 50000"/>
                <a:gd name="adj2" fmla="val 62088"/>
              </a:avLst>
            </a:prstGeom>
            <a:solidFill>
              <a:srgbClr val="FF3300"/>
            </a:solidFill>
            <a:ln w="9525">
              <a:solidFill>
                <a:srgbClr val="FF33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64235" name="AutoShape 9"/>
            <p:cNvSpPr>
              <a:spLocks noChangeArrowheads="1"/>
            </p:cNvSpPr>
            <p:nvPr/>
          </p:nvSpPr>
          <p:spPr bwMode="auto">
            <a:xfrm>
              <a:off x="1156" y="1933"/>
              <a:ext cx="90" cy="227"/>
            </a:xfrm>
            <a:prstGeom prst="downArrow">
              <a:avLst>
                <a:gd name="adj1" fmla="val 50000"/>
                <a:gd name="adj2" fmla="val 63056"/>
              </a:avLst>
            </a:prstGeom>
            <a:solidFill>
              <a:srgbClr val="FF3300"/>
            </a:solidFill>
            <a:ln w="9525">
              <a:solidFill>
                <a:srgbClr val="FF33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64236" name="AutoShape 10"/>
            <p:cNvSpPr>
              <a:spLocks noChangeArrowheads="1"/>
            </p:cNvSpPr>
            <p:nvPr/>
          </p:nvSpPr>
          <p:spPr bwMode="auto">
            <a:xfrm>
              <a:off x="2381" y="1706"/>
              <a:ext cx="90" cy="227"/>
            </a:xfrm>
            <a:prstGeom prst="downArrow">
              <a:avLst>
                <a:gd name="adj1" fmla="val 50000"/>
                <a:gd name="adj2" fmla="val 63056"/>
              </a:avLst>
            </a:prstGeom>
            <a:solidFill>
              <a:srgbClr val="FF3300"/>
            </a:solidFill>
            <a:ln w="9525">
              <a:solidFill>
                <a:srgbClr val="FF33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64237" name="AutoShape 11"/>
            <p:cNvSpPr>
              <a:spLocks noChangeArrowheads="1"/>
            </p:cNvSpPr>
            <p:nvPr/>
          </p:nvSpPr>
          <p:spPr bwMode="auto">
            <a:xfrm>
              <a:off x="3787" y="1616"/>
              <a:ext cx="90" cy="227"/>
            </a:xfrm>
            <a:prstGeom prst="downArrow">
              <a:avLst>
                <a:gd name="adj1" fmla="val 50000"/>
                <a:gd name="adj2" fmla="val 63056"/>
              </a:avLst>
            </a:prstGeom>
            <a:solidFill>
              <a:srgbClr val="FF3300"/>
            </a:solidFill>
            <a:ln w="9525">
              <a:solidFill>
                <a:srgbClr val="FF33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grpSp>
      <p:grpSp>
        <p:nvGrpSpPr>
          <p:cNvPr id="3" name="Group 17"/>
          <p:cNvGrpSpPr>
            <a:grpSpLocks/>
          </p:cNvGrpSpPr>
          <p:nvPr/>
        </p:nvGrpSpPr>
        <p:grpSpPr bwMode="auto">
          <a:xfrm>
            <a:off x="0" y="1268413"/>
            <a:ext cx="3635375" cy="2420937"/>
            <a:chOff x="0" y="799"/>
            <a:chExt cx="2290" cy="1525"/>
          </a:xfrm>
        </p:grpSpPr>
        <p:sp>
          <p:nvSpPr>
            <p:cNvPr id="564232" name="AutoShape 13"/>
            <p:cNvSpPr>
              <a:spLocks noChangeArrowheads="1"/>
            </p:cNvSpPr>
            <p:nvPr/>
          </p:nvSpPr>
          <p:spPr bwMode="auto">
            <a:xfrm>
              <a:off x="2064" y="799"/>
              <a:ext cx="226" cy="90"/>
            </a:xfrm>
            <a:prstGeom prst="rightArrow">
              <a:avLst>
                <a:gd name="adj1" fmla="val 50000"/>
                <a:gd name="adj2" fmla="val 62778"/>
              </a:avLst>
            </a:prstGeom>
            <a:solidFill>
              <a:srgbClr val="00FF00"/>
            </a:solidFill>
            <a:ln w="9525">
              <a:solidFill>
                <a:srgbClr val="00FF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64233" name="Rectangle 15"/>
            <p:cNvSpPr>
              <a:spLocks noChangeArrowheads="1"/>
            </p:cNvSpPr>
            <p:nvPr/>
          </p:nvSpPr>
          <p:spPr bwMode="auto">
            <a:xfrm>
              <a:off x="0" y="2143"/>
              <a:ext cx="1452" cy="181"/>
            </a:xfrm>
            <a:prstGeom prst="rect">
              <a:avLst/>
            </a:prstGeom>
            <a:noFill/>
            <a:ln w="38100">
              <a:solidFill>
                <a:srgbClr val="00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subTnLst>
                                    <p:set>
                                      <p:cBhvr override="childStyle">
                                        <p:cTn dur="1" fill="hold" display="0" masterRel="nextClick" afterEffect="1"/>
                                        <p:tgtEl>
                                          <p:spTgt spid="2"/>
                                        </p:tgtEl>
                                        <p:attrNameLst>
                                          <p:attrName>style.visibility</p:attrName>
                                        </p:attrNameLst>
                                      </p:cBhvr>
                                      <p:to>
                                        <p:strVal val="hidden"/>
                                      </p:to>
                                    </p:set>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subTnLst>
                                    <p:set>
                                      <p:cBhvr override="childStyle">
                                        <p:cTn dur="1" fill="hold" display="0" masterRel="nextClick" afterEffect="1"/>
                                        <p:tgtEl>
                                          <p:spTgt spid="3"/>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5250" name="AutoShape 5"/>
          <p:cNvSpPr>
            <a:spLocks noChangeAspect="1" noChangeArrowheads="1" noTextEdit="1"/>
          </p:cNvSpPr>
          <p:nvPr/>
        </p:nvSpPr>
        <p:spPr bwMode="auto">
          <a:xfrm>
            <a:off x="755650" y="1268413"/>
            <a:ext cx="49022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pl-PL"/>
          </a:p>
        </p:txBody>
      </p:sp>
      <p:sp>
        <p:nvSpPr>
          <p:cNvPr id="565251" name="Rectangle 7"/>
          <p:cNvSpPr>
            <a:spLocks noChangeArrowheads="1"/>
          </p:cNvSpPr>
          <p:nvPr/>
        </p:nvSpPr>
        <p:spPr bwMode="auto">
          <a:xfrm>
            <a:off x="1906588" y="1052513"/>
            <a:ext cx="381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solidFill>
                  <a:srgbClr val="000000"/>
                </a:solidFill>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2" name="Rectangle 8"/>
          <p:cNvSpPr>
            <a:spLocks noChangeArrowheads="1"/>
          </p:cNvSpPr>
          <p:nvPr/>
        </p:nvSpPr>
        <p:spPr bwMode="auto">
          <a:xfrm>
            <a:off x="1908175" y="1052513"/>
            <a:ext cx="381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solidFill>
                  <a:srgbClr val="000000"/>
                </a:solidFill>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3" name="Rectangle 9"/>
          <p:cNvSpPr>
            <a:spLocks noChangeArrowheads="1"/>
          </p:cNvSpPr>
          <p:nvPr/>
        </p:nvSpPr>
        <p:spPr bwMode="auto">
          <a:xfrm>
            <a:off x="1906588" y="1052513"/>
            <a:ext cx="381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200">
                <a:solidFill>
                  <a:srgbClr val="000000"/>
                </a:solidFill>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4" name="Rectangle 10"/>
          <p:cNvSpPr>
            <a:spLocks noChangeArrowheads="1"/>
          </p:cNvSpPr>
          <p:nvPr/>
        </p:nvSpPr>
        <p:spPr bwMode="auto">
          <a:xfrm>
            <a:off x="1906588" y="4318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5" name="Rectangle 11"/>
          <p:cNvSpPr>
            <a:spLocks noChangeArrowheads="1"/>
          </p:cNvSpPr>
          <p:nvPr/>
        </p:nvSpPr>
        <p:spPr bwMode="auto">
          <a:xfrm>
            <a:off x="1908175" y="4318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6" name="Rectangle 12"/>
          <p:cNvSpPr>
            <a:spLocks noChangeArrowheads="1"/>
          </p:cNvSpPr>
          <p:nvPr/>
        </p:nvSpPr>
        <p:spPr bwMode="auto">
          <a:xfrm>
            <a:off x="1938338" y="4318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7" name="Rectangle 13"/>
          <p:cNvSpPr>
            <a:spLocks noChangeArrowheads="1"/>
          </p:cNvSpPr>
          <p:nvPr/>
        </p:nvSpPr>
        <p:spPr bwMode="auto">
          <a:xfrm>
            <a:off x="1908175" y="4556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8" name="Rectangle 14"/>
          <p:cNvSpPr>
            <a:spLocks noChangeArrowheads="1"/>
          </p:cNvSpPr>
          <p:nvPr/>
        </p:nvSpPr>
        <p:spPr bwMode="auto">
          <a:xfrm>
            <a:off x="1935163" y="444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59" name="Rectangle 15"/>
          <p:cNvSpPr>
            <a:spLocks noChangeArrowheads="1"/>
          </p:cNvSpPr>
          <p:nvPr/>
        </p:nvSpPr>
        <p:spPr bwMode="auto">
          <a:xfrm>
            <a:off x="1935163" y="4333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0" name="Rectangle 16"/>
          <p:cNvSpPr>
            <a:spLocks noChangeArrowheads="1"/>
          </p:cNvSpPr>
          <p:nvPr/>
        </p:nvSpPr>
        <p:spPr bwMode="auto">
          <a:xfrm>
            <a:off x="1965325" y="4333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1" name="Rectangle 17"/>
          <p:cNvSpPr>
            <a:spLocks noChangeArrowheads="1"/>
          </p:cNvSpPr>
          <p:nvPr/>
        </p:nvSpPr>
        <p:spPr bwMode="auto">
          <a:xfrm>
            <a:off x="3141663"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2" name="Rectangle 18"/>
          <p:cNvSpPr>
            <a:spLocks noChangeArrowheads="1"/>
          </p:cNvSpPr>
          <p:nvPr/>
        </p:nvSpPr>
        <p:spPr bwMode="auto">
          <a:xfrm>
            <a:off x="31686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3" name="Rectangle 19"/>
          <p:cNvSpPr>
            <a:spLocks noChangeArrowheads="1"/>
          </p:cNvSpPr>
          <p:nvPr/>
        </p:nvSpPr>
        <p:spPr bwMode="auto">
          <a:xfrm>
            <a:off x="31686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4" name="Rectangle 20"/>
          <p:cNvSpPr>
            <a:spLocks noChangeArrowheads="1"/>
          </p:cNvSpPr>
          <p:nvPr/>
        </p:nvSpPr>
        <p:spPr bwMode="auto">
          <a:xfrm>
            <a:off x="31988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5" name="Rectangle 21"/>
          <p:cNvSpPr>
            <a:spLocks noChangeArrowheads="1"/>
          </p:cNvSpPr>
          <p:nvPr/>
        </p:nvSpPr>
        <p:spPr bwMode="auto">
          <a:xfrm>
            <a:off x="3168650"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6" name="Rectangle 22"/>
          <p:cNvSpPr>
            <a:spLocks noChangeArrowheads="1"/>
          </p:cNvSpPr>
          <p:nvPr/>
        </p:nvSpPr>
        <p:spPr bwMode="auto">
          <a:xfrm>
            <a:off x="3195638"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7" name="Rectangle 23"/>
          <p:cNvSpPr>
            <a:spLocks noChangeArrowheads="1"/>
          </p:cNvSpPr>
          <p:nvPr/>
        </p:nvSpPr>
        <p:spPr bwMode="auto">
          <a:xfrm>
            <a:off x="3195638"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8" name="Rectangle 24"/>
          <p:cNvSpPr>
            <a:spLocks noChangeArrowheads="1"/>
          </p:cNvSpPr>
          <p:nvPr/>
        </p:nvSpPr>
        <p:spPr bwMode="auto">
          <a:xfrm>
            <a:off x="322580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69" name="Rectangle 25"/>
          <p:cNvSpPr>
            <a:spLocks noChangeArrowheads="1"/>
          </p:cNvSpPr>
          <p:nvPr/>
        </p:nvSpPr>
        <p:spPr bwMode="auto">
          <a:xfrm>
            <a:off x="1931988"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0" name="Rectangle 26"/>
          <p:cNvSpPr>
            <a:spLocks noChangeArrowheads="1"/>
          </p:cNvSpPr>
          <p:nvPr/>
        </p:nvSpPr>
        <p:spPr bwMode="auto">
          <a:xfrm>
            <a:off x="1958975"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1" name="Rectangle 27"/>
          <p:cNvSpPr>
            <a:spLocks noChangeArrowheads="1"/>
          </p:cNvSpPr>
          <p:nvPr/>
        </p:nvSpPr>
        <p:spPr bwMode="auto">
          <a:xfrm>
            <a:off x="195897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2" name="Rectangle 28"/>
          <p:cNvSpPr>
            <a:spLocks noChangeArrowheads="1"/>
          </p:cNvSpPr>
          <p:nvPr/>
        </p:nvSpPr>
        <p:spPr bwMode="auto">
          <a:xfrm>
            <a:off x="1989138"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3" name="Rectangle 29"/>
          <p:cNvSpPr>
            <a:spLocks noChangeArrowheads="1"/>
          </p:cNvSpPr>
          <p:nvPr/>
        </p:nvSpPr>
        <p:spPr bwMode="auto">
          <a:xfrm>
            <a:off x="19589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4" name="Rectangle 30"/>
          <p:cNvSpPr>
            <a:spLocks noChangeArrowheads="1"/>
          </p:cNvSpPr>
          <p:nvPr/>
        </p:nvSpPr>
        <p:spPr bwMode="auto">
          <a:xfrm>
            <a:off x="1985963"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5" name="Rectangle 31"/>
          <p:cNvSpPr>
            <a:spLocks noChangeArrowheads="1"/>
          </p:cNvSpPr>
          <p:nvPr/>
        </p:nvSpPr>
        <p:spPr bwMode="auto">
          <a:xfrm>
            <a:off x="198596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6" name="Rectangle 32"/>
          <p:cNvSpPr>
            <a:spLocks noChangeArrowheads="1"/>
          </p:cNvSpPr>
          <p:nvPr/>
        </p:nvSpPr>
        <p:spPr bwMode="auto">
          <a:xfrm>
            <a:off x="201612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7" name="Rectangle 33"/>
          <p:cNvSpPr>
            <a:spLocks noChangeArrowheads="1"/>
          </p:cNvSpPr>
          <p:nvPr/>
        </p:nvSpPr>
        <p:spPr bwMode="auto">
          <a:xfrm>
            <a:off x="19589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8" name="Rectangle 34"/>
          <p:cNvSpPr>
            <a:spLocks noChangeArrowheads="1"/>
          </p:cNvSpPr>
          <p:nvPr/>
        </p:nvSpPr>
        <p:spPr bwMode="auto">
          <a:xfrm>
            <a:off x="1985963"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79" name="Rectangle 35"/>
          <p:cNvSpPr>
            <a:spLocks noChangeArrowheads="1"/>
          </p:cNvSpPr>
          <p:nvPr/>
        </p:nvSpPr>
        <p:spPr bwMode="auto">
          <a:xfrm>
            <a:off x="198596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0" name="Rectangle 36"/>
          <p:cNvSpPr>
            <a:spLocks noChangeArrowheads="1"/>
          </p:cNvSpPr>
          <p:nvPr/>
        </p:nvSpPr>
        <p:spPr bwMode="auto">
          <a:xfrm>
            <a:off x="201612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1" name="Rectangle 37"/>
          <p:cNvSpPr>
            <a:spLocks noChangeArrowheads="1"/>
          </p:cNvSpPr>
          <p:nvPr/>
        </p:nvSpPr>
        <p:spPr bwMode="auto">
          <a:xfrm>
            <a:off x="19843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2" name="Rectangle 38"/>
          <p:cNvSpPr>
            <a:spLocks noChangeArrowheads="1"/>
          </p:cNvSpPr>
          <p:nvPr/>
        </p:nvSpPr>
        <p:spPr bwMode="auto">
          <a:xfrm>
            <a:off x="20129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3" name="Rectangle 39"/>
          <p:cNvSpPr>
            <a:spLocks noChangeArrowheads="1"/>
          </p:cNvSpPr>
          <p:nvPr/>
        </p:nvSpPr>
        <p:spPr bwMode="auto">
          <a:xfrm>
            <a:off x="20129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4" name="Rectangle 40"/>
          <p:cNvSpPr>
            <a:spLocks noChangeArrowheads="1"/>
          </p:cNvSpPr>
          <p:nvPr/>
        </p:nvSpPr>
        <p:spPr bwMode="auto">
          <a:xfrm>
            <a:off x="20431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5" name="Rectangle 41"/>
          <p:cNvSpPr>
            <a:spLocks noChangeArrowheads="1"/>
          </p:cNvSpPr>
          <p:nvPr/>
        </p:nvSpPr>
        <p:spPr bwMode="auto">
          <a:xfrm>
            <a:off x="1931988"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6" name="Rectangle 42"/>
          <p:cNvSpPr>
            <a:spLocks noChangeArrowheads="1"/>
          </p:cNvSpPr>
          <p:nvPr/>
        </p:nvSpPr>
        <p:spPr bwMode="auto">
          <a:xfrm>
            <a:off x="1958975"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7" name="Rectangle 43"/>
          <p:cNvSpPr>
            <a:spLocks noChangeArrowheads="1"/>
          </p:cNvSpPr>
          <p:nvPr/>
        </p:nvSpPr>
        <p:spPr bwMode="auto">
          <a:xfrm>
            <a:off x="195897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8" name="Rectangle 44"/>
          <p:cNvSpPr>
            <a:spLocks noChangeArrowheads="1"/>
          </p:cNvSpPr>
          <p:nvPr/>
        </p:nvSpPr>
        <p:spPr bwMode="auto">
          <a:xfrm>
            <a:off x="1989138"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89" name="Rectangle 45"/>
          <p:cNvSpPr>
            <a:spLocks noChangeArrowheads="1"/>
          </p:cNvSpPr>
          <p:nvPr/>
        </p:nvSpPr>
        <p:spPr bwMode="auto">
          <a:xfrm>
            <a:off x="19589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0" name="Rectangle 46"/>
          <p:cNvSpPr>
            <a:spLocks noChangeArrowheads="1"/>
          </p:cNvSpPr>
          <p:nvPr/>
        </p:nvSpPr>
        <p:spPr bwMode="auto">
          <a:xfrm>
            <a:off x="1985963"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1" name="Rectangle 47"/>
          <p:cNvSpPr>
            <a:spLocks noChangeArrowheads="1"/>
          </p:cNvSpPr>
          <p:nvPr/>
        </p:nvSpPr>
        <p:spPr bwMode="auto">
          <a:xfrm>
            <a:off x="198596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2" name="Rectangle 48"/>
          <p:cNvSpPr>
            <a:spLocks noChangeArrowheads="1"/>
          </p:cNvSpPr>
          <p:nvPr/>
        </p:nvSpPr>
        <p:spPr bwMode="auto">
          <a:xfrm>
            <a:off x="201612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3" name="Rectangle 49"/>
          <p:cNvSpPr>
            <a:spLocks noChangeArrowheads="1"/>
          </p:cNvSpPr>
          <p:nvPr/>
        </p:nvSpPr>
        <p:spPr bwMode="auto">
          <a:xfrm>
            <a:off x="19589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4" name="Rectangle 50"/>
          <p:cNvSpPr>
            <a:spLocks noChangeArrowheads="1"/>
          </p:cNvSpPr>
          <p:nvPr/>
        </p:nvSpPr>
        <p:spPr bwMode="auto">
          <a:xfrm>
            <a:off x="1985963"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5" name="Rectangle 51"/>
          <p:cNvSpPr>
            <a:spLocks noChangeArrowheads="1"/>
          </p:cNvSpPr>
          <p:nvPr/>
        </p:nvSpPr>
        <p:spPr bwMode="auto">
          <a:xfrm>
            <a:off x="198596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6" name="Rectangle 52"/>
          <p:cNvSpPr>
            <a:spLocks noChangeArrowheads="1"/>
          </p:cNvSpPr>
          <p:nvPr/>
        </p:nvSpPr>
        <p:spPr bwMode="auto">
          <a:xfrm>
            <a:off x="201612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7" name="Rectangle 53"/>
          <p:cNvSpPr>
            <a:spLocks noChangeArrowheads="1"/>
          </p:cNvSpPr>
          <p:nvPr/>
        </p:nvSpPr>
        <p:spPr bwMode="auto">
          <a:xfrm>
            <a:off x="19843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8" name="Rectangle 54"/>
          <p:cNvSpPr>
            <a:spLocks noChangeArrowheads="1"/>
          </p:cNvSpPr>
          <p:nvPr/>
        </p:nvSpPr>
        <p:spPr bwMode="auto">
          <a:xfrm>
            <a:off x="20129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299" name="Rectangle 55"/>
          <p:cNvSpPr>
            <a:spLocks noChangeArrowheads="1"/>
          </p:cNvSpPr>
          <p:nvPr/>
        </p:nvSpPr>
        <p:spPr bwMode="auto">
          <a:xfrm>
            <a:off x="20129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0" name="Rectangle 56"/>
          <p:cNvSpPr>
            <a:spLocks noChangeArrowheads="1"/>
          </p:cNvSpPr>
          <p:nvPr/>
        </p:nvSpPr>
        <p:spPr bwMode="auto">
          <a:xfrm>
            <a:off x="20431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1" name="Rectangle 57"/>
          <p:cNvSpPr>
            <a:spLocks noChangeArrowheads="1"/>
          </p:cNvSpPr>
          <p:nvPr/>
        </p:nvSpPr>
        <p:spPr bwMode="auto">
          <a:xfrm>
            <a:off x="19589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2" name="Rectangle 58"/>
          <p:cNvSpPr>
            <a:spLocks noChangeArrowheads="1"/>
          </p:cNvSpPr>
          <p:nvPr/>
        </p:nvSpPr>
        <p:spPr bwMode="auto">
          <a:xfrm>
            <a:off x="1985963"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3" name="Rectangle 59"/>
          <p:cNvSpPr>
            <a:spLocks noChangeArrowheads="1"/>
          </p:cNvSpPr>
          <p:nvPr/>
        </p:nvSpPr>
        <p:spPr bwMode="auto">
          <a:xfrm>
            <a:off x="198596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4" name="Rectangle 60"/>
          <p:cNvSpPr>
            <a:spLocks noChangeArrowheads="1"/>
          </p:cNvSpPr>
          <p:nvPr/>
        </p:nvSpPr>
        <p:spPr bwMode="auto">
          <a:xfrm>
            <a:off x="2016125"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5" name="Rectangle 61"/>
          <p:cNvSpPr>
            <a:spLocks noChangeArrowheads="1"/>
          </p:cNvSpPr>
          <p:nvPr/>
        </p:nvSpPr>
        <p:spPr bwMode="auto">
          <a:xfrm>
            <a:off x="19843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6" name="Rectangle 62"/>
          <p:cNvSpPr>
            <a:spLocks noChangeArrowheads="1"/>
          </p:cNvSpPr>
          <p:nvPr/>
        </p:nvSpPr>
        <p:spPr bwMode="auto">
          <a:xfrm>
            <a:off x="20129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7" name="Rectangle 63"/>
          <p:cNvSpPr>
            <a:spLocks noChangeArrowheads="1"/>
          </p:cNvSpPr>
          <p:nvPr/>
        </p:nvSpPr>
        <p:spPr bwMode="auto">
          <a:xfrm>
            <a:off x="20129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8" name="Rectangle 64"/>
          <p:cNvSpPr>
            <a:spLocks noChangeArrowheads="1"/>
          </p:cNvSpPr>
          <p:nvPr/>
        </p:nvSpPr>
        <p:spPr bwMode="auto">
          <a:xfrm>
            <a:off x="20431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09" name="Rectangle 65"/>
          <p:cNvSpPr>
            <a:spLocks noChangeArrowheads="1"/>
          </p:cNvSpPr>
          <p:nvPr/>
        </p:nvSpPr>
        <p:spPr bwMode="auto">
          <a:xfrm>
            <a:off x="1984375"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0" name="Rectangle 66"/>
          <p:cNvSpPr>
            <a:spLocks noChangeArrowheads="1"/>
          </p:cNvSpPr>
          <p:nvPr/>
        </p:nvSpPr>
        <p:spPr bwMode="auto">
          <a:xfrm>
            <a:off x="20129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1" name="Rectangle 67"/>
          <p:cNvSpPr>
            <a:spLocks noChangeArrowheads="1"/>
          </p:cNvSpPr>
          <p:nvPr/>
        </p:nvSpPr>
        <p:spPr bwMode="auto">
          <a:xfrm>
            <a:off x="20129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2" name="Rectangle 68"/>
          <p:cNvSpPr>
            <a:spLocks noChangeArrowheads="1"/>
          </p:cNvSpPr>
          <p:nvPr/>
        </p:nvSpPr>
        <p:spPr bwMode="auto">
          <a:xfrm>
            <a:off x="20431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3" name="Rectangle 69"/>
          <p:cNvSpPr>
            <a:spLocks noChangeArrowheads="1"/>
          </p:cNvSpPr>
          <p:nvPr/>
        </p:nvSpPr>
        <p:spPr bwMode="auto">
          <a:xfrm>
            <a:off x="2011363" y="4572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4" name="Rectangle 70"/>
          <p:cNvSpPr>
            <a:spLocks noChangeArrowheads="1"/>
          </p:cNvSpPr>
          <p:nvPr/>
        </p:nvSpPr>
        <p:spPr bwMode="auto">
          <a:xfrm>
            <a:off x="2038350" y="446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5" name="Rectangle 71"/>
          <p:cNvSpPr>
            <a:spLocks noChangeArrowheads="1"/>
          </p:cNvSpPr>
          <p:nvPr/>
        </p:nvSpPr>
        <p:spPr bwMode="auto">
          <a:xfrm>
            <a:off x="2038350"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6" name="Rectangle 72"/>
          <p:cNvSpPr>
            <a:spLocks noChangeArrowheads="1"/>
          </p:cNvSpPr>
          <p:nvPr/>
        </p:nvSpPr>
        <p:spPr bwMode="auto">
          <a:xfrm>
            <a:off x="2068513" y="43497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7" name="Freeform 83"/>
          <p:cNvSpPr>
            <a:spLocks/>
          </p:cNvSpPr>
          <p:nvPr/>
        </p:nvSpPr>
        <p:spPr bwMode="auto">
          <a:xfrm>
            <a:off x="5748338" y="423863"/>
            <a:ext cx="431800" cy="395287"/>
          </a:xfrm>
          <a:custGeom>
            <a:avLst/>
            <a:gdLst>
              <a:gd name="T0" fmla="*/ 0 w 272"/>
              <a:gd name="T1" fmla="*/ 2147483646 h 249"/>
              <a:gd name="T2" fmla="*/ 2147483646 w 272"/>
              <a:gd name="T3" fmla="*/ 2147483646 h 249"/>
              <a:gd name="T4" fmla="*/ 2147483646 w 272"/>
              <a:gd name="T5" fmla="*/ 0 h 249"/>
              <a:gd name="T6" fmla="*/ 2147483646 w 272"/>
              <a:gd name="T7" fmla="*/ 0 h 249"/>
              <a:gd name="T8" fmla="*/ 2147483646 w 272"/>
              <a:gd name="T9" fmla="*/ 2147483646 h 249"/>
              <a:gd name="T10" fmla="*/ 2147483646 w 272"/>
              <a:gd name="T11" fmla="*/ 2147483646 h 249"/>
              <a:gd name="T12" fmla="*/ 2147483646 w 272"/>
              <a:gd name="T13" fmla="*/ 2147483646 h 249"/>
              <a:gd name="T14" fmla="*/ 0 w 272"/>
              <a:gd name="T15" fmla="*/ 2147483646 h 249"/>
              <a:gd name="T16" fmla="*/ 0 60000 65536"/>
              <a:gd name="T17" fmla="*/ 0 60000 65536"/>
              <a:gd name="T18" fmla="*/ 0 60000 65536"/>
              <a:gd name="T19" fmla="*/ 0 60000 65536"/>
              <a:gd name="T20" fmla="*/ 0 60000 65536"/>
              <a:gd name="T21" fmla="*/ 0 60000 65536"/>
              <a:gd name="T22" fmla="*/ 0 60000 65536"/>
              <a:gd name="T23" fmla="*/ 0 60000 65536"/>
              <a:gd name="T24" fmla="*/ 0 w 272"/>
              <a:gd name="T25" fmla="*/ 0 h 249"/>
              <a:gd name="T26" fmla="*/ 272 w 272"/>
              <a:gd name="T27" fmla="*/ 249 h 24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2" h="249">
                <a:moveTo>
                  <a:pt x="0" y="190"/>
                </a:moveTo>
                <a:lnTo>
                  <a:pt x="66" y="190"/>
                </a:lnTo>
                <a:lnTo>
                  <a:pt x="66" y="0"/>
                </a:lnTo>
                <a:lnTo>
                  <a:pt x="208" y="0"/>
                </a:lnTo>
                <a:lnTo>
                  <a:pt x="208" y="190"/>
                </a:lnTo>
                <a:lnTo>
                  <a:pt x="272" y="190"/>
                </a:lnTo>
                <a:lnTo>
                  <a:pt x="136" y="249"/>
                </a:lnTo>
                <a:lnTo>
                  <a:pt x="0" y="19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pl-PL"/>
          </a:p>
        </p:txBody>
      </p:sp>
      <p:sp>
        <p:nvSpPr>
          <p:cNvPr id="565318" name="Rectangle 84"/>
          <p:cNvSpPr>
            <a:spLocks noChangeArrowheads="1"/>
          </p:cNvSpPr>
          <p:nvPr/>
        </p:nvSpPr>
        <p:spPr bwMode="auto">
          <a:xfrm>
            <a:off x="5318125" y="7239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19" name="Rectangle 85"/>
          <p:cNvSpPr>
            <a:spLocks noChangeArrowheads="1"/>
          </p:cNvSpPr>
          <p:nvPr/>
        </p:nvSpPr>
        <p:spPr bwMode="auto">
          <a:xfrm>
            <a:off x="5345113" y="7127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0" name="Rectangle 86"/>
          <p:cNvSpPr>
            <a:spLocks noChangeArrowheads="1"/>
          </p:cNvSpPr>
          <p:nvPr/>
        </p:nvSpPr>
        <p:spPr bwMode="auto">
          <a:xfrm>
            <a:off x="5346700"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1" name="Rectangle 87"/>
          <p:cNvSpPr>
            <a:spLocks noChangeArrowheads="1"/>
          </p:cNvSpPr>
          <p:nvPr/>
        </p:nvSpPr>
        <p:spPr bwMode="auto">
          <a:xfrm>
            <a:off x="5376863"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2" name="Rectangle 88"/>
          <p:cNvSpPr>
            <a:spLocks noChangeArrowheads="1"/>
          </p:cNvSpPr>
          <p:nvPr/>
        </p:nvSpPr>
        <p:spPr bwMode="auto">
          <a:xfrm>
            <a:off x="5343525" y="7239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3" name="Rectangle 89"/>
          <p:cNvSpPr>
            <a:spLocks noChangeArrowheads="1"/>
          </p:cNvSpPr>
          <p:nvPr/>
        </p:nvSpPr>
        <p:spPr bwMode="auto">
          <a:xfrm>
            <a:off x="5372100" y="7127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4" name="Rectangle 90"/>
          <p:cNvSpPr>
            <a:spLocks noChangeArrowheads="1"/>
          </p:cNvSpPr>
          <p:nvPr/>
        </p:nvSpPr>
        <p:spPr bwMode="auto">
          <a:xfrm>
            <a:off x="5372100"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5" name="Rectangle 91"/>
          <p:cNvSpPr>
            <a:spLocks noChangeArrowheads="1"/>
          </p:cNvSpPr>
          <p:nvPr/>
        </p:nvSpPr>
        <p:spPr bwMode="auto">
          <a:xfrm>
            <a:off x="5402263"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6" name="Rectangle 92"/>
          <p:cNvSpPr>
            <a:spLocks noChangeArrowheads="1"/>
          </p:cNvSpPr>
          <p:nvPr/>
        </p:nvSpPr>
        <p:spPr bwMode="auto">
          <a:xfrm>
            <a:off x="5343525" y="7239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7" name="Rectangle 93"/>
          <p:cNvSpPr>
            <a:spLocks noChangeArrowheads="1"/>
          </p:cNvSpPr>
          <p:nvPr/>
        </p:nvSpPr>
        <p:spPr bwMode="auto">
          <a:xfrm>
            <a:off x="5372100" y="7127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8" name="Rectangle 94"/>
          <p:cNvSpPr>
            <a:spLocks noChangeArrowheads="1"/>
          </p:cNvSpPr>
          <p:nvPr/>
        </p:nvSpPr>
        <p:spPr bwMode="auto">
          <a:xfrm>
            <a:off x="5372100"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29" name="Rectangle 95"/>
          <p:cNvSpPr>
            <a:spLocks noChangeArrowheads="1"/>
          </p:cNvSpPr>
          <p:nvPr/>
        </p:nvSpPr>
        <p:spPr bwMode="auto">
          <a:xfrm>
            <a:off x="5402263"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0" name="Rectangle 96"/>
          <p:cNvSpPr>
            <a:spLocks noChangeArrowheads="1"/>
          </p:cNvSpPr>
          <p:nvPr/>
        </p:nvSpPr>
        <p:spPr bwMode="auto">
          <a:xfrm>
            <a:off x="5372100" y="72390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1" name="Rectangle 97"/>
          <p:cNvSpPr>
            <a:spLocks noChangeArrowheads="1"/>
          </p:cNvSpPr>
          <p:nvPr/>
        </p:nvSpPr>
        <p:spPr bwMode="auto">
          <a:xfrm>
            <a:off x="5399088" y="7127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2" name="Rectangle 98"/>
          <p:cNvSpPr>
            <a:spLocks noChangeArrowheads="1"/>
          </p:cNvSpPr>
          <p:nvPr/>
        </p:nvSpPr>
        <p:spPr bwMode="auto">
          <a:xfrm>
            <a:off x="5397500"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3" name="Rectangle 99"/>
          <p:cNvSpPr>
            <a:spLocks noChangeArrowheads="1"/>
          </p:cNvSpPr>
          <p:nvPr/>
        </p:nvSpPr>
        <p:spPr bwMode="auto">
          <a:xfrm>
            <a:off x="5427663" y="70008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4" name="Rectangle 100"/>
          <p:cNvSpPr>
            <a:spLocks noChangeArrowheads="1"/>
          </p:cNvSpPr>
          <p:nvPr/>
        </p:nvSpPr>
        <p:spPr bwMode="auto">
          <a:xfrm>
            <a:off x="5316538"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5" name="Rectangle 101"/>
          <p:cNvSpPr>
            <a:spLocks noChangeArrowheads="1"/>
          </p:cNvSpPr>
          <p:nvPr/>
        </p:nvSpPr>
        <p:spPr bwMode="auto">
          <a:xfrm>
            <a:off x="5343525"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6" name="Rectangle 102"/>
          <p:cNvSpPr>
            <a:spLocks noChangeArrowheads="1"/>
          </p:cNvSpPr>
          <p:nvPr/>
        </p:nvSpPr>
        <p:spPr bwMode="auto">
          <a:xfrm>
            <a:off x="5343525"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7" name="Rectangle 103"/>
          <p:cNvSpPr>
            <a:spLocks noChangeArrowheads="1"/>
          </p:cNvSpPr>
          <p:nvPr/>
        </p:nvSpPr>
        <p:spPr bwMode="auto">
          <a:xfrm>
            <a:off x="5375275"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8" name="Rectangle 104"/>
          <p:cNvSpPr>
            <a:spLocks noChangeArrowheads="1"/>
          </p:cNvSpPr>
          <p:nvPr/>
        </p:nvSpPr>
        <p:spPr bwMode="auto">
          <a:xfrm>
            <a:off x="5341938"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39" name="Rectangle 105"/>
          <p:cNvSpPr>
            <a:spLocks noChangeArrowheads="1"/>
          </p:cNvSpPr>
          <p:nvPr/>
        </p:nvSpPr>
        <p:spPr bwMode="auto">
          <a:xfrm>
            <a:off x="5370513"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0" name="Rectangle 106"/>
          <p:cNvSpPr>
            <a:spLocks noChangeArrowheads="1"/>
          </p:cNvSpPr>
          <p:nvPr/>
        </p:nvSpPr>
        <p:spPr bwMode="auto">
          <a:xfrm>
            <a:off x="53721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1" name="Rectangle 107"/>
          <p:cNvSpPr>
            <a:spLocks noChangeArrowheads="1"/>
          </p:cNvSpPr>
          <p:nvPr/>
        </p:nvSpPr>
        <p:spPr bwMode="auto">
          <a:xfrm>
            <a:off x="54022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2" name="Rectangle 108"/>
          <p:cNvSpPr>
            <a:spLocks noChangeArrowheads="1"/>
          </p:cNvSpPr>
          <p:nvPr/>
        </p:nvSpPr>
        <p:spPr bwMode="auto">
          <a:xfrm>
            <a:off x="5341938"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3" name="Rectangle 109"/>
          <p:cNvSpPr>
            <a:spLocks noChangeArrowheads="1"/>
          </p:cNvSpPr>
          <p:nvPr/>
        </p:nvSpPr>
        <p:spPr bwMode="auto">
          <a:xfrm>
            <a:off x="5370513"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4" name="Rectangle 110"/>
          <p:cNvSpPr>
            <a:spLocks noChangeArrowheads="1"/>
          </p:cNvSpPr>
          <p:nvPr/>
        </p:nvSpPr>
        <p:spPr bwMode="auto">
          <a:xfrm>
            <a:off x="53721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5" name="Rectangle 111"/>
          <p:cNvSpPr>
            <a:spLocks noChangeArrowheads="1"/>
          </p:cNvSpPr>
          <p:nvPr/>
        </p:nvSpPr>
        <p:spPr bwMode="auto">
          <a:xfrm>
            <a:off x="54022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6" name="Rectangle 112"/>
          <p:cNvSpPr>
            <a:spLocks noChangeArrowheads="1"/>
          </p:cNvSpPr>
          <p:nvPr/>
        </p:nvSpPr>
        <p:spPr bwMode="auto">
          <a:xfrm>
            <a:off x="5372100"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7" name="Rectangle 113"/>
          <p:cNvSpPr>
            <a:spLocks noChangeArrowheads="1"/>
          </p:cNvSpPr>
          <p:nvPr/>
        </p:nvSpPr>
        <p:spPr bwMode="auto">
          <a:xfrm>
            <a:off x="5399088"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8" name="Rectangle 114"/>
          <p:cNvSpPr>
            <a:spLocks noChangeArrowheads="1"/>
          </p:cNvSpPr>
          <p:nvPr/>
        </p:nvSpPr>
        <p:spPr bwMode="auto">
          <a:xfrm>
            <a:off x="53975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49" name="Rectangle 115"/>
          <p:cNvSpPr>
            <a:spLocks noChangeArrowheads="1"/>
          </p:cNvSpPr>
          <p:nvPr/>
        </p:nvSpPr>
        <p:spPr bwMode="auto">
          <a:xfrm>
            <a:off x="54276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0" name="Rectangle 116"/>
          <p:cNvSpPr>
            <a:spLocks noChangeArrowheads="1"/>
          </p:cNvSpPr>
          <p:nvPr/>
        </p:nvSpPr>
        <p:spPr bwMode="auto">
          <a:xfrm>
            <a:off x="5341938"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1" name="Rectangle 117"/>
          <p:cNvSpPr>
            <a:spLocks noChangeArrowheads="1"/>
          </p:cNvSpPr>
          <p:nvPr/>
        </p:nvSpPr>
        <p:spPr bwMode="auto">
          <a:xfrm>
            <a:off x="5370513"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2" name="Rectangle 118"/>
          <p:cNvSpPr>
            <a:spLocks noChangeArrowheads="1"/>
          </p:cNvSpPr>
          <p:nvPr/>
        </p:nvSpPr>
        <p:spPr bwMode="auto">
          <a:xfrm>
            <a:off x="53721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3" name="Rectangle 119"/>
          <p:cNvSpPr>
            <a:spLocks noChangeArrowheads="1"/>
          </p:cNvSpPr>
          <p:nvPr/>
        </p:nvSpPr>
        <p:spPr bwMode="auto">
          <a:xfrm>
            <a:off x="54022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4" name="Rectangle 120"/>
          <p:cNvSpPr>
            <a:spLocks noChangeArrowheads="1"/>
          </p:cNvSpPr>
          <p:nvPr/>
        </p:nvSpPr>
        <p:spPr bwMode="auto">
          <a:xfrm>
            <a:off x="5372100"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5" name="Rectangle 121"/>
          <p:cNvSpPr>
            <a:spLocks noChangeArrowheads="1"/>
          </p:cNvSpPr>
          <p:nvPr/>
        </p:nvSpPr>
        <p:spPr bwMode="auto">
          <a:xfrm>
            <a:off x="5399088"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6" name="Rectangle 122"/>
          <p:cNvSpPr>
            <a:spLocks noChangeArrowheads="1"/>
          </p:cNvSpPr>
          <p:nvPr/>
        </p:nvSpPr>
        <p:spPr bwMode="auto">
          <a:xfrm>
            <a:off x="53975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7" name="Rectangle 123"/>
          <p:cNvSpPr>
            <a:spLocks noChangeArrowheads="1"/>
          </p:cNvSpPr>
          <p:nvPr/>
        </p:nvSpPr>
        <p:spPr bwMode="auto">
          <a:xfrm>
            <a:off x="54276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8" name="Rectangle 124"/>
          <p:cNvSpPr>
            <a:spLocks noChangeArrowheads="1"/>
          </p:cNvSpPr>
          <p:nvPr/>
        </p:nvSpPr>
        <p:spPr bwMode="auto">
          <a:xfrm>
            <a:off x="5372100"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59" name="Rectangle 125"/>
          <p:cNvSpPr>
            <a:spLocks noChangeArrowheads="1"/>
          </p:cNvSpPr>
          <p:nvPr/>
        </p:nvSpPr>
        <p:spPr bwMode="auto">
          <a:xfrm>
            <a:off x="5399088"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0" name="Rectangle 126"/>
          <p:cNvSpPr>
            <a:spLocks noChangeArrowheads="1"/>
          </p:cNvSpPr>
          <p:nvPr/>
        </p:nvSpPr>
        <p:spPr bwMode="auto">
          <a:xfrm>
            <a:off x="53975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1" name="Rectangle 127"/>
          <p:cNvSpPr>
            <a:spLocks noChangeArrowheads="1"/>
          </p:cNvSpPr>
          <p:nvPr/>
        </p:nvSpPr>
        <p:spPr bwMode="auto">
          <a:xfrm>
            <a:off x="54276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2" name="Rectangle 128"/>
          <p:cNvSpPr>
            <a:spLocks noChangeArrowheads="1"/>
          </p:cNvSpPr>
          <p:nvPr/>
        </p:nvSpPr>
        <p:spPr bwMode="auto">
          <a:xfrm>
            <a:off x="5394325" y="722313"/>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3" name="Rectangle 129"/>
          <p:cNvSpPr>
            <a:spLocks noChangeArrowheads="1"/>
          </p:cNvSpPr>
          <p:nvPr/>
        </p:nvSpPr>
        <p:spPr bwMode="auto">
          <a:xfrm>
            <a:off x="5422900" y="7112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4" name="Rectangle 130"/>
          <p:cNvSpPr>
            <a:spLocks noChangeArrowheads="1"/>
          </p:cNvSpPr>
          <p:nvPr/>
        </p:nvSpPr>
        <p:spPr bwMode="auto">
          <a:xfrm>
            <a:off x="5422900"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5" name="Rectangle 131"/>
          <p:cNvSpPr>
            <a:spLocks noChangeArrowheads="1"/>
          </p:cNvSpPr>
          <p:nvPr/>
        </p:nvSpPr>
        <p:spPr bwMode="auto">
          <a:xfrm>
            <a:off x="5453063" y="698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6" name="Rectangle 164"/>
          <p:cNvSpPr>
            <a:spLocks noChangeArrowheads="1"/>
          </p:cNvSpPr>
          <p:nvPr/>
        </p:nvSpPr>
        <p:spPr bwMode="auto">
          <a:xfrm>
            <a:off x="6102350" y="59055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7" name="Rectangle 165"/>
          <p:cNvSpPr>
            <a:spLocks noChangeArrowheads="1"/>
          </p:cNvSpPr>
          <p:nvPr/>
        </p:nvSpPr>
        <p:spPr bwMode="auto">
          <a:xfrm>
            <a:off x="6129338" y="57943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8" name="Rectangle 166"/>
          <p:cNvSpPr>
            <a:spLocks noChangeArrowheads="1"/>
          </p:cNvSpPr>
          <p:nvPr/>
        </p:nvSpPr>
        <p:spPr bwMode="auto">
          <a:xfrm>
            <a:off x="612933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69" name="Rectangle 167"/>
          <p:cNvSpPr>
            <a:spLocks noChangeArrowheads="1"/>
          </p:cNvSpPr>
          <p:nvPr/>
        </p:nvSpPr>
        <p:spPr bwMode="auto">
          <a:xfrm>
            <a:off x="6159500"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0" name="Rectangle 168"/>
          <p:cNvSpPr>
            <a:spLocks noChangeArrowheads="1"/>
          </p:cNvSpPr>
          <p:nvPr/>
        </p:nvSpPr>
        <p:spPr bwMode="auto">
          <a:xfrm>
            <a:off x="6127750" y="59055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1" name="Rectangle 169"/>
          <p:cNvSpPr>
            <a:spLocks noChangeArrowheads="1"/>
          </p:cNvSpPr>
          <p:nvPr/>
        </p:nvSpPr>
        <p:spPr bwMode="auto">
          <a:xfrm>
            <a:off x="6154738" y="57943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2" name="Rectangle 170"/>
          <p:cNvSpPr>
            <a:spLocks noChangeArrowheads="1"/>
          </p:cNvSpPr>
          <p:nvPr/>
        </p:nvSpPr>
        <p:spPr bwMode="auto">
          <a:xfrm>
            <a:off x="615473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3" name="Rectangle 171"/>
          <p:cNvSpPr>
            <a:spLocks noChangeArrowheads="1"/>
          </p:cNvSpPr>
          <p:nvPr/>
        </p:nvSpPr>
        <p:spPr bwMode="auto">
          <a:xfrm>
            <a:off x="618648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4" name="Rectangle 172"/>
          <p:cNvSpPr>
            <a:spLocks noChangeArrowheads="1"/>
          </p:cNvSpPr>
          <p:nvPr/>
        </p:nvSpPr>
        <p:spPr bwMode="auto">
          <a:xfrm>
            <a:off x="6127750" y="59055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5" name="Rectangle 173"/>
          <p:cNvSpPr>
            <a:spLocks noChangeArrowheads="1"/>
          </p:cNvSpPr>
          <p:nvPr/>
        </p:nvSpPr>
        <p:spPr bwMode="auto">
          <a:xfrm>
            <a:off x="6154738" y="57943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6" name="Rectangle 174"/>
          <p:cNvSpPr>
            <a:spLocks noChangeArrowheads="1"/>
          </p:cNvSpPr>
          <p:nvPr/>
        </p:nvSpPr>
        <p:spPr bwMode="auto">
          <a:xfrm>
            <a:off x="615473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7" name="Rectangle 175"/>
          <p:cNvSpPr>
            <a:spLocks noChangeArrowheads="1"/>
          </p:cNvSpPr>
          <p:nvPr/>
        </p:nvSpPr>
        <p:spPr bwMode="auto">
          <a:xfrm>
            <a:off x="618648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8" name="Rectangle 176"/>
          <p:cNvSpPr>
            <a:spLocks noChangeArrowheads="1"/>
          </p:cNvSpPr>
          <p:nvPr/>
        </p:nvSpPr>
        <p:spPr bwMode="auto">
          <a:xfrm>
            <a:off x="6153150" y="590550"/>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79" name="Rectangle 177"/>
          <p:cNvSpPr>
            <a:spLocks noChangeArrowheads="1"/>
          </p:cNvSpPr>
          <p:nvPr/>
        </p:nvSpPr>
        <p:spPr bwMode="auto">
          <a:xfrm>
            <a:off x="6181725" y="579438"/>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0" name="Rectangle 178"/>
          <p:cNvSpPr>
            <a:spLocks noChangeArrowheads="1"/>
          </p:cNvSpPr>
          <p:nvPr/>
        </p:nvSpPr>
        <p:spPr bwMode="auto">
          <a:xfrm>
            <a:off x="6181725"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1" name="Rectangle 179"/>
          <p:cNvSpPr>
            <a:spLocks noChangeArrowheads="1"/>
          </p:cNvSpPr>
          <p:nvPr/>
        </p:nvSpPr>
        <p:spPr bwMode="auto">
          <a:xfrm>
            <a:off x="6211888" y="568325"/>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2" name="Rectangle 180"/>
          <p:cNvSpPr>
            <a:spLocks noChangeArrowheads="1"/>
          </p:cNvSpPr>
          <p:nvPr/>
        </p:nvSpPr>
        <p:spPr bwMode="auto">
          <a:xfrm>
            <a:off x="61023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3" name="Rectangle 181"/>
          <p:cNvSpPr>
            <a:spLocks noChangeArrowheads="1"/>
          </p:cNvSpPr>
          <p:nvPr/>
        </p:nvSpPr>
        <p:spPr bwMode="auto">
          <a:xfrm>
            <a:off x="6129338"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4" name="Rectangle 182"/>
          <p:cNvSpPr>
            <a:spLocks noChangeArrowheads="1"/>
          </p:cNvSpPr>
          <p:nvPr/>
        </p:nvSpPr>
        <p:spPr bwMode="auto">
          <a:xfrm>
            <a:off x="612933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5" name="Rectangle 183"/>
          <p:cNvSpPr>
            <a:spLocks noChangeArrowheads="1"/>
          </p:cNvSpPr>
          <p:nvPr/>
        </p:nvSpPr>
        <p:spPr bwMode="auto">
          <a:xfrm>
            <a:off x="6159500"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6" name="Rectangle 184"/>
          <p:cNvSpPr>
            <a:spLocks noChangeArrowheads="1"/>
          </p:cNvSpPr>
          <p:nvPr/>
        </p:nvSpPr>
        <p:spPr bwMode="auto">
          <a:xfrm>
            <a:off x="61277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7" name="Rectangle 185"/>
          <p:cNvSpPr>
            <a:spLocks noChangeArrowheads="1"/>
          </p:cNvSpPr>
          <p:nvPr/>
        </p:nvSpPr>
        <p:spPr bwMode="auto">
          <a:xfrm>
            <a:off x="6154738"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8" name="Rectangle 186"/>
          <p:cNvSpPr>
            <a:spLocks noChangeArrowheads="1"/>
          </p:cNvSpPr>
          <p:nvPr/>
        </p:nvSpPr>
        <p:spPr bwMode="auto">
          <a:xfrm>
            <a:off x="615473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89" name="Rectangle 187"/>
          <p:cNvSpPr>
            <a:spLocks noChangeArrowheads="1"/>
          </p:cNvSpPr>
          <p:nvPr/>
        </p:nvSpPr>
        <p:spPr bwMode="auto">
          <a:xfrm>
            <a:off x="61864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0" name="Rectangle 188"/>
          <p:cNvSpPr>
            <a:spLocks noChangeArrowheads="1"/>
          </p:cNvSpPr>
          <p:nvPr/>
        </p:nvSpPr>
        <p:spPr bwMode="auto">
          <a:xfrm>
            <a:off x="61277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1" name="Rectangle 189"/>
          <p:cNvSpPr>
            <a:spLocks noChangeArrowheads="1"/>
          </p:cNvSpPr>
          <p:nvPr/>
        </p:nvSpPr>
        <p:spPr bwMode="auto">
          <a:xfrm>
            <a:off x="6154738"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2" name="Rectangle 190"/>
          <p:cNvSpPr>
            <a:spLocks noChangeArrowheads="1"/>
          </p:cNvSpPr>
          <p:nvPr/>
        </p:nvSpPr>
        <p:spPr bwMode="auto">
          <a:xfrm>
            <a:off x="615473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3" name="Rectangle 191"/>
          <p:cNvSpPr>
            <a:spLocks noChangeArrowheads="1"/>
          </p:cNvSpPr>
          <p:nvPr/>
        </p:nvSpPr>
        <p:spPr bwMode="auto">
          <a:xfrm>
            <a:off x="61864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4" name="Rectangle 192"/>
          <p:cNvSpPr>
            <a:spLocks noChangeArrowheads="1"/>
          </p:cNvSpPr>
          <p:nvPr/>
        </p:nvSpPr>
        <p:spPr bwMode="auto">
          <a:xfrm>
            <a:off x="61531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5" name="Rectangle 193"/>
          <p:cNvSpPr>
            <a:spLocks noChangeArrowheads="1"/>
          </p:cNvSpPr>
          <p:nvPr/>
        </p:nvSpPr>
        <p:spPr bwMode="auto">
          <a:xfrm>
            <a:off x="6181725"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6" name="Rectangle 194"/>
          <p:cNvSpPr>
            <a:spLocks noChangeArrowheads="1"/>
          </p:cNvSpPr>
          <p:nvPr/>
        </p:nvSpPr>
        <p:spPr bwMode="auto">
          <a:xfrm>
            <a:off x="6181725"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7" name="Rectangle 195"/>
          <p:cNvSpPr>
            <a:spLocks noChangeArrowheads="1"/>
          </p:cNvSpPr>
          <p:nvPr/>
        </p:nvSpPr>
        <p:spPr bwMode="auto">
          <a:xfrm>
            <a:off x="62118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8" name="Rectangle 196"/>
          <p:cNvSpPr>
            <a:spLocks noChangeArrowheads="1"/>
          </p:cNvSpPr>
          <p:nvPr/>
        </p:nvSpPr>
        <p:spPr bwMode="auto">
          <a:xfrm>
            <a:off x="61277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399" name="Rectangle 197"/>
          <p:cNvSpPr>
            <a:spLocks noChangeArrowheads="1"/>
          </p:cNvSpPr>
          <p:nvPr/>
        </p:nvSpPr>
        <p:spPr bwMode="auto">
          <a:xfrm>
            <a:off x="6154738"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0" name="Rectangle 198"/>
          <p:cNvSpPr>
            <a:spLocks noChangeArrowheads="1"/>
          </p:cNvSpPr>
          <p:nvPr/>
        </p:nvSpPr>
        <p:spPr bwMode="auto">
          <a:xfrm>
            <a:off x="615473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1" name="Rectangle 199"/>
          <p:cNvSpPr>
            <a:spLocks noChangeArrowheads="1"/>
          </p:cNvSpPr>
          <p:nvPr/>
        </p:nvSpPr>
        <p:spPr bwMode="auto">
          <a:xfrm>
            <a:off x="61864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2" name="Rectangle 200"/>
          <p:cNvSpPr>
            <a:spLocks noChangeArrowheads="1"/>
          </p:cNvSpPr>
          <p:nvPr/>
        </p:nvSpPr>
        <p:spPr bwMode="auto">
          <a:xfrm>
            <a:off x="61531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3" name="Rectangle 201"/>
          <p:cNvSpPr>
            <a:spLocks noChangeArrowheads="1"/>
          </p:cNvSpPr>
          <p:nvPr/>
        </p:nvSpPr>
        <p:spPr bwMode="auto">
          <a:xfrm>
            <a:off x="6181725"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4" name="Rectangle 202"/>
          <p:cNvSpPr>
            <a:spLocks noChangeArrowheads="1"/>
          </p:cNvSpPr>
          <p:nvPr/>
        </p:nvSpPr>
        <p:spPr bwMode="auto">
          <a:xfrm>
            <a:off x="6181725"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5" name="Rectangle 203"/>
          <p:cNvSpPr>
            <a:spLocks noChangeArrowheads="1"/>
          </p:cNvSpPr>
          <p:nvPr/>
        </p:nvSpPr>
        <p:spPr bwMode="auto">
          <a:xfrm>
            <a:off x="62118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6" name="Rectangle 204"/>
          <p:cNvSpPr>
            <a:spLocks noChangeArrowheads="1"/>
          </p:cNvSpPr>
          <p:nvPr/>
        </p:nvSpPr>
        <p:spPr bwMode="auto">
          <a:xfrm>
            <a:off x="6153150"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7" name="Rectangle 205"/>
          <p:cNvSpPr>
            <a:spLocks noChangeArrowheads="1"/>
          </p:cNvSpPr>
          <p:nvPr/>
        </p:nvSpPr>
        <p:spPr bwMode="auto">
          <a:xfrm>
            <a:off x="6181725"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8" name="Rectangle 206"/>
          <p:cNvSpPr>
            <a:spLocks noChangeArrowheads="1"/>
          </p:cNvSpPr>
          <p:nvPr/>
        </p:nvSpPr>
        <p:spPr bwMode="auto">
          <a:xfrm>
            <a:off x="6181725"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09" name="Rectangle 207"/>
          <p:cNvSpPr>
            <a:spLocks noChangeArrowheads="1"/>
          </p:cNvSpPr>
          <p:nvPr/>
        </p:nvSpPr>
        <p:spPr bwMode="auto">
          <a:xfrm>
            <a:off x="62118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10" name="Rectangle 208"/>
          <p:cNvSpPr>
            <a:spLocks noChangeArrowheads="1"/>
          </p:cNvSpPr>
          <p:nvPr/>
        </p:nvSpPr>
        <p:spPr bwMode="auto">
          <a:xfrm>
            <a:off x="6180138" y="593725"/>
            <a:ext cx="34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11" name="Rectangle 209"/>
          <p:cNvSpPr>
            <a:spLocks noChangeArrowheads="1"/>
          </p:cNvSpPr>
          <p:nvPr/>
        </p:nvSpPr>
        <p:spPr bwMode="auto">
          <a:xfrm>
            <a:off x="6207125" y="582613"/>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12" name="Rectangle 210"/>
          <p:cNvSpPr>
            <a:spLocks noChangeArrowheads="1"/>
          </p:cNvSpPr>
          <p:nvPr/>
        </p:nvSpPr>
        <p:spPr bwMode="auto">
          <a:xfrm>
            <a:off x="6207125"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sp>
        <p:nvSpPr>
          <p:cNvPr id="565413" name="Rectangle 211"/>
          <p:cNvSpPr>
            <a:spLocks noChangeArrowheads="1"/>
          </p:cNvSpPr>
          <p:nvPr/>
        </p:nvSpPr>
        <p:spPr bwMode="auto">
          <a:xfrm>
            <a:off x="6237288" y="571500"/>
            <a:ext cx="381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100">
                <a:solidFill>
                  <a:srgbClr val="000000"/>
                </a:solidFill>
                <a:latin typeface="Calibri" panose="020F0502020204030204" pitchFamily="34" charset="0"/>
                <a:cs typeface="Arial" panose="020B0604020202020204" pitchFamily="34" charset="0"/>
              </a:rPr>
              <a:t> </a:t>
            </a:r>
            <a:endParaRPr lang="pl-PL" altLang="pl-PL" sz="1800">
              <a:latin typeface="Arial" panose="020B0604020202020204" pitchFamily="34" charset="0"/>
              <a:cs typeface="Arial" panose="020B0604020202020204" pitchFamily="34" charset="0"/>
            </a:endParaRPr>
          </a:p>
        </p:txBody>
      </p:sp>
      <p:pic>
        <p:nvPicPr>
          <p:cNvPr id="565414" name="Picture 45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88913"/>
            <a:ext cx="6697662" cy="574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5415" name="Picture 454"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5416" name="pole tekstowe 4"/>
          <p:cNvSpPr txBox="1">
            <a:spLocks noChangeArrowheads="1"/>
          </p:cNvSpPr>
          <p:nvPr/>
        </p:nvSpPr>
        <p:spPr bwMode="auto">
          <a:xfrm>
            <a:off x="0" y="0"/>
            <a:ext cx="12906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BF</a:t>
            </a:r>
          </a:p>
        </p:txBody>
      </p:sp>
      <p:sp>
        <p:nvSpPr>
          <p:cNvPr id="565417" name="Text Box 457"/>
          <p:cNvSpPr txBox="1">
            <a:spLocks noChangeArrowheads="1"/>
          </p:cNvSpPr>
          <p:nvPr/>
        </p:nvSpPr>
        <p:spPr bwMode="auto">
          <a:xfrm>
            <a:off x="0" y="549275"/>
            <a:ext cx="1035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cracking</a:t>
            </a:r>
          </a:p>
        </p:txBody>
      </p:sp>
    </p:spTree>
  </p:cSld>
  <p:clrMapOvr>
    <a:masterClrMapping/>
  </p:clrMapOvr>
  <p:transition>
    <p:wipe dir="r"/>
  </p:transition>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6274" name="Picture 4" descr="c24"/>
          <p:cNvPicPr>
            <a:picLocks noChangeAspect="1" noChangeArrowheads="1"/>
          </p:cNvPicPr>
          <p:nvPr/>
        </p:nvPicPr>
        <p:blipFill>
          <a:blip r:embed="rId3" cstate="print">
            <a:lum bright="12000"/>
            <a:extLst>
              <a:ext uri="{28A0092B-C50C-407E-A947-70E740481C1C}">
                <a14:useLocalDpi xmlns:a14="http://schemas.microsoft.com/office/drawing/2010/main" val="0"/>
              </a:ext>
            </a:extLst>
          </a:blip>
          <a:srcRect/>
          <a:stretch>
            <a:fillRect/>
          </a:stretch>
        </p:blipFill>
        <p:spPr bwMode="auto">
          <a:xfrm>
            <a:off x="700088" y="1628775"/>
            <a:ext cx="3703637"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6275" name="Picture 5" descr="c23"/>
          <p:cNvPicPr>
            <a:picLocks noChangeAspect="1" noChangeArrowheads="1"/>
          </p:cNvPicPr>
          <p:nvPr/>
        </p:nvPicPr>
        <p:blipFill>
          <a:blip r:embed="rId4" cstate="print">
            <a:lum bright="12000"/>
            <a:extLst>
              <a:ext uri="{28A0092B-C50C-407E-A947-70E740481C1C}">
                <a14:useLocalDpi xmlns:a14="http://schemas.microsoft.com/office/drawing/2010/main" val="0"/>
              </a:ext>
            </a:extLst>
          </a:blip>
          <a:srcRect/>
          <a:stretch>
            <a:fillRect/>
          </a:stretch>
        </p:blipFill>
        <p:spPr bwMode="auto">
          <a:xfrm>
            <a:off x="698500" y="2185988"/>
            <a:ext cx="37036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6276" name="Picture 6" descr="c22"/>
          <p:cNvPicPr>
            <a:picLocks noChangeAspect="1" noChangeArrowheads="1"/>
          </p:cNvPicPr>
          <p:nvPr/>
        </p:nvPicPr>
        <p:blipFill>
          <a:blip r:embed="rId5" cstate="print">
            <a:lum bright="12000"/>
            <a:extLst>
              <a:ext uri="{28A0092B-C50C-407E-A947-70E740481C1C}">
                <a14:useLocalDpi xmlns:a14="http://schemas.microsoft.com/office/drawing/2010/main" val="0"/>
              </a:ext>
            </a:extLst>
          </a:blip>
          <a:srcRect/>
          <a:stretch>
            <a:fillRect/>
          </a:stretch>
        </p:blipFill>
        <p:spPr bwMode="auto">
          <a:xfrm>
            <a:off x="590550" y="2660650"/>
            <a:ext cx="37036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6277" name="Picture 7" descr="c2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8313" y="3860800"/>
            <a:ext cx="3703637"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9" descr="f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79988" y="0"/>
            <a:ext cx="4164012" cy="3238500"/>
          </a:xfrm>
          <a:prstGeom prst="rect">
            <a:avLst/>
          </a:prstGeom>
          <a:noFill/>
          <a:ln w="38100">
            <a:solidFill>
              <a:srgbClr val="00FF00"/>
            </a:solidFill>
            <a:miter lim="800000"/>
            <a:headEnd/>
            <a:tailEnd/>
          </a:ln>
          <a:extLst>
            <a:ext uri="{909E8E84-426E-40DD-AFC4-6F175D3DCCD1}">
              <a14:hiddenFill xmlns:a14="http://schemas.microsoft.com/office/drawing/2010/main">
                <a:solidFill>
                  <a:srgbClr val="FFFFFF"/>
                </a:solidFill>
              </a14:hiddenFill>
            </a:ext>
          </a:extLst>
        </p:spPr>
      </p:pic>
      <p:grpSp>
        <p:nvGrpSpPr>
          <p:cNvPr id="2" name="Group 17"/>
          <p:cNvGrpSpPr>
            <a:grpSpLocks/>
          </p:cNvGrpSpPr>
          <p:nvPr/>
        </p:nvGrpSpPr>
        <p:grpSpPr bwMode="auto">
          <a:xfrm>
            <a:off x="1763713" y="2157413"/>
            <a:ext cx="1800225" cy="1343025"/>
            <a:chOff x="1111" y="1359"/>
            <a:chExt cx="1134" cy="846"/>
          </a:xfrm>
        </p:grpSpPr>
        <p:sp>
          <p:nvSpPr>
            <p:cNvPr id="566298" name="Freeform 10"/>
            <p:cNvSpPr>
              <a:spLocks/>
            </p:cNvSpPr>
            <p:nvPr/>
          </p:nvSpPr>
          <p:spPr bwMode="auto">
            <a:xfrm>
              <a:off x="1202" y="1359"/>
              <a:ext cx="1043" cy="529"/>
            </a:xfrm>
            <a:custGeom>
              <a:avLst/>
              <a:gdLst>
                <a:gd name="T0" fmla="*/ 0 w 1043"/>
                <a:gd name="T1" fmla="*/ 529 h 529"/>
                <a:gd name="T2" fmla="*/ 272 w 1043"/>
                <a:gd name="T3" fmla="*/ 347 h 529"/>
                <a:gd name="T4" fmla="*/ 453 w 1043"/>
                <a:gd name="T5" fmla="*/ 211 h 529"/>
                <a:gd name="T6" fmla="*/ 771 w 1043"/>
                <a:gd name="T7" fmla="*/ 30 h 529"/>
                <a:gd name="T8" fmla="*/ 1043 w 1043"/>
                <a:gd name="T9" fmla="*/ 30 h 529"/>
                <a:gd name="T10" fmla="*/ 0 60000 65536"/>
                <a:gd name="T11" fmla="*/ 0 60000 65536"/>
                <a:gd name="T12" fmla="*/ 0 60000 65536"/>
                <a:gd name="T13" fmla="*/ 0 60000 65536"/>
                <a:gd name="T14" fmla="*/ 0 60000 65536"/>
                <a:gd name="T15" fmla="*/ 0 w 1043"/>
                <a:gd name="T16" fmla="*/ 0 h 529"/>
                <a:gd name="T17" fmla="*/ 1043 w 1043"/>
                <a:gd name="T18" fmla="*/ 529 h 529"/>
              </a:gdLst>
              <a:ahLst/>
              <a:cxnLst>
                <a:cxn ang="T10">
                  <a:pos x="T0" y="T1"/>
                </a:cxn>
                <a:cxn ang="T11">
                  <a:pos x="T2" y="T3"/>
                </a:cxn>
                <a:cxn ang="T12">
                  <a:pos x="T4" y="T5"/>
                </a:cxn>
                <a:cxn ang="T13">
                  <a:pos x="T6" y="T7"/>
                </a:cxn>
                <a:cxn ang="T14">
                  <a:pos x="T8" y="T9"/>
                </a:cxn>
              </a:cxnLst>
              <a:rect l="T15" t="T16" r="T17" b="T18"/>
              <a:pathLst>
                <a:path w="1043" h="529">
                  <a:moveTo>
                    <a:pt x="0" y="529"/>
                  </a:moveTo>
                  <a:cubicBezTo>
                    <a:pt x="98" y="464"/>
                    <a:pt x="196" y="400"/>
                    <a:pt x="272" y="347"/>
                  </a:cubicBezTo>
                  <a:cubicBezTo>
                    <a:pt x="348" y="294"/>
                    <a:pt x="370" y="264"/>
                    <a:pt x="453" y="211"/>
                  </a:cubicBezTo>
                  <a:cubicBezTo>
                    <a:pt x="536" y="158"/>
                    <a:pt x="673" y="60"/>
                    <a:pt x="771" y="30"/>
                  </a:cubicBezTo>
                  <a:cubicBezTo>
                    <a:pt x="869" y="0"/>
                    <a:pt x="998" y="30"/>
                    <a:pt x="1043" y="30"/>
                  </a:cubicBezTo>
                </a:path>
              </a:pathLst>
            </a:custGeom>
            <a:noFill/>
            <a:ln w="38100" cmpd="sng">
              <a:solidFill>
                <a:srgbClr val="FF33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66299" name="Freeform 11"/>
            <p:cNvSpPr>
              <a:spLocks/>
            </p:cNvSpPr>
            <p:nvPr/>
          </p:nvSpPr>
          <p:spPr bwMode="auto">
            <a:xfrm>
              <a:off x="1111" y="1888"/>
              <a:ext cx="1089" cy="317"/>
            </a:xfrm>
            <a:custGeom>
              <a:avLst/>
              <a:gdLst>
                <a:gd name="T0" fmla="*/ 0 w 1089"/>
                <a:gd name="T1" fmla="*/ 317 h 317"/>
                <a:gd name="T2" fmla="*/ 862 w 1089"/>
                <a:gd name="T3" fmla="*/ 90 h 317"/>
                <a:gd name="T4" fmla="*/ 1089 w 1089"/>
                <a:gd name="T5" fmla="*/ 0 h 317"/>
                <a:gd name="T6" fmla="*/ 0 60000 65536"/>
                <a:gd name="T7" fmla="*/ 0 60000 65536"/>
                <a:gd name="T8" fmla="*/ 0 60000 65536"/>
                <a:gd name="T9" fmla="*/ 0 w 1089"/>
                <a:gd name="T10" fmla="*/ 0 h 317"/>
                <a:gd name="T11" fmla="*/ 1089 w 1089"/>
                <a:gd name="T12" fmla="*/ 317 h 317"/>
              </a:gdLst>
              <a:ahLst/>
              <a:cxnLst>
                <a:cxn ang="T6">
                  <a:pos x="T0" y="T1"/>
                </a:cxn>
                <a:cxn ang="T7">
                  <a:pos x="T2" y="T3"/>
                </a:cxn>
                <a:cxn ang="T8">
                  <a:pos x="T4" y="T5"/>
                </a:cxn>
              </a:cxnLst>
              <a:rect l="T9" t="T10" r="T11" b="T12"/>
              <a:pathLst>
                <a:path w="1089" h="317">
                  <a:moveTo>
                    <a:pt x="0" y="317"/>
                  </a:moveTo>
                  <a:cubicBezTo>
                    <a:pt x="340" y="230"/>
                    <a:pt x="681" y="143"/>
                    <a:pt x="862" y="90"/>
                  </a:cubicBezTo>
                  <a:cubicBezTo>
                    <a:pt x="1043" y="37"/>
                    <a:pt x="1066" y="18"/>
                    <a:pt x="1089" y="0"/>
                  </a:cubicBezTo>
                </a:path>
              </a:pathLst>
            </a:custGeom>
            <a:noFill/>
            <a:ln w="38100" cmpd="sng">
              <a:solidFill>
                <a:srgbClr val="FF33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grpSp>
      <p:sp>
        <p:nvSpPr>
          <p:cNvPr id="12298" name="Freeform 12"/>
          <p:cNvSpPr>
            <a:spLocks/>
          </p:cNvSpPr>
          <p:nvPr/>
        </p:nvSpPr>
        <p:spPr bwMode="auto">
          <a:xfrm>
            <a:off x="2700338" y="2563813"/>
            <a:ext cx="863600" cy="288925"/>
          </a:xfrm>
          <a:custGeom>
            <a:avLst/>
            <a:gdLst>
              <a:gd name="T0" fmla="*/ 0 w 544"/>
              <a:gd name="T1" fmla="*/ 2147483646 h 182"/>
              <a:gd name="T2" fmla="*/ 2147483646 w 544"/>
              <a:gd name="T3" fmla="*/ 0 h 182"/>
              <a:gd name="T4" fmla="*/ 0 60000 65536"/>
              <a:gd name="T5" fmla="*/ 0 60000 65536"/>
              <a:gd name="T6" fmla="*/ 0 w 544"/>
              <a:gd name="T7" fmla="*/ 0 h 182"/>
              <a:gd name="T8" fmla="*/ 544 w 544"/>
              <a:gd name="T9" fmla="*/ 182 h 182"/>
            </a:gdLst>
            <a:ahLst/>
            <a:cxnLst>
              <a:cxn ang="T4">
                <a:pos x="T0" y="T1"/>
              </a:cxn>
              <a:cxn ang="T5">
                <a:pos x="T2" y="T3"/>
              </a:cxn>
            </a:cxnLst>
            <a:rect l="T6" t="T7" r="T8" b="T9"/>
            <a:pathLst>
              <a:path w="544" h="182">
                <a:moveTo>
                  <a:pt x="0" y="182"/>
                </a:moveTo>
                <a:cubicBezTo>
                  <a:pt x="226" y="102"/>
                  <a:pt x="453" y="23"/>
                  <a:pt x="544" y="0"/>
                </a:cubicBezTo>
              </a:path>
            </a:pathLst>
          </a:custGeom>
          <a:noFill/>
          <a:ln w="28575" cmpd="sng">
            <a:solidFill>
              <a:srgbClr val="FF3300"/>
            </a:solidFill>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12299" name="Line 15"/>
          <p:cNvSpPr>
            <a:spLocks noChangeShapeType="1"/>
          </p:cNvSpPr>
          <p:nvPr/>
        </p:nvSpPr>
        <p:spPr bwMode="auto">
          <a:xfrm flipV="1">
            <a:off x="1042988" y="5445125"/>
            <a:ext cx="1081087" cy="215900"/>
          </a:xfrm>
          <a:prstGeom prst="line">
            <a:avLst/>
          </a:prstGeom>
          <a:noFill/>
          <a:ln w="28575">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12300" name="AutoShape 16"/>
          <p:cNvSpPr>
            <a:spLocks noChangeArrowheads="1"/>
          </p:cNvSpPr>
          <p:nvPr/>
        </p:nvSpPr>
        <p:spPr bwMode="auto">
          <a:xfrm>
            <a:off x="7092950" y="692150"/>
            <a:ext cx="576263" cy="215900"/>
          </a:xfrm>
          <a:prstGeom prst="rightArrow">
            <a:avLst>
              <a:gd name="adj1" fmla="val 50000"/>
              <a:gd name="adj2" fmla="val 66728"/>
            </a:avLst>
          </a:prstGeom>
          <a:solidFill>
            <a:srgbClr val="FF3300"/>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pic>
        <p:nvPicPr>
          <p:cNvPr id="566283" name="Picture 1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50825" y="0"/>
            <a:ext cx="4511675"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6284" name="Rectangle 19"/>
          <p:cNvSpPr>
            <a:spLocks noChangeArrowheads="1"/>
          </p:cNvSpPr>
          <p:nvPr/>
        </p:nvSpPr>
        <p:spPr bwMode="auto">
          <a:xfrm>
            <a:off x="1908175" y="260350"/>
            <a:ext cx="431800" cy="64770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17" name="Prostokąt 16"/>
          <p:cNvSpPr/>
          <p:nvPr/>
        </p:nvSpPr>
        <p:spPr>
          <a:xfrm>
            <a:off x="455613" y="1590675"/>
            <a:ext cx="3959225" cy="515778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12306" name="Rectangle 18"/>
          <p:cNvSpPr>
            <a:spLocks noChangeArrowheads="1"/>
          </p:cNvSpPr>
          <p:nvPr/>
        </p:nvSpPr>
        <p:spPr bwMode="auto">
          <a:xfrm>
            <a:off x="1979613" y="2852738"/>
            <a:ext cx="647700" cy="576262"/>
          </a:xfrm>
          <a:prstGeom prst="rect">
            <a:avLst/>
          </a:prstGeom>
          <a:noFill/>
          <a:ln w="28575">
            <a:solidFill>
              <a:srgbClr val="00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pic>
        <p:nvPicPr>
          <p:cNvPr id="566287" name="Picture 19" descr="imim">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6288" name="pole tekstowe 4"/>
          <p:cNvSpPr txBox="1">
            <a:spLocks noChangeArrowheads="1"/>
          </p:cNvSpPr>
          <p:nvPr/>
        </p:nvSpPr>
        <p:spPr bwMode="auto">
          <a:xfrm>
            <a:off x="0" y="0"/>
            <a:ext cx="12906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BF</a:t>
            </a:r>
          </a:p>
        </p:txBody>
      </p:sp>
      <p:sp>
        <p:nvSpPr>
          <p:cNvPr id="566289" name="Text Box 21"/>
          <p:cNvSpPr txBox="1">
            <a:spLocks noChangeArrowheads="1"/>
          </p:cNvSpPr>
          <p:nvPr/>
        </p:nvSpPr>
        <p:spPr bwMode="auto">
          <a:xfrm>
            <a:off x="1692275" y="1125538"/>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cracking</a:t>
            </a:r>
          </a:p>
        </p:txBody>
      </p:sp>
      <p:pic>
        <p:nvPicPr>
          <p:cNvPr id="21" name="Picture 7" descr="c21"/>
          <p:cNvPicPr>
            <a:picLocks noChangeAspect="1" noChangeArrowheads="1"/>
          </p:cNvPicPr>
          <p:nvPr/>
        </p:nvPicPr>
        <p:blipFill>
          <a:blip r:embed="rId6">
            <a:lum contrast="10000"/>
            <a:extLst>
              <a:ext uri="{28A0092B-C50C-407E-A947-70E740481C1C}">
                <a14:useLocalDpi xmlns:a14="http://schemas.microsoft.com/office/drawing/2010/main" val="0"/>
              </a:ext>
            </a:extLst>
          </a:blip>
          <a:srcRect l="31323" t="10002" r="30655" b="54436"/>
          <a:stretch>
            <a:fillRect/>
          </a:stretch>
        </p:blipFill>
        <p:spPr bwMode="auto">
          <a:xfrm>
            <a:off x="4922838" y="3429000"/>
            <a:ext cx="4257675" cy="3095625"/>
          </a:xfrm>
          <a:prstGeom prst="rect">
            <a:avLst/>
          </a:prstGeom>
          <a:noFill/>
          <a:ln w="38100">
            <a:solidFill>
              <a:srgbClr val="00B0F0"/>
            </a:solidFill>
            <a:miter lim="800000"/>
            <a:headEnd/>
            <a:tailEnd/>
          </a:ln>
          <a:extLst>
            <a:ext uri="{909E8E84-426E-40DD-AFC4-6F175D3DCCD1}">
              <a14:hiddenFill xmlns:a14="http://schemas.microsoft.com/office/drawing/2010/main">
                <a:solidFill>
                  <a:srgbClr val="FFFFFF"/>
                </a:solidFill>
              </a14:hiddenFill>
            </a:ext>
          </a:extLst>
        </p:spPr>
      </p:pic>
      <p:sp>
        <p:nvSpPr>
          <p:cNvPr id="22" name="Prostokąt 21"/>
          <p:cNvSpPr/>
          <p:nvPr/>
        </p:nvSpPr>
        <p:spPr>
          <a:xfrm>
            <a:off x="1908175" y="4292600"/>
            <a:ext cx="863600" cy="720725"/>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sp>
        <p:nvSpPr>
          <p:cNvPr id="23" name="Strzałka w górę 22"/>
          <p:cNvSpPr/>
          <p:nvPr/>
        </p:nvSpPr>
        <p:spPr>
          <a:xfrm>
            <a:off x="6516688" y="5373688"/>
            <a:ext cx="215900" cy="431800"/>
          </a:xfrm>
          <a:prstGeom prst="upArrow">
            <a:avLst/>
          </a:prstGeom>
          <a:solidFill>
            <a:srgbClr val="FF33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pl-PL" sz="1800"/>
          </a:p>
        </p:txBody>
      </p:sp>
      <p:grpSp>
        <p:nvGrpSpPr>
          <p:cNvPr id="3" name="Grupa 28"/>
          <p:cNvGrpSpPr>
            <a:grpSpLocks/>
          </p:cNvGrpSpPr>
          <p:nvPr/>
        </p:nvGrpSpPr>
        <p:grpSpPr bwMode="auto">
          <a:xfrm>
            <a:off x="5651500" y="4076700"/>
            <a:ext cx="2233613" cy="2447925"/>
            <a:chOff x="5652120" y="4077072"/>
            <a:chExt cx="2232248" cy="2448272"/>
          </a:xfrm>
        </p:grpSpPr>
        <p:cxnSp>
          <p:nvCxnSpPr>
            <p:cNvPr id="25" name="Łącznik prosty 24"/>
            <p:cNvCxnSpPr/>
            <p:nvPr/>
          </p:nvCxnSpPr>
          <p:spPr>
            <a:xfrm flipV="1">
              <a:off x="5652120" y="5733070"/>
              <a:ext cx="864659" cy="21593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Łącznik prosty 25"/>
            <p:cNvCxnSpPr/>
            <p:nvPr/>
          </p:nvCxnSpPr>
          <p:spPr>
            <a:xfrm flipV="1">
              <a:off x="5867888" y="6309413"/>
              <a:ext cx="864659" cy="21593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7" name="Łącznik prosty 26"/>
            <p:cNvCxnSpPr/>
            <p:nvPr/>
          </p:nvCxnSpPr>
          <p:spPr>
            <a:xfrm flipV="1">
              <a:off x="7019709" y="4077072"/>
              <a:ext cx="864659" cy="21593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Łącznik prosty 27"/>
            <p:cNvCxnSpPr/>
            <p:nvPr/>
          </p:nvCxnSpPr>
          <p:spPr>
            <a:xfrm flipV="1">
              <a:off x="6876921" y="4797899"/>
              <a:ext cx="863072" cy="21593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12298"/>
                                        </p:tgtEl>
                                        <p:attrNameLst>
                                          <p:attrName>style.visibility</p:attrName>
                                        </p:attrNameLst>
                                      </p:cBhvr>
                                      <p:to>
                                        <p:strVal val="visible"/>
                                      </p:to>
                                    </p:set>
                                    <p:animEffect transition="in" filter="wipe(right)">
                                      <p:cBhvr>
                                        <p:cTn id="7" dur="500"/>
                                        <p:tgtEl>
                                          <p:spTgt spid="12298"/>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nodeType="clickEffect">
                                  <p:stCondLst>
                                    <p:cond delay="0"/>
                                  </p:stCondLst>
                                  <p:childTnLst>
                                    <p:set>
                                      <p:cBhvr>
                                        <p:cTn id="15" dur="1" fill="hold">
                                          <p:stCondLst>
                                            <p:cond delay="0"/>
                                          </p:stCondLst>
                                        </p:cTn>
                                        <p:tgtEl>
                                          <p:spTgt spid="12299"/>
                                        </p:tgtEl>
                                        <p:attrNameLst>
                                          <p:attrName>style.visibility</p:attrName>
                                        </p:attrNameLst>
                                      </p:cBhvr>
                                      <p:to>
                                        <p:strVal val="visible"/>
                                      </p:to>
                                    </p:set>
                                    <p:animEffect transition="in" filter="wipe(left)">
                                      <p:cBhvr>
                                        <p:cTn id="16" dur="500"/>
                                        <p:tgtEl>
                                          <p:spTgt spid="12299"/>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12306"/>
                                        </p:tgtEl>
                                        <p:attrNameLst>
                                          <p:attrName>style.visibility</p:attrName>
                                        </p:attrNameLst>
                                      </p:cBhvr>
                                      <p:to>
                                        <p:strVal val="visible"/>
                                      </p:to>
                                    </p:set>
                                    <p:animEffect transition="in" filter="wipe(up)">
                                      <p:cBhvr>
                                        <p:cTn id="21" dur="500"/>
                                        <p:tgtEl>
                                          <p:spTgt spid="12306"/>
                                        </p:tgtEl>
                                      </p:cBhvr>
                                    </p:animEffect>
                                  </p:childTnLst>
                                </p:cTn>
                              </p:par>
                            </p:childTnLst>
                          </p:cTn>
                        </p:par>
                        <p:par>
                          <p:cTn id="22" fill="hold" nodeType="afterGroup">
                            <p:stCondLst>
                              <p:cond delay="500"/>
                            </p:stCondLst>
                            <p:childTnLst>
                              <p:par>
                                <p:cTn id="23" presetID="1" presetClass="entr" presetSubtype="0" fill="hold" nodeType="afterEffect">
                                  <p:stCondLst>
                                    <p:cond delay="0"/>
                                  </p:stCondLst>
                                  <p:childTnLst>
                                    <p:set>
                                      <p:cBhvr>
                                        <p:cTn id="24" dur="1" fill="hold">
                                          <p:stCondLst>
                                            <p:cond delay="0"/>
                                          </p:stCondLst>
                                        </p:cTn>
                                        <p:tgtEl>
                                          <p:spTgt spid="12295"/>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300"/>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0" presetClass="path" presetSubtype="0" accel="50000" decel="50000" fill="hold" grpId="1" nodeType="clickEffect">
                                  <p:stCondLst>
                                    <p:cond delay="0"/>
                                  </p:stCondLst>
                                  <p:childTnLst>
                                    <p:animMotion origin="layout" path="M 0.09896 -0.0051 C 0.06215 0.01296 0.02569 0.03171 -0.00139 0.08264 C -0.02847 0.13356 -0.04584 0.21643 -0.06302 0.29907 " pathEditMode="relative" rAng="0" ptsTypes="aaA">
                                      <p:cBhvr>
                                        <p:cTn id="32" dur="2000" fill="hold"/>
                                        <p:tgtEl>
                                          <p:spTgt spid="12300"/>
                                        </p:tgtEl>
                                        <p:attrNameLst>
                                          <p:attrName>ppt_x</p:attrName>
                                          <p:attrName>ppt_y</p:attrName>
                                        </p:attrNameLst>
                                      </p:cBhvr>
                                      <p:rCtr x="-8108" y="15208"/>
                                    </p:animMotion>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22" presetClass="entr" presetSubtype="8"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wipe(left)">
                                      <p:cBhvr>
                                        <p:cTn id="43" dur="500"/>
                                        <p:tgtEl>
                                          <p:spTgt spid="3"/>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par>
                                <p:cTn id="48" presetID="63" presetClass="path" presetSubtype="0" accel="50000" decel="50000" fill="hold" grpId="1" nodeType="withEffect">
                                  <p:stCondLst>
                                    <p:cond delay="0"/>
                                  </p:stCondLst>
                                  <p:childTnLst>
                                    <p:animMotion origin="layout" path="M 3.88889E-6 5.78035E-7 L 0.10243 -0.04208 " pathEditMode="relative" rAng="0" ptsTypes="AA">
                                      <p:cBhvr>
                                        <p:cTn id="49" dur="2000" fill="hold"/>
                                        <p:tgtEl>
                                          <p:spTgt spid="23"/>
                                        </p:tgtEl>
                                        <p:attrNameLst>
                                          <p:attrName>ppt_x</p:attrName>
                                          <p:attrName>ppt_y</p:attrName>
                                        </p:attrNameLst>
                                      </p:cBhvr>
                                      <p:rCtr x="5122" y="-210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0" grpId="0" animBg="1"/>
      <p:bldP spid="12300" grpId="1" animBg="1"/>
      <p:bldP spid="12306" grpId="0" animBg="1"/>
      <p:bldP spid="22" grpId="0" animBg="1"/>
      <p:bldP spid="23" grpId="0" animBg="1"/>
      <p:bldP spid="23" grpId="1" animBg="1"/>
    </p:bldLst>
  </p:timing>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8322" name="Picture 4" descr="new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1750"/>
            <a:ext cx="8737600" cy="679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8"/>
          <p:cNvGrpSpPr>
            <a:grpSpLocks/>
          </p:cNvGrpSpPr>
          <p:nvPr/>
        </p:nvGrpSpPr>
        <p:grpSpPr bwMode="auto">
          <a:xfrm>
            <a:off x="1931988" y="1905000"/>
            <a:ext cx="5243512" cy="2843213"/>
            <a:chOff x="1217" y="1200"/>
            <a:chExt cx="3303" cy="1791"/>
          </a:xfrm>
        </p:grpSpPr>
        <p:sp>
          <p:nvSpPr>
            <p:cNvPr id="568330" name="Freeform 12"/>
            <p:cNvSpPr>
              <a:spLocks/>
            </p:cNvSpPr>
            <p:nvPr/>
          </p:nvSpPr>
          <p:spPr bwMode="auto">
            <a:xfrm>
              <a:off x="3787" y="1881"/>
              <a:ext cx="733" cy="370"/>
            </a:xfrm>
            <a:custGeom>
              <a:avLst/>
              <a:gdLst>
                <a:gd name="T0" fmla="*/ 0 w 733"/>
                <a:gd name="T1" fmla="*/ 370 h 370"/>
                <a:gd name="T2" fmla="*/ 363 w 733"/>
                <a:gd name="T3" fmla="*/ 324 h 370"/>
                <a:gd name="T4" fmla="*/ 545 w 733"/>
                <a:gd name="T5" fmla="*/ 324 h 370"/>
                <a:gd name="T6" fmla="*/ 681 w 733"/>
                <a:gd name="T7" fmla="*/ 279 h 370"/>
                <a:gd name="T8" fmla="*/ 726 w 733"/>
                <a:gd name="T9" fmla="*/ 234 h 370"/>
                <a:gd name="T10" fmla="*/ 726 w 733"/>
                <a:gd name="T11" fmla="*/ 143 h 370"/>
                <a:gd name="T12" fmla="*/ 681 w 733"/>
                <a:gd name="T13" fmla="*/ 98 h 370"/>
                <a:gd name="T14" fmla="*/ 635 w 733"/>
                <a:gd name="T15" fmla="*/ 52 h 370"/>
                <a:gd name="T16" fmla="*/ 635 w 733"/>
                <a:gd name="T17" fmla="*/ 7 h 370"/>
                <a:gd name="T18" fmla="*/ 590 w 733"/>
                <a:gd name="T19" fmla="*/ 7 h 37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3"/>
                <a:gd name="T31" fmla="*/ 0 h 370"/>
                <a:gd name="T32" fmla="*/ 733 w 733"/>
                <a:gd name="T33" fmla="*/ 370 h 37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3" h="370">
                  <a:moveTo>
                    <a:pt x="0" y="370"/>
                  </a:moveTo>
                  <a:cubicBezTo>
                    <a:pt x="136" y="351"/>
                    <a:pt x="272" y="332"/>
                    <a:pt x="363" y="324"/>
                  </a:cubicBezTo>
                  <a:cubicBezTo>
                    <a:pt x="454" y="316"/>
                    <a:pt x="492" y="331"/>
                    <a:pt x="545" y="324"/>
                  </a:cubicBezTo>
                  <a:cubicBezTo>
                    <a:pt x="598" y="317"/>
                    <a:pt x="651" y="294"/>
                    <a:pt x="681" y="279"/>
                  </a:cubicBezTo>
                  <a:cubicBezTo>
                    <a:pt x="711" y="264"/>
                    <a:pt x="719" y="257"/>
                    <a:pt x="726" y="234"/>
                  </a:cubicBezTo>
                  <a:cubicBezTo>
                    <a:pt x="733" y="211"/>
                    <a:pt x="733" y="166"/>
                    <a:pt x="726" y="143"/>
                  </a:cubicBezTo>
                  <a:cubicBezTo>
                    <a:pt x="719" y="120"/>
                    <a:pt x="696" y="113"/>
                    <a:pt x="681" y="98"/>
                  </a:cubicBezTo>
                  <a:cubicBezTo>
                    <a:pt x="666" y="83"/>
                    <a:pt x="643" y="67"/>
                    <a:pt x="635" y="52"/>
                  </a:cubicBezTo>
                  <a:cubicBezTo>
                    <a:pt x="627" y="37"/>
                    <a:pt x="642" y="14"/>
                    <a:pt x="635" y="7"/>
                  </a:cubicBezTo>
                  <a:cubicBezTo>
                    <a:pt x="628" y="0"/>
                    <a:pt x="609" y="3"/>
                    <a:pt x="590" y="7"/>
                  </a:cubicBezTo>
                </a:path>
              </a:pathLst>
            </a:custGeom>
            <a:noFill/>
            <a:ln w="38100" cap="rnd" cmpd="sng">
              <a:solidFill>
                <a:srgbClr val="FF33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68331" name="Freeform 14"/>
            <p:cNvSpPr>
              <a:spLocks/>
            </p:cNvSpPr>
            <p:nvPr/>
          </p:nvSpPr>
          <p:spPr bwMode="auto">
            <a:xfrm>
              <a:off x="1882" y="1200"/>
              <a:ext cx="680" cy="923"/>
            </a:xfrm>
            <a:custGeom>
              <a:avLst/>
              <a:gdLst>
                <a:gd name="T0" fmla="*/ 0 w 680"/>
                <a:gd name="T1" fmla="*/ 7 h 923"/>
                <a:gd name="T2" fmla="*/ 45 w 680"/>
                <a:gd name="T3" fmla="*/ 53 h 923"/>
                <a:gd name="T4" fmla="*/ 136 w 680"/>
                <a:gd name="T5" fmla="*/ 325 h 923"/>
                <a:gd name="T6" fmla="*/ 182 w 680"/>
                <a:gd name="T7" fmla="*/ 506 h 923"/>
                <a:gd name="T8" fmla="*/ 272 w 680"/>
                <a:gd name="T9" fmla="*/ 733 h 923"/>
                <a:gd name="T10" fmla="*/ 408 w 680"/>
                <a:gd name="T11" fmla="*/ 869 h 923"/>
                <a:gd name="T12" fmla="*/ 499 w 680"/>
                <a:gd name="T13" fmla="*/ 915 h 923"/>
                <a:gd name="T14" fmla="*/ 590 w 680"/>
                <a:gd name="T15" fmla="*/ 915 h 923"/>
                <a:gd name="T16" fmla="*/ 680 w 680"/>
                <a:gd name="T17" fmla="*/ 915 h 92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80"/>
                <a:gd name="T28" fmla="*/ 0 h 923"/>
                <a:gd name="T29" fmla="*/ 680 w 680"/>
                <a:gd name="T30" fmla="*/ 923 h 92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80" h="923">
                  <a:moveTo>
                    <a:pt x="0" y="7"/>
                  </a:moveTo>
                  <a:cubicBezTo>
                    <a:pt x="11" y="3"/>
                    <a:pt x="22" y="0"/>
                    <a:pt x="45" y="53"/>
                  </a:cubicBezTo>
                  <a:cubicBezTo>
                    <a:pt x="68" y="106"/>
                    <a:pt x="113" y="249"/>
                    <a:pt x="136" y="325"/>
                  </a:cubicBezTo>
                  <a:cubicBezTo>
                    <a:pt x="159" y="401"/>
                    <a:pt x="159" y="438"/>
                    <a:pt x="182" y="506"/>
                  </a:cubicBezTo>
                  <a:cubicBezTo>
                    <a:pt x="205" y="574"/>
                    <a:pt x="234" y="673"/>
                    <a:pt x="272" y="733"/>
                  </a:cubicBezTo>
                  <a:cubicBezTo>
                    <a:pt x="310" y="793"/>
                    <a:pt x="370" y="839"/>
                    <a:pt x="408" y="869"/>
                  </a:cubicBezTo>
                  <a:cubicBezTo>
                    <a:pt x="446" y="899"/>
                    <a:pt x="469" y="907"/>
                    <a:pt x="499" y="915"/>
                  </a:cubicBezTo>
                  <a:cubicBezTo>
                    <a:pt x="529" y="923"/>
                    <a:pt x="560" y="915"/>
                    <a:pt x="590" y="915"/>
                  </a:cubicBezTo>
                  <a:cubicBezTo>
                    <a:pt x="620" y="915"/>
                    <a:pt x="650" y="915"/>
                    <a:pt x="680" y="915"/>
                  </a:cubicBezTo>
                </a:path>
              </a:pathLst>
            </a:custGeom>
            <a:noFill/>
            <a:ln w="38100" cap="rnd" cmpd="sng">
              <a:solidFill>
                <a:srgbClr val="FF33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68332" name="Freeform 15"/>
            <p:cNvSpPr>
              <a:spLocks/>
            </p:cNvSpPr>
            <p:nvPr/>
          </p:nvSpPr>
          <p:spPr bwMode="auto">
            <a:xfrm>
              <a:off x="1217" y="2795"/>
              <a:ext cx="710" cy="196"/>
            </a:xfrm>
            <a:custGeom>
              <a:avLst/>
              <a:gdLst>
                <a:gd name="T0" fmla="*/ 30 w 710"/>
                <a:gd name="T1" fmla="*/ 181 h 196"/>
                <a:gd name="T2" fmla="*/ 75 w 710"/>
                <a:gd name="T3" fmla="*/ 181 h 196"/>
                <a:gd name="T4" fmla="*/ 484 w 710"/>
                <a:gd name="T5" fmla="*/ 91 h 196"/>
                <a:gd name="T6" fmla="*/ 710 w 710"/>
                <a:gd name="T7" fmla="*/ 0 h 196"/>
                <a:gd name="T8" fmla="*/ 0 60000 65536"/>
                <a:gd name="T9" fmla="*/ 0 60000 65536"/>
                <a:gd name="T10" fmla="*/ 0 60000 65536"/>
                <a:gd name="T11" fmla="*/ 0 60000 65536"/>
                <a:gd name="T12" fmla="*/ 0 w 710"/>
                <a:gd name="T13" fmla="*/ 0 h 196"/>
                <a:gd name="T14" fmla="*/ 710 w 710"/>
                <a:gd name="T15" fmla="*/ 196 h 196"/>
              </a:gdLst>
              <a:ahLst/>
              <a:cxnLst>
                <a:cxn ang="T8">
                  <a:pos x="T0" y="T1"/>
                </a:cxn>
                <a:cxn ang="T9">
                  <a:pos x="T2" y="T3"/>
                </a:cxn>
                <a:cxn ang="T10">
                  <a:pos x="T4" y="T5"/>
                </a:cxn>
                <a:cxn ang="T11">
                  <a:pos x="T6" y="T7"/>
                </a:cxn>
              </a:cxnLst>
              <a:rect l="T12" t="T13" r="T14" b="T15"/>
              <a:pathLst>
                <a:path w="710" h="196">
                  <a:moveTo>
                    <a:pt x="30" y="181"/>
                  </a:moveTo>
                  <a:cubicBezTo>
                    <a:pt x="15" y="188"/>
                    <a:pt x="0" y="196"/>
                    <a:pt x="75" y="181"/>
                  </a:cubicBezTo>
                  <a:cubicBezTo>
                    <a:pt x="150" y="166"/>
                    <a:pt x="378" y="121"/>
                    <a:pt x="484" y="91"/>
                  </a:cubicBezTo>
                  <a:cubicBezTo>
                    <a:pt x="590" y="61"/>
                    <a:pt x="650" y="30"/>
                    <a:pt x="710" y="0"/>
                  </a:cubicBezTo>
                </a:path>
              </a:pathLst>
            </a:custGeom>
            <a:noFill/>
            <a:ln w="38100" cap="rnd" cmpd="sng">
              <a:solidFill>
                <a:srgbClr val="FF33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grpSp>
      <p:grpSp>
        <p:nvGrpSpPr>
          <p:cNvPr id="3" name="Group 17"/>
          <p:cNvGrpSpPr>
            <a:grpSpLocks/>
          </p:cNvGrpSpPr>
          <p:nvPr/>
        </p:nvGrpSpPr>
        <p:grpSpPr bwMode="auto">
          <a:xfrm>
            <a:off x="3119438" y="823913"/>
            <a:ext cx="4332287" cy="3625850"/>
            <a:chOff x="1965" y="519"/>
            <a:chExt cx="2729" cy="2284"/>
          </a:xfrm>
        </p:grpSpPr>
        <p:sp>
          <p:nvSpPr>
            <p:cNvPr id="568328" name="Freeform 13"/>
            <p:cNvSpPr>
              <a:spLocks/>
            </p:cNvSpPr>
            <p:nvPr/>
          </p:nvSpPr>
          <p:spPr bwMode="auto">
            <a:xfrm>
              <a:off x="1965" y="1873"/>
              <a:ext cx="2729" cy="930"/>
            </a:xfrm>
            <a:custGeom>
              <a:avLst/>
              <a:gdLst>
                <a:gd name="T0" fmla="*/ 915 w 2729"/>
                <a:gd name="T1" fmla="*/ 151 h 930"/>
                <a:gd name="T2" fmla="*/ 779 w 2729"/>
                <a:gd name="T3" fmla="*/ 196 h 930"/>
                <a:gd name="T4" fmla="*/ 461 w 2729"/>
                <a:gd name="T5" fmla="*/ 378 h 930"/>
                <a:gd name="T6" fmla="*/ 325 w 2729"/>
                <a:gd name="T7" fmla="*/ 468 h 930"/>
                <a:gd name="T8" fmla="*/ 144 w 2729"/>
                <a:gd name="T9" fmla="*/ 605 h 930"/>
                <a:gd name="T10" fmla="*/ 53 w 2729"/>
                <a:gd name="T11" fmla="*/ 786 h 930"/>
                <a:gd name="T12" fmla="*/ 8 w 2729"/>
                <a:gd name="T13" fmla="*/ 877 h 930"/>
                <a:gd name="T14" fmla="*/ 99 w 2729"/>
                <a:gd name="T15" fmla="*/ 922 h 930"/>
                <a:gd name="T16" fmla="*/ 416 w 2729"/>
                <a:gd name="T17" fmla="*/ 831 h 930"/>
                <a:gd name="T18" fmla="*/ 734 w 2729"/>
                <a:gd name="T19" fmla="*/ 650 h 930"/>
                <a:gd name="T20" fmla="*/ 870 w 2729"/>
                <a:gd name="T21" fmla="*/ 559 h 930"/>
                <a:gd name="T22" fmla="*/ 1051 w 2729"/>
                <a:gd name="T23" fmla="*/ 468 h 930"/>
                <a:gd name="T24" fmla="*/ 1278 w 2729"/>
                <a:gd name="T25" fmla="*/ 378 h 930"/>
                <a:gd name="T26" fmla="*/ 1459 w 2729"/>
                <a:gd name="T27" fmla="*/ 332 h 930"/>
                <a:gd name="T28" fmla="*/ 1595 w 2729"/>
                <a:gd name="T29" fmla="*/ 332 h 930"/>
                <a:gd name="T30" fmla="*/ 1731 w 2729"/>
                <a:gd name="T31" fmla="*/ 378 h 930"/>
                <a:gd name="T32" fmla="*/ 1822 w 2729"/>
                <a:gd name="T33" fmla="*/ 196 h 930"/>
                <a:gd name="T34" fmla="*/ 1822 w 2729"/>
                <a:gd name="T35" fmla="*/ 60 h 930"/>
                <a:gd name="T36" fmla="*/ 2230 w 2729"/>
                <a:gd name="T37" fmla="*/ 15 h 930"/>
                <a:gd name="T38" fmla="*/ 2321 w 2729"/>
                <a:gd name="T39" fmla="*/ 15 h 930"/>
                <a:gd name="T40" fmla="*/ 2457 w 2729"/>
                <a:gd name="T41" fmla="*/ 15 h 930"/>
                <a:gd name="T42" fmla="*/ 2503 w 2729"/>
                <a:gd name="T43" fmla="*/ 106 h 930"/>
                <a:gd name="T44" fmla="*/ 2548 w 2729"/>
                <a:gd name="T45" fmla="*/ 242 h 930"/>
                <a:gd name="T46" fmla="*/ 2729 w 2729"/>
                <a:gd name="T47" fmla="*/ 242 h 93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29"/>
                <a:gd name="T73" fmla="*/ 0 h 930"/>
                <a:gd name="T74" fmla="*/ 2729 w 2729"/>
                <a:gd name="T75" fmla="*/ 930 h 93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29" h="930">
                  <a:moveTo>
                    <a:pt x="915" y="151"/>
                  </a:moveTo>
                  <a:cubicBezTo>
                    <a:pt x="884" y="154"/>
                    <a:pt x="854" y="158"/>
                    <a:pt x="779" y="196"/>
                  </a:cubicBezTo>
                  <a:cubicBezTo>
                    <a:pt x="704" y="234"/>
                    <a:pt x="537" y="333"/>
                    <a:pt x="461" y="378"/>
                  </a:cubicBezTo>
                  <a:cubicBezTo>
                    <a:pt x="385" y="423"/>
                    <a:pt x="378" y="430"/>
                    <a:pt x="325" y="468"/>
                  </a:cubicBezTo>
                  <a:cubicBezTo>
                    <a:pt x="272" y="506"/>
                    <a:pt x="189" y="552"/>
                    <a:pt x="144" y="605"/>
                  </a:cubicBezTo>
                  <a:cubicBezTo>
                    <a:pt x="99" y="658"/>
                    <a:pt x="76" y="741"/>
                    <a:pt x="53" y="786"/>
                  </a:cubicBezTo>
                  <a:cubicBezTo>
                    <a:pt x="30" y="831"/>
                    <a:pt x="0" y="854"/>
                    <a:pt x="8" y="877"/>
                  </a:cubicBezTo>
                  <a:cubicBezTo>
                    <a:pt x="16" y="900"/>
                    <a:pt x="31" y="930"/>
                    <a:pt x="99" y="922"/>
                  </a:cubicBezTo>
                  <a:cubicBezTo>
                    <a:pt x="167" y="914"/>
                    <a:pt x="310" y="876"/>
                    <a:pt x="416" y="831"/>
                  </a:cubicBezTo>
                  <a:cubicBezTo>
                    <a:pt x="522" y="786"/>
                    <a:pt x="658" y="695"/>
                    <a:pt x="734" y="650"/>
                  </a:cubicBezTo>
                  <a:cubicBezTo>
                    <a:pt x="810" y="605"/>
                    <a:pt x="817" y="589"/>
                    <a:pt x="870" y="559"/>
                  </a:cubicBezTo>
                  <a:cubicBezTo>
                    <a:pt x="923" y="529"/>
                    <a:pt x="983" y="498"/>
                    <a:pt x="1051" y="468"/>
                  </a:cubicBezTo>
                  <a:cubicBezTo>
                    <a:pt x="1119" y="438"/>
                    <a:pt x="1210" y="401"/>
                    <a:pt x="1278" y="378"/>
                  </a:cubicBezTo>
                  <a:cubicBezTo>
                    <a:pt x="1346" y="355"/>
                    <a:pt x="1406" y="340"/>
                    <a:pt x="1459" y="332"/>
                  </a:cubicBezTo>
                  <a:cubicBezTo>
                    <a:pt x="1512" y="324"/>
                    <a:pt x="1550" y="324"/>
                    <a:pt x="1595" y="332"/>
                  </a:cubicBezTo>
                  <a:cubicBezTo>
                    <a:pt x="1640" y="340"/>
                    <a:pt x="1693" y="401"/>
                    <a:pt x="1731" y="378"/>
                  </a:cubicBezTo>
                  <a:cubicBezTo>
                    <a:pt x="1769" y="355"/>
                    <a:pt x="1807" y="249"/>
                    <a:pt x="1822" y="196"/>
                  </a:cubicBezTo>
                  <a:cubicBezTo>
                    <a:pt x="1837" y="143"/>
                    <a:pt x="1754" y="90"/>
                    <a:pt x="1822" y="60"/>
                  </a:cubicBezTo>
                  <a:cubicBezTo>
                    <a:pt x="1890" y="30"/>
                    <a:pt x="2147" y="22"/>
                    <a:pt x="2230" y="15"/>
                  </a:cubicBezTo>
                  <a:cubicBezTo>
                    <a:pt x="2313" y="8"/>
                    <a:pt x="2283" y="15"/>
                    <a:pt x="2321" y="15"/>
                  </a:cubicBezTo>
                  <a:cubicBezTo>
                    <a:pt x="2359" y="15"/>
                    <a:pt x="2427" y="0"/>
                    <a:pt x="2457" y="15"/>
                  </a:cubicBezTo>
                  <a:cubicBezTo>
                    <a:pt x="2487" y="30"/>
                    <a:pt x="2488" y="68"/>
                    <a:pt x="2503" y="106"/>
                  </a:cubicBezTo>
                  <a:cubicBezTo>
                    <a:pt x="2518" y="144"/>
                    <a:pt x="2511" y="219"/>
                    <a:pt x="2548" y="242"/>
                  </a:cubicBezTo>
                  <a:cubicBezTo>
                    <a:pt x="2585" y="265"/>
                    <a:pt x="2657" y="253"/>
                    <a:pt x="2729" y="242"/>
                  </a:cubicBezTo>
                </a:path>
              </a:pathLst>
            </a:custGeom>
            <a:noFill/>
            <a:ln w="38100" cap="flat" cmpd="sng">
              <a:solidFill>
                <a:srgbClr val="00FF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68329" name="Freeform 16"/>
            <p:cNvSpPr>
              <a:spLocks/>
            </p:cNvSpPr>
            <p:nvPr/>
          </p:nvSpPr>
          <p:spPr bwMode="auto">
            <a:xfrm>
              <a:off x="2880" y="519"/>
              <a:ext cx="559" cy="1505"/>
            </a:xfrm>
            <a:custGeom>
              <a:avLst/>
              <a:gdLst>
                <a:gd name="T0" fmla="*/ 454 w 559"/>
                <a:gd name="T1" fmla="*/ 8 h 1505"/>
                <a:gd name="T2" fmla="*/ 454 w 559"/>
                <a:gd name="T3" fmla="*/ 53 h 1505"/>
                <a:gd name="T4" fmla="*/ 544 w 559"/>
                <a:gd name="T5" fmla="*/ 326 h 1505"/>
                <a:gd name="T6" fmla="*/ 544 w 559"/>
                <a:gd name="T7" fmla="*/ 507 h 1505"/>
                <a:gd name="T8" fmla="*/ 544 w 559"/>
                <a:gd name="T9" fmla="*/ 643 h 1505"/>
                <a:gd name="T10" fmla="*/ 499 w 559"/>
                <a:gd name="T11" fmla="*/ 779 h 1505"/>
                <a:gd name="T12" fmla="*/ 499 w 559"/>
                <a:gd name="T13" fmla="*/ 961 h 1505"/>
                <a:gd name="T14" fmla="*/ 408 w 559"/>
                <a:gd name="T15" fmla="*/ 1051 h 1505"/>
                <a:gd name="T16" fmla="*/ 363 w 559"/>
                <a:gd name="T17" fmla="*/ 1142 h 1505"/>
                <a:gd name="T18" fmla="*/ 272 w 559"/>
                <a:gd name="T19" fmla="*/ 1187 h 1505"/>
                <a:gd name="T20" fmla="*/ 227 w 559"/>
                <a:gd name="T21" fmla="*/ 1278 h 1505"/>
                <a:gd name="T22" fmla="*/ 91 w 559"/>
                <a:gd name="T23" fmla="*/ 1369 h 1505"/>
                <a:gd name="T24" fmla="*/ 45 w 559"/>
                <a:gd name="T25" fmla="*/ 1369 h 1505"/>
                <a:gd name="T26" fmla="*/ 0 w 559"/>
                <a:gd name="T27" fmla="*/ 1505 h 150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59"/>
                <a:gd name="T43" fmla="*/ 0 h 1505"/>
                <a:gd name="T44" fmla="*/ 559 w 559"/>
                <a:gd name="T45" fmla="*/ 1505 h 150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59" h="1505">
                  <a:moveTo>
                    <a:pt x="454" y="8"/>
                  </a:moveTo>
                  <a:cubicBezTo>
                    <a:pt x="446" y="4"/>
                    <a:pt x="439" y="0"/>
                    <a:pt x="454" y="53"/>
                  </a:cubicBezTo>
                  <a:cubicBezTo>
                    <a:pt x="469" y="106"/>
                    <a:pt x="529" y="251"/>
                    <a:pt x="544" y="326"/>
                  </a:cubicBezTo>
                  <a:cubicBezTo>
                    <a:pt x="559" y="401"/>
                    <a:pt x="544" y="454"/>
                    <a:pt x="544" y="507"/>
                  </a:cubicBezTo>
                  <a:cubicBezTo>
                    <a:pt x="544" y="560"/>
                    <a:pt x="551" y="598"/>
                    <a:pt x="544" y="643"/>
                  </a:cubicBezTo>
                  <a:cubicBezTo>
                    <a:pt x="537" y="688"/>
                    <a:pt x="506" y="726"/>
                    <a:pt x="499" y="779"/>
                  </a:cubicBezTo>
                  <a:cubicBezTo>
                    <a:pt x="492" y="832"/>
                    <a:pt x="514" y="916"/>
                    <a:pt x="499" y="961"/>
                  </a:cubicBezTo>
                  <a:cubicBezTo>
                    <a:pt x="484" y="1006"/>
                    <a:pt x="431" y="1021"/>
                    <a:pt x="408" y="1051"/>
                  </a:cubicBezTo>
                  <a:cubicBezTo>
                    <a:pt x="385" y="1081"/>
                    <a:pt x="386" y="1119"/>
                    <a:pt x="363" y="1142"/>
                  </a:cubicBezTo>
                  <a:cubicBezTo>
                    <a:pt x="340" y="1165"/>
                    <a:pt x="295" y="1164"/>
                    <a:pt x="272" y="1187"/>
                  </a:cubicBezTo>
                  <a:cubicBezTo>
                    <a:pt x="249" y="1210"/>
                    <a:pt x="257" y="1248"/>
                    <a:pt x="227" y="1278"/>
                  </a:cubicBezTo>
                  <a:cubicBezTo>
                    <a:pt x="197" y="1308"/>
                    <a:pt x="121" y="1354"/>
                    <a:pt x="91" y="1369"/>
                  </a:cubicBezTo>
                  <a:cubicBezTo>
                    <a:pt x="61" y="1384"/>
                    <a:pt x="60" y="1346"/>
                    <a:pt x="45" y="1369"/>
                  </a:cubicBezTo>
                  <a:cubicBezTo>
                    <a:pt x="30" y="1392"/>
                    <a:pt x="15" y="1448"/>
                    <a:pt x="0" y="1505"/>
                  </a:cubicBezTo>
                </a:path>
              </a:pathLst>
            </a:custGeom>
            <a:noFill/>
            <a:ln w="38100" cap="flat" cmpd="sng">
              <a:solidFill>
                <a:srgbClr val="00FF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grpSp>
      <p:sp>
        <p:nvSpPr>
          <p:cNvPr id="568325" name="pole tekstowe 10"/>
          <p:cNvSpPr txBox="1">
            <a:spLocks noChangeArrowheads="1"/>
          </p:cNvSpPr>
          <p:nvPr/>
        </p:nvSpPr>
        <p:spPr bwMode="auto">
          <a:xfrm>
            <a:off x="971550" y="3068638"/>
            <a:ext cx="10175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Layer -x</a:t>
            </a:r>
          </a:p>
        </p:txBody>
      </p:sp>
      <p:sp>
        <p:nvSpPr>
          <p:cNvPr id="568326" name="pole tekstowe 11"/>
          <p:cNvSpPr txBox="1">
            <a:spLocks noChangeArrowheads="1"/>
          </p:cNvSpPr>
          <p:nvPr/>
        </p:nvSpPr>
        <p:spPr bwMode="auto">
          <a:xfrm>
            <a:off x="6948488" y="1628775"/>
            <a:ext cx="10175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Layer- y</a:t>
            </a:r>
          </a:p>
        </p:txBody>
      </p:sp>
      <p:sp>
        <p:nvSpPr>
          <p:cNvPr id="568327" name="pole tekstowe 4"/>
          <p:cNvSpPr txBox="1">
            <a:spLocks noChangeArrowheads="1"/>
          </p:cNvSpPr>
          <p:nvPr/>
        </p:nvSpPr>
        <p:spPr bwMode="auto">
          <a:xfrm>
            <a:off x="112713" y="0"/>
            <a:ext cx="12906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latin typeface="Arial" panose="020B0604020202020204" pitchFamily="34" charset="0"/>
                <a:cs typeface="Arial" panose="020B0604020202020204" pitchFamily="34" charset="0"/>
              </a:rPr>
              <a:t>TEM</a:t>
            </a:r>
            <a:r>
              <a:rPr lang="pl-PL" altLang="pl-PL" sz="1800">
                <a:latin typeface="Arial" panose="020B0604020202020204" pitchFamily="34" charset="0"/>
                <a:cs typeface="Arial" panose="020B0604020202020204" pitchFamily="34" charset="0"/>
              </a:rPr>
              <a:t> </a:t>
            </a:r>
            <a:r>
              <a:rPr lang="pl-PL" altLang="pl-PL" sz="1800" i="1">
                <a:latin typeface="Arial" panose="020B0604020202020204" pitchFamily="34" charset="0"/>
                <a:cs typeface="Arial" panose="020B0604020202020204" pitchFamily="34" charset="0"/>
              </a:rPr>
              <a:t>BF</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right)">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9346" name="Grupa 43"/>
          <p:cNvGrpSpPr>
            <a:grpSpLocks/>
          </p:cNvGrpSpPr>
          <p:nvPr/>
        </p:nvGrpSpPr>
        <p:grpSpPr bwMode="auto">
          <a:xfrm>
            <a:off x="0" y="-42863"/>
            <a:ext cx="9205913" cy="6900863"/>
            <a:chOff x="0" y="-42863"/>
            <a:chExt cx="9205913" cy="6900863"/>
          </a:xfrm>
        </p:grpSpPr>
        <p:pic>
          <p:nvPicPr>
            <p:cNvPr id="569347" name="Picture 4" descr="Frame5+"/>
            <p:cNvPicPr>
              <a:picLocks noChangeAspect="1" noChangeArrowheads="1"/>
            </p:cNvPicPr>
            <p:nvPr/>
          </p:nvPicPr>
          <p:blipFill>
            <a:blip r:embed="rId2">
              <a:lum bright="12000"/>
              <a:extLst>
                <a:ext uri="{28A0092B-C50C-407E-A947-70E740481C1C}">
                  <a14:useLocalDpi xmlns:a14="http://schemas.microsoft.com/office/drawing/2010/main" val="0"/>
                </a:ext>
              </a:extLst>
            </a:blip>
            <a:srcRect l="53690" t="13039" b="16428"/>
            <a:stretch>
              <a:fillRect/>
            </a:stretch>
          </p:blipFill>
          <p:spPr bwMode="auto">
            <a:xfrm>
              <a:off x="2124075" y="0"/>
              <a:ext cx="45021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Dowolny kształt 13"/>
            <p:cNvSpPr/>
            <p:nvPr/>
          </p:nvSpPr>
          <p:spPr>
            <a:xfrm>
              <a:off x="2324100" y="2551113"/>
              <a:ext cx="2884488" cy="3341687"/>
            </a:xfrm>
            <a:custGeom>
              <a:avLst/>
              <a:gdLst>
                <a:gd name="connsiteX0" fmla="*/ 0 w 2885017"/>
                <a:gd name="connsiteY0" fmla="*/ 446617 h 3342217"/>
                <a:gd name="connsiteX1" fmla="*/ 1130300 w 2885017"/>
                <a:gd name="connsiteY1" fmla="*/ 281517 h 3342217"/>
                <a:gd name="connsiteX2" fmla="*/ 1841500 w 2885017"/>
                <a:gd name="connsiteY2" fmla="*/ 141817 h 3342217"/>
                <a:gd name="connsiteX3" fmla="*/ 2247900 w 2885017"/>
                <a:gd name="connsiteY3" fmla="*/ 2117 h 3342217"/>
                <a:gd name="connsiteX4" fmla="*/ 2527300 w 2885017"/>
                <a:gd name="connsiteY4" fmla="*/ 154517 h 3342217"/>
                <a:gd name="connsiteX5" fmla="*/ 2730500 w 2885017"/>
                <a:gd name="connsiteY5" fmla="*/ 713317 h 3342217"/>
                <a:gd name="connsiteX6" fmla="*/ 2768600 w 2885017"/>
                <a:gd name="connsiteY6" fmla="*/ 1310217 h 3342217"/>
                <a:gd name="connsiteX7" fmla="*/ 2857500 w 2885017"/>
                <a:gd name="connsiteY7" fmla="*/ 2580217 h 3342217"/>
                <a:gd name="connsiteX8" fmla="*/ 2603500 w 2885017"/>
                <a:gd name="connsiteY8" fmla="*/ 3024717 h 3342217"/>
                <a:gd name="connsiteX9" fmla="*/ 2336800 w 2885017"/>
                <a:gd name="connsiteY9" fmla="*/ 3240617 h 3342217"/>
                <a:gd name="connsiteX10" fmla="*/ 2006600 w 2885017"/>
                <a:gd name="connsiteY10" fmla="*/ 3202517 h 3342217"/>
                <a:gd name="connsiteX11" fmla="*/ 1435100 w 2885017"/>
                <a:gd name="connsiteY11" fmla="*/ 3164417 h 3342217"/>
                <a:gd name="connsiteX12" fmla="*/ 711200 w 2885017"/>
                <a:gd name="connsiteY12" fmla="*/ 3278717 h 3342217"/>
                <a:gd name="connsiteX13" fmla="*/ 431800 w 2885017"/>
                <a:gd name="connsiteY13" fmla="*/ 3342217 h 334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5017" h="3342217">
                  <a:moveTo>
                    <a:pt x="0" y="446617"/>
                  </a:moveTo>
                  <a:lnTo>
                    <a:pt x="1130300" y="281517"/>
                  </a:lnTo>
                  <a:cubicBezTo>
                    <a:pt x="1437217" y="230717"/>
                    <a:pt x="1655234" y="188384"/>
                    <a:pt x="1841500" y="141817"/>
                  </a:cubicBezTo>
                  <a:cubicBezTo>
                    <a:pt x="2027766" y="95250"/>
                    <a:pt x="2133600" y="0"/>
                    <a:pt x="2247900" y="2117"/>
                  </a:cubicBezTo>
                  <a:cubicBezTo>
                    <a:pt x="2362200" y="4234"/>
                    <a:pt x="2446867" y="35984"/>
                    <a:pt x="2527300" y="154517"/>
                  </a:cubicBezTo>
                  <a:cubicBezTo>
                    <a:pt x="2607733" y="273050"/>
                    <a:pt x="2690283" y="520700"/>
                    <a:pt x="2730500" y="713317"/>
                  </a:cubicBezTo>
                  <a:cubicBezTo>
                    <a:pt x="2770717" y="905934"/>
                    <a:pt x="2747433" y="999067"/>
                    <a:pt x="2768600" y="1310217"/>
                  </a:cubicBezTo>
                  <a:cubicBezTo>
                    <a:pt x="2789767" y="1621367"/>
                    <a:pt x="2885017" y="2294467"/>
                    <a:pt x="2857500" y="2580217"/>
                  </a:cubicBezTo>
                  <a:cubicBezTo>
                    <a:pt x="2829983" y="2865967"/>
                    <a:pt x="2690283" y="2914650"/>
                    <a:pt x="2603500" y="3024717"/>
                  </a:cubicBezTo>
                  <a:cubicBezTo>
                    <a:pt x="2516717" y="3134784"/>
                    <a:pt x="2436283" y="3210984"/>
                    <a:pt x="2336800" y="3240617"/>
                  </a:cubicBezTo>
                  <a:cubicBezTo>
                    <a:pt x="2237317" y="3270250"/>
                    <a:pt x="2156883" y="3215217"/>
                    <a:pt x="2006600" y="3202517"/>
                  </a:cubicBezTo>
                  <a:cubicBezTo>
                    <a:pt x="1856317" y="3189817"/>
                    <a:pt x="1651000" y="3151717"/>
                    <a:pt x="1435100" y="3164417"/>
                  </a:cubicBezTo>
                  <a:cubicBezTo>
                    <a:pt x="1219200" y="3177117"/>
                    <a:pt x="878417" y="3249084"/>
                    <a:pt x="711200" y="3278717"/>
                  </a:cubicBezTo>
                  <a:cubicBezTo>
                    <a:pt x="543983" y="3308350"/>
                    <a:pt x="487891" y="3325283"/>
                    <a:pt x="431800" y="3342217"/>
                  </a:cubicBezTo>
                </a:path>
              </a:pathLst>
            </a:custGeom>
            <a:ln w="57150">
              <a:solidFill>
                <a:srgbClr val="FF0000"/>
              </a:solidFill>
              <a:prstDash val="sysDot"/>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grpSp>
          <p:nvGrpSpPr>
            <p:cNvPr id="569349" name="Grupa 23"/>
            <p:cNvGrpSpPr>
              <a:grpSpLocks/>
            </p:cNvGrpSpPr>
            <p:nvPr/>
          </p:nvGrpSpPr>
          <p:grpSpPr bwMode="auto">
            <a:xfrm>
              <a:off x="0" y="3573463"/>
              <a:ext cx="3965575" cy="3284537"/>
              <a:chOff x="0" y="3573016"/>
              <a:chExt cx="3965396" cy="3284984"/>
            </a:xfrm>
          </p:grpSpPr>
          <p:pic>
            <p:nvPicPr>
              <p:cNvPr id="569381" name="Picture 11" descr="IFFT of Untitled_Ti_inne"/>
              <p:cNvPicPr>
                <a:picLocks noChangeAspect="1" noChangeArrowheads="1"/>
              </p:cNvPicPr>
              <p:nvPr/>
            </p:nvPicPr>
            <p:blipFill>
              <a:blip r:embed="rId3">
                <a:extLst>
                  <a:ext uri="{28A0092B-C50C-407E-A947-70E740481C1C}">
                    <a14:useLocalDpi xmlns:a14="http://schemas.microsoft.com/office/drawing/2010/main" val="0"/>
                  </a:ext>
                </a:extLst>
              </a:blip>
              <a:srcRect l="19186" t="38583" r="40063" b="20667"/>
              <a:stretch>
                <a:fillRect/>
              </a:stretch>
            </p:blipFill>
            <p:spPr bwMode="auto">
              <a:xfrm>
                <a:off x="0" y="4410075"/>
                <a:ext cx="2447925" cy="2447925"/>
              </a:xfrm>
              <a:prstGeom prst="rect">
                <a:avLst/>
              </a:prstGeom>
              <a:noFill/>
              <a:ln w="12700">
                <a:solidFill>
                  <a:srgbClr val="FF0000"/>
                </a:solidFill>
                <a:miter lim="800000"/>
                <a:headEnd/>
                <a:tailEnd/>
              </a:ln>
              <a:extLst>
                <a:ext uri="{909E8E84-426E-40DD-AFC4-6F175D3DCCD1}">
                  <a14:hiddenFill xmlns:a14="http://schemas.microsoft.com/office/drawing/2010/main">
                    <a:solidFill>
                      <a:srgbClr val="FFFFFF"/>
                    </a:solidFill>
                  </a14:hiddenFill>
                </a:ext>
              </a:extLst>
            </p:spPr>
          </p:pic>
          <p:cxnSp>
            <p:nvCxnSpPr>
              <p:cNvPr id="16" name="Łącznik prosty 15"/>
              <p:cNvCxnSpPr/>
              <p:nvPr/>
            </p:nvCxnSpPr>
            <p:spPr>
              <a:xfrm flipV="1">
                <a:off x="2195414" y="4581215"/>
                <a:ext cx="576236" cy="7144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Łącznik prosty 16"/>
              <p:cNvCxnSpPr/>
              <p:nvPr/>
            </p:nvCxnSpPr>
            <p:spPr>
              <a:xfrm flipV="1">
                <a:off x="2123979" y="4414506"/>
                <a:ext cx="576237" cy="7144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569384" name="pole tekstowe 17"/>
              <p:cNvSpPr txBox="1">
                <a:spLocks noChangeArrowheads="1"/>
              </p:cNvSpPr>
              <p:nvPr/>
            </p:nvSpPr>
            <p:spPr bwMode="auto">
              <a:xfrm>
                <a:off x="2771800" y="4293096"/>
                <a:ext cx="11935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0000"/>
                    </a:solidFill>
                    <a:latin typeface="Arial" panose="020B0604020202020204" pitchFamily="34" charset="0"/>
                    <a:cs typeface="Arial" panose="020B0604020202020204" pitchFamily="34" charset="0"/>
                  </a:rPr>
                  <a:t>(1 -1 1) Ti</a:t>
                </a:r>
              </a:p>
            </p:txBody>
          </p:sp>
          <p:cxnSp>
            <p:nvCxnSpPr>
              <p:cNvPr id="20" name="Łącznik prosty 19"/>
              <p:cNvCxnSpPr/>
              <p:nvPr/>
            </p:nvCxnSpPr>
            <p:spPr>
              <a:xfrm flipV="1">
                <a:off x="1835067" y="4004875"/>
                <a:ext cx="73022" cy="57634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Łącznik prosty 20"/>
              <p:cNvCxnSpPr/>
              <p:nvPr/>
            </p:nvCxnSpPr>
            <p:spPr>
              <a:xfrm flipV="1">
                <a:off x="2012859" y="4076321"/>
                <a:ext cx="73022" cy="57634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569387" name="pole tekstowe 21"/>
              <p:cNvSpPr txBox="1">
                <a:spLocks noChangeArrowheads="1"/>
              </p:cNvSpPr>
              <p:nvPr/>
            </p:nvSpPr>
            <p:spPr bwMode="auto">
              <a:xfrm>
                <a:off x="1259632" y="3573016"/>
                <a:ext cx="11935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FF0000"/>
                    </a:solidFill>
                    <a:latin typeface="Arial" panose="020B0604020202020204" pitchFamily="34" charset="0"/>
                    <a:cs typeface="Arial" panose="020B0604020202020204" pitchFamily="34" charset="0"/>
                  </a:rPr>
                  <a:t>(1 0 -1) Ti</a:t>
                </a:r>
              </a:p>
            </p:txBody>
          </p:sp>
          <p:sp>
            <p:nvSpPr>
              <p:cNvPr id="23" name="pole tekstowe 22"/>
              <p:cNvSpPr txBox="1"/>
              <p:nvPr/>
            </p:nvSpPr>
            <p:spPr>
              <a:xfrm>
                <a:off x="0" y="6488063"/>
                <a:ext cx="1979524" cy="369937"/>
              </a:xfrm>
              <a:prstGeom prst="rect">
                <a:avLst/>
              </a:prstGeom>
              <a:noFill/>
            </p:spPr>
            <p:txBody>
              <a:bodyPr wrap="none">
                <a:spAutoFit/>
              </a:bodyPr>
              <a:lstStyle/>
              <a:p>
                <a:pPr eaLnBrk="1" hangingPunct="1">
                  <a:defRPr/>
                </a:pP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Zone</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axis</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[1 2 1]</a:t>
                </a:r>
              </a:p>
            </p:txBody>
          </p:sp>
        </p:grpSp>
        <p:sp>
          <p:nvSpPr>
            <p:cNvPr id="25" name="Dowolny kształt 24"/>
            <p:cNvSpPr/>
            <p:nvPr/>
          </p:nvSpPr>
          <p:spPr>
            <a:xfrm>
              <a:off x="2228850" y="-42863"/>
              <a:ext cx="4362450" cy="2309813"/>
            </a:xfrm>
            <a:custGeom>
              <a:avLst/>
              <a:gdLst>
                <a:gd name="connsiteX0" fmla="*/ 0 w 4362450"/>
                <a:gd name="connsiteY0" fmla="*/ 461963 h 2309813"/>
                <a:gd name="connsiteX1" fmla="*/ 1019175 w 4362450"/>
                <a:gd name="connsiteY1" fmla="*/ 271463 h 2309813"/>
                <a:gd name="connsiteX2" fmla="*/ 1695450 w 4362450"/>
                <a:gd name="connsiteY2" fmla="*/ 157163 h 2309813"/>
                <a:gd name="connsiteX3" fmla="*/ 1962150 w 4362450"/>
                <a:gd name="connsiteY3" fmla="*/ 90488 h 2309813"/>
                <a:gd name="connsiteX4" fmla="*/ 2038350 w 4362450"/>
                <a:gd name="connsiteY4" fmla="*/ 71438 h 2309813"/>
                <a:gd name="connsiteX5" fmla="*/ 2095500 w 4362450"/>
                <a:gd name="connsiteY5" fmla="*/ 519113 h 2309813"/>
                <a:gd name="connsiteX6" fmla="*/ 2047875 w 4362450"/>
                <a:gd name="connsiteY6" fmla="*/ 747713 h 2309813"/>
                <a:gd name="connsiteX7" fmla="*/ 2066925 w 4362450"/>
                <a:gd name="connsiteY7" fmla="*/ 1081088 h 2309813"/>
                <a:gd name="connsiteX8" fmla="*/ 1971675 w 4362450"/>
                <a:gd name="connsiteY8" fmla="*/ 1595438 h 2309813"/>
                <a:gd name="connsiteX9" fmla="*/ 2133600 w 4362450"/>
                <a:gd name="connsiteY9" fmla="*/ 1681163 h 2309813"/>
                <a:gd name="connsiteX10" fmla="*/ 2581275 w 4362450"/>
                <a:gd name="connsiteY10" fmla="*/ 1833563 h 2309813"/>
                <a:gd name="connsiteX11" fmla="*/ 3209925 w 4362450"/>
                <a:gd name="connsiteY11" fmla="*/ 2090738 h 2309813"/>
                <a:gd name="connsiteX12" fmla="*/ 3743325 w 4362450"/>
                <a:gd name="connsiteY12" fmla="*/ 2205038 h 2309813"/>
                <a:gd name="connsiteX13" fmla="*/ 4362450 w 4362450"/>
                <a:gd name="connsiteY13" fmla="*/ 2309813 h 230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62450" h="2309813">
                  <a:moveTo>
                    <a:pt x="0" y="461963"/>
                  </a:moveTo>
                  <a:lnTo>
                    <a:pt x="1019175" y="271463"/>
                  </a:lnTo>
                  <a:cubicBezTo>
                    <a:pt x="1301750" y="220663"/>
                    <a:pt x="1538288" y="187326"/>
                    <a:pt x="1695450" y="157163"/>
                  </a:cubicBezTo>
                  <a:cubicBezTo>
                    <a:pt x="1852613" y="127001"/>
                    <a:pt x="1962150" y="90488"/>
                    <a:pt x="1962150" y="90488"/>
                  </a:cubicBezTo>
                  <a:cubicBezTo>
                    <a:pt x="2019300" y="76201"/>
                    <a:pt x="2016125" y="0"/>
                    <a:pt x="2038350" y="71438"/>
                  </a:cubicBezTo>
                  <a:cubicBezTo>
                    <a:pt x="2060575" y="142876"/>
                    <a:pt x="2093913" y="406401"/>
                    <a:pt x="2095500" y="519113"/>
                  </a:cubicBezTo>
                  <a:cubicBezTo>
                    <a:pt x="2097087" y="631825"/>
                    <a:pt x="2052637" y="654051"/>
                    <a:pt x="2047875" y="747713"/>
                  </a:cubicBezTo>
                  <a:cubicBezTo>
                    <a:pt x="2043113" y="841375"/>
                    <a:pt x="2079625" y="939800"/>
                    <a:pt x="2066925" y="1081088"/>
                  </a:cubicBezTo>
                  <a:cubicBezTo>
                    <a:pt x="2054225" y="1222376"/>
                    <a:pt x="1960563" y="1495426"/>
                    <a:pt x="1971675" y="1595438"/>
                  </a:cubicBezTo>
                  <a:cubicBezTo>
                    <a:pt x="1982787" y="1695450"/>
                    <a:pt x="2032000" y="1641476"/>
                    <a:pt x="2133600" y="1681163"/>
                  </a:cubicBezTo>
                  <a:cubicBezTo>
                    <a:pt x="2235200" y="1720851"/>
                    <a:pt x="2401888" y="1765301"/>
                    <a:pt x="2581275" y="1833563"/>
                  </a:cubicBezTo>
                  <a:cubicBezTo>
                    <a:pt x="2760663" y="1901826"/>
                    <a:pt x="3016250" y="2028826"/>
                    <a:pt x="3209925" y="2090738"/>
                  </a:cubicBezTo>
                  <a:cubicBezTo>
                    <a:pt x="3403600" y="2152650"/>
                    <a:pt x="3551238" y="2168526"/>
                    <a:pt x="3743325" y="2205038"/>
                  </a:cubicBezTo>
                  <a:cubicBezTo>
                    <a:pt x="3935412" y="2241550"/>
                    <a:pt x="4148931" y="2275681"/>
                    <a:pt x="4362450" y="2309813"/>
                  </a:cubicBezTo>
                </a:path>
              </a:pathLst>
            </a:custGeom>
            <a:ln w="19050">
              <a:solidFill>
                <a:schemeClr val="bg1"/>
              </a:solidFill>
              <a:prstDash val="sysDot"/>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sp>
          <p:nvSpPr>
            <p:cNvPr id="26" name="Dowolny kształt 25"/>
            <p:cNvSpPr/>
            <p:nvPr/>
          </p:nvSpPr>
          <p:spPr>
            <a:xfrm>
              <a:off x="2209800" y="2487613"/>
              <a:ext cx="4343400" cy="3506787"/>
            </a:xfrm>
            <a:custGeom>
              <a:avLst/>
              <a:gdLst>
                <a:gd name="connsiteX0" fmla="*/ 0 w 4343400"/>
                <a:gd name="connsiteY0" fmla="*/ 465137 h 3506787"/>
                <a:gd name="connsiteX1" fmla="*/ 714375 w 4343400"/>
                <a:gd name="connsiteY1" fmla="*/ 360362 h 3506787"/>
                <a:gd name="connsiteX2" fmla="*/ 1885950 w 4343400"/>
                <a:gd name="connsiteY2" fmla="*/ 150812 h 3506787"/>
                <a:gd name="connsiteX3" fmla="*/ 2276475 w 4343400"/>
                <a:gd name="connsiteY3" fmla="*/ 7937 h 3506787"/>
                <a:gd name="connsiteX4" fmla="*/ 2609850 w 4343400"/>
                <a:gd name="connsiteY4" fmla="*/ 103187 h 3506787"/>
                <a:gd name="connsiteX5" fmla="*/ 2809875 w 4343400"/>
                <a:gd name="connsiteY5" fmla="*/ 436562 h 3506787"/>
                <a:gd name="connsiteX6" fmla="*/ 2943225 w 4343400"/>
                <a:gd name="connsiteY6" fmla="*/ 1227137 h 3506787"/>
                <a:gd name="connsiteX7" fmla="*/ 3009900 w 4343400"/>
                <a:gd name="connsiteY7" fmla="*/ 1960562 h 3506787"/>
                <a:gd name="connsiteX8" fmla="*/ 3048000 w 4343400"/>
                <a:gd name="connsiteY8" fmla="*/ 2617787 h 3506787"/>
                <a:gd name="connsiteX9" fmla="*/ 2981325 w 4343400"/>
                <a:gd name="connsiteY9" fmla="*/ 2941637 h 3506787"/>
                <a:gd name="connsiteX10" fmla="*/ 3143250 w 4343400"/>
                <a:gd name="connsiteY10" fmla="*/ 3179762 h 3506787"/>
                <a:gd name="connsiteX11" fmla="*/ 3971925 w 4343400"/>
                <a:gd name="connsiteY11" fmla="*/ 3455987 h 3506787"/>
                <a:gd name="connsiteX12" fmla="*/ 4343400 w 4343400"/>
                <a:gd name="connsiteY12" fmla="*/ 3484562 h 3506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3400" h="3506787">
                  <a:moveTo>
                    <a:pt x="0" y="465137"/>
                  </a:moveTo>
                  <a:cubicBezTo>
                    <a:pt x="277019" y="427037"/>
                    <a:pt x="400050" y="412750"/>
                    <a:pt x="714375" y="360362"/>
                  </a:cubicBezTo>
                  <a:cubicBezTo>
                    <a:pt x="1028700" y="307975"/>
                    <a:pt x="1625600" y="209549"/>
                    <a:pt x="1885950" y="150812"/>
                  </a:cubicBezTo>
                  <a:cubicBezTo>
                    <a:pt x="2146300" y="92075"/>
                    <a:pt x="2155825" y="15874"/>
                    <a:pt x="2276475" y="7937"/>
                  </a:cubicBezTo>
                  <a:cubicBezTo>
                    <a:pt x="2397125" y="0"/>
                    <a:pt x="2520950" y="31750"/>
                    <a:pt x="2609850" y="103187"/>
                  </a:cubicBezTo>
                  <a:cubicBezTo>
                    <a:pt x="2698750" y="174625"/>
                    <a:pt x="2754313" y="249237"/>
                    <a:pt x="2809875" y="436562"/>
                  </a:cubicBezTo>
                  <a:cubicBezTo>
                    <a:pt x="2865437" y="623887"/>
                    <a:pt x="2909888" y="973137"/>
                    <a:pt x="2943225" y="1227137"/>
                  </a:cubicBezTo>
                  <a:cubicBezTo>
                    <a:pt x="2976563" y="1481137"/>
                    <a:pt x="2992438" y="1728787"/>
                    <a:pt x="3009900" y="1960562"/>
                  </a:cubicBezTo>
                  <a:cubicBezTo>
                    <a:pt x="3027363" y="2192337"/>
                    <a:pt x="3052762" y="2454275"/>
                    <a:pt x="3048000" y="2617787"/>
                  </a:cubicBezTo>
                  <a:cubicBezTo>
                    <a:pt x="3043238" y="2781299"/>
                    <a:pt x="2965450" y="2847975"/>
                    <a:pt x="2981325" y="2941637"/>
                  </a:cubicBezTo>
                  <a:cubicBezTo>
                    <a:pt x="2997200" y="3035299"/>
                    <a:pt x="2978150" y="3094037"/>
                    <a:pt x="3143250" y="3179762"/>
                  </a:cubicBezTo>
                  <a:cubicBezTo>
                    <a:pt x="3308350" y="3265487"/>
                    <a:pt x="3771900" y="3405187"/>
                    <a:pt x="3971925" y="3455987"/>
                  </a:cubicBezTo>
                  <a:cubicBezTo>
                    <a:pt x="4171950" y="3506787"/>
                    <a:pt x="4279900" y="3481387"/>
                    <a:pt x="4343400" y="3484562"/>
                  </a:cubicBezTo>
                </a:path>
              </a:pathLst>
            </a:custGeom>
            <a:ln w="57150">
              <a:solidFill>
                <a:srgbClr val="00FF00"/>
              </a:solidFill>
              <a:prstDash val="sysDot"/>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grpSp>
          <p:nvGrpSpPr>
            <p:cNvPr id="569352" name="Grupa 35"/>
            <p:cNvGrpSpPr>
              <a:grpSpLocks/>
            </p:cNvGrpSpPr>
            <p:nvPr/>
          </p:nvGrpSpPr>
          <p:grpSpPr bwMode="auto">
            <a:xfrm>
              <a:off x="6516688" y="3573463"/>
              <a:ext cx="2689225" cy="3105150"/>
              <a:chOff x="6516216" y="3573016"/>
              <a:chExt cx="2689285" cy="3105636"/>
            </a:xfrm>
          </p:grpSpPr>
          <p:pic>
            <p:nvPicPr>
              <p:cNvPr id="569373" name="Picture 9" descr="IFFT of Untitled_Ti"/>
              <p:cNvPicPr>
                <a:picLocks noChangeAspect="1" noChangeArrowheads="1"/>
              </p:cNvPicPr>
              <p:nvPr/>
            </p:nvPicPr>
            <p:blipFill>
              <a:blip r:embed="rId4">
                <a:extLst>
                  <a:ext uri="{28A0092B-C50C-407E-A947-70E740481C1C}">
                    <a14:useLocalDpi xmlns:a14="http://schemas.microsoft.com/office/drawing/2010/main" val="0"/>
                  </a:ext>
                </a:extLst>
              </a:blip>
              <a:srcRect l="66597" t="26143" r="-316" b="39375"/>
              <a:stretch>
                <a:fillRect/>
              </a:stretch>
            </p:blipFill>
            <p:spPr bwMode="auto">
              <a:xfrm>
                <a:off x="6688807" y="3573016"/>
                <a:ext cx="2393950" cy="2447925"/>
              </a:xfrm>
              <a:prstGeom prst="rect">
                <a:avLst/>
              </a:prstGeom>
              <a:noFill/>
              <a:ln w="19050">
                <a:solidFill>
                  <a:srgbClr val="00FF00"/>
                </a:solidFill>
                <a:miter lim="800000"/>
                <a:headEnd/>
                <a:tailEnd/>
              </a:ln>
              <a:extLst>
                <a:ext uri="{909E8E84-426E-40DD-AFC4-6F175D3DCCD1}">
                  <a14:hiddenFill xmlns:a14="http://schemas.microsoft.com/office/drawing/2010/main">
                    <a:solidFill>
                      <a:srgbClr val="FFFFFF"/>
                    </a:solidFill>
                  </a14:hiddenFill>
                </a:ext>
              </a:extLst>
            </p:spPr>
          </p:pic>
          <p:cxnSp>
            <p:nvCxnSpPr>
              <p:cNvPr id="28" name="Łącznik prosty 27"/>
              <p:cNvCxnSpPr/>
              <p:nvPr/>
            </p:nvCxnSpPr>
            <p:spPr>
              <a:xfrm>
                <a:off x="7886259" y="6021324"/>
                <a:ext cx="358783" cy="287382"/>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29" name="Łącznik prosty 28"/>
              <p:cNvCxnSpPr/>
              <p:nvPr/>
            </p:nvCxnSpPr>
            <p:spPr>
              <a:xfrm>
                <a:off x="8029137" y="5949875"/>
                <a:ext cx="357196" cy="287383"/>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1" name="Łącznik prosty 30"/>
              <p:cNvCxnSpPr/>
              <p:nvPr/>
            </p:nvCxnSpPr>
            <p:spPr>
              <a:xfrm flipH="1">
                <a:off x="7524300" y="5805390"/>
                <a:ext cx="360371" cy="360418"/>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2" name="Łącznik prosty 31"/>
              <p:cNvCxnSpPr/>
              <p:nvPr/>
            </p:nvCxnSpPr>
            <p:spPr>
              <a:xfrm flipH="1">
                <a:off x="7379835" y="5733941"/>
                <a:ext cx="360370" cy="358831"/>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sp>
            <p:nvSpPr>
              <p:cNvPr id="569378" name="pole tekstowe 32"/>
              <p:cNvSpPr txBox="1">
                <a:spLocks noChangeArrowheads="1"/>
              </p:cNvSpPr>
              <p:nvPr/>
            </p:nvSpPr>
            <p:spPr bwMode="auto">
              <a:xfrm>
                <a:off x="6516216" y="6021288"/>
                <a:ext cx="10952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FF00"/>
                    </a:solidFill>
                    <a:latin typeface="Arial" panose="020B0604020202020204" pitchFamily="34" charset="0"/>
                    <a:cs typeface="Arial" panose="020B0604020202020204" pitchFamily="34" charset="0"/>
                  </a:rPr>
                  <a:t>(0 0 2) Ti</a:t>
                </a:r>
              </a:p>
            </p:txBody>
          </p:sp>
          <p:sp>
            <p:nvSpPr>
              <p:cNvPr id="569379" name="pole tekstowe 33"/>
              <p:cNvSpPr txBox="1">
                <a:spLocks noChangeArrowheads="1"/>
              </p:cNvSpPr>
              <p:nvPr/>
            </p:nvSpPr>
            <p:spPr bwMode="auto">
              <a:xfrm>
                <a:off x="7956376" y="6309320"/>
                <a:ext cx="12491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00FF00"/>
                    </a:solidFill>
                    <a:latin typeface="Arial" panose="020B0604020202020204" pitchFamily="34" charset="0"/>
                    <a:cs typeface="Arial" panose="020B0604020202020204" pitchFamily="34" charset="0"/>
                  </a:rPr>
                  <a:t>(1 -1 -1) Ti</a:t>
                </a:r>
              </a:p>
            </p:txBody>
          </p:sp>
          <p:sp>
            <p:nvSpPr>
              <p:cNvPr id="35" name="pole tekstowe 34"/>
              <p:cNvSpPr txBox="1"/>
              <p:nvPr/>
            </p:nvSpPr>
            <p:spPr>
              <a:xfrm>
                <a:off x="6660681" y="3573016"/>
                <a:ext cx="1979657" cy="369945"/>
              </a:xfrm>
              <a:prstGeom prst="rect">
                <a:avLst/>
              </a:prstGeom>
              <a:noFill/>
            </p:spPr>
            <p:txBody>
              <a:bodyPr wrap="none">
                <a:spAutoFit/>
              </a:bodyPr>
              <a:lstStyle/>
              <a:p>
                <a:pPr eaLnBrk="1" hangingPunct="1">
                  <a:defRPr/>
                </a:pP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Zone</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axis</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[1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1</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0]</a:t>
                </a:r>
              </a:p>
            </p:txBody>
          </p:sp>
        </p:grpSp>
        <p:grpSp>
          <p:nvGrpSpPr>
            <p:cNvPr id="569353" name="Grupa 47"/>
            <p:cNvGrpSpPr>
              <a:grpSpLocks/>
            </p:cNvGrpSpPr>
            <p:nvPr/>
          </p:nvGrpSpPr>
          <p:grpSpPr bwMode="auto">
            <a:xfrm>
              <a:off x="0" y="0"/>
              <a:ext cx="2543175" cy="3438525"/>
              <a:chOff x="0" y="0"/>
              <a:chExt cx="2543076" cy="3438292"/>
            </a:xfrm>
          </p:grpSpPr>
          <p:pic>
            <p:nvPicPr>
              <p:cNvPr id="569365" name="Picture 13" descr="IFFT of Untitled_Ti_up"/>
              <p:cNvPicPr>
                <a:picLocks noChangeAspect="1" noChangeArrowheads="1"/>
              </p:cNvPicPr>
              <p:nvPr/>
            </p:nvPicPr>
            <p:blipFill>
              <a:blip r:embed="rId5">
                <a:extLst>
                  <a:ext uri="{28A0092B-C50C-407E-A947-70E740481C1C}">
                    <a14:useLocalDpi xmlns:a14="http://schemas.microsoft.com/office/drawing/2010/main" val="0"/>
                  </a:ext>
                </a:extLst>
              </a:blip>
              <a:srcRect l="9619" t="21565" r="49629" b="37685"/>
              <a:stretch>
                <a:fillRect/>
              </a:stretch>
            </p:blipFill>
            <p:spPr bwMode="auto">
              <a:xfrm>
                <a:off x="23713" y="20141"/>
                <a:ext cx="2519363" cy="2519363"/>
              </a:xfrm>
              <a:prstGeom prst="rect">
                <a:avLst/>
              </a:prstGeom>
              <a:noFill/>
              <a:ln w="28575">
                <a:solidFill>
                  <a:srgbClr val="00FF00"/>
                </a:solidFill>
                <a:miter lim="800000"/>
                <a:headEnd/>
                <a:tailEnd/>
              </a:ln>
              <a:extLst>
                <a:ext uri="{909E8E84-426E-40DD-AFC4-6F175D3DCCD1}">
                  <a14:hiddenFill xmlns:a14="http://schemas.microsoft.com/office/drawing/2010/main">
                    <a:solidFill>
                      <a:srgbClr val="FFFFFF"/>
                    </a:solidFill>
                  </a14:hiddenFill>
                </a:ext>
              </a:extLst>
            </p:spPr>
          </p:pic>
          <p:cxnSp>
            <p:nvCxnSpPr>
              <p:cNvPr id="38" name="Łącznik prosty 37"/>
              <p:cNvCxnSpPr/>
              <p:nvPr/>
            </p:nvCxnSpPr>
            <p:spPr>
              <a:xfrm>
                <a:off x="1547753" y="1917570"/>
                <a:ext cx="71434" cy="1150860"/>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9" name="Łącznik prosty 38"/>
              <p:cNvCxnSpPr/>
              <p:nvPr/>
            </p:nvCxnSpPr>
            <p:spPr>
              <a:xfrm>
                <a:off x="1403295" y="1917570"/>
                <a:ext cx="73022" cy="1150860"/>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41" name="Łącznik prosty 40"/>
              <p:cNvCxnSpPr/>
              <p:nvPr/>
            </p:nvCxnSpPr>
            <p:spPr>
              <a:xfrm flipH="1">
                <a:off x="684186" y="2276321"/>
                <a:ext cx="598464" cy="241284"/>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42" name="Łącznik prosty 41"/>
              <p:cNvCxnSpPr/>
              <p:nvPr/>
            </p:nvCxnSpPr>
            <p:spPr>
              <a:xfrm flipH="1">
                <a:off x="684186" y="2127106"/>
                <a:ext cx="598464" cy="215885"/>
              </a:xfrm>
              <a:prstGeom prst="line">
                <a:avLst/>
              </a:prstGeom>
              <a:ln w="28575">
                <a:solidFill>
                  <a:srgbClr val="00FF00"/>
                </a:solidFill>
              </a:ln>
            </p:spPr>
            <p:style>
              <a:lnRef idx="1">
                <a:schemeClr val="accent1"/>
              </a:lnRef>
              <a:fillRef idx="0">
                <a:schemeClr val="accent1"/>
              </a:fillRef>
              <a:effectRef idx="0">
                <a:schemeClr val="accent1"/>
              </a:effectRef>
              <a:fontRef idx="minor">
                <a:schemeClr val="tx1"/>
              </a:fontRef>
            </p:style>
          </p:cxnSp>
          <p:sp>
            <p:nvSpPr>
              <p:cNvPr id="569370" name="pole tekstowe 43"/>
              <p:cNvSpPr txBox="1">
                <a:spLocks noChangeArrowheads="1"/>
              </p:cNvSpPr>
              <p:nvPr/>
            </p:nvSpPr>
            <p:spPr bwMode="auto">
              <a:xfrm>
                <a:off x="899592" y="3068960"/>
                <a:ext cx="11935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00FF00"/>
                    </a:solidFill>
                    <a:latin typeface="Arial" panose="020B0604020202020204" pitchFamily="34" charset="0"/>
                    <a:cs typeface="Arial" panose="020B0604020202020204" pitchFamily="34" charset="0"/>
                  </a:rPr>
                  <a:t>(0 1 -1) Ti</a:t>
                </a:r>
              </a:p>
            </p:txBody>
          </p:sp>
          <p:sp>
            <p:nvSpPr>
              <p:cNvPr id="569371" name="pole tekstowe 44"/>
              <p:cNvSpPr txBox="1">
                <a:spLocks noChangeArrowheads="1"/>
              </p:cNvSpPr>
              <p:nvPr/>
            </p:nvSpPr>
            <p:spPr bwMode="auto">
              <a:xfrm>
                <a:off x="0" y="2492896"/>
                <a:ext cx="111665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rgbClr val="00FF00"/>
                    </a:solidFill>
                    <a:latin typeface="Arial" panose="020B0604020202020204" pitchFamily="34" charset="0"/>
                    <a:cs typeface="Arial" panose="020B0604020202020204" pitchFamily="34" charset="0"/>
                  </a:rPr>
                  <a:t>(1 0 1) Ti</a:t>
                </a:r>
              </a:p>
            </p:txBody>
          </p:sp>
          <p:sp>
            <p:nvSpPr>
              <p:cNvPr id="47" name="pole tekstowe 46"/>
              <p:cNvSpPr txBox="1"/>
              <p:nvPr/>
            </p:nvSpPr>
            <p:spPr>
              <a:xfrm>
                <a:off x="0" y="0"/>
                <a:ext cx="2057320" cy="369863"/>
              </a:xfrm>
              <a:prstGeom prst="rect">
                <a:avLst/>
              </a:prstGeom>
              <a:noFill/>
            </p:spPr>
            <p:txBody>
              <a:bodyPr wrap="none">
                <a:spAutoFit/>
              </a:bodyPr>
              <a:lstStyle/>
              <a:p>
                <a:pPr eaLnBrk="1" hangingPunct="1">
                  <a:defRPr/>
                </a:pP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Zone</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axis</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[-1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1</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1</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a:t>
                </a:r>
              </a:p>
            </p:txBody>
          </p:sp>
        </p:grpSp>
        <p:grpSp>
          <p:nvGrpSpPr>
            <p:cNvPr id="569354" name="Grupa 57"/>
            <p:cNvGrpSpPr>
              <a:grpSpLocks/>
            </p:cNvGrpSpPr>
            <p:nvPr/>
          </p:nvGrpSpPr>
          <p:grpSpPr bwMode="auto">
            <a:xfrm>
              <a:off x="6588125" y="115888"/>
              <a:ext cx="2540000" cy="2343150"/>
              <a:chOff x="6588224" y="116632"/>
              <a:chExt cx="2540536" cy="2342356"/>
            </a:xfrm>
          </p:grpSpPr>
          <p:pic>
            <p:nvPicPr>
              <p:cNvPr id="569357" name="Picture 7" descr="IFFT of Untitled"/>
              <p:cNvPicPr>
                <a:picLocks noChangeAspect="1" noChangeArrowheads="1"/>
              </p:cNvPicPr>
              <p:nvPr/>
            </p:nvPicPr>
            <p:blipFill>
              <a:blip r:embed="rId6">
                <a:extLst>
                  <a:ext uri="{28A0092B-C50C-407E-A947-70E740481C1C}">
                    <a14:useLocalDpi xmlns:a14="http://schemas.microsoft.com/office/drawing/2010/main" val="0"/>
                  </a:ext>
                </a:extLst>
              </a:blip>
              <a:srcRect l="26447" t="49655" r="37387" b="19012"/>
              <a:stretch>
                <a:fillRect/>
              </a:stretch>
            </p:blipFill>
            <p:spPr bwMode="auto">
              <a:xfrm>
                <a:off x="6672932" y="197148"/>
                <a:ext cx="2376487" cy="2058988"/>
              </a:xfrm>
              <a:prstGeom prst="rect">
                <a:avLst/>
              </a:prstGeom>
              <a:noFill/>
              <a:ln w="28575">
                <a:solidFill>
                  <a:srgbClr val="00FF00"/>
                </a:solidFill>
                <a:miter lim="800000"/>
                <a:headEnd/>
                <a:tailEnd/>
              </a:ln>
              <a:extLst>
                <a:ext uri="{909E8E84-426E-40DD-AFC4-6F175D3DCCD1}">
                  <a14:hiddenFill xmlns:a14="http://schemas.microsoft.com/office/drawing/2010/main">
                    <a:solidFill>
                      <a:srgbClr val="FFFFFF"/>
                    </a:solidFill>
                  </a14:hiddenFill>
                </a:ext>
              </a:extLst>
            </p:spPr>
          </p:pic>
          <p:cxnSp>
            <p:nvCxnSpPr>
              <p:cNvPr id="50" name="Łącznik prosty 49"/>
              <p:cNvCxnSpPr/>
              <p:nvPr/>
            </p:nvCxnSpPr>
            <p:spPr>
              <a:xfrm flipH="1">
                <a:off x="6875623" y="1811507"/>
                <a:ext cx="288986" cy="576067"/>
              </a:xfrm>
              <a:prstGeom prst="line">
                <a:avLst/>
              </a:prstGeom>
              <a:ln w="381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51" name="Łącznik prosty 50"/>
              <p:cNvCxnSpPr/>
              <p:nvPr/>
            </p:nvCxnSpPr>
            <p:spPr>
              <a:xfrm flipH="1">
                <a:off x="7020115" y="1882920"/>
                <a:ext cx="287399" cy="576068"/>
              </a:xfrm>
              <a:prstGeom prst="line">
                <a:avLst/>
              </a:prstGeom>
              <a:ln w="381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53" name="Łącznik prosty 52"/>
              <p:cNvCxnSpPr/>
              <p:nvPr/>
            </p:nvCxnSpPr>
            <p:spPr>
              <a:xfrm flipV="1">
                <a:off x="7236061" y="2027334"/>
                <a:ext cx="504932" cy="144413"/>
              </a:xfrm>
              <a:prstGeom prst="line">
                <a:avLst/>
              </a:prstGeom>
              <a:ln w="381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54" name="Łącznik prosty 53"/>
              <p:cNvCxnSpPr/>
              <p:nvPr/>
            </p:nvCxnSpPr>
            <p:spPr>
              <a:xfrm flipV="1">
                <a:off x="7380554" y="1811507"/>
                <a:ext cx="503343" cy="142827"/>
              </a:xfrm>
              <a:prstGeom prst="line">
                <a:avLst/>
              </a:prstGeom>
              <a:ln w="38100">
                <a:solidFill>
                  <a:srgbClr val="00FF00"/>
                </a:solidFill>
              </a:ln>
            </p:spPr>
            <p:style>
              <a:lnRef idx="1">
                <a:schemeClr val="accent1"/>
              </a:lnRef>
              <a:fillRef idx="0">
                <a:schemeClr val="accent1"/>
              </a:fillRef>
              <a:effectRef idx="0">
                <a:schemeClr val="accent1"/>
              </a:effectRef>
              <a:fontRef idx="minor">
                <a:schemeClr val="tx1"/>
              </a:fontRef>
            </p:style>
          </p:cxnSp>
          <p:sp>
            <p:nvSpPr>
              <p:cNvPr id="55" name="pole tekstowe 54"/>
              <p:cNvSpPr txBox="1"/>
              <p:nvPr/>
            </p:nvSpPr>
            <p:spPr>
              <a:xfrm>
                <a:off x="7790216" y="1727398"/>
                <a:ext cx="1338544" cy="369763"/>
              </a:xfrm>
              <a:prstGeom prst="rect">
                <a:avLst/>
              </a:prstGeom>
              <a:noFill/>
            </p:spPr>
            <p:txBody>
              <a:bodyPr wrap="none">
                <a:spAutoFit/>
              </a:bodyPr>
              <a:lstStyle/>
              <a:p>
                <a:pPr eaLnBrk="1" hangingPunct="1">
                  <a:defRPr/>
                </a:pPr>
                <a:r>
                  <a:rPr lang="pl-PL" sz="1800" dirty="0">
                    <a:solidFill>
                      <a:schemeClr val="bg1"/>
                    </a:solidFill>
                    <a:effectLst>
                      <a:outerShdw blurRad="38100" dist="38100" dir="2700000" algn="tl">
                        <a:srgbClr val="000000">
                          <a:alpha val="43137"/>
                        </a:srgbClr>
                      </a:outerShdw>
                    </a:effectLst>
                    <a:latin typeface="Arial" pitchFamily="34" charset="0"/>
                    <a:cs typeface="Arial" pitchFamily="34" charset="0"/>
                  </a:rPr>
                  <a:t>(0 1 -2) </a:t>
                </a:r>
                <a:r>
                  <a:rPr lang="pl-PL" sz="1800" dirty="0" err="1">
                    <a:solidFill>
                      <a:schemeClr val="bg1"/>
                    </a:solidFill>
                    <a:effectLst>
                      <a:outerShdw blurRad="38100" dist="38100" dir="2700000" algn="tl">
                        <a:srgbClr val="000000">
                          <a:alpha val="43137"/>
                        </a:srgbClr>
                      </a:outerShdw>
                    </a:effectLst>
                    <a:latin typeface="Arial" pitchFamily="34" charset="0"/>
                    <a:cs typeface="Arial" pitchFamily="34" charset="0"/>
                  </a:rPr>
                  <a:t>TiN</a:t>
                </a:r>
                <a:endParaRPr lang="pl-PL" sz="1800" dirty="0">
                  <a:solidFill>
                    <a:schemeClr val="bg1"/>
                  </a:solidFill>
                  <a:effectLst>
                    <a:outerShdw blurRad="38100" dist="38100" dir="2700000" algn="tl">
                      <a:srgbClr val="000000">
                        <a:alpha val="43137"/>
                      </a:srgbClr>
                    </a:outerShdw>
                  </a:effectLst>
                  <a:latin typeface="Arial" pitchFamily="34" charset="0"/>
                  <a:cs typeface="Arial" pitchFamily="34" charset="0"/>
                </a:endParaRPr>
              </a:p>
            </p:txBody>
          </p:sp>
          <p:sp>
            <p:nvSpPr>
              <p:cNvPr id="56" name="pole tekstowe 55"/>
              <p:cNvSpPr txBox="1"/>
              <p:nvPr/>
            </p:nvSpPr>
            <p:spPr>
              <a:xfrm>
                <a:off x="6732717" y="1484593"/>
                <a:ext cx="1338544" cy="369762"/>
              </a:xfrm>
              <a:prstGeom prst="rect">
                <a:avLst/>
              </a:prstGeom>
              <a:noFill/>
            </p:spPr>
            <p:txBody>
              <a:bodyPr wrap="none">
                <a:spAutoFit/>
              </a:bodyPr>
              <a:lstStyle/>
              <a:p>
                <a:pPr eaLnBrk="1" hangingPunct="1">
                  <a:defRPr/>
                </a:pPr>
                <a:r>
                  <a:rPr lang="pl-PL" sz="1800" dirty="0">
                    <a:solidFill>
                      <a:schemeClr val="bg1"/>
                    </a:solidFill>
                    <a:effectLst>
                      <a:outerShdw blurRad="38100" dist="38100" dir="2700000" algn="tl">
                        <a:srgbClr val="000000">
                          <a:alpha val="43137"/>
                        </a:srgbClr>
                      </a:outerShdw>
                    </a:effectLst>
                    <a:latin typeface="Arial" pitchFamily="34" charset="0"/>
                    <a:cs typeface="Arial" pitchFamily="34" charset="0"/>
                  </a:rPr>
                  <a:t>(2 -1 0) </a:t>
                </a:r>
                <a:r>
                  <a:rPr lang="pl-PL" sz="1800" dirty="0" err="1">
                    <a:solidFill>
                      <a:schemeClr val="bg1"/>
                    </a:solidFill>
                    <a:effectLst>
                      <a:outerShdw blurRad="38100" dist="38100" dir="2700000" algn="tl">
                        <a:srgbClr val="000000">
                          <a:alpha val="43137"/>
                        </a:srgbClr>
                      </a:outerShdw>
                    </a:effectLst>
                    <a:latin typeface="Arial" pitchFamily="34" charset="0"/>
                    <a:cs typeface="Arial" pitchFamily="34" charset="0"/>
                  </a:rPr>
                  <a:t>TiN</a:t>
                </a:r>
                <a:endParaRPr lang="pl-PL" sz="1800" dirty="0">
                  <a:solidFill>
                    <a:schemeClr val="bg1"/>
                  </a:solidFill>
                  <a:effectLst>
                    <a:outerShdw blurRad="38100" dist="38100" dir="2700000" algn="tl">
                      <a:srgbClr val="000000">
                        <a:alpha val="43137"/>
                      </a:srgbClr>
                    </a:outerShdw>
                  </a:effectLst>
                  <a:latin typeface="Arial" pitchFamily="34" charset="0"/>
                  <a:cs typeface="Arial" pitchFamily="34" charset="0"/>
                </a:endParaRPr>
              </a:p>
            </p:txBody>
          </p:sp>
          <p:sp>
            <p:nvSpPr>
              <p:cNvPr id="57" name="pole tekstowe 56"/>
              <p:cNvSpPr txBox="1"/>
              <p:nvPr/>
            </p:nvSpPr>
            <p:spPr>
              <a:xfrm>
                <a:off x="6588224" y="116632"/>
                <a:ext cx="1980031" cy="369762"/>
              </a:xfrm>
              <a:prstGeom prst="rect">
                <a:avLst/>
              </a:prstGeom>
              <a:noFill/>
            </p:spPr>
            <p:txBody>
              <a:bodyPr wrap="none">
                <a:spAutoFit/>
              </a:bodyPr>
              <a:lstStyle/>
              <a:p>
                <a:pPr eaLnBrk="1" hangingPunct="1">
                  <a:defRPr/>
                </a:pP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Zone</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pl-PL" sz="1800" b="1" dirty="0" err="1">
                    <a:solidFill>
                      <a:schemeClr val="bg1"/>
                    </a:solidFill>
                    <a:effectLst>
                      <a:outerShdw blurRad="38100" dist="38100" dir="2700000" algn="tl">
                        <a:srgbClr val="000000">
                          <a:alpha val="43137"/>
                        </a:srgbClr>
                      </a:outerShdw>
                    </a:effectLst>
                    <a:latin typeface="Arial" pitchFamily="34" charset="0"/>
                    <a:cs typeface="Arial" pitchFamily="34" charset="0"/>
                  </a:rPr>
                  <a:t>axis</a:t>
                </a:r>
                <a:r>
                  <a:rPr lang="pl-PL" sz="1800" b="1" dirty="0">
                    <a:solidFill>
                      <a:schemeClr val="bg1"/>
                    </a:solidFill>
                    <a:effectLst>
                      <a:outerShdw blurRad="38100" dist="38100" dir="2700000" algn="tl">
                        <a:srgbClr val="000000">
                          <a:alpha val="43137"/>
                        </a:srgbClr>
                      </a:outerShdw>
                    </a:effectLst>
                    <a:latin typeface="Arial" pitchFamily="34" charset="0"/>
                    <a:cs typeface="Arial" pitchFamily="34" charset="0"/>
                  </a:rPr>
                  <a:t> [1 2 1]</a:t>
                </a:r>
              </a:p>
            </p:txBody>
          </p:sp>
        </p:grpSp>
        <p:sp>
          <p:nvSpPr>
            <p:cNvPr id="569355" name="pole tekstowe 42"/>
            <p:cNvSpPr txBox="1">
              <a:spLocks noChangeArrowheads="1"/>
            </p:cNvSpPr>
            <p:nvPr/>
          </p:nvSpPr>
          <p:spPr bwMode="auto">
            <a:xfrm>
              <a:off x="3203575" y="3213100"/>
              <a:ext cx="1266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Ti- layer -x</a:t>
              </a:r>
            </a:p>
          </p:txBody>
        </p:sp>
        <p:sp>
          <p:nvSpPr>
            <p:cNvPr id="569356" name="pole tekstowe 13"/>
            <p:cNvSpPr txBox="1">
              <a:spLocks noChangeArrowheads="1"/>
            </p:cNvSpPr>
            <p:nvPr/>
          </p:nvSpPr>
          <p:spPr bwMode="auto">
            <a:xfrm>
              <a:off x="2843213" y="1484313"/>
              <a:ext cx="12668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Ti- layer -y</a:t>
              </a:r>
            </a:p>
          </p:txBody>
        </p:sp>
      </p:grpSp>
    </p:spTree>
  </p:cSld>
  <p:clrMapOvr>
    <a:masterClrMapping/>
  </p:clrMapOvr>
  <p:transition>
    <p:wipe dir="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a 1"/>
          <p:cNvGrpSpPr>
            <a:grpSpLocks/>
          </p:cNvGrpSpPr>
          <p:nvPr/>
        </p:nvGrpSpPr>
        <p:grpSpPr bwMode="auto">
          <a:xfrm>
            <a:off x="1619250" y="287338"/>
            <a:ext cx="6192838" cy="6165850"/>
            <a:chOff x="1619672" y="0"/>
            <a:chExt cx="6192688" cy="6165304"/>
          </a:xfrm>
        </p:grpSpPr>
        <p:pic>
          <p:nvPicPr>
            <p:cNvPr id="570372" name="Picture 5" descr="IFFT of Untitled"/>
            <p:cNvPicPr>
              <a:picLocks noChangeAspect="1" noChangeArrowheads="1"/>
            </p:cNvPicPr>
            <p:nvPr/>
          </p:nvPicPr>
          <p:blipFill>
            <a:blip r:embed="rId2">
              <a:extLst>
                <a:ext uri="{28A0092B-C50C-407E-A947-70E740481C1C}">
                  <a14:useLocalDpi xmlns:a14="http://schemas.microsoft.com/office/drawing/2010/main" val="0"/>
                </a:ext>
              </a:extLst>
            </a:blip>
            <a:srcRect l="5154" t="26160" r="20621"/>
            <a:stretch>
              <a:fillRect/>
            </a:stretch>
          </p:blipFill>
          <p:spPr bwMode="auto">
            <a:xfrm>
              <a:off x="1619672" y="0"/>
              <a:ext cx="6192688" cy="616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owolny kształt 3"/>
            <p:cNvSpPr/>
            <p:nvPr/>
          </p:nvSpPr>
          <p:spPr>
            <a:xfrm>
              <a:off x="1880016" y="2150872"/>
              <a:ext cx="3967067" cy="3966812"/>
            </a:xfrm>
            <a:custGeom>
              <a:avLst/>
              <a:gdLst>
                <a:gd name="connsiteX0" fmla="*/ 0 w 3966693"/>
                <a:gd name="connsiteY0" fmla="*/ 875764 h 3966694"/>
                <a:gd name="connsiteX1" fmla="*/ 1442434 w 3966693"/>
                <a:gd name="connsiteY1" fmla="*/ 566671 h 3966694"/>
                <a:gd name="connsiteX2" fmla="*/ 2678806 w 3966693"/>
                <a:gd name="connsiteY2" fmla="*/ 283336 h 3966694"/>
                <a:gd name="connsiteX3" fmla="*/ 3168203 w 3966693"/>
                <a:gd name="connsiteY3" fmla="*/ 51516 h 3966694"/>
                <a:gd name="connsiteX4" fmla="*/ 3490175 w 3966693"/>
                <a:gd name="connsiteY4" fmla="*/ 592429 h 3966694"/>
                <a:gd name="connsiteX5" fmla="*/ 3889420 w 3966693"/>
                <a:gd name="connsiteY5" fmla="*/ 1584102 h 3966694"/>
                <a:gd name="connsiteX6" fmla="*/ 3953815 w 3966693"/>
                <a:gd name="connsiteY6" fmla="*/ 3052294 h 3966694"/>
                <a:gd name="connsiteX7" fmla="*/ 3876541 w 3966693"/>
                <a:gd name="connsiteY7" fmla="*/ 3966694 h 396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93" h="3966694">
                  <a:moveTo>
                    <a:pt x="0" y="875764"/>
                  </a:moveTo>
                  <a:lnTo>
                    <a:pt x="1442434" y="566671"/>
                  </a:lnTo>
                  <a:cubicBezTo>
                    <a:pt x="1888902" y="467933"/>
                    <a:pt x="2391178" y="369195"/>
                    <a:pt x="2678806" y="283336"/>
                  </a:cubicBezTo>
                  <a:cubicBezTo>
                    <a:pt x="2966434" y="197477"/>
                    <a:pt x="3032975" y="0"/>
                    <a:pt x="3168203" y="51516"/>
                  </a:cubicBezTo>
                  <a:cubicBezTo>
                    <a:pt x="3303431" y="103032"/>
                    <a:pt x="3369972" y="336998"/>
                    <a:pt x="3490175" y="592429"/>
                  </a:cubicBezTo>
                  <a:cubicBezTo>
                    <a:pt x="3610378" y="847860"/>
                    <a:pt x="3812147" y="1174125"/>
                    <a:pt x="3889420" y="1584102"/>
                  </a:cubicBezTo>
                  <a:cubicBezTo>
                    <a:pt x="3966693" y="1994080"/>
                    <a:pt x="3955962" y="2655195"/>
                    <a:pt x="3953815" y="3052294"/>
                  </a:cubicBezTo>
                  <a:cubicBezTo>
                    <a:pt x="3951669" y="3449393"/>
                    <a:pt x="3914105" y="3708043"/>
                    <a:pt x="3876541" y="3966694"/>
                  </a:cubicBezTo>
                </a:path>
              </a:pathLst>
            </a:custGeom>
            <a:ln>
              <a:solidFill>
                <a:srgbClr val="00FF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sp>
          <p:nvSpPr>
            <p:cNvPr id="5" name="Dowolny kształt 4"/>
            <p:cNvSpPr/>
            <p:nvPr/>
          </p:nvSpPr>
          <p:spPr>
            <a:xfrm>
              <a:off x="1868904" y="2198492"/>
              <a:ext cx="3967066" cy="3966812"/>
            </a:xfrm>
            <a:custGeom>
              <a:avLst/>
              <a:gdLst>
                <a:gd name="connsiteX0" fmla="*/ 0 w 3966693"/>
                <a:gd name="connsiteY0" fmla="*/ 875764 h 3966694"/>
                <a:gd name="connsiteX1" fmla="*/ 1442434 w 3966693"/>
                <a:gd name="connsiteY1" fmla="*/ 566671 h 3966694"/>
                <a:gd name="connsiteX2" fmla="*/ 2678806 w 3966693"/>
                <a:gd name="connsiteY2" fmla="*/ 283336 h 3966694"/>
                <a:gd name="connsiteX3" fmla="*/ 3168203 w 3966693"/>
                <a:gd name="connsiteY3" fmla="*/ 51516 h 3966694"/>
                <a:gd name="connsiteX4" fmla="*/ 3490175 w 3966693"/>
                <a:gd name="connsiteY4" fmla="*/ 592429 h 3966694"/>
                <a:gd name="connsiteX5" fmla="*/ 3889420 w 3966693"/>
                <a:gd name="connsiteY5" fmla="*/ 1584102 h 3966694"/>
                <a:gd name="connsiteX6" fmla="*/ 3953815 w 3966693"/>
                <a:gd name="connsiteY6" fmla="*/ 3052294 h 3966694"/>
                <a:gd name="connsiteX7" fmla="*/ 3876541 w 3966693"/>
                <a:gd name="connsiteY7" fmla="*/ 3966694 h 396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93" h="3966694">
                  <a:moveTo>
                    <a:pt x="0" y="875764"/>
                  </a:moveTo>
                  <a:lnTo>
                    <a:pt x="1442434" y="566671"/>
                  </a:lnTo>
                  <a:cubicBezTo>
                    <a:pt x="1888902" y="467933"/>
                    <a:pt x="2391178" y="369195"/>
                    <a:pt x="2678806" y="283336"/>
                  </a:cubicBezTo>
                  <a:cubicBezTo>
                    <a:pt x="2966434" y="197477"/>
                    <a:pt x="3032975" y="0"/>
                    <a:pt x="3168203" y="51516"/>
                  </a:cubicBezTo>
                  <a:cubicBezTo>
                    <a:pt x="3303431" y="103032"/>
                    <a:pt x="3369972" y="336998"/>
                    <a:pt x="3490175" y="592429"/>
                  </a:cubicBezTo>
                  <a:cubicBezTo>
                    <a:pt x="3610378" y="847860"/>
                    <a:pt x="3812147" y="1174125"/>
                    <a:pt x="3889420" y="1584102"/>
                  </a:cubicBezTo>
                  <a:cubicBezTo>
                    <a:pt x="3966693" y="1994080"/>
                    <a:pt x="3955962" y="2655195"/>
                    <a:pt x="3953815" y="3052294"/>
                  </a:cubicBezTo>
                  <a:cubicBezTo>
                    <a:pt x="3951669" y="3449393"/>
                    <a:pt x="3914105" y="3708043"/>
                    <a:pt x="3876541" y="3966694"/>
                  </a:cubicBezTo>
                </a:path>
              </a:pathLst>
            </a:custGeom>
            <a:ln>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pl-PL" sz="1800"/>
            </a:p>
          </p:txBody>
        </p:sp>
      </p:grpSp>
      <p:pic>
        <p:nvPicPr>
          <p:cNvPr id="570371" name="Picture 21"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1394" name="Picture 4" descr="fig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1750"/>
            <a:ext cx="8737600" cy="679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1395" name="Text Box 5"/>
          <p:cNvSpPr txBox="1">
            <a:spLocks noChangeArrowheads="1"/>
          </p:cNvSpPr>
          <p:nvPr/>
        </p:nvSpPr>
        <p:spPr bwMode="auto">
          <a:xfrm>
            <a:off x="223838" y="549275"/>
            <a:ext cx="4775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Layer by layer removing + tribo-film formation</a:t>
            </a:r>
          </a:p>
        </p:txBody>
      </p:sp>
      <p:sp>
        <p:nvSpPr>
          <p:cNvPr id="571396" name="pole tekstowe 4"/>
          <p:cNvSpPr txBox="1">
            <a:spLocks noChangeArrowheads="1"/>
          </p:cNvSpPr>
          <p:nvPr/>
        </p:nvSpPr>
        <p:spPr bwMode="auto">
          <a:xfrm>
            <a:off x="185738" y="0"/>
            <a:ext cx="12906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solidFill>
                  <a:schemeClr val="bg1"/>
                </a:solidFill>
                <a:latin typeface="Arial" panose="020B0604020202020204" pitchFamily="34" charset="0"/>
                <a:cs typeface="Arial" panose="020B0604020202020204" pitchFamily="34" charset="0"/>
              </a:rPr>
              <a:t>TEM</a:t>
            </a:r>
            <a:r>
              <a:rPr lang="pl-PL" altLang="pl-PL" sz="1800">
                <a:solidFill>
                  <a:schemeClr val="bg1"/>
                </a:solidFill>
                <a:latin typeface="Arial" panose="020B0604020202020204" pitchFamily="34" charset="0"/>
                <a:cs typeface="Arial" panose="020B0604020202020204" pitchFamily="34" charset="0"/>
              </a:rPr>
              <a:t> </a:t>
            </a:r>
            <a:r>
              <a:rPr lang="pl-PL" altLang="pl-PL" sz="1800" i="1">
                <a:solidFill>
                  <a:schemeClr val="bg1"/>
                </a:solidFill>
                <a:latin typeface="Arial" panose="020B0604020202020204" pitchFamily="34" charset="0"/>
                <a:cs typeface="Arial" panose="020B0604020202020204" pitchFamily="34" charset="0"/>
              </a:rPr>
              <a:t>BF</a:t>
            </a:r>
          </a:p>
        </p:txBody>
      </p:sp>
    </p:spTree>
  </p:cSld>
  <p:clrMapOvr>
    <a:masterClrMapping/>
  </p:clrMapOvr>
  <p:transition>
    <p:wipe dir="r"/>
  </p:transition>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2418" name="Picture 4" descr="f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63" y="0"/>
            <a:ext cx="88201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2419" name="Freeform 5"/>
          <p:cNvSpPr>
            <a:spLocks/>
          </p:cNvSpPr>
          <p:nvPr/>
        </p:nvSpPr>
        <p:spPr bwMode="auto">
          <a:xfrm>
            <a:off x="527050" y="2024063"/>
            <a:ext cx="7116763" cy="1560512"/>
          </a:xfrm>
          <a:custGeom>
            <a:avLst/>
            <a:gdLst>
              <a:gd name="T0" fmla="*/ 2147483646 w 4483"/>
              <a:gd name="T1" fmla="*/ 2147483646 h 983"/>
              <a:gd name="T2" fmla="*/ 2147483646 w 4483"/>
              <a:gd name="T3" fmla="*/ 2147483646 h 983"/>
              <a:gd name="T4" fmla="*/ 2147483646 w 4483"/>
              <a:gd name="T5" fmla="*/ 2147483646 h 983"/>
              <a:gd name="T6" fmla="*/ 2147483646 w 4483"/>
              <a:gd name="T7" fmla="*/ 2147483646 h 983"/>
              <a:gd name="T8" fmla="*/ 2147483646 w 4483"/>
              <a:gd name="T9" fmla="*/ 2147483646 h 983"/>
              <a:gd name="T10" fmla="*/ 2147483646 w 4483"/>
              <a:gd name="T11" fmla="*/ 2147483646 h 983"/>
              <a:gd name="T12" fmla="*/ 2147483646 w 4483"/>
              <a:gd name="T13" fmla="*/ 2147483646 h 983"/>
              <a:gd name="T14" fmla="*/ 2147483646 w 4483"/>
              <a:gd name="T15" fmla="*/ 2147483646 h 983"/>
              <a:gd name="T16" fmla="*/ 2147483646 w 4483"/>
              <a:gd name="T17" fmla="*/ 2147483646 h 983"/>
              <a:gd name="T18" fmla="*/ 2147483646 w 4483"/>
              <a:gd name="T19" fmla="*/ 2147483646 h 983"/>
              <a:gd name="T20" fmla="*/ 2147483646 w 4483"/>
              <a:gd name="T21" fmla="*/ 2147483646 h 983"/>
              <a:gd name="T22" fmla="*/ 2147483646 w 4483"/>
              <a:gd name="T23" fmla="*/ 2147483646 h 983"/>
              <a:gd name="T24" fmla="*/ 2147483646 w 4483"/>
              <a:gd name="T25" fmla="*/ 2147483646 h 983"/>
              <a:gd name="T26" fmla="*/ 2147483646 w 4483"/>
              <a:gd name="T27" fmla="*/ 2147483646 h 983"/>
              <a:gd name="T28" fmla="*/ 2147483646 w 4483"/>
              <a:gd name="T29" fmla="*/ 2147483646 h 983"/>
              <a:gd name="T30" fmla="*/ 2147483646 w 4483"/>
              <a:gd name="T31" fmla="*/ 2147483646 h 983"/>
              <a:gd name="T32" fmla="*/ 2147483646 w 4483"/>
              <a:gd name="T33" fmla="*/ 2147483646 h 983"/>
              <a:gd name="T34" fmla="*/ 2147483646 w 4483"/>
              <a:gd name="T35" fmla="*/ 2147483646 h 983"/>
              <a:gd name="T36" fmla="*/ 2147483646 w 4483"/>
              <a:gd name="T37" fmla="*/ 2147483646 h 983"/>
              <a:gd name="T38" fmla="*/ 2147483646 w 4483"/>
              <a:gd name="T39" fmla="*/ 2147483646 h 983"/>
              <a:gd name="T40" fmla="*/ 2147483646 w 4483"/>
              <a:gd name="T41" fmla="*/ 2147483646 h 983"/>
              <a:gd name="T42" fmla="*/ 2147483646 w 4483"/>
              <a:gd name="T43" fmla="*/ 2147483646 h 983"/>
              <a:gd name="T44" fmla="*/ 2147483646 w 4483"/>
              <a:gd name="T45" fmla="*/ 2147483646 h 983"/>
              <a:gd name="T46" fmla="*/ 2147483646 w 4483"/>
              <a:gd name="T47" fmla="*/ 2147483646 h 983"/>
              <a:gd name="T48" fmla="*/ 2147483646 w 4483"/>
              <a:gd name="T49" fmla="*/ 2147483646 h 983"/>
              <a:gd name="T50" fmla="*/ 2147483646 w 4483"/>
              <a:gd name="T51" fmla="*/ 2147483646 h 983"/>
              <a:gd name="T52" fmla="*/ 2147483646 w 4483"/>
              <a:gd name="T53" fmla="*/ 2147483646 h 983"/>
              <a:gd name="T54" fmla="*/ 2147483646 w 4483"/>
              <a:gd name="T55" fmla="*/ 2147483646 h 983"/>
              <a:gd name="T56" fmla="*/ 2147483646 w 4483"/>
              <a:gd name="T57" fmla="*/ 2147483646 h 983"/>
              <a:gd name="T58" fmla="*/ 2147483646 w 4483"/>
              <a:gd name="T59" fmla="*/ 2147483646 h 983"/>
              <a:gd name="T60" fmla="*/ 2147483646 w 4483"/>
              <a:gd name="T61" fmla="*/ 2147483646 h 983"/>
              <a:gd name="T62" fmla="*/ 2147483646 w 4483"/>
              <a:gd name="T63" fmla="*/ 2147483646 h 983"/>
              <a:gd name="T64" fmla="*/ 2147483646 w 4483"/>
              <a:gd name="T65" fmla="*/ 2147483646 h 983"/>
              <a:gd name="T66" fmla="*/ 2147483646 w 4483"/>
              <a:gd name="T67" fmla="*/ 2147483646 h 983"/>
              <a:gd name="T68" fmla="*/ 2147483646 w 4483"/>
              <a:gd name="T69" fmla="*/ 2147483646 h 983"/>
              <a:gd name="T70" fmla="*/ 2147483646 w 4483"/>
              <a:gd name="T71" fmla="*/ 2147483646 h 983"/>
              <a:gd name="T72" fmla="*/ 2147483646 w 4483"/>
              <a:gd name="T73" fmla="*/ 2147483646 h 983"/>
              <a:gd name="T74" fmla="*/ 2147483646 w 4483"/>
              <a:gd name="T75" fmla="*/ 2147483646 h 983"/>
              <a:gd name="T76" fmla="*/ 2147483646 w 4483"/>
              <a:gd name="T77" fmla="*/ 2147483646 h 983"/>
              <a:gd name="T78" fmla="*/ 2147483646 w 4483"/>
              <a:gd name="T79" fmla="*/ 2147483646 h 983"/>
              <a:gd name="T80" fmla="*/ 2147483646 w 4483"/>
              <a:gd name="T81" fmla="*/ 2147483646 h 983"/>
              <a:gd name="T82" fmla="*/ 2147483646 w 4483"/>
              <a:gd name="T83" fmla="*/ 2147483646 h 983"/>
              <a:gd name="T84" fmla="*/ 2147483646 w 4483"/>
              <a:gd name="T85" fmla="*/ 2147483646 h 983"/>
              <a:gd name="T86" fmla="*/ 2147483646 w 4483"/>
              <a:gd name="T87" fmla="*/ 2147483646 h 983"/>
              <a:gd name="T88" fmla="*/ 2147483646 w 4483"/>
              <a:gd name="T89" fmla="*/ 2147483646 h 983"/>
              <a:gd name="T90" fmla="*/ 2147483646 w 4483"/>
              <a:gd name="T91" fmla="*/ 2147483646 h 983"/>
              <a:gd name="T92" fmla="*/ 2147483646 w 4483"/>
              <a:gd name="T93" fmla="*/ 2147483646 h 983"/>
              <a:gd name="T94" fmla="*/ 2147483646 w 4483"/>
              <a:gd name="T95" fmla="*/ 2147483646 h 983"/>
              <a:gd name="T96" fmla="*/ 2147483646 w 4483"/>
              <a:gd name="T97" fmla="*/ 2147483646 h 98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483"/>
              <a:gd name="T148" fmla="*/ 0 h 983"/>
              <a:gd name="T149" fmla="*/ 4483 w 4483"/>
              <a:gd name="T150" fmla="*/ 983 h 98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483" h="983">
                <a:moveTo>
                  <a:pt x="1233" y="567"/>
                </a:moveTo>
                <a:cubicBezTo>
                  <a:pt x="1210" y="567"/>
                  <a:pt x="1240" y="552"/>
                  <a:pt x="1187" y="567"/>
                </a:cubicBezTo>
                <a:cubicBezTo>
                  <a:pt x="1134" y="582"/>
                  <a:pt x="1051" y="635"/>
                  <a:pt x="915" y="658"/>
                </a:cubicBezTo>
                <a:cubicBezTo>
                  <a:pt x="779" y="681"/>
                  <a:pt x="507" y="674"/>
                  <a:pt x="371" y="704"/>
                </a:cubicBezTo>
                <a:cubicBezTo>
                  <a:pt x="235" y="734"/>
                  <a:pt x="159" y="810"/>
                  <a:pt x="99" y="840"/>
                </a:cubicBezTo>
                <a:cubicBezTo>
                  <a:pt x="39" y="870"/>
                  <a:pt x="16" y="862"/>
                  <a:pt x="8" y="885"/>
                </a:cubicBezTo>
                <a:cubicBezTo>
                  <a:pt x="0" y="908"/>
                  <a:pt x="8" y="969"/>
                  <a:pt x="53" y="976"/>
                </a:cubicBezTo>
                <a:cubicBezTo>
                  <a:pt x="98" y="983"/>
                  <a:pt x="159" y="953"/>
                  <a:pt x="280" y="930"/>
                </a:cubicBezTo>
                <a:cubicBezTo>
                  <a:pt x="401" y="907"/>
                  <a:pt x="666" y="855"/>
                  <a:pt x="779" y="840"/>
                </a:cubicBezTo>
                <a:cubicBezTo>
                  <a:pt x="892" y="825"/>
                  <a:pt x="900" y="840"/>
                  <a:pt x="960" y="840"/>
                </a:cubicBezTo>
                <a:cubicBezTo>
                  <a:pt x="1020" y="840"/>
                  <a:pt x="1036" y="855"/>
                  <a:pt x="1142" y="840"/>
                </a:cubicBezTo>
                <a:cubicBezTo>
                  <a:pt x="1248" y="825"/>
                  <a:pt x="1474" y="764"/>
                  <a:pt x="1595" y="749"/>
                </a:cubicBezTo>
                <a:cubicBezTo>
                  <a:pt x="1716" y="734"/>
                  <a:pt x="1762" y="749"/>
                  <a:pt x="1868" y="749"/>
                </a:cubicBezTo>
                <a:cubicBezTo>
                  <a:pt x="1974" y="749"/>
                  <a:pt x="2094" y="756"/>
                  <a:pt x="2230" y="749"/>
                </a:cubicBezTo>
                <a:cubicBezTo>
                  <a:pt x="2366" y="742"/>
                  <a:pt x="2555" y="734"/>
                  <a:pt x="2684" y="704"/>
                </a:cubicBezTo>
                <a:cubicBezTo>
                  <a:pt x="2813" y="674"/>
                  <a:pt x="2911" y="597"/>
                  <a:pt x="3002" y="567"/>
                </a:cubicBezTo>
                <a:cubicBezTo>
                  <a:pt x="3093" y="537"/>
                  <a:pt x="3183" y="529"/>
                  <a:pt x="3228" y="522"/>
                </a:cubicBezTo>
                <a:cubicBezTo>
                  <a:pt x="3273" y="515"/>
                  <a:pt x="3259" y="515"/>
                  <a:pt x="3274" y="522"/>
                </a:cubicBezTo>
                <a:cubicBezTo>
                  <a:pt x="3289" y="529"/>
                  <a:pt x="3296" y="560"/>
                  <a:pt x="3319" y="567"/>
                </a:cubicBezTo>
                <a:cubicBezTo>
                  <a:pt x="3342" y="574"/>
                  <a:pt x="3312" y="567"/>
                  <a:pt x="3410" y="567"/>
                </a:cubicBezTo>
                <a:cubicBezTo>
                  <a:pt x="3508" y="567"/>
                  <a:pt x="3803" y="567"/>
                  <a:pt x="3909" y="567"/>
                </a:cubicBezTo>
                <a:cubicBezTo>
                  <a:pt x="4015" y="567"/>
                  <a:pt x="4007" y="590"/>
                  <a:pt x="4045" y="567"/>
                </a:cubicBezTo>
                <a:cubicBezTo>
                  <a:pt x="4083" y="544"/>
                  <a:pt x="4098" y="476"/>
                  <a:pt x="4136" y="431"/>
                </a:cubicBezTo>
                <a:cubicBezTo>
                  <a:pt x="4174" y="386"/>
                  <a:pt x="4219" y="325"/>
                  <a:pt x="4272" y="295"/>
                </a:cubicBezTo>
                <a:cubicBezTo>
                  <a:pt x="4325" y="265"/>
                  <a:pt x="4423" y="273"/>
                  <a:pt x="4453" y="250"/>
                </a:cubicBezTo>
                <a:cubicBezTo>
                  <a:pt x="4483" y="227"/>
                  <a:pt x="4483" y="197"/>
                  <a:pt x="4453" y="159"/>
                </a:cubicBezTo>
                <a:cubicBezTo>
                  <a:pt x="4423" y="121"/>
                  <a:pt x="4340" y="46"/>
                  <a:pt x="4272" y="23"/>
                </a:cubicBezTo>
                <a:cubicBezTo>
                  <a:pt x="4204" y="0"/>
                  <a:pt x="4113" y="8"/>
                  <a:pt x="4045" y="23"/>
                </a:cubicBezTo>
                <a:cubicBezTo>
                  <a:pt x="3977" y="38"/>
                  <a:pt x="3931" y="84"/>
                  <a:pt x="3863" y="114"/>
                </a:cubicBezTo>
                <a:cubicBezTo>
                  <a:pt x="3795" y="144"/>
                  <a:pt x="3720" y="175"/>
                  <a:pt x="3637" y="205"/>
                </a:cubicBezTo>
                <a:cubicBezTo>
                  <a:pt x="3554" y="235"/>
                  <a:pt x="3424" y="272"/>
                  <a:pt x="3364" y="295"/>
                </a:cubicBezTo>
                <a:cubicBezTo>
                  <a:pt x="3304" y="318"/>
                  <a:pt x="3312" y="326"/>
                  <a:pt x="3274" y="341"/>
                </a:cubicBezTo>
                <a:cubicBezTo>
                  <a:pt x="3236" y="356"/>
                  <a:pt x="3191" y="379"/>
                  <a:pt x="3138" y="386"/>
                </a:cubicBezTo>
                <a:cubicBezTo>
                  <a:pt x="3085" y="393"/>
                  <a:pt x="3001" y="386"/>
                  <a:pt x="2956" y="386"/>
                </a:cubicBezTo>
                <a:cubicBezTo>
                  <a:pt x="2911" y="386"/>
                  <a:pt x="2911" y="393"/>
                  <a:pt x="2866" y="386"/>
                </a:cubicBezTo>
                <a:cubicBezTo>
                  <a:pt x="2821" y="379"/>
                  <a:pt x="2729" y="341"/>
                  <a:pt x="2684" y="341"/>
                </a:cubicBezTo>
                <a:cubicBezTo>
                  <a:pt x="2639" y="341"/>
                  <a:pt x="2623" y="371"/>
                  <a:pt x="2593" y="386"/>
                </a:cubicBezTo>
                <a:cubicBezTo>
                  <a:pt x="2563" y="401"/>
                  <a:pt x="2541" y="416"/>
                  <a:pt x="2503" y="431"/>
                </a:cubicBezTo>
                <a:cubicBezTo>
                  <a:pt x="2465" y="446"/>
                  <a:pt x="2397" y="462"/>
                  <a:pt x="2367" y="477"/>
                </a:cubicBezTo>
                <a:cubicBezTo>
                  <a:pt x="2337" y="492"/>
                  <a:pt x="2351" y="507"/>
                  <a:pt x="2321" y="522"/>
                </a:cubicBezTo>
                <a:cubicBezTo>
                  <a:pt x="2291" y="537"/>
                  <a:pt x="2223" y="552"/>
                  <a:pt x="2185" y="567"/>
                </a:cubicBezTo>
                <a:cubicBezTo>
                  <a:pt x="2147" y="582"/>
                  <a:pt x="2139" y="605"/>
                  <a:pt x="2094" y="613"/>
                </a:cubicBezTo>
                <a:cubicBezTo>
                  <a:pt x="2049" y="621"/>
                  <a:pt x="1966" y="613"/>
                  <a:pt x="1913" y="613"/>
                </a:cubicBezTo>
                <a:cubicBezTo>
                  <a:pt x="1860" y="613"/>
                  <a:pt x="1822" y="613"/>
                  <a:pt x="1777" y="613"/>
                </a:cubicBezTo>
                <a:cubicBezTo>
                  <a:pt x="1732" y="613"/>
                  <a:pt x="1679" y="613"/>
                  <a:pt x="1641" y="613"/>
                </a:cubicBezTo>
                <a:cubicBezTo>
                  <a:pt x="1603" y="613"/>
                  <a:pt x="1573" y="613"/>
                  <a:pt x="1550" y="613"/>
                </a:cubicBezTo>
                <a:cubicBezTo>
                  <a:pt x="1527" y="613"/>
                  <a:pt x="1543" y="621"/>
                  <a:pt x="1505" y="613"/>
                </a:cubicBezTo>
                <a:cubicBezTo>
                  <a:pt x="1467" y="605"/>
                  <a:pt x="1368" y="575"/>
                  <a:pt x="1323" y="567"/>
                </a:cubicBezTo>
                <a:cubicBezTo>
                  <a:pt x="1278" y="559"/>
                  <a:pt x="1256" y="567"/>
                  <a:pt x="1233" y="567"/>
                </a:cubicBezTo>
                <a:close/>
              </a:path>
            </a:pathLst>
          </a:custGeom>
          <a:noFill/>
          <a:ln w="28575" cap="rnd" cmpd="sng">
            <a:solidFill>
              <a:srgbClr val="FF00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72420" name="Text Box 6"/>
          <p:cNvSpPr txBox="1">
            <a:spLocks noChangeArrowheads="1"/>
          </p:cNvSpPr>
          <p:nvPr/>
        </p:nvSpPr>
        <p:spPr bwMode="auto">
          <a:xfrm>
            <a:off x="2051050" y="2492375"/>
            <a:ext cx="1200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Tribo- film</a:t>
            </a:r>
          </a:p>
        </p:txBody>
      </p:sp>
      <p:sp>
        <p:nvSpPr>
          <p:cNvPr id="572421" name="AutoShape 7"/>
          <p:cNvSpPr>
            <a:spLocks noChangeArrowheads="1"/>
          </p:cNvSpPr>
          <p:nvPr/>
        </p:nvSpPr>
        <p:spPr bwMode="auto">
          <a:xfrm>
            <a:off x="3059113" y="2781300"/>
            <a:ext cx="144462" cy="215900"/>
          </a:xfrm>
          <a:prstGeom prst="downArrow">
            <a:avLst>
              <a:gd name="adj1" fmla="val 50000"/>
              <a:gd name="adj2" fmla="val 37363"/>
            </a:avLst>
          </a:prstGeom>
          <a:solidFill>
            <a:schemeClr val="bg1"/>
          </a:solidFill>
          <a:ln w="9525">
            <a:solidFill>
              <a:srgbClr val="FF33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grpSp>
        <p:nvGrpSpPr>
          <p:cNvPr id="2" name="Group 14"/>
          <p:cNvGrpSpPr>
            <a:grpSpLocks/>
          </p:cNvGrpSpPr>
          <p:nvPr/>
        </p:nvGrpSpPr>
        <p:grpSpPr bwMode="auto">
          <a:xfrm>
            <a:off x="4932363" y="2924175"/>
            <a:ext cx="3971925" cy="3608388"/>
            <a:chOff x="3107" y="1842"/>
            <a:chExt cx="2502" cy="2273"/>
          </a:xfrm>
        </p:grpSpPr>
        <p:grpSp>
          <p:nvGrpSpPr>
            <p:cNvPr id="572426" name="Group 10"/>
            <p:cNvGrpSpPr>
              <a:grpSpLocks/>
            </p:cNvGrpSpPr>
            <p:nvPr/>
          </p:nvGrpSpPr>
          <p:grpSpPr bwMode="auto">
            <a:xfrm>
              <a:off x="3107" y="1842"/>
              <a:ext cx="2502" cy="2273"/>
              <a:chOff x="3107" y="1842"/>
              <a:chExt cx="2502" cy="2273"/>
            </a:xfrm>
          </p:grpSpPr>
          <p:pic>
            <p:nvPicPr>
              <p:cNvPr id="572431" name="Picture 8"/>
              <p:cNvPicPr>
                <a:picLocks noChangeAspect="1" noChangeArrowheads="1"/>
              </p:cNvPicPr>
              <p:nvPr/>
            </p:nvPicPr>
            <p:blipFill>
              <a:blip r:embed="rId3">
                <a:extLst>
                  <a:ext uri="{28A0092B-C50C-407E-A947-70E740481C1C}">
                    <a14:useLocalDpi xmlns:a14="http://schemas.microsoft.com/office/drawing/2010/main" val="0"/>
                  </a:ext>
                </a:extLst>
              </a:blip>
              <a:srcRect l="14763" t="16420" r="29866" b="15280"/>
              <a:stretch>
                <a:fillRect/>
              </a:stretch>
            </p:blipFill>
            <p:spPr bwMode="auto">
              <a:xfrm>
                <a:off x="3341" y="1933"/>
                <a:ext cx="2268" cy="2182"/>
              </a:xfrm>
              <a:prstGeom prst="rect">
                <a:avLst/>
              </a:prstGeom>
              <a:noFill/>
              <a:ln w="9525">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72432" name="Line 9"/>
              <p:cNvSpPr>
                <a:spLocks noChangeShapeType="1"/>
              </p:cNvSpPr>
              <p:nvPr/>
            </p:nvSpPr>
            <p:spPr bwMode="auto">
              <a:xfrm flipH="1" flipV="1">
                <a:off x="3107" y="1842"/>
                <a:ext cx="317" cy="318"/>
              </a:xfrm>
              <a:prstGeom prst="line">
                <a:avLst/>
              </a:prstGeom>
              <a:noFill/>
              <a:ln w="952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572427" name="Text Box 10"/>
            <p:cNvSpPr txBox="1">
              <a:spLocks noChangeArrowheads="1"/>
            </p:cNvSpPr>
            <p:nvPr/>
          </p:nvSpPr>
          <p:spPr bwMode="auto">
            <a:xfrm>
              <a:off x="3833" y="3566"/>
              <a:ext cx="403"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solidFill>
                    <a:schemeClr val="bg1"/>
                  </a:solidFill>
                  <a:latin typeface="Arial" panose="020B0604020202020204" pitchFamily="34" charset="0"/>
                  <a:cs typeface="Arial" panose="020B0604020202020204" pitchFamily="34" charset="0"/>
                </a:rPr>
                <a:t>graphite</a:t>
              </a:r>
            </a:p>
          </p:txBody>
        </p:sp>
        <p:sp>
          <p:nvSpPr>
            <p:cNvPr id="572428" name="Line 11"/>
            <p:cNvSpPr>
              <a:spLocks noChangeShapeType="1"/>
            </p:cNvSpPr>
            <p:nvPr/>
          </p:nvSpPr>
          <p:spPr bwMode="auto">
            <a:xfrm flipH="1">
              <a:off x="4286" y="3339"/>
              <a:ext cx="182" cy="273"/>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2429" name="Line 12"/>
            <p:cNvSpPr>
              <a:spLocks noChangeShapeType="1"/>
            </p:cNvSpPr>
            <p:nvPr/>
          </p:nvSpPr>
          <p:spPr bwMode="auto">
            <a:xfrm flipH="1">
              <a:off x="4332" y="3612"/>
              <a:ext cx="90" cy="0"/>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2430" name="Line 13"/>
            <p:cNvSpPr>
              <a:spLocks noChangeShapeType="1"/>
            </p:cNvSpPr>
            <p:nvPr/>
          </p:nvSpPr>
          <p:spPr bwMode="auto">
            <a:xfrm flipH="1" flipV="1">
              <a:off x="4286" y="3657"/>
              <a:ext cx="136" cy="272"/>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grpSp>
      <p:pic>
        <p:nvPicPr>
          <p:cNvPr id="572423" name="Picture 15" descr="imi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2424" name="pole tekstowe 4"/>
          <p:cNvSpPr txBox="1">
            <a:spLocks noChangeArrowheads="1"/>
          </p:cNvSpPr>
          <p:nvPr/>
        </p:nvSpPr>
        <p:spPr bwMode="auto">
          <a:xfrm>
            <a:off x="0" y="0"/>
            <a:ext cx="12906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800">
                <a:solidFill>
                  <a:schemeClr val="bg1"/>
                </a:solidFill>
                <a:latin typeface="Arial" panose="020B0604020202020204" pitchFamily="34" charset="0"/>
                <a:cs typeface="Arial" panose="020B0604020202020204" pitchFamily="34" charset="0"/>
              </a:rPr>
              <a:t>TEM</a:t>
            </a:r>
            <a:r>
              <a:rPr lang="pl-PL" altLang="pl-PL" sz="1800">
                <a:solidFill>
                  <a:schemeClr val="bg1"/>
                </a:solidFill>
                <a:latin typeface="Arial" panose="020B0604020202020204" pitchFamily="34" charset="0"/>
                <a:cs typeface="Arial" panose="020B0604020202020204" pitchFamily="34" charset="0"/>
              </a:rPr>
              <a:t> </a:t>
            </a:r>
            <a:r>
              <a:rPr lang="pl-PL" altLang="pl-PL" sz="1800" i="1">
                <a:solidFill>
                  <a:schemeClr val="bg1"/>
                </a:solidFill>
                <a:latin typeface="Arial" panose="020B0604020202020204" pitchFamily="34" charset="0"/>
                <a:cs typeface="Arial" panose="020B0604020202020204" pitchFamily="34" charset="0"/>
              </a:rPr>
              <a:t>BF</a:t>
            </a:r>
          </a:p>
        </p:txBody>
      </p:sp>
      <p:sp>
        <p:nvSpPr>
          <p:cNvPr id="572425" name="Text Box 18"/>
          <p:cNvSpPr txBox="1">
            <a:spLocks noChangeArrowheads="1"/>
          </p:cNvSpPr>
          <p:nvPr/>
        </p:nvSpPr>
        <p:spPr bwMode="auto">
          <a:xfrm>
            <a:off x="223838" y="549275"/>
            <a:ext cx="4775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Layer by layer removing + tribo-film formation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42" name="Picture 7" descr="point_tribof3_fi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513" y="711200"/>
            <a:ext cx="2519362" cy="251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43" name="Picture 8" descr="T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4338" y="117475"/>
            <a:ext cx="1905000" cy="2105025"/>
          </a:xfrm>
          <a:prstGeom prst="rect">
            <a:avLst/>
          </a:prstGeom>
          <a:noFill/>
          <a:ln w="38100">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73444" name="Text Box 9"/>
          <p:cNvSpPr txBox="1">
            <a:spLocks noChangeArrowheads="1"/>
          </p:cNvSpPr>
          <p:nvPr/>
        </p:nvSpPr>
        <p:spPr bwMode="auto">
          <a:xfrm>
            <a:off x="2954338" y="44450"/>
            <a:ext cx="454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cs typeface="Arial" panose="020B0604020202020204" pitchFamily="34" charset="0"/>
              </a:rPr>
              <a:t>Ti</a:t>
            </a:r>
          </a:p>
        </p:txBody>
      </p:sp>
      <p:pic>
        <p:nvPicPr>
          <p:cNvPr id="573445" name="Picture 10" descr="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8713" y="117475"/>
            <a:ext cx="1905000" cy="2105025"/>
          </a:xfrm>
          <a:prstGeom prst="rect">
            <a:avLst/>
          </a:prstGeom>
          <a:noFill/>
          <a:ln w="38100">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73446" name="Text Box 11"/>
          <p:cNvSpPr txBox="1">
            <a:spLocks noChangeArrowheads="1"/>
          </p:cNvSpPr>
          <p:nvPr/>
        </p:nvSpPr>
        <p:spPr bwMode="auto">
          <a:xfrm>
            <a:off x="4970463" y="61913"/>
            <a:ext cx="4048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cs typeface="Arial" panose="020B0604020202020204" pitchFamily="34" charset="0"/>
              </a:rPr>
              <a:t>C</a:t>
            </a:r>
          </a:p>
        </p:txBody>
      </p:sp>
      <p:pic>
        <p:nvPicPr>
          <p:cNvPr id="573447" name="Picture 12" descr="O-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5150" y="111125"/>
            <a:ext cx="1905000" cy="2105025"/>
          </a:xfrm>
          <a:prstGeom prst="rect">
            <a:avLst/>
          </a:prstGeom>
          <a:noFill/>
          <a:ln w="38100">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73448" name="Text Box 13"/>
          <p:cNvSpPr txBox="1">
            <a:spLocks noChangeArrowheads="1"/>
          </p:cNvSpPr>
          <p:nvPr/>
        </p:nvSpPr>
        <p:spPr bwMode="auto">
          <a:xfrm>
            <a:off x="6942138" y="61913"/>
            <a:ext cx="4206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400" b="1">
                <a:solidFill>
                  <a:schemeClr val="bg1"/>
                </a:solidFill>
                <a:latin typeface="Arial" panose="020B0604020202020204" pitchFamily="34" charset="0"/>
                <a:cs typeface="Arial" panose="020B0604020202020204" pitchFamily="34" charset="0"/>
              </a:rPr>
              <a:t>O</a:t>
            </a:r>
          </a:p>
        </p:txBody>
      </p:sp>
      <p:sp>
        <p:nvSpPr>
          <p:cNvPr id="573449" name="Rectangle 14"/>
          <p:cNvSpPr>
            <a:spLocks noChangeArrowheads="1"/>
          </p:cNvSpPr>
          <p:nvPr/>
        </p:nvSpPr>
        <p:spPr bwMode="auto">
          <a:xfrm>
            <a:off x="650875" y="925513"/>
            <a:ext cx="1655763" cy="1584325"/>
          </a:xfrm>
          <a:prstGeom prst="rect">
            <a:avLst/>
          </a:prstGeom>
          <a:noFill/>
          <a:ln w="38100" cap="rnd">
            <a:solidFill>
              <a:srgbClr val="FF33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grpSp>
        <p:nvGrpSpPr>
          <p:cNvPr id="2" name="Group 19"/>
          <p:cNvGrpSpPr>
            <a:grpSpLocks/>
          </p:cNvGrpSpPr>
          <p:nvPr/>
        </p:nvGrpSpPr>
        <p:grpSpPr bwMode="auto">
          <a:xfrm>
            <a:off x="900113" y="1700213"/>
            <a:ext cx="7272337" cy="5102225"/>
            <a:chOff x="567" y="1071"/>
            <a:chExt cx="4581" cy="3214"/>
          </a:xfrm>
        </p:grpSpPr>
        <p:grpSp>
          <p:nvGrpSpPr>
            <p:cNvPr id="573459" name="Group 17"/>
            <p:cNvGrpSpPr>
              <a:grpSpLocks/>
            </p:cNvGrpSpPr>
            <p:nvPr/>
          </p:nvGrpSpPr>
          <p:grpSpPr bwMode="auto">
            <a:xfrm>
              <a:off x="567" y="1071"/>
              <a:ext cx="4581" cy="3214"/>
              <a:chOff x="567" y="1071"/>
              <a:chExt cx="4581" cy="3214"/>
            </a:xfrm>
          </p:grpSpPr>
          <p:pic>
            <p:nvPicPr>
              <p:cNvPr id="573461" name="Picture 15" descr="point_tribof1_dia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0" y="3205"/>
                <a:ext cx="4448" cy="1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62" name="Line 17"/>
              <p:cNvSpPr>
                <a:spLocks noChangeShapeType="1"/>
              </p:cNvSpPr>
              <p:nvPr/>
            </p:nvSpPr>
            <p:spPr bwMode="auto">
              <a:xfrm flipH="1" flipV="1">
                <a:off x="567" y="1071"/>
                <a:ext cx="181" cy="2132"/>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573460" name="Text Box 19"/>
            <p:cNvSpPr txBox="1">
              <a:spLocks noChangeArrowheads="1"/>
            </p:cNvSpPr>
            <p:nvPr/>
          </p:nvSpPr>
          <p:spPr bwMode="auto">
            <a:xfrm>
              <a:off x="1552" y="3397"/>
              <a:ext cx="17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Graphite + titanium oxide</a:t>
              </a:r>
            </a:p>
          </p:txBody>
        </p:sp>
      </p:grpSp>
      <p:grpSp>
        <p:nvGrpSpPr>
          <p:cNvPr id="4" name="Group 20"/>
          <p:cNvGrpSpPr>
            <a:grpSpLocks/>
          </p:cNvGrpSpPr>
          <p:nvPr/>
        </p:nvGrpSpPr>
        <p:grpSpPr bwMode="auto">
          <a:xfrm>
            <a:off x="1547813" y="1557338"/>
            <a:ext cx="7061200" cy="3441700"/>
            <a:chOff x="975" y="981"/>
            <a:chExt cx="4448" cy="2168"/>
          </a:xfrm>
        </p:grpSpPr>
        <p:grpSp>
          <p:nvGrpSpPr>
            <p:cNvPr id="573455" name="Group 18"/>
            <p:cNvGrpSpPr>
              <a:grpSpLocks/>
            </p:cNvGrpSpPr>
            <p:nvPr/>
          </p:nvGrpSpPr>
          <p:grpSpPr bwMode="auto">
            <a:xfrm>
              <a:off x="975" y="981"/>
              <a:ext cx="4448" cy="2168"/>
              <a:chOff x="975" y="981"/>
              <a:chExt cx="4448" cy="2168"/>
            </a:xfrm>
          </p:grpSpPr>
          <p:pic>
            <p:nvPicPr>
              <p:cNvPr id="573457" name="Picture 16" descr="point_tribof3_dia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5" y="2069"/>
                <a:ext cx="4448" cy="1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58" name="Line 18"/>
              <p:cNvSpPr>
                <a:spLocks noChangeShapeType="1"/>
              </p:cNvSpPr>
              <p:nvPr/>
            </p:nvSpPr>
            <p:spPr bwMode="auto">
              <a:xfrm flipV="1">
                <a:off x="975" y="981"/>
                <a:ext cx="272" cy="1088"/>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pl-PL"/>
              </a:p>
            </p:txBody>
          </p:sp>
        </p:grpSp>
        <p:sp>
          <p:nvSpPr>
            <p:cNvPr id="573456" name="Text Box 20"/>
            <p:cNvSpPr txBox="1">
              <a:spLocks noChangeArrowheads="1"/>
            </p:cNvSpPr>
            <p:nvPr/>
          </p:nvSpPr>
          <p:spPr bwMode="auto">
            <a:xfrm>
              <a:off x="2504" y="2263"/>
              <a:ext cx="105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Titanium oxide</a:t>
              </a:r>
            </a:p>
          </p:txBody>
        </p:sp>
      </p:grpSp>
      <p:pic>
        <p:nvPicPr>
          <p:cNvPr id="573452" name="Picture 21" descr="imim">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5978525"/>
            <a:ext cx="93503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53" name="Text Box 22"/>
          <p:cNvSpPr txBox="1">
            <a:spLocks noChangeArrowheads="1"/>
          </p:cNvSpPr>
          <p:nvPr/>
        </p:nvSpPr>
        <p:spPr bwMode="auto">
          <a:xfrm>
            <a:off x="0" y="0"/>
            <a:ext cx="654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EDS</a:t>
            </a:r>
          </a:p>
        </p:txBody>
      </p:sp>
      <p:sp>
        <p:nvSpPr>
          <p:cNvPr id="573454" name="Text Box 23"/>
          <p:cNvSpPr txBox="1">
            <a:spLocks noChangeArrowheads="1"/>
          </p:cNvSpPr>
          <p:nvPr/>
        </p:nvSpPr>
        <p:spPr bwMode="auto">
          <a:xfrm>
            <a:off x="3348038" y="2492375"/>
            <a:ext cx="4775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Layer by layer removing + tribo-film formation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4466" name="Picture 4" descr="Fram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 y="44450"/>
            <a:ext cx="6769100" cy="676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4467" name="Picture 5" descr="Frame1"/>
          <p:cNvPicPr>
            <a:picLocks noChangeAspect="1" noChangeArrowheads="1"/>
          </p:cNvPicPr>
          <p:nvPr/>
        </p:nvPicPr>
        <p:blipFill>
          <a:blip r:embed="rId4">
            <a:extLst>
              <a:ext uri="{28A0092B-C50C-407E-A947-70E740481C1C}">
                <a14:useLocalDpi xmlns:a14="http://schemas.microsoft.com/office/drawing/2010/main" val="0"/>
              </a:ext>
            </a:extLst>
          </a:blip>
          <a:srcRect l="14876" t="20262" r="46120" b="57166"/>
          <a:stretch>
            <a:fillRect/>
          </a:stretch>
        </p:blipFill>
        <p:spPr bwMode="auto">
          <a:xfrm>
            <a:off x="3563938" y="2565400"/>
            <a:ext cx="5473700" cy="3167063"/>
          </a:xfrm>
          <a:prstGeom prst="rect">
            <a:avLst/>
          </a:prstGeom>
          <a:noFill/>
          <a:ln w="28575">
            <a:solidFill>
              <a:srgbClr val="FF3300"/>
            </a:solidFill>
            <a:miter lim="800000"/>
            <a:headEnd/>
            <a:tailEnd/>
          </a:ln>
          <a:extLst>
            <a:ext uri="{909E8E84-426E-40DD-AFC4-6F175D3DCCD1}">
              <a14:hiddenFill xmlns:a14="http://schemas.microsoft.com/office/drawing/2010/main">
                <a:solidFill>
                  <a:srgbClr val="FFFFFF"/>
                </a:solidFill>
              </a14:hiddenFill>
            </a:ext>
          </a:extLst>
        </p:spPr>
      </p:pic>
      <p:sp>
        <p:nvSpPr>
          <p:cNvPr id="574468" name="Rectangle 6"/>
          <p:cNvSpPr>
            <a:spLocks noChangeArrowheads="1"/>
          </p:cNvSpPr>
          <p:nvPr/>
        </p:nvSpPr>
        <p:spPr bwMode="auto">
          <a:xfrm>
            <a:off x="1547813" y="1773238"/>
            <a:ext cx="1223962" cy="863600"/>
          </a:xfrm>
          <a:prstGeom prst="rect">
            <a:avLst/>
          </a:prstGeom>
          <a:noFill/>
          <a:ln w="28575" cap="rnd">
            <a:solidFill>
              <a:srgbClr val="FF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74469" name="Line 7"/>
          <p:cNvSpPr>
            <a:spLocks noChangeShapeType="1"/>
          </p:cNvSpPr>
          <p:nvPr/>
        </p:nvSpPr>
        <p:spPr bwMode="auto">
          <a:xfrm>
            <a:off x="2771775" y="2636838"/>
            <a:ext cx="792163" cy="287337"/>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4470" name="Text Box 8"/>
          <p:cNvSpPr txBox="1">
            <a:spLocks noChangeArrowheads="1"/>
          </p:cNvSpPr>
          <p:nvPr/>
        </p:nvSpPr>
        <p:spPr bwMode="auto">
          <a:xfrm>
            <a:off x="6856413" y="423863"/>
            <a:ext cx="15938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latin typeface="Arial" panose="020B0604020202020204" pitchFamily="34" charset="0"/>
                <a:cs typeface="Arial" panose="020B0604020202020204" pitchFamily="34" charset="0"/>
              </a:rPr>
              <a:t>HRTEM</a:t>
            </a:r>
          </a:p>
          <a:p>
            <a:pPr eaLnBrk="1" hangingPunct="1">
              <a:spcBef>
                <a:spcPct val="0"/>
              </a:spcBef>
              <a:buFontTx/>
              <a:buNone/>
            </a:pPr>
            <a:r>
              <a:rPr lang="pl-PL" altLang="pl-PL" sz="1800">
                <a:latin typeface="Arial" panose="020B0604020202020204" pitchFamily="34" charset="0"/>
                <a:cs typeface="Arial" panose="020B0604020202020204" pitchFamily="34" charset="0"/>
              </a:rPr>
              <a:t>Graphite + </a:t>
            </a:r>
            <a:br>
              <a:rPr lang="pl-PL" altLang="pl-PL" sz="1800">
                <a:latin typeface="Arial" panose="020B0604020202020204" pitchFamily="34" charset="0"/>
                <a:cs typeface="Arial" panose="020B0604020202020204" pitchFamily="34" charset="0"/>
              </a:rPr>
            </a:br>
            <a:r>
              <a:rPr lang="pl-PL" altLang="pl-PL" sz="1800">
                <a:latin typeface="Arial" panose="020B0604020202020204" pitchFamily="34" charset="0"/>
                <a:cs typeface="Arial" panose="020B0604020202020204" pitchFamily="34" charset="0"/>
              </a:rPr>
              <a:t>titanium oxide</a:t>
            </a:r>
          </a:p>
        </p:txBody>
      </p:sp>
      <p:pic>
        <p:nvPicPr>
          <p:cNvPr id="574471" name="Picture 9" descr="graphi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4527550"/>
            <a:ext cx="2330450" cy="2330450"/>
          </a:xfrm>
          <a:prstGeom prst="rect">
            <a:avLst/>
          </a:prstGeom>
          <a:noFill/>
          <a:ln w="28575">
            <a:solidFill>
              <a:srgbClr val="00FF00"/>
            </a:solidFill>
            <a:miter lim="800000"/>
            <a:headEnd/>
            <a:tailEnd/>
          </a:ln>
          <a:extLst>
            <a:ext uri="{909E8E84-426E-40DD-AFC4-6F175D3DCCD1}">
              <a14:hiddenFill xmlns:a14="http://schemas.microsoft.com/office/drawing/2010/main">
                <a:solidFill>
                  <a:srgbClr val="FFFFFF"/>
                </a:solidFill>
              </a14:hiddenFill>
            </a:ext>
          </a:extLst>
        </p:spPr>
      </p:pic>
      <p:sp>
        <p:nvSpPr>
          <p:cNvPr id="574472" name="Rectangle 11"/>
          <p:cNvSpPr>
            <a:spLocks noChangeArrowheads="1"/>
          </p:cNvSpPr>
          <p:nvPr/>
        </p:nvSpPr>
        <p:spPr bwMode="auto">
          <a:xfrm>
            <a:off x="6588125" y="2565400"/>
            <a:ext cx="1727200" cy="1727200"/>
          </a:xfrm>
          <a:prstGeom prst="rect">
            <a:avLst/>
          </a:prstGeom>
          <a:noFill/>
          <a:ln w="28575" cap="rnd">
            <a:solidFill>
              <a:srgbClr val="00FF00"/>
            </a:solidFill>
            <a:prstDash val="sysDot"/>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pl-PL" altLang="pl-PL" sz="1800">
              <a:latin typeface="Arial" panose="020B0604020202020204" pitchFamily="34" charset="0"/>
              <a:cs typeface="Arial" panose="020B0604020202020204" pitchFamily="34" charset="0"/>
            </a:endParaRPr>
          </a:p>
        </p:txBody>
      </p:sp>
      <p:sp>
        <p:nvSpPr>
          <p:cNvPr id="574473" name="Line 12"/>
          <p:cNvSpPr>
            <a:spLocks noChangeShapeType="1"/>
          </p:cNvSpPr>
          <p:nvPr/>
        </p:nvSpPr>
        <p:spPr bwMode="auto">
          <a:xfrm>
            <a:off x="8316913" y="4292600"/>
            <a:ext cx="719137" cy="215900"/>
          </a:xfrm>
          <a:prstGeom prst="line">
            <a:avLst/>
          </a:prstGeom>
          <a:noFill/>
          <a:ln w="28575">
            <a:solidFill>
              <a:srgbClr val="00FF00"/>
            </a:solidFill>
            <a:round/>
            <a:headEnd/>
            <a:tailEnd/>
          </a:ln>
          <a:extLst>
            <a:ext uri="{909E8E84-426E-40DD-AFC4-6F175D3DCCD1}">
              <a14:hiddenFill xmlns:a14="http://schemas.microsoft.com/office/drawing/2010/main">
                <a:noFill/>
              </a14:hiddenFill>
            </a:ext>
          </a:extLst>
        </p:spPr>
        <p:txBody>
          <a:bodyPr/>
          <a:lstStyle/>
          <a:p>
            <a:endParaRPr lang="pl-PL"/>
          </a:p>
        </p:txBody>
      </p:sp>
      <p:grpSp>
        <p:nvGrpSpPr>
          <p:cNvPr id="2" name="Group 27"/>
          <p:cNvGrpSpPr>
            <a:grpSpLocks/>
          </p:cNvGrpSpPr>
          <p:nvPr/>
        </p:nvGrpSpPr>
        <p:grpSpPr bwMode="auto">
          <a:xfrm>
            <a:off x="7437438" y="4633913"/>
            <a:ext cx="447675" cy="450850"/>
            <a:chOff x="4685" y="2919"/>
            <a:chExt cx="282" cy="284"/>
          </a:xfrm>
        </p:grpSpPr>
        <p:sp>
          <p:nvSpPr>
            <p:cNvPr id="574484" name="Line 13"/>
            <p:cNvSpPr>
              <a:spLocks noChangeShapeType="1"/>
            </p:cNvSpPr>
            <p:nvPr/>
          </p:nvSpPr>
          <p:spPr bwMode="auto">
            <a:xfrm>
              <a:off x="4694" y="3203"/>
              <a:ext cx="273"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4485" name="Line 14"/>
            <p:cNvSpPr>
              <a:spLocks noChangeShapeType="1"/>
            </p:cNvSpPr>
            <p:nvPr/>
          </p:nvSpPr>
          <p:spPr bwMode="auto">
            <a:xfrm>
              <a:off x="4694" y="3113"/>
              <a:ext cx="273"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4486" name="Line 15"/>
            <p:cNvSpPr>
              <a:spLocks noChangeShapeType="1"/>
            </p:cNvSpPr>
            <p:nvPr/>
          </p:nvSpPr>
          <p:spPr bwMode="auto">
            <a:xfrm>
              <a:off x="4685" y="3022"/>
              <a:ext cx="273"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4487" name="Line 16"/>
            <p:cNvSpPr>
              <a:spLocks noChangeShapeType="1"/>
            </p:cNvSpPr>
            <p:nvPr/>
          </p:nvSpPr>
          <p:spPr bwMode="auto">
            <a:xfrm>
              <a:off x="4694" y="2919"/>
              <a:ext cx="273" cy="0"/>
            </a:xfrm>
            <a:prstGeom prst="line">
              <a:avLst/>
            </a:prstGeom>
            <a:noFill/>
            <a:ln w="38100">
              <a:solidFill>
                <a:srgbClr val="FF3300"/>
              </a:solidFill>
              <a:round/>
              <a:headEnd/>
              <a:tailEnd/>
            </a:ln>
            <a:extLst>
              <a:ext uri="{909E8E84-426E-40DD-AFC4-6F175D3DCCD1}">
                <a14:hiddenFill xmlns:a14="http://schemas.microsoft.com/office/drawing/2010/main">
                  <a:noFill/>
                </a14:hiddenFill>
              </a:ext>
            </a:extLst>
          </p:spPr>
          <p:txBody>
            <a:bodyPr/>
            <a:lstStyle/>
            <a:p>
              <a:endParaRPr lang="pl-PL"/>
            </a:p>
          </p:txBody>
        </p:sp>
      </p:grpSp>
      <p:sp>
        <p:nvSpPr>
          <p:cNvPr id="574475" name="Text Box 17"/>
          <p:cNvSpPr txBox="1">
            <a:spLocks noChangeArrowheads="1"/>
          </p:cNvSpPr>
          <p:nvPr/>
        </p:nvSpPr>
        <p:spPr bwMode="auto">
          <a:xfrm>
            <a:off x="7885113" y="4868863"/>
            <a:ext cx="9429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400" b="1">
                <a:solidFill>
                  <a:schemeClr val="bg1"/>
                </a:solidFill>
                <a:latin typeface="Arial" panose="020B0604020202020204" pitchFamily="34" charset="0"/>
                <a:cs typeface="Arial" panose="020B0604020202020204" pitchFamily="34" charset="0"/>
              </a:rPr>
              <a:t>0.349 nm</a:t>
            </a:r>
          </a:p>
        </p:txBody>
      </p:sp>
      <p:grpSp>
        <p:nvGrpSpPr>
          <p:cNvPr id="574476" name="Group 24"/>
          <p:cNvGrpSpPr>
            <a:grpSpLocks/>
          </p:cNvGrpSpPr>
          <p:nvPr/>
        </p:nvGrpSpPr>
        <p:grpSpPr bwMode="auto">
          <a:xfrm>
            <a:off x="4427538" y="4486275"/>
            <a:ext cx="2184400" cy="2371725"/>
            <a:chOff x="2789" y="2826"/>
            <a:chExt cx="1376" cy="1494"/>
          </a:xfrm>
        </p:grpSpPr>
        <p:pic>
          <p:nvPicPr>
            <p:cNvPr id="574482" name="Picture 2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89" y="2826"/>
              <a:ext cx="1376" cy="1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4483" name="Text Box 23"/>
            <p:cNvSpPr txBox="1">
              <a:spLocks noChangeArrowheads="1"/>
            </p:cNvSpPr>
            <p:nvPr/>
          </p:nvSpPr>
          <p:spPr bwMode="auto">
            <a:xfrm>
              <a:off x="2789" y="4065"/>
              <a:ext cx="1346"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000">
                  <a:latin typeface="Arial" panose="020B0604020202020204" pitchFamily="34" charset="0"/>
                  <a:cs typeface="Arial" panose="020B0604020202020204" pitchFamily="34" charset="0"/>
                </a:rPr>
                <a:t>Crystallogphic structure of graphite</a:t>
              </a:r>
            </a:p>
          </p:txBody>
        </p:sp>
      </p:grpSp>
      <p:sp>
        <p:nvSpPr>
          <p:cNvPr id="574477" name="Line 25"/>
          <p:cNvSpPr>
            <a:spLocks noChangeShapeType="1"/>
          </p:cNvSpPr>
          <p:nvPr/>
        </p:nvSpPr>
        <p:spPr bwMode="auto">
          <a:xfrm flipH="1">
            <a:off x="5867400" y="4652963"/>
            <a:ext cx="1584325" cy="288925"/>
          </a:xfrm>
          <a:prstGeom prst="line">
            <a:avLst/>
          </a:prstGeom>
          <a:noFill/>
          <a:ln w="9525" cap="rnd">
            <a:solidFill>
              <a:srgbClr val="FF3300"/>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74478" name="Line 26"/>
          <p:cNvSpPr>
            <a:spLocks noChangeShapeType="1"/>
          </p:cNvSpPr>
          <p:nvPr/>
        </p:nvSpPr>
        <p:spPr bwMode="auto">
          <a:xfrm flipV="1">
            <a:off x="6011863" y="4797425"/>
            <a:ext cx="1439862" cy="719138"/>
          </a:xfrm>
          <a:prstGeom prst="line">
            <a:avLst/>
          </a:prstGeom>
          <a:noFill/>
          <a:ln w="9525" cap="rnd">
            <a:solidFill>
              <a:srgbClr val="FF3300"/>
            </a:solidFill>
            <a:prstDash val="sysDot"/>
            <a:round/>
            <a:headEnd/>
            <a:tailEnd/>
          </a:ln>
          <a:extLst>
            <a:ext uri="{909E8E84-426E-40DD-AFC4-6F175D3DCCD1}">
              <a14:hiddenFill xmlns:a14="http://schemas.microsoft.com/office/drawing/2010/main">
                <a:noFill/>
              </a14:hiddenFill>
            </a:ext>
          </a:extLst>
        </p:spPr>
        <p:txBody>
          <a:bodyPr/>
          <a:lstStyle/>
          <a:p>
            <a:endParaRPr lang="pl-PL"/>
          </a:p>
        </p:txBody>
      </p:sp>
      <p:sp>
        <p:nvSpPr>
          <p:cNvPr id="574479" name="Text Box 28"/>
          <p:cNvSpPr txBox="1">
            <a:spLocks noChangeArrowheads="1"/>
          </p:cNvSpPr>
          <p:nvPr/>
        </p:nvSpPr>
        <p:spPr bwMode="auto">
          <a:xfrm>
            <a:off x="2843213" y="1700213"/>
            <a:ext cx="122713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2000" b="1">
                <a:solidFill>
                  <a:schemeClr val="bg1"/>
                </a:solidFill>
                <a:latin typeface="Arial" panose="020B0604020202020204" pitchFamily="34" charset="0"/>
                <a:cs typeface="Arial" panose="020B0604020202020204" pitchFamily="34" charset="0"/>
              </a:rPr>
              <a:t>Graphite</a:t>
            </a:r>
          </a:p>
        </p:txBody>
      </p:sp>
      <p:pic>
        <p:nvPicPr>
          <p:cNvPr id="574480" name="Picture 24" descr="imim">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5084763"/>
            <a:ext cx="935038"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4481" name="Text Box 25"/>
          <p:cNvSpPr txBox="1">
            <a:spLocks noChangeArrowheads="1"/>
          </p:cNvSpPr>
          <p:nvPr/>
        </p:nvSpPr>
        <p:spPr bwMode="auto">
          <a:xfrm>
            <a:off x="223838" y="549275"/>
            <a:ext cx="4775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Layer by layer removing + tribo-film formation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repeatCount="indefinite"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6514" name="Picture 4" descr="Frame2"/>
          <p:cNvPicPr>
            <a:picLocks noChangeAspect="1" noChangeArrowheads="1"/>
          </p:cNvPicPr>
          <p:nvPr/>
        </p:nvPicPr>
        <p:blipFill>
          <a:blip r:embed="rId2">
            <a:extLst>
              <a:ext uri="{28A0092B-C50C-407E-A947-70E740481C1C}">
                <a14:useLocalDpi xmlns:a14="http://schemas.microsoft.com/office/drawing/2010/main" val="0"/>
              </a:ext>
            </a:extLst>
          </a:blip>
          <a:srcRect l="14844" t="6812" b="23633"/>
          <a:stretch>
            <a:fillRect/>
          </a:stretch>
        </p:blipFill>
        <p:spPr bwMode="auto">
          <a:xfrm>
            <a:off x="250825" y="-42863"/>
            <a:ext cx="8448675" cy="690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6515" name="Text Box 8"/>
          <p:cNvSpPr txBox="1">
            <a:spLocks noChangeArrowheads="1"/>
          </p:cNvSpPr>
          <p:nvPr/>
        </p:nvSpPr>
        <p:spPr bwMode="auto">
          <a:xfrm>
            <a:off x="7143750" y="1635125"/>
            <a:ext cx="1530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b="1">
                <a:solidFill>
                  <a:schemeClr val="bg1"/>
                </a:solidFill>
                <a:latin typeface="Arial" panose="020B0604020202020204" pitchFamily="34" charset="0"/>
                <a:cs typeface="Arial" panose="020B0604020202020204" pitchFamily="34" charset="0"/>
              </a:rPr>
              <a:t>TiO</a:t>
            </a:r>
            <a:r>
              <a:rPr lang="pl-PL" altLang="pl-PL" sz="1800" b="1" baseline="-25000">
                <a:solidFill>
                  <a:schemeClr val="bg1"/>
                </a:solidFill>
                <a:latin typeface="Arial" panose="020B0604020202020204" pitchFamily="34" charset="0"/>
                <a:cs typeface="Arial" panose="020B0604020202020204" pitchFamily="34" charset="0"/>
              </a:rPr>
              <a:t>2</a:t>
            </a:r>
            <a:r>
              <a:rPr lang="pl-PL" altLang="pl-PL" sz="1800" b="1">
                <a:solidFill>
                  <a:schemeClr val="bg1"/>
                </a:solidFill>
                <a:latin typeface="Arial" panose="020B0604020202020204" pitchFamily="34" charset="0"/>
                <a:cs typeface="Arial" panose="020B0604020202020204" pitchFamily="34" charset="0"/>
              </a:rPr>
              <a:t>- </a:t>
            </a:r>
          </a:p>
          <a:p>
            <a:pPr eaLnBrk="1" hangingPunct="1">
              <a:spcBef>
                <a:spcPct val="0"/>
              </a:spcBef>
              <a:buFontTx/>
              <a:buNone/>
            </a:pPr>
            <a:r>
              <a:rPr lang="pl-PL" altLang="pl-PL" sz="1800" b="1">
                <a:solidFill>
                  <a:schemeClr val="bg1"/>
                </a:solidFill>
                <a:latin typeface="Arial" panose="020B0604020202020204" pitchFamily="34" charset="0"/>
                <a:cs typeface="Arial" panose="020B0604020202020204" pitchFamily="34" charset="0"/>
              </a:rPr>
              <a:t>orthorombic</a:t>
            </a:r>
          </a:p>
        </p:txBody>
      </p:sp>
      <p:sp>
        <p:nvSpPr>
          <p:cNvPr id="576516" name="Line 9"/>
          <p:cNvSpPr>
            <a:spLocks noChangeShapeType="1"/>
          </p:cNvSpPr>
          <p:nvPr/>
        </p:nvSpPr>
        <p:spPr bwMode="auto">
          <a:xfrm rot="240000">
            <a:off x="6442075" y="1698625"/>
            <a:ext cx="146050" cy="146050"/>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6517" name="Line 10"/>
          <p:cNvSpPr>
            <a:spLocks noChangeShapeType="1"/>
          </p:cNvSpPr>
          <p:nvPr/>
        </p:nvSpPr>
        <p:spPr bwMode="auto">
          <a:xfrm rot="240000">
            <a:off x="6372225" y="1700213"/>
            <a:ext cx="144463" cy="144462"/>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6518" name="Text Box 11"/>
          <p:cNvSpPr txBox="1">
            <a:spLocks noChangeArrowheads="1"/>
          </p:cNvSpPr>
          <p:nvPr/>
        </p:nvSpPr>
        <p:spPr bwMode="auto">
          <a:xfrm>
            <a:off x="6424613" y="1785938"/>
            <a:ext cx="4794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800" b="1">
                <a:solidFill>
                  <a:schemeClr val="bg1"/>
                </a:solidFill>
                <a:latin typeface="Arial" panose="020B0604020202020204" pitchFamily="34" charset="0"/>
                <a:cs typeface="Arial" panose="020B0604020202020204" pitchFamily="34" charset="0"/>
              </a:rPr>
              <a:t>(0 2 0)</a:t>
            </a:r>
          </a:p>
        </p:txBody>
      </p:sp>
      <p:sp>
        <p:nvSpPr>
          <p:cNvPr id="576519" name="Line 12"/>
          <p:cNvSpPr>
            <a:spLocks noChangeShapeType="1"/>
          </p:cNvSpPr>
          <p:nvPr/>
        </p:nvSpPr>
        <p:spPr bwMode="auto">
          <a:xfrm flipV="1">
            <a:off x="6372225" y="1557338"/>
            <a:ext cx="215900" cy="142875"/>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6520" name="Line 13"/>
          <p:cNvSpPr>
            <a:spLocks noChangeShapeType="1"/>
          </p:cNvSpPr>
          <p:nvPr/>
        </p:nvSpPr>
        <p:spPr bwMode="auto">
          <a:xfrm flipV="1">
            <a:off x="6372225" y="1484313"/>
            <a:ext cx="215900" cy="142875"/>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a:lstStyle/>
          <a:p>
            <a:endParaRPr lang="pl-PL"/>
          </a:p>
        </p:txBody>
      </p:sp>
      <p:sp>
        <p:nvSpPr>
          <p:cNvPr id="576521" name="Text Box 14"/>
          <p:cNvSpPr txBox="1">
            <a:spLocks noChangeArrowheads="1"/>
          </p:cNvSpPr>
          <p:nvPr/>
        </p:nvSpPr>
        <p:spPr bwMode="auto">
          <a:xfrm>
            <a:off x="6516688" y="1412875"/>
            <a:ext cx="47942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800" b="1">
                <a:solidFill>
                  <a:schemeClr val="bg1"/>
                </a:solidFill>
                <a:latin typeface="Arial" panose="020B0604020202020204" pitchFamily="34" charset="0"/>
                <a:cs typeface="Arial" panose="020B0604020202020204" pitchFamily="34" charset="0"/>
              </a:rPr>
              <a:t>(1 0 1)</a:t>
            </a:r>
          </a:p>
        </p:txBody>
      </p:sp>
      <p:sp>
        <p:nvSpPr>
          <p:cNvPr id="576522" name="Text Box 15"/>
          <p:cNvSpPr txBox="1">
            <a:spLocks noChangeArrowheads="1"/>
          </p:cNvSpPr>
          <p:nvPr/>
        </p:nvSpPr>
        <p:spPr bwMode="auto">
          <a:xfrm>
            <a:off x="5508625" y="1941513"/>
            <a:ext cx="10128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800" b="1">
                <a:solidFill>
                  <a:schemeClr val="bg1"/>
                </a:solidFill>
                <a:latin typeface="Arial" panose="020B0604020202020204" pitchFamily="34" charset="0"/>
                <a:cs typeface="Arial" panose="020B0604020202020204" pitchFamily="34" charset="0"/>
              </a:rPr>
              <a:t>Zone axis [1 0 -1]</a:t>
            </a:r>
          </a:p>
        </p:txBody>
      </p:sp>
      <p:sp>
        <p:nvSpPr>
          <p:cNvPr id="576523" name="Freeform 16"/>
          <p:cNvSpPr>
            <a:spLocks/>
          </p:cNvSpPr>
          <p:nvPr/>
        </p:nvSpPr>
        <p:spPr bwMode="auto">
          <a:xfrm>
            <a:off x="5195888" y="176213"/>
            <a:ext cx="2303462" cy="2052637"/>
          </a:xfrm>
          <a:custGeom>
            <a:avLst/>
            <a:gdLst>
              <a:gd name="T0" fmla="*/ 2147483646 w 1451"/>
              <a:gd name="T1" fmla="*/ 2147483646 h 1293"/>
              <a:gd name="T2" fmla="*/ 2147483646 w 1451"/>
              <a:gd name="T3" fmla="*/ 2147483646 h 1293"/>
              <a:gd name="T4" fmla="*/ 2147483646 w 1451"/>
              <a:gd name="T5" fmla="*/ 2147483646 h 1293"/>
              <a:gd name="T6" fmla="*/ 2147483646 w 1451"/>
              <a:gd name="T7" fmla="*/ 2147483646 h 1293"/>
              <a:gd name="T8" fmla="*/ 2147483646 w 1451"/>
              <a:gd name="T9" fmla="*/ 2147483646 h 1293"/>
              <a:gd name="T10" fmla="*/ 2147483646 w 1451"/>
              <a:gd name="T11" fmla="*/ 2147483646 h 1293"/>
              <a:gd name="T12" fmla="*/ 2147483646 w 1451"/>
              <a:gd name="T13" fmla="*/ 2147483646 h 1293"/>
              <a:gd name="T14" fmla="*/ 2147483646 w 1451"/>
              <a:gd name="T15" fmla="*/ 2147483646 h 1293"/>
              <a:gd name="T16" fmla="*/ 2147483646 w 1451"/>
              <a:gd name="T17" fmla="*/ 2147483646 h 1293"/>
              <a:gd name="T18" fmla="*/ 2147483646 w 1451"/>
              <a:gd name="T19" fmla="*/ 2147483646 h 1293"/>
              <a:gd name="T20" fmla="*/ 2147483646 w 1451"/>
              <a:gd name="T21" fmla="*/ 2147483646 h 1293"/>
              <a:gd name="T22" fmla="*/ 2147483646 w 1451"/>
              <a:gd name="T23" fmla="*/ 2147483646 h 1293"/>
              <a:gd name="T24" fmla="*/ 2147483646 w 1451"/>
              <a:gd name="T25" fmla="*/ 2147483646 h 1293"/>
              <a:gd name="T26" fmla="*/ 2147483646 w 1451"/>
              <a:gd name="T27" fmla="*/ 2147483646 h 1293"/>
              <a:gd name="T28" fmla="*/ 2147483646 w 1451"/>
              <a:gd name="T29" fmla="*/ 2147483646 h 1293"/>
              <a:gd name="T30" fmla="*/ 2147483646 w 1451"/>
              <a:gd name="T31" fmla="*/ 2147483646 h 1293"/>
              <a:gd name="T32" fmla="*/ 2147483646 w 1451"/>
              <a:gd name="T33" fmla="*/ 2147483646 h 1293"/>
              <a:gd name="T34" fmla="*/ 2147483646 w 1451"/>
              <a:gd name="T35" fmla="*/ 2147483646 h 1293"/>
              <a:gd name="T36" fmla="*/ 2147483646 w 1451"/>
              <a:gd name="T37" fmla="*/ 2147483646 h 1293"/>
              <a:gd name="T38" fmla="*/ 2147483646 w 1451"/>
              <a:gd name="T39" fmla="*/ 2147483646 h 1293"/>
              <a:gd name="T40" fmla="*/ 2147483646 w 1451"/>
              <a:gd name="T41" fmla="*/ 2147483646 h 1293"/>
              <a:gd name="T42" fmla="*/ 2147483646 w 1451"/>
              <a:gd name="T43" fmla="*/ 2147483646 h 1293"/>
              <a:gd name="T44" fmla="*/ 2147483646 w 1451"/>
              <a:gd name="T45" fmla="*/ 2147483646 h 1293"/>
              <a:gd name="T46" fmla="*/ 2147483646 w 1451"/>
              <a:gd name="T47" fmla="*/ 2147483646 h 1293"/>
              <a:gd name="T48" fmla="*/ 2147483646 w 1451"/>
              <a:gd name="T49" fmla="*/ 2147483646 h 1293"/>
              <a:gd name="T50" fmla="*/ 2147483646 w 1451"/>
              <a:gd name="T51" fmla="*/ 2147483646 h 1293"/>
              <a:gd name="T52" fmla="*/ 2147483646 w 1451"/>
              <a:gd name="T53" fmla="*/ 2147483646 h 1293"/>
              <a:gd name="T54" fmla="*/ 2147483646 w 1451"/>
              <a:gd name="T55" fmla="*/ 2147483646 h 1293"/>
              <a:gd name="T56" fmla="*/ 2147483646 w 1451"/>
              <a:gd name="T57" fmla="*/ 2147483646 h 1293"/>
              <a:gd name="T58" fmla="*/ 2147483646 w 1451"/>
              <a:gd name="T59" fmla="*/ 2147483646 h 1293"/>
              <a:gd name="T60" fmla="*/ 2147483646 w 1451"/>
              <a:gd name="T61" fmla="*/ 2147483646 h 1293"/>
              <a:gd name="T62" fmla="*/ 2147483646 w 1451"/>
              <a:gd name="T63" fmla="*/ 2147483646 h 1293"/>
              <a:gd name="T64" fmla="*/ 2147483646 w 1451"/>
              <a:gd name="T65" fmla="*/ 2147483646 h 1293"/>
              <a:gd name="T66" fmla="*/ 2147483646 w 1451"/>
              <a:gd name="T67" fmla="*/ 2147483646 h 1293"/>
              <a:gd name="T68" fmla="*/ 2147483646 w 1451"/>
              <a:gd name="T69" fmla="*/ 2147483646 h 1293"/>
              <a:gd name="T70" fmla="*/ 2147483646 w 1451"/>
              <a:gd name="T71" fmla="*/ 2147483646 h 1293"/>
              <a:gd name="T72" fmla="*/ 2147483646 w 1451"/>
              <a:gd name="T73" fmla="*/ 2147483646 h 1293"/>
              <a:gd name="T74" fmla="*/ 2147483646 w 1451"/>
              <a:gd name="T75" fmla="*/ 2147483646 h 1293"/>
              <a:gd name="T76" fmla="*/ 2147483646 w 1451"/>
              <a:gd name="T77" fmla="*/ 2147483646 h 1293"/>
              <a:gd name="T78" fmla="*/ 2147483646 w 1451"/>
              <a:gd name="T79" fmla="*/ 2147483646 h 1293"/>
              <a:gd name="T80" fmla="*/ 2147483646 w 1451"/>
              <a:gd name="T81" fmla="*/ 2147483646 h 1293"/>
              <a:gd name="T82" fmla="*/ 2147483646 w 1451"/>
              <a:gd name="T83" fmla="*/ 2147483646 h 1293"/>
              <a:gd name="T84" fmla="*/ 2147483646 w 1451"/>
              <a:gd name="T85" fmla="*/ 2147483646 h 1293"/>
              <a:gd name="T86" fmla="*/ 2147483646 w 1451"/>
              <a:gd name="T87" fmla="*/ 2147483646 h 1293"/>
              <a:gd name="T88" fmla="*/ 2147483646 w 1451"/>
              <a:gd name="T89" fmla="*/ 2147483646 h 1293"/>
              <a:gd name="T90" fmla="*/ 2147483646 w 1451"/>
              <a:gd name="T91" fmla="*/ 2147483646 h 1293"/>
              <a:gd name="T92" fmla="*/ 2147483646 w 1451"/>
              <a:gd name="T93" fmla="*/ 2147483646 h 129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451"/>
              <a:gd name="T142" fmla="*/ 0 h 1293"/>
              <a:gd name="T143" fmla="*/ 1451 w 1451"/>
              <a:gd name="T144" fmla="*/ 1293 h 129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451" h="1293">
                <a:moveTo>
                  <a:pt x="287" y="371"/>
                </a:moveTo>
                <a:cubicBezTo>
                  <a:pt x="257" y="401"/>
                  <a:pt x="144" y="477"/>
                  <a:pt x="106" y="507"/>
                </a:cubicBezTo>
                <a:cubicBezTo>
                  <a:pt x="68" y="537"/>
                  <a:pt x="76" y="537"/>
                  <a:pt x="61" y="552"/>
                </a:cubicBezTo>
                <a:cubicBezTo>
                  <a:pt x="46" y="567"/>
                  <a:pt x="23" y="575"/>
                  <a:pt x="15" y="598"/>
                </a:cubicBezTo>
                <a:cubicBezTo>
                  <a:pt x="7" y="621"/>
                  <a:pt x="0" y="665"/>
                  <a:pt x="15" y="688"/>
                </a:cubicBezTo>
                <a:cubicBezTo>
                  <a:pt x="30" y="711"/>
                  <a:pt x="91" y="719"/>
                  <a:pt x="106" y="734"/>
                </a:cubicBezTo>
                <a:cubicBezTo>
                  <a:pt x="121" y="749"/>
                  <a:pt x="106" y="756"/>
                  <a:pt x="106" y="779"/>
                </a:cubicBezTo>
                <a:cubicBezTo>
                  <a:pt x="106" y="802"/>
                  <a:pt x="106" y="832"/>
                  <a:pt x="106" y="870"/>
                </a:cubicBezTo>
                <a:cubicBezTo>
                  <a:pt x="106" y="908"/>
                  <a:pt x="106" y="976"/>
                  <a:pt x="106" y="1006"/>
                </a:cubicBezTo>
                <a:cubicBezTo>
                  <a:pt x="106" y="1036"/>
                  <a:pt x="91" y="1036"/>
                  <a:pt x="106" y="1051"/>
                </a:cubicBezTo>
                <a:cubicBezTo>
                  <a:pt x="121" y="1066"/>
                  <a:pt x="167" y="1073"/>
                  <a:pt x="197" y="1096"/>
                </a:cubicBezTo>
                <a:cubicBezTo>
                  <a:pt x="227" y="1119"/>
                  <a:pt x="257" y="1157"/>
                  <a:pt x="287" y="1187"/>
                </a:cubicBezTo>
                <a:cubicBezTo>
                  <a:pt x="317" y="1217"/>
                  <a:pt x="355" y="1263"/>
                  <a:pt x="378" y="1278"/>
                </a:cubicBezTo>
                <a:cubicBezTo>
                  <a:pt x="401" y="1293"/>
                  <a:pt x="400" y="1278"/>
                  <a:pt x="423" y="1278"/>
                </a:cubicBezTo>
                <a:cubicBezTo>
                  <a:pt x="446" y="1278"/>
                  <a:pt x="491" y="1278"/>
                  <a:pt x="514" y="1278"/>
                </a:cubicBezTo>
                <a:cubicBezTo>
                  <a:pt x="537" y="1278"/>
                  <a:pt x="530" y="1285"/>
                  <a:pt x="560" y="1278"/>
                </a:cubicBezTo>
                <a:cubicBezTo>
                  <a:pt x="590" y="1271"/>
                  <a:pt x="666" y="1248"/>
                  <a:pt x="696" y="1233"/>
                </a:cubicBezTo>
                <a:cubicBezTo>
                  <a:pt x="726" y="1218"/>
                  <a:pt x="711" y="1202"/>
                  <a:pt x="741" y="1187"/>
                </a:cubicBezTo>
                <a:cubicBezTo>
                  <a:pt x="771" y="1172"/>
                  <a:pt x="839" y="1157"/>
                  <a:pt x="877" y="1142"/>
                </a:cubicBezTo>
                <a:cubicBezTo>
                  <a:pt x="915" y="1127"/>
                  <a:pt x="930" y="1111"/>
                  <a:pt x="968" y="1096"/>
                </a:cubicBezTo>
                <a:cubicBezTo>
                  <a:pt x="1006" y="1081"/>
                  <a:pt x="1074" y="1066"/>
                  <a:pt x="1104" y="1051"/>
                </a:cubicBezTo>
                <a:cubicBezTo>
                  <a:pt x="1134" y="1036"/>
                  <a:pt x="1126" y="1044"/>
                  <a:pt x="1149" y="1006"/>
                </a:cubicBezTo>
                <a:cubicBezTo>
                  <a:pt x="1172" y="968"/>
                  <a:pt x="1225" y="869"/>
                  <a:pt x="1240" y="824"/>
                </a:cubicBezTo>
                <a:cubicBezTo>
                  <a:pt x="1255" y="779"/>
                  <a:pt x="1210" y="787"/>
                  <a:pt x="1240" y="734"/>
                </a:cubicBezTo>
                <a:cubicBezTo>
                  <a:pt x="1270" y="681"/>
                  <a:pt x="1391" y="552"/>
                  <a:pt x="1421" y="507"/>
                </a:cubicBezTo>
                <a:cubicBezTo>
                  <a:pt x="1451" y="462"/>
                  <a:pt x="1421" y="476"/>
                  <a:pt x="1421" y="461"/>
                </a:cubicBezTo>
                <a:cubicBezTo>
                  <a:pt x="1421" y="446"/>
                  <a:pt x="1421" y="431"/>
                  <a:pt x="1421" y="416"/>
                </a:cubicBezTo>
                <a:cubicBezTo>
                  <a:pt x="1421" y="401"/>
                  <a:pt x="1421" y="386"/>
                  <a:pt x="1421" y="371"/>
                </a:cubicBezTo>
                <a:cubicBezTo>
                  <a:pt x="1421" y="356"/>
                  <a:pt x="1421" y="348"/>
                  <a:pt x="1421" y="325"/>
                </a:cubicBezTo>
                <a:cubicBezTo>
                  <a:pt x="1421" y="302"/>
                  <a:pt x="1421" y="273"/>
                  <a:pt x="1421" y="235"/>
                </a:cubicBezTo>
                <a:cubicBezTo>
                  <a:pt x="1421" y="197"/>
                  <a:pt x="1451" y="137"/>
                  <a:pt x="1421" y="99"/>
                </a:cubicBezTo>
                <a:cubicBezTo>
                  <a:pt x="1391" y="61"/>
                  <a:pt x="1285" y="16"/>
                  <a:pt x="1240" y="8"/>
                </a:cubicBezTo>
                <a:cubicBezTo>
                  <a:pt x="1195" y="0"/>
                  <a:pt x="1179" y="46"/>
                  <a:pt x="1149" y="53"/>
                </a:cubicBezTo>
                <a:cubicBezTo>
                  <a:pt x="1119" y="60"/>
                  <a:pt x="1089" y="30"/>
                  <a:pt x="1059" y="53"/>
                </a:cubicBezTo>
                <a:cubicBezTo>
                  <a:pt x="1029" y="76"/>
                  <a:pt x="991" y="166"/>
                  <a:pt x="968" y="189"/>
                </a:cubicBezTo>
                <a:cubicBezTo>
                  <a:pt x="945" y="212"/>
                  <a:pt x="945" y="181"/>
                  <a:pt x="922" y="189"/>
                </a:cubicBezTo>
                <a:cubicBezTo>
                  <a:pt x="899" y="197"/>
                  <a:pt x="870" y="227"/>
                  <a:pt x="832" y="235"/>
                </a:cubicBezTo>
                <a:cubicBezTo>
                  <a:pt x="794" y="243"/>
                  <a:pt x="726" y="235"/>
                  <a:pt x="696" y="235"/>
                </a:cubicBezTo>
                <a:cubicBezTo>
                  <a:pt x="666" y="235"/>
                  <a:pt x="680" y="243"/>
                  <a:pt x="650" y="235"/>
                </a:cubicBezTo>
                <a:cubicBezTo>
                  <a:pt x="620" y="227"/>
                  <a:pt x="544" y="204"/>
                  <a:pt x="514" y="189"/>
                </a:cubicBezTo>
                <a:cubicBezTo>
                  <a:pt x="484" y="174"/>
                  <a:pt x="484" y="144"/>
                  <a:pt x="469" y="144"/>
                </a:cubicBezTo>
                <a:cubicBezTo>
                  <a:pt x="454" y="144"/>
                  <a:pt x="438" y="174"/>
                  <a:pt x="423" y="189"/>
                </a:cubicBezTo>
                <a:cubicBezTo>
                  <a:pt x="408" y="204"/>
                  <a:pt x="393" y="220"/>
                  <a:pt x="378" y="235"/>
                </a:cubicBezTo>
                <a:cubicBezTo>
                  <a:pt x="363" y="250"/>
                  <a:pt x="340" y="265"/>
                  <a:pt x="333" y="280"/>
                </a:cubicBezTo>
                <a:cubicBezTo>
                  <a:pt x="326" y="295"/>
                  <a:pt x="341" y="318"/>
                  <a:pt x="333" y="325"/>
                </a:cubicBezTo>
                <a:cubicBezTo>
                  <a:pt x="325" y="332"/>
                  <a:pt x="295" y="317"/>
                  <a:pt x="287" y="325"/>
                </a:cubicBezTo>
                <a:cubicBezTo>
                  <a:pt x="279" y="333"/>
                  <a:pt x="317" y="341"/>
                  <a:pt x="287" y="371"/>
                </a:cubicBezTo>
                <a:close/>
              </a:path>
            </a:pathLst>
          </a:custGeom>
          <a:noFill/>
          <a:ln w="38100" cap="rnd" cmpd="sng">
            <a:solidFill>
              <a:schemeClr val="bg1"/>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76524" name="Freeform 18"/>
          <p:cNvSpPr>
            <a:spLocks/>
          </p:cNvSpPr>
          <p:nvPr/>
        </p:nvSpPr>
        <p:spPr bwMode="auto">
          <a:xfrm>
            <a:off x="6516688" y="2349500"/>
            <a:ext cx="2016125" cy="358775"/>
          </a:xfrm>
          <a:custGeom>
            <a:avLst/>
            <a:gdLst>
              <a:gd name="T0" fmla="*/ 0 w 1270"/>
              <a:gd name="T1" fmla="*/ 2147483646 h 226"/>
              <a:gd name="T2" fmla="*/ 2147483646 w 1270"/>
              <a:gd name="T3" fmla="*/ 2147483646 h 226"/>
              <a:gd name="T4" fmla="*/ 2147483646 w 1270"/>
              <a:gd name="T5" fmla="*/ 0 h 226"/>
              <a:gd name="T6" fmla="*/ 0 60000 65536"/>
              <a:gd name="T7" fmla="*/ 0 60000 65536"/>
              <a:gd name="T8" fmla="*/ 0 60000 65536"/>
              <a:gd name="T9" fmla="*/ 0 w 1270"/>
              <a:gd name="T10" fmla="*/ 0 h 226"/>
              <a:gd name="T11" fmla="*/ 1270 w 1270"/>
              <a:gd name="T12" fmla="*/ 226 h 226"/>
            </a:gdLst>
            <a:ahLst/>
            <a:cxnLst>
              <a:cxn ang="T6">
                <a:pos x="T0" y="T1"/>
              </a:cxn>
              <a:cxn ang="T7">
                <a:pos x="T2" y="T3"/>
              </a:cxn>
              <a:cxn ang="T8">
                <a:pos x="T4" y="T5"/>
              </a:cxn>
            </a:cxnLst>
            <a:rect l="T9" t="T10" r="T11" b="T12"/>
            <a:pathLst>
              <a:path w="1270" h="226">
                <a:moveTo>
                  <a:pt x="0" y="226"/>
                </a:moveTo>
                <a:cubicBezTo>
                  <a:pt x="234" y="177"/>
                  <a:pt x="468" y="128"/>
                  <a:pt x="680" y="90"/>
                </a:cubicBezTo>
                <a:cubicBezTo>
                  <a:pt x="892" y="52"/>
                  <a:pt x="1081" y="26"/>
                  <a:pt x="1270" y="0"/>
                </a:cubicBezTo>
              </a:path>
            </a:pathLst>
          </a:custGeom>
          <a:noFill/>
          <a:ln w="38100" cap="rnd" cmpd="sng">
            <a:solidFill>
              <a:srgbClr val="FF33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576525" name="Freeform 19"/>
          <p:cNvSpPr>
            <a:spLocks/>
          </p:cNvSpPr>
          <p:nvPr/>
        </p:nvSpPr>
        <p:spPr bwMode="auto">
          <a:xfrm>
            <a:off x="6659563" y="3429000"/>
            <a:ext cx="2016125" cy="358775"/>
          </a:xfrm>
          <a:custGeom>
            <a:avLst/>
            <a:gdLst>
              <a:gd name="T0" fmla="*/ 0 w 1270"/>
              <a:gd name="T1" fmla="*/ 2147483646 h 226"/>
              <a:gd name="T2" fmla="*/ 2147483646 w 1270"/>
              <a:gd name="T3" fmla="*/ 2147483646 h 226"/>
              <a:gd name="T4" fmla="*/ 2147483646 w 1270"/>
              <a:gd name="T5" fmla="*/ 0 h 226"/>
              <a:gd name="T6" fmla="*/ 0 60000 65536"/>
              <a:gd name="T7" fmla="*/ 0 60000 65536"/>
              <a:gd name="T8" fmla="*/ 0 60000 65536"/>
              <a:gd name="T9" fmla="*/ 0 w 1270"/>
              <a:gd name="T10" fmla="*/ 0 h 226"/>
              <a:gd name="T11" fmla="*/ 1270 w 1270"/>
              <a:gd name="T12" fmla="*/ 226 h 226"/>
            </a:gdLst>
            <a:ahLst/>
            <a:cxnLst>
              <a:cxn ang="T6">
                <a:pos x="T0" y="T1"/>
              </a:cxn>
              <a:cxn ang="T7">
                <a:pos x="T2" y="T3"/>
              </a:cxn>
              <a:cxn ang="T8">
                <a:pos x="T4" y="T5"/>
              </a:cxn>
            </a:cxnLst>
            <a:rect l="T9" t="T10" r="T11" b="T12"/>
            <a:pathLst>
              <a:path w="1270" h="226">
                <a:moveTo>
                  <a:pt x="0" y="226"/>
                </a:moveTo>
                <a:cubicBezTo>
                  <a:pt x="234" y="177"/>
                  <a:pt x="468" y="128"/>
                  <a:pt x="680" y="90"/>
                </a:cubicBezTo>
                <a:cubicBezTo>
                  <a:pt x="892" y="52"/>
                  <a:pt x="1081" y="26"/>
                  <a:pt x="1270" y="0"/>
                </a:cubicBezTo>
              </a:path>
            </a:pathLst>
          </a:custGeom>
          <a:noFill/>
          <a:ln w="38100" cap="rnd" cmpd="sng">
            <a:solidFill>
              <a:srgbClr val="FF33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pl-PL"/>
          </a:p>
        </p:txBody>
      </p:sp>
      <p:sp>
        <p:nvSpPr>
          <p:cNvPr id="13332" name="Text Box 20"/>
          <p:cNvSpPr txBox="1">
            <a:spLocks noChangeArrowheads="1"/>
          </p:cNvSpPr>
          <p:nvPr/>
        </p:nvSpPr>
        <p:spPr bwMode="auto">
          <a:xfrm>
            <a:off x="6856413" y="2800350"/>
            <a:ext cx="1085850" cy="366713"/>
          </a:xfrm>
          <a:prstGeom prst="rect">
            <a:avLst/>
          </a:prstGeom>
          <a:noFill/>
          <a:ln w="9525">
            <a:noFill/>
            <a:miter lim="800000"/>
            <a:headEnd/>
            <a:tailEnd/>
          </a:ln>
          <a:effectLst/>
        </p:spPr>
        <p:txBody>
          <a:bodyPr wrap="none">
            <a:spAutoFit/>
          </a:bodyPr>
          <a:lstStyle/>
          <a:p>
            <a:pPr eaLnBrk="1" hangingPunct="1">
              <a:defRPr/>
            </a:pPr>
            <a:r>
              <a:rPr lang="pl-PL" sz="1800" b="1">
                <a:effectLst>
                  <a:outerShdw blurRad="38100" dist="38100" dir="2700000" algn="tl">
                    <a:srgbClr val="C0C0C0"/>
                  </a:outerShdw>
                </a:effectLst>
                <a:latin typeface="Arial" charset="0"/>
                <a:cs typeface="Arial" charset="0"/>
              </a:rPr>
              <a:t>graphite</a:t>
            </a:r>
          </a:p>
        </p:txBody>
      </p:sp>
      <p:pic>
        <p:nvPicPr>
          <p:cNvPr id="576527" name="Picture 16" descr="imi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084763"/>
            <a:ext cx="935038"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6528" name="Text Box 8"/>
          <p:cNvSpPr txBox="1">
            <a:spLocks noChangeArrowheads="1"/>
          </p:cNvSpPr>
          <p:nvPr/>
        </p:nvSpPr>
        <p:spPr bwMode="auto">
          <a:xfrm>
            <a:off x="250825" y="0"/>
            <a:ext cx="15938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HRTEM</a:t>
            </a:r>
          </a:p>
          <a:p>
            <a:pPr eaLnBrk="1" hangingPunct="1">
              <a:spcBef>
                <a:spcPct val="0"/>
              </a:spcBef>
              <a:buFontTx/>
              <a:buNone/>
            </a:pPr>
            <a:r>
              <a:rPr lang="pl-PL" altLang="pl-PL" sz="1800">
                <a:solidFill>
                  <a:schemeClr val="bg1"/>
                </a:solidFill>
                <a:latin typeface="Arial" panose="020B0604020202020204" pitchFamily="34" charset="0"/>
                <a:cs typeface="Arial" panose="020B0604020202020204" pitchFamily="34" charset="0"/>
              </a:rPr>
              <a:t>Graphite + </a:t>
            </a:r>
            <a:br>
              <a:rPr lang="pl-PL" altLang="pl-PL" sz="1800">
                <a:solidFill>
                  <a:schemeClr val="bg1"/>
                </a:solidFill>
                <a:latin typeface="Arial" panose="020B0604020202020204" pitchFamily="34" charset="0"/>
                <a:cs typeface="Arial" panose="020B0604020202020204" pitchFamily="34" charset="0"/>
              </a:rPr>
            </a:br>
            <a:r>
              <a:rPr lang="pl-PL" altLang="pl-PL" sz="1800">
                <a:solidFill>
                  <a:schemeClr val="bg1"/>
                </a:solidFill>
                <a:latin typeface="Arial" panose="020B0604020202020204" pitchFamily="34" charset="0"/>
                <a:cs typeface="Arial" panose="020B0604020202020204" pitchFamily="34" charset="0"/>
              </a:rPr>
              <a:t>titanium oxide</a:t>
            </a:r>
          </a:p>
        </p:txBody>
      </p:sp>
      <p:sp>
        <p:nvSpPr>
          <p:cNvPr id="576529" name="Text Box 18"/>
          <p:cNvSpPr txBox="1">
            <a:spLocks noChangeArrowheads="1"/>
          </p:cNvSpPr>
          <p:nvPr/>
        </p:nvSpPr>
        <p:spPr bwMode="auto">
          <a:xfrm>
            <a:off x="250825" y="1052513"/>
            <a:ext cx="4775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pl-PL" altLang="pl-PL" sz="1800">
                <a:solidFill>
                  <a:srgbClr val="FF3300"/>
                </a:solidFill>
                <a:latin typeface="Arial" panose="020B0604020202020204" pitchFamily="34" charset="0"/>
                <a:cs typeface="Arial" panose="020B0604020202020204" pitchFamily="34" charset="0"/>
              </a:rPr>
              <a:t>Layer by layer removing + tribo-film formation</a:t>
            </a:r>
          </a:p>
        </p:txBody>
      </p:sp>
    </p:spTree>
  </p:cSld>
  <p:clrMapOvr>
    <a:masterClrMapping/>
  </p:clrMapOvr>
  <p:transition>
    <p:wipe dir="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7538" name="Rectangle 2"/>
          <p:cNvSpPr>
            <a:spLocks noGrp="1" noChangeArrowheads="1"/>
          </p:cNvSpPr>
          <p:nvPr>
            <p:ph type="title"/>
          </p:nvPr>
        </p:nvSpPr>
        <p:spPr/>
        <p:txBody>
          <a:bodyPr/>
          <a:lstStyle/>
          <a:p>
            <a:pPr eaLnBrk="1" hangingPunct="1"/>
            <a:r>
              <a:rPr lang="pl-PL" altLang="pl-PL" sz="2800" b="1"/>
              <a:t>22. Twarde i supertwarde powłoki na bazie azotków, weglików, borków i nanokompozytów</a:t>
            </a:r>
            <a:br>
              <a:rPr lang="pl-PL" altLang="pl-PL" sz="2800" b="1"/>
            </a:br>
            <a:endParaRPr lang="pl-PL" altLang="pl-PL" sz="2800" b="1"/>
          </a:p>
        </p:txBody>
      </p:sp>
      <p:sp>
        <p:nvSpPr>
          <p:cNvPr id="577539" name="Rectangle 3"/>
          <p:cNvSpPr>
            <a:spLocks noGrp="1" noChangeArrowheads="1"/>
          </p:cNvSpPr>
          <p:nvPr>
            <p:ph type="body" idx="1"/>
          </p:nvPr>
        </p:nvSpPr>
        <p:spPr/>
        <p:txBody>
          <a:bodyPr/>
          <a:lstStyle/>
          <a:p>
            <a:pPr eaLnBrk="1" hangingPunct="1">
              <a:buFontTx/>
              <a:buNone/>
            </a:pPr>
            <a:r>
              <a:rPr lang="pl-PL" altLang="pl-PL" sz="2400"/>
              <a:t>Właściwości cienkich filmów takie jak:</a:t>
            </a:r>
          </a:p>
          <a:p>
            <a:pPr eaLnBrk="1" hangingPunct="1">
              <a:buFontTx/>
              <a:buNone/>
            </a:pPr>
            <a:r>
              <a:rPr lang="pl-PL" altLang="pl-PL" sz="2400"/>
              <a:t>twardość powłok, wytrzymałość, odporność korozyjna, odporność termiczna (żarowytrzymałość, żaroodporność) zależy od:</a:t>
            </a:r>
          </a:p>
          <a:p>
            <a:pPr eaLnBrk="1" hangingPunct="1"/>
            <a:r>
              <a:rPr lang="pl-PL" altLang="pl-PL" sz="2400"/>
              <a:t>wielkości ziarna</a:t>
            </a:r>
          </a:p>
          <a:p>
            <a:pPr eaLnBrk="1" hangingPunct="1"/>
            <a:r>
              <a:rPr lang="pl-PL" altLang="pl-PL" sz="2400"/>
              <a:t>morfologii</a:t>
            </a:r>
          </a:p>
          <a:p>
            <a:pPr eaLnBrk="1" hangingPunct="1"/>
            <a:r>
              <a:rPr lang="pl-PL" altLang="pl-PL" sz="2400"/>
              <a:t>porowatości (upakowania)</a:t>
            </a:r>
          </a:p>
          <a:p>
            <a:pPr eaLnBrk="1" hangingPunct="1"/>
            <a:r>
              <a:rPr lang="pl-PL" altLang="pl-PL" sz="2400"/>
              <a:t>naprężeń własnych</a:t>
            </a:r>
          </a:p>
          <a:p>
            <a:pPr eaLnBrk="1" hangingPunct="1">
              <a:buFontTx/>
              <a:buNone/>
            </a:pPr>
            <a:endParaRPr lang="pl-PL" altLang="pl-PL" sz="2400"/>
          </a:p>
        </p:txBody>
      </p:sp>
    </p:spTree>
  </p:cSld>
  <p:clrMapOvr>
    <a:masterClrMapping/>
  </p:clrMapOvr>
  <p:transition>
    <p:wipe dir="r"/>
  </p:transition>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8562" name="Rectangle 3"/>
          <p:cNvSpPr>
            <a:spLocks noGrp="1" noChangeArrowheads="1"/>
          </p:cNvSpPr>
          <p:nvPr>
            <p:ph type="body" idx="1"/>
          </p:nvPr>
        </p:nvSpPr>
        <p:spPr>
          <a:xfrm>
            <a:off x="685800" y="260350"/>
            <a:ext cx="7772400" cy="6048375"/>
          </a:xfrm>
        </p:spPr>
        <p:txBody>
          <a:bodyPr/>
          <a:lstStyle/>
          <a:p>
            <a:pPr eaLnBrk="1" hangingPunct="1">
              <a:buFontTx/>
              <a:buNone/>
            </a:pPr>
            <a:r>
              <a:rPr lang="pl-PL" altLang="pl-PL" sz="2400"/>
              <a:t>Wymagania dla powłok twardych:</a:t>
            </a:r>
          </a:p>
          <a:p>
            <a:pPr eaLnBrk="1" hangingPunct="1"/>
            <a:r>
              <a:rPr lang="pl-PL" altLang="pl-PL" sz="2400"/>
              <a:t>Optymalna jakość powierzchni; właściwości tribologiczne, zużycie chłodziwa i czynnika smarującego</a:t>
            </a:r>
          </a:p>
          <a:p>
            <a:pPr eaLnBrk="1" hangingPunct="1"/>
            <a:r>
              <a:rPr lang="pl-PL" altLang="pl-PL" sz="2400"/>
              <a:t>Wysoka twardość powierzchni; dobra odporność na zużycie</a:t>
            </a:r>
          </a:p>
          <a:p>
            <a:pPr eaLnBrk="1" hangingPunct="1"/>
            <a:r>
              <a:rPr lang="pl-PL" altLang="pl-PL" sz="2400"/>
              <a:t>Maksymalna wytrzymałość na obciążenia szokowe; połączenie twardości z wytrzymałością zmęczeniową</a:t>
            </a:r>
          </a:p>
          <a:p>
            <a:pPr eaLnBrk="1" hangingPunct="1"/>
            <a:r>
              <a:rPr lang="pl-PL" altLang="pl-PL" sz="2400"/>
              <a:t>Doskonała odporność na utlenianie/korozję w warunkach suchego/wilgotnego otoczenia</a:t>
            </a:r>
          </a:p>
          <a:p>
            <a:pPr eaLnBrk="1" hangingPunct="1">
              <a:buFontTx/>
              <a:buNone/>
            </a:pPr>
            <a:r>
              <a:rPr lang="pl-PL" altLang="pl-PL" sz="2000"/>
              <a:t>Wymagania skład-struktura-właściwości spełniają najlepiej:</a:t>
            </a:r>
          </a:p>
          <a:p>
            <a:pPr algn="ctr" eaLnBrk="1" hangingPunct="1">
              <a:buFontTx/>
              <a:buNone/>
            </a:pPr>
            <a:r>
              <a:rPr lang="pl-PL" altLang="pl-PL" sz="2000" b="1"/>
              <a:t>węgliki/azotki na bazie tytanu i wolframu</a:t>
            </a:r>
            <a:r>
              <a:rPr lang="pl-PL" altLang="pl-PL" sz="2000"/>
              <a:t>  </a:t>
            </a:r>
          </a:p>
        </p:txBody>
      </p:sp>
    </p:spTree>
  </p:cSld>
  <p:clrMapOvr>
    <a:masterClrMapping/>
  </p:clrMapOvr>
  <p:transition>
    <p:wipe dir="r"/>
  </p:transition>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9586" name="Rectangle 3"/>
          <p:cNvSpPr>
            <a:spLocks noGrp="1" noChangeArrowheads="1"/>
          </p:cNvSpPr>
          <p:nvPr>
            <p:ph type="body" idx="1"/>
          </p:nvPr>
        </p:nvSpPr>
        <p:spPr>
          <a:xfrm>
            <a:off x="685800" y="333375"/>
            <a:ext cx="7772400" cy="5762625"/>
          </a:xfrm>
        </p:spPr>
        <p:txBody>
          <a:bodyPr/>
          <a:lstStyle/>
          <a:p>
            <a:pPr eaLnBrk="1" hangingPunct="1">
              <a:buFontTx/>
              <a:buNone/>
            </a:pPr>
            <a:r>
              <a:rPr lang="pl-PL" altLang="pl-PL" sz="2400"/>
              <a:t>Charakterystyka i właściwości powłok twardych:</a:t>
            </a:r>
          </a:p>
          <a:p>
            <a:pPr eaLnBrk="1" hangingPunct="1">
              <a:buFontTx/>
              <a:buNone/>
            </a:pPr>
            <a:r>
              <a:rPr lang="pl-PL" altLang="pl-PL" sz="2000" b="1"/>
              <a:t>Def. Powłoka twarda to obszar o małym wymiarze ograniczony otaczającą atmosferą  z góry i podłożem od dołu</a:t>
            </a:r>
          </a:p>
          <a:p>
            <a:pPr eaLnBrk="1" hangingPunct="1">
              <a:buFontTx/>
              <a:buNone/>
            </a:pPr>
            <a:r>
              <a:rPr lang="pl-PL" altLang="pl-PL" sz="2000" u="sng"/>
              <a:t>Grubość</a:t>
            </a:r>
          </a:p>
          <a:p>
            <a:pPr eaLnBrk="1" hangingPunct="1">
              <a:buFontTx/>
              <a:buNone/>
            </a:pPr>
            <a:r>
              <a:rPr lang="pl-PL" altLang="pl-PL" sz="2000"/>
              <a:t>	optymalna     t=R x H/E</a:t>
            </a:r>
            <a:r>
              <a:rPr lang="pl-PL" altLang="pl-PL" sz="2000" baseline="30000"/>
              <a:t>, </a:t>
            </a:r>
            <a:r>
              <a:rPr lang="pl-PL" altLang="pl-PL" sz="2000"/>
              <a:t> </a:t>
            </a:r>
          </a:p>
          <a:p>
            <a:pPr eaLnBrk="1" hangingPunct="1">
              <a:buFontTx/>
              <a:buNone/>
            </a:pPr>
            <a:r>
              <a:rPr lang="pl-PL" altLang="pl-PL" sz="2000"/>
              <a:t>gdzie: 1/E</a:t>
            </a:r>
            <a:r>
              <a:rPr lang="pl-PL" altLang="pl-PL" sz="2000" baseline="30000"/>
              <a:t>,</a:t>
            </a:r>
            <a:r>
              <a:rPr lang="pl-PL" altLang="pl-PL" sz="2000"/>
              <a:t> = 1/E</a:t>
            </a:r>
            <a:r>
              <a:rPr lang="pl-PL" altLang="pl-PL" sz="2000" baseline="-25000"/>
              <a:t>1</a:t>
            </a:r>
            <a:r>
              <a:rPr lang="pl-PL" altLang="pl-PL" sz="2000" baseline="30000"/>
              <a:t> </a:t>
            </a:r>
            <a:r>
              <a:rPr lang="pl-PL" altLang="pl-PL" sz="2000"/>
              <a:t>+ 1/E</a:t>
            </a:r>
            <a:r>
              <a:rPr lang="pl-PL" altLang="pl-PL" sz="2000" baseline="-25000"/>
              <a:t>2  </a:t>
            </a:r>
            <a:r>
              <a:rPr lang="pl-PL" altLang="pl-PL" sz="2000"/>
              <a:t>; H – twardość powłoki ; </a:t>
            </a:r>
          </a:p>
          <a:p>
            <a:pPr eaLnBrk="1" hangingPunct="1">
              <a:buFontTx/>
              <a:buNone/>
            </a:pPr>
            <a:r>
              <a:rPr lang="pl-PL" altLang="pl-PL" sz="2000"/>
              <a:t>	     E</a:t>
            </a:r>
            <a:r>
              <a:rPr lang="pl-PL" altLang="pl-PL" sz="2000" baseline="-25000"/>
              <a:t>1 </a:t>
            </a:r>
            <a:r>
              <a:rPr lang="pl-PL" altLang="pl-PL" sz="2000"/>
              <a:t>i E</a:t>
            </a:r>
            <a:r>
              <a:rPr lang="pl-PL" altLang="pl-PL" sz="2000" baseline="-25000"/>
              <a:t>2</a:t>
            </a:r>
            <a:r>
              <a:rPr lang="pl-PL" altLang="pl-PL" sz="2000"/>
              <a:t> – moduł Younga powłoki i podłoża</a:t>
            </a:r>
          </a:p>
          <a:p>
            <a:pPr eaLnBrk="1" hangingPunct="1">
              <a:buFontTx/>
              <a:buNone/>
            </a:pPr>
            <a:r>
              <a:rPr lang="pl-PL" altLang="pl-PL" sz="2000"/>
              <a:t>Dla narzędzi skrawających na podłożu metalicznym t = około 5 </a:t>
            </a:r>
            <a:r>
              <a:rPr lang="el-GR" altLang="pl-PL" sz="2000">
                <a:cs typeface="Times New Roman" panose="02020603050405020304" pitchFamily="18" charset="0"/>
              </a:rPr>
              <a:t>μ</a:t>
            </a:r>
            <a:r>
              <a:rPr lang="pl-PL" altLang="pl-PL" sz="2000">
                <a:cs typeface="Times New Roman" panose="02020603050405020304" pitchFamily="18" charset="0"/>
              </a:rPr>
              <a:t>m</a:t>
            </a:r>
            <a:r>
              <a:rPr lang="pl-PL" altLang="pl-PL" sz="2000"/>
              <a:t> </a:t>
            </a:r>
            <a:endParaRPr lang="pl-PL" altLang="pl-PL" sz="2000" baseline="30000"/>
          </a:p>
          <a:p>
            <a:pPr eaLnBrk="1" hangingPunct="1">
              <a:buFontTx/>
              <a:buNone/>
            </a:pPr>
            <a:r>
              <a:rPr lang="pl-PL" altLang="pl-PL" sz="2000"/>
              <a:t>Dla powłok tribologicznych t = około 1-3 </a:t>
            </a:r>
            <a:r>
              <a:rPr lang="el-GR" altLang="pl-PL" sz="2000">
                <a:cs typeface="Times New Roman" panose="02020603050405020304" pitchFamily="18" charset="0"/>
              </a:rPr>
              <a:t>μ</a:t>
            </a:r>
            <a:r>
              <a:rPr lang="pl-PL" altLang="pl-PL" sz="2000">
                <a:cs typeface="Times New Roman" panose="02020603050405020304" pitchFamily="18" charset="0"/>
              </a:rPr>
              <a:t>m</a:t>
            </a:r>
            <a:r>
              <a:rPr lang="pl-PL" altLang="pl-PL" sz="2000"/>
              <a:t> </a:t>
            </a:r>
          </a:p>
          <a:p>
            <a:pPr eaLnBrk="1" hangingPunct="1">
              <a:buFontTx/>
              <a:buNone/>
            </a:pPr>
            <a:r>
              <a:rPr lang="pl-PL" altLang="pl-PL" sz="2000" u="sng"/>
              <a:t>Skład chemiczny</a:t>
            </a:r>
          </a:p>
          <a:p>
            <a:pPr eaLnBrk="1" hangingPunct="1">
              <a:buFontTx/>
              <a:buNone/>
            </a:pPr>
            <a:r>
              <a:rPr lang="pl-PL" altLang="pl-PL" sz="2000"/>
              <a:t>Materiały z dużym modułem Younga ; wysoka energia wiązań ; azotki i węgliki metali przejściowych /hybrydyzacja orbitali sp i p/</a:t>
            </a:r>
          </a:p>
          <a:p>
            <a:pPr eaLnBrk="1" hangingPunct="1">
              <a:buFontTx/>
              <a:buNone/>
            </a:pPr>
            <a:r>
              <a:rPr lang="pl-PL" altLang="pl-PL" sz="2000"/>
              <a:t>Odporność na utlenianie i korozję; stabilność warstw tlenkowych</a:t>
            </a:r>
          </a:p>
          <a:p>
            <a:pPr eaLnBrk="1" hangingPunct="1">
              <a:buFontTx/>
              <a:buNone/>
            </a:pPr>
            <a:endParaRPr lang="pl-PL" altLang="pl-PL" sz="2000"/>
          </a:p>
        </p:txBody>
      </p:sp>
    </p:spTree>
  </p:cSld>
  <p:clrMapOvr>
    <a:masterClrMapping/>
  </p:clrMapOvr>
  <p:transition>
    <p:wipe dir="r"/>
  </p:transition>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0610" name="Rectangle 3"/>
          <p:cNvSpPr>
            <a:spLocks noGrp="1" noChangeArrowheads="1"/>
          </p:cNvSpPr>
          <p:nvPr>
            <p:ph type="body" idx="1"/>
          </p:nvPr>
        </p:nvSpPr>
        <p:spPr>
          <a:xfrm>
            <a:off x="685800" y="260350"/>
            <a:ext cx="7772400" cy="6048375"/>
          </a:xfrm>
        </p:spPr>
        <p:txBody>
          <a:bodyPr/>
          <a:lstStyle/>
          <a:p>
            <a:pPr eaLnBrk="1" hangingPunct="1">
              <a:lnSpc>
                <a:spcPct val="90000"/>
              </a:lnSpc>
              <a:buFontTx/>
              <a:buNone/>
            </a:pPr>
            <a:r>
              <a:rPr lang="pl-PL" altLang="pl-PL" sz="2400" u="sng"/>
              <a:t>Struktura</a:t>
            </a:r>
          </a:p>
          <a:p>
            <a:pPr eaLnBrk="1" hangingPunct="1">
              <a:lnSpc>
                <a:spcPct val="90000"/>
              </a:lnSpc>
              <a:buFontTx/>
              <a:buNone/>
            </a:pPr>
            <a:r>
              <a:rPr lang="pl-PL" altLang="pl-PL" sz="2000"/>
              <a:t>Struktury regularne są bardziej twarde niż materiały amorficzne; tendencja do tworzenia struktury regularnej (kubicznej) maleje wraz ze wzrostem liczby porządkowej grupy metalu w układzie okresowym. Struktury metastabilne posiadają wysoka gęstość defektów co prowadzi do występowania dużych naprężeń własnych w powłokach.</a:t>
            </a:r>
          </a:p>
          <a:p>
            <a:pPr eaLnBrk="1" hangingPunct="1">
              <a:lnSpc>
                <a:spcPct val="90000"/>
              </a:lnSpc>
              <a:buFontTx/>
              <a:buNone/>
            </a:pPr>
            <a:r>
              <a:rPr lang="pl-PL" altLang="pl-PL" sz="2400" u="sng"/>
              <a:t>Morfologia i wielkość ziarna</a:t>
            </a:r>
          </a:p>
          <a:p>
            <a:pPr eaLnBrk="1" hangingPunct="1">
              <a:lnSpc>
                <a:spcPct val="90000"/>
              </a:lnSpc>
              <a:buFontTx/>
              <a:buNone/>
            </a:pPr>
            <a:r>
              <a:rPr lang="pl-PL" altLang="pl-PL" sz="2000"/>
              <a:t>Ruchliwość adatomów wpływa na morfologię; mała ruchliwość sprzyja tworzeniu struktury kolumnowej; morfologia kontrolowana jest przez: szybkość osadzania, temperaturę, ciśnienie i napięcie podłoża (model Thorntona)</a:t>
            </a:r>
          </a:p>
          <a:p>
            <a:pPr eaLnBrk="1" hangingPunct="1">
              <a:lnSpc>
                <a:spcPct val="90000"/>
              </a:lnSpc>
              <a:buFontTx/>
              <a:buNone/>
            </a:pPr>
            <a:r>
              <a:rPr lang="pl-PL" altLang="pl-PL" sz="2000"/>
              <a:t>Właściwości mechaniczne w funkcji wielkości ziarna opisuje zależność Halla-Petcha</a:t>
            </a:r>
          </a:p>
          <a:p>
            <a:pPr eaLnBrk="1" hangingPunct="1">
              <a:lnSpc>
                <a:spcPct val="90000"/>
              </a:lnSpc>
              <a:buFontTx/>
              <a:buNone/>
            </a:pPr>
            <a:r>
              <a:rPr lang="pl-PL" altLang="pl-PL" sz="2000"/>
              <a:t>Twardość powłoki	H = H</a:t>
            </a:r>
            <a:r>
              <a:rPr lang="pl-PL" altLang="pl-PL" sz="2000" baseline="-25000"/>
              <a:t>0</a:t>
            </a:r>
            <a:r>
              <a:rPr lang="pl-PL" altLang="pl-PL" sz="2000"/>
              <a:t> + k/d</a:t>
            </a:r>
            <a:r>
              <a:rPr lang="pl-PL" altLang="pl-PL" sz="2000" baseline="30000"/>
              <a:t>1/2</a:t>
            </a:r>
            <a:r>
              <a:rPr lang="pl-PL" altLang="pl-PL" sz="2000"/>
              <a:t>   </a:t>
            </a:r>
          </a:p>
          <a:p>
            <a:pPr eaLnBrk="1" hangingPunct="1">
              <a:lnSpc>
                <a:spcPct val="90000"/>
              </a:lnSpc>
              <a:buFontTx/>
              <a:buNone/>
            </a:pPr>
            <a:r>
              <a:rPr lang="pl-PL" altLang="pl-PL" sz="2000"/>
              <a:t>gdzie: H</a:t>
            </a:r>
            <a:r>
              <a:rPr lang="pl-PL" altLang="pl-PL" sz="2000" baseline="-25000"/>
              <a:t>0</a:t>
            </a:r>
            <a:r>
              <a:rPr lang="pl-PL" altLang="pl-PL" sz="2000" baseline="30000"/>
              <a:t> </a:t>
            </a:r>
            <a:r>
              <a:rPr lang="pl-PL" altLang="pl-PL" sz="2000"/>
              <a:t> -samoistna twardość materiału /o dużym ziarnie/; k –stała materiałowa; d –wielkość ziarna</a:t>
            </a:r>
          </a:p>
          <a:p>
            <a:pPr eaLnBrk="1" hangingPunct="1">
              <a:lnSpc>
                <a:spcPct val="90000"/>
              </a:lnSpc>
              <a:buFontTx/>
              <a:buNone/>
            </a:pPr>
            <a:r>
              <a:rPr lang="pl-PL" altLang="pl-PL" sz="1800"/>
              <a:t>Stosowalność prawa Hall-Petcha  ogranicza się do powłok jednowarstwowych lub wielowarstwowych z modulacją dwuwarstwy powyżej 10 nm</a:t>
            </a:r>
            <a:r>
              <a:rPr lang="pl-PL" altLang="pl-PL" sz="2000"/>
              <a:t> </a:t>
            </a:r>
          </a:p>
          <a:p>
            <a:pPr eaLnBrk="1" hangingPunct="1">
              <a:lnSpc>
                <a:spcPct val="90000"/>
              </a:lnSpc>
              <a:buFontTx/>
              <a:buNone/>
            </a:pPr>
            <a:endParaRPr lang="pl-PL" altLang="pl-PL" sz="2000"/>
          </a:p>
        </p:txBody>
      </p:sp>
    </p:spTree>
  </p:cSld>
  <p:clrMapOvr>
    <a:masterClrMapping/>
  </p:clrMapOvr>
  <p:transition>
    <p:wipe dir="r"/>
  </p:transition>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1634" name="Rectangle 3"/>
          <p:cNvSpPr>
            <a:spLocks noGrp="1" noChangeArrowheads="1"/>
          </p:cNvSpPr>
          <p:nvPr>
            <p:ph type="body" idx="1"/>
          </p:nvPr>
        </p:nvSpPr>
        <p:spPr>
          <a:xfrm>
            <a:off x="685800" y="333375"/>
            <a:ext cx="7772400" cy="6119813"/>
          </a:xfrm>
        </p:spPr>
        <p:txBody>
          <a:bodyPr/>
          <a:lstStyle/>
          <a:p>
            <a:pPr eaLnBrk="1" hangingPunct="1">
              <a:buFontTx/>
              <a:buNone/>
            </a:pPr>
            <a:r>
              <a:rPr lang="pl-PL" altLang="pl-PL" sz="2400" u="sng"/>
              <a:t>Szorstkość i morfologia powierzchni</a:t>
            </a:r>
          </a:p>
          <a:p>
            <a:pPr eaLnBrk="1" hangingPunct="1">
              <a:buFontTx/>
              <a:buNone/>
            </a:pPr>
            <a:r>
              <a:rPr lang="pl-PL" altLang="pl-PL" sz="2400"/>
              <a:t>Szorstkość wpływa na właściwości tribologiczne; duża szorstkość lub znaczne wypolerowanie może obniżać adhezję pomiędzy powłoką a podłożem</a:t>
            </a:r>
          </a:p>
          <a:p>
            <a:pPr eaLnBrk="1" hangingPunct="1">
              <a:buFontTx/>
              <a:buNone/>
            </a:pPr>
            <a:r>
              <a:rPr lang="pl-PL" altLang="pl-PL" sz="2400" u="sng"/>
              <a:t>Naprężenia własne</a:t>
            </a:r>
          </a:p>
          <a:p>
            <a:pPr eaLnBrk="1" hangingPunct="1">
              <a:buFontTx/>
              <a:buNone/>
            </a:pPr>
            <a:r>
              <a:rPr lang="pl-PL" altLang="pl-PL" sz="2400"/>
              <a:t>Powłoki twarde nałożone na miękkie podłoża mogą posiadać wysoki poziom naprężeń  ściskających /nawet do 10 GPa/.</a:t>
            </a:r>
          </a:p>
          <a:p>
            <a:pPr eaLnBrk="1" hangingPunct="1">
              <a:buFontTx/>
              <a:buNone/>
            </a:pPr>
            <a:r>
              <a:rPr lang="pl-PL" altLang="pl-PL" sz="2400"/>
              <a:t>Naprężenia własne na poziomie 3 GPa w pewnych zastosowaniach są pożądane</a:t>
            </a:r>
          </a:p>
          <a:p>
            <a:pPr eaLnBrk="1" hangingPunct="1">
              <a:buFontTx/>
              <a:buNone/>
            </a:pPr>
            <a:r>
              <a:rPr lang="pl-PL" altLang="pl-PL" sz="2400" u="sng"/>
              <a:t>Adhezja</a:t>
            </a:r>
          </a:p>
          <a:p>
            <a:pPr eaLnBrk="1" hangingPunct="1">
              <a:buFontTx/>
              <a:buNone/>
            </a:pPr>
            <a:r>
              <a:rPr lang="pl-PL" altLang="pl-PL" sz="2400"/>
              <a:t>Def. ASTM Adhezja to warunek przy którym powierzchnie są złączone siłami międzyfazowymi</a:t>
            </a:r>
          </a:p>
          <a:p>
            <a:pPr eaLnBrk="1" hangingPunct="1">
              <a:buFontTx/>
              <a:buNone/>
            </a:pPr>
            <a:r>
              <a:rPr lang="pl-PL" altLang="pl-PL" sz="2400"/>
              <a:t>Adhezje można mierzyć siłą lub energią</a:t>
            </a:r>
          </a:p>
          <a:p>
            <a:pPr eaLnBrk="1" hangingPunct="1">
              <a:buFontTx/>
              <a:buNone/>
            </a:pPr>
            <a:endParaRPr lang="pl-PL" altLang="pl-PL" sz="2400"/>
          </a:p>
        </p:txBody>
      </p:sp>
    </p:spTree>
  </p:cSld>
  <p:clrMapOvr>
    <a:masterClrMapping/>
  </p:clrMapOvr>
  <p:transition>
    <p:wipe dir="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2658" name="Rectangle 3"/>
          <p:cNvSpPr>
            <a:spLocks noGrp="1" noChangeArrowheads="1"/>
          </p:cNvSpPr>
          <p:nvPr>
            <p:ph type="body" idx="1"/>
          </p:nvPr>
        </p:nvSpPr>
        <p:spPr>
          <a:xfrm>
            <a:off x="685800" y="260350"/>
            <a:ext cx="7772400" cy="6264275"/>
          </a:xfrm>
        </p:spPr>
        <p:txBody>
          <a:bodyPr/>
          <a:lstStyle/>
          <a:p>
            <a:pPr eaLnBrk="1" hangingPunct="1">
              <a:buFontTx/>
              <a:buNone/>
            </a:pPr>
            <a:r>
              <a:rPr lang="pl-PL" altLang="pl-PL" sz="2400" u="sng"/>
              <a:t>Twardość</a:t>
            </a:r>
          </a:p>
          <a:p>
            <a:pPr eaLnBrk="1" hangingPunct="1">
              <a:buFontTx/>
              <a:buNone/>
            </a:pPr>
            <a:r>
              <a:rPr lang="pl-PL" altLang="pl-PL" sz="2400"/>
              <a:t>Twardość to odporność materiału na plastyczną deformację wywołaną penetratorem</a:t>
            </a:r>
          </a:p>
          <a:p>
            <a:pPr eaLnBrk="1" hangingPunct="1">
              <a:buFontTx/>
              <a:buNone/>
            </a:pPr>
            <a:r>
              <a:rPr lang="pl-PL" altLang="pl-PL" sz="2400"/>
              <a:t>Twardość można zwiększyć poprzez: tworzenie rozworów stałych, wydzielenia drugiej fazy, nono-krystalizację lub osadzanie wielowarstw o wymiarach nanometrycznych</a:t>
            </a:r>
          </a:p>
          <a:p>
            <a:pPr eaLnBrk="1" hangingPunct="1">
              <a:buFontTx/>
              <a:buNone/>
            </a:pPr>
            <a:r>
              <a:rPr lang="pl-PL" altLang="pl-PL" sz="2400"/>
              <a:t>Zależy od morfologii; struktura kolumnowa  generalnie obniża twardość w stosunku do zwartej wywołując anizotropię</a:t>
            </a:r>
          </a:p>
          <a:p>
            <a:pPr eaLnBrk="1" hangingPunct="1">
              <a:buFontTx/>
              <a:buNone/>
            </a:pPr>
            <a:r>
              <a:rPr lang="pl-PL" altLang="pl-PL" sz="2400"/>
              <a:t>Moduł Younga</a:t>
            </a:r>
          </a:p>
          <a:p>
            <a:pPr eaLnBrk="1" hangingPunct="1">
              <a:buFontTx/>
              <a:buNone/>
            </a:pPr>
            <a:r>
              <a:rPr lang="pl-PL" altLang="pl-PL" sz="2400"/>
              <a:t>Mniej zależy od charakterystyki powłoki, a silnie od składu chemicznego; dlatego azotki i węgliki z silnymi wiązaniami, krótkimi wiązaniami i wysokim stopniem kowalencji mają duże moduły</a:t>
            </a:r>
          </a:p>
          <a:p>
            <a:pPr eaLnBrk="1" hangingPunct="1">
              <a:buFontTx/>
              <a:buNone/>
            </a:pPr>
            <a:r>
              <a:rPr lang="pl-PL" altLang="pl-PL" sz="2000" b="1"/>
              <a:t>Wsp.plastyczności </a:t>
            </a:r>
            <a:r>
              <a:rPr lang="el-GR" altLang="pl-PL" sz="2000" b="1">
                <a:cs typeface="Times New Roman" panose="02020603050405020304" pitchFamily="18" charset="0"/>
              </a:rPr>
              <a:t>δ</a:t>
            </a:r>
            <a:r>
              <a:rPr lang="pl-PL" altLang="pl-PL" sz="2000" b="1" baseline="-25000">
                <a:cs typeface="Times New Roman" panose="02020603050405020304" pitchFamily="18" charset="0"/>
              </a:rPr>
              <a:t>H</a:t>
            </a:r>
            <a:r>
              <a:rPr lang="pl-PL" altLang="pl-PL" sz="2000" b="1">
                <a:cs typeface="Times New Roman" panose="02020603050405020304" pitchFamily="18" charset="0"/>
              </a:rPr>
              <a:t> = 1-14,3(1-</a:t>
            </a:r>
            <a:r>
              <a:rPr lang="el-GR" altLang="pl-PL" sz="2000" b="1">
                <a:cs typeface="Times New Roman" panose="02020603050405020304" pitchFamily="18" charset="0"/>
              </a:rPr>
              <a:t>ύ</a:t>
            </a:r>
            <a:r>
              <a:rPr lang="pl-PL" altLang="pl-PL" sz="2000" b="1">
                <a:cs typeface="Times New Roman" panose="02020603050405020304" pitchFamily="18" charset="0"/>
              </a:rPr>
              <a:t>-</a:t>
            </a:r>
            <a:r>
              <a:rPr lang="el-GR" altLang="pl-PL" sz="2000" b="1">
                <a:cs typeface="Times New Roman" panose="02020603050405020304" pitchFamily="18" charset="0"/>
              </a:rPr>
              <a:t>ύ</a:t>
            </a:r>
            <a:r>
              <a:rPr lang="pl-PL" altLang="pl-PL" sz="2000" b="1" baseline="30000">
                <a:cs typeface="Times New Roman" panose="02020603050405020304" pitchFamily="18" charset="0"/>
              </a:rPr>
              <a:t>2</a:t>
            </a:r>
            <a:r>
              <a:rPr lang="pl-PL" altLang="pl-PL" sz="2000" b="1">
                <a:cs typeface="Times New Roman" panose="02020603050405020304" pitchFamily="18" charset="0"/>
              </a:rPr>
              <a:t>)H/E</a:t>
            </a:r>
            <a:endParaRPr lang="el-GR" altLang="pl-PL" sz="2000" b="1">
              <a:cs typeface="Times New Roman" panose="02020603050405020304" pitchFamily="18" charset="0"/>
            </a:endParaRPr>
          </a:p>
        </p:txBody>
      </p:sp>
    </p:spTree>
  </p:cSld>
  <p:clrMapOvr>
    <a:masterClrMapping/>
  </p:clrMapOvr>
  <p:transition>
    <p:wipe dir="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82" name="Rectangle 3"/>
          <p:cNvSpPr>
            <a:spLocks noGrp="1" noChangeArrowheads="1"/>
          </p:cNvSpPr>
          <p:nvPr>
            <p:ph type="body" idx="1"/>
          </p:nvPr>
        </p:nvSpPr>
        <p:spPr>
          <a:xfrm>
            <a:off x="685800" y="260350"/>
            <a:ext cx="7772400" cy="6121400"/>
          </a:xfrm>
        </p:spPr>
        <p:txBody>
          <a:bodyPr/>
          <a:lstStyle/>
          <a:p>
            <a:pPr eaLnBrk="1" hangingPunct="1">
              <a:lnSpc>
                <a:spcPct val="90000"/>
              </a:lnSpc>
              <a:buFontTx/>
              <a:buNone/>
            </a:pPr>
            <a:r>
              <a:rPr lang="pl-PL" altLang="pl-PL" sz="2400" b="1"/>
              <a:t>Podwójne azotki i węgliki metali</a:t>
            </a:r>
          </a:p>
          <a:p>
            <a:pPr eaLnBrk="1" hangingPunct="1">
              <a:lnSpc>
                <a:spcPct val="90000"/>
              </a:lnSpc>
            </a:pPr>
            <a:r>
              <a:rPr lang="pl-PL" altLang="pl-PL" sz="2400"/>
              <a:t>Azotek i węglik tytanu</a:t>
            </a:r>
          </a:p>
          <a:p>
            <a:pPr eaLnBrk="1" hangingPunct="1">
              <a:lnSpc>
                <a:spcPct val="90000"/>
              </a:lnSpc>
            </a:pPr>
            <a:r>
              <a:rPr lang="pl-PL" altLang="pl-PL" sz="2400"/>
              <a:t>Azotek i weglik wolframu </a:t>
            </a:r>
          </a:p>
          <a:p>
            <a:pPr eaLnBrk="1" hangingPunct="1">
              <a:lnSpc>
                <a:spcPct val="90000"/>
              </a:lnSpc>
              <a:buFontTx/>
              <a:buNone/>
            </a:pPr>
            <a:r>
              <a:rPr lang="pl-PL" altLang="pl-PL" sz="2400" b="1"/>
              <a:t>Potrójne azotki</a:t>
            </a:r>
          </a:p>
          <a:p>
            <a:pPr eaLnBrk="1" hangingPunct="1">
              <a:lnSpc>
                <a:spcPct val="90000"/>
              </a:lnSpc>
            </a:pPr>
            <a:r>
              <a:rPr lang="pl-PL" altLang="pl-PL" sz="2400"/>
              <a:t>Azotek tytanowo-aluminiowy</a:t>
            </a:r>
          </a:p>
          <a:p>
            <a:pPr eaLnBrk="1" hangingPunct="1">
              <a:lnSpc>
                <a:spcPct val="90000"/>
              </a:lnSpc>
            </a:pPr>
            <a:r>
              <a:rPr lang="pl-PL" altLang="pl-PL" sz="2400"/>
              <a:t>Azotek tytanowo-wolframowy</a:t>
            </a:r>
          </a:p>
          <a:p>
            <a:pPr eaLnBrk="1" hangingPunct="1">
              <a:lnSpc>
                <a:spcPct val="90000"/>
              </a:lnSpc>
              <a:buFontTx/>
              <a:buNone/>
            </a:pPr>
            <a:r>
              <a:rPr lang="pl-PL" altLang="pl-PL" sz="2400" b="1"/>
              <a:t>Nano-kompozyty wielowarstwowe na bazie azotków</a:t>
            </a:r>
          </a:p>
          <a:p>
            <a:pPr eaLnBrk="1" hangingPunct="1">
              <a:lnSpc>
                <a:spcPct val="90000"/>
              </a:lnSpc>
              <a:buFontTx/>
              <a:buNone/>
            </a:pPr>
            <a:r>
              <a:rPr lang="pl-PL" altLang="pl-PL" sz="2400"/>
              <a:t>Nowe tworzywa o dużej twardości/ciągliwości oraz korzystnych naprężeniach własnych i dobrej adhezji;</a:t>
            </a:r>
          </a:p>
          <a:p>
            <a:pPr eaLnBrk="1" hangingPunct="1">
              <a:lnSpc>
                <a:spcPct val="90000"/>
              </a:lnSpc>
              <a:buFontTx/>
              <a:buNone/>
            </a:pPr>
            <a:r>
              <a:rPr lang="pl-PL" altLang="pl-PL" sz="2400" b="1" i="1" u="sng"/>
              <a:t>twardość i/lub ciągliwość</a:t>
            </a:r>
            <a:r>
              <a:rPr lang="pl-PL" altLang="pl-PL" sz="2400" b="1" i="1"/>
              <a:t> ulega poprawie przez zmniejszenie modulacji  dwuwarstwy, zaś adhezja przez jej zwiększenie</a:t>
            </a:r>
          </a:p>
          <a:p>
            <a:pPr eaLnBrk="1" hangingPunct="1">
              <a:lnSpc>
                <a:spcPct val="90000"/>
              </a:lnSpc>
              <a:buFontTx/>
              <a:buNone/>
            </a:pPr>
            <a:r>
              <a:rPr lang="pl-PL" altLang="pl-PL" sz="2000"/>
              <a:t>Twardość w systemie o niskim periodzie (niskiej modulacji) </a:t>
            </a:r>
            <a:r>
              <a:rPr lang="el-GR" altLang="pl-PL" sz="2000">
                <a:cs typeface="Times New Roman" panose="02020603050405020304" pitchFamily="18" charset="0"/>
              </a:rPr>
              <a:t>Λ</a:t>
            </a:r>
            <a:r>
              <a:rPr lang="pl-PL" altLang="pl-PL" sz="2000">
                <a:cs typeface="Times New Roman" panose="02020603050405020304" pitchFamily="18" charset="0"/>
              </a:rPr>
              <a:t> ujmuje zależność Halla-Petcha</a:t>
            </a:r>
          </a:p>
          <a:p>
            <a:pPr algn="ctr" eaLnBrk="1" hangingPunct="1">
              <a:lnSpc>
                <a:spcPct val="90000"/>
              </a:lnSpc>
              <a:buFontTx/>
              <a:buNone/>
            </a:pPr>
            <a:r>
              <a:rPr lang="pl-PL" altLang="pl-PL" sz="2000" b="1">
                <a:cs typeface="Times New Roman" panose="02020603050405020304" pitchFamily="18" charset="0"/>
              </a:rPr>
              <a:t>H = H</a:t>
            </a:r>
            <a:r>
              <a:rPr lang="pl-PL" altLang="pl-PL" sz="2000" b="1" baseline="-25000">
                <a:cs typeface="Times New Roman" panose="02020603050405020304" pitchFamily="18" charset="0"/>
              </a:rPr>
              <a:t>0</a:t>
            </a:r>
            <a:r>
              <a:rPr lang="pl-PL" altLang="pl-PL" sz="2000" b="1">
                <a:cs typeface="Times New Roman" panose="02020603050405020304" pitchFamily="18" charset="0"/>
              </a:rPr>
              <a:t> + k </a:t>
            </a:r>
            <a:r>
              <a:rPr lang="el-GR" altLang="pl-PL" sz="2000" b="1">
                <a:cs typeface="Times New Roman" panose="02020603050405020304" pitchFamily="18" charset="0"/>
              </a:rPr>
              <a:t>Λ</a:t>
            </a:r>
            <a:r>
              <a:rPr lang="pl-PL" altLang="pl-PL" sz="2000" b="1" baseline="30000">
                <a:cs typeface="Times New Roman" panose="02020603050405020304" pitchFamily="18" charset="0"/>
              </a:rPr>
              <a:t>-</a:t>
            </a:r>
            <a:r>
              <a:rPr lang="el-GR" altLang="pl-PL" sz="2000" b="1" baseline="30000">
                <a:cs typeface="Times New Roman" panose="02020603050405020304" pitchFamily="18" charset="0"/>
              </a:rPr>
              <a:t>β</a:t>
            </a:r>
            <a:r>
              <a:rPr lang="pl-PL" altLang="pl-PL" sz="2400"/>
              <a:t> </a:t>
            </a:r>
          </a:p>
          <a:p>
            <a:pPr eaLnBrk="1" hangingPunct="1">
              <a:lnSpc>
                <a:spcPct val="90000"/>
              </a:lnSpc>
              <a:buFontTx/>
              <a:buNone/>
            </a:pPr>
            <a:r>
              <a:rPr lang="el-GR" altLang="pl-PL" sz="2000">
                <a:cs typeface="Times New Roman" panose="02020603050405020304" pitchFamily="18" charset="0"/>
              </a:rPr>
              <a:t>Β</a:t>
            </a:r>
            <a:r>
              <a:rPr lang="pl-PL" altLang="pl-PL" sz="2000">
                <a:cs typeface="Times New Roman" panose="02020603050405020304" pitchFamily="18" charset="0"/>
              </a:rPr>
              <a:t> –stała o wartości 0,5-1</a:t>
            </a:r>
          </a:p>
          <a:p>
            <a:pPr eaLnBrk="1" hangingPunct="1">
              <a:lnSpc>
                <a:spcPct val="90000"/>
              </a:lnSpc>
              <a:buFontTx/>
              <a:buNone/>
            </a:pPr>
            <a:r>
              <a:rPr lang="pl-PL" altLang="pl-PL" sz="2000">
                <a:cs typeface="Times New Roman" panose="02020603050405020304" pitchFamily="18" charset="0"/>
              </a:rPr>
              <a:t>Wzrost twardości przypisywany jest tworzeniu </a:t>
            </a:r>
            <a:r>
              <a:rPr lang="pl-PL" altLang="pl-PL" sz="2000" b="1" i="1">
                <a:cs typeface="Times New Roman" panose="02020603050405020304" pitchFamily="18" charset="0"/>
              </a:rPr>
              <a:t>super-sieci</a:t>
            </a:r>
            <a:endParaRPr lang="el-GR" altLang="pl-PL" sz="2000" b="1" i="1">
              <a:cs typeface="Times New Roman" panose="02020603050405020304" pitchFamily="18" charset="0"/>
            </a:endParaRPr>
          </a:p>
          <a:p>
            <a:pPr eaLnBrk="1" hangingPunct="1">
              <a:lnSpc>
                <a:spcPct val="90000"/>
              </a:lnSpc>
              <a:buFontTx/>
              <a:buNone/>
            </a:pPr>
            <a:endParaRPr lang="pl-PL" altLang="pl-PL" sz="2400" b="1" i="1"/>
          </a:p>
          <a:p>
            <a:pPr eaLnBrk="1" hangingPunct="1">
              <a:lnSpc>
                <a:spcPct val="90000"/>
              </a:lnSpc>
              <a:buFontTx/>
              <a:buNone/>
            </a:pPr>
            <a:endParaRPr lang="pl-PL" altLang="pl-PL" sz="2400"/>
          </a:p>
        </p:txBody>
      </p:sp>
    </p:spTree>
  </p:cSld>
  <p:clrMapOvr>
    <a:masterClrMapping/>
  </p:clrMapOvr>
  <p:transition>
    <p:wipe dir="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2"/>
          <p:cNvSpPr>
            <a:spLocks noGrp="1" noChangeArrowheads="1"/>
          </p:cNvSpPr>
          <p:nvPr>
            <p:ph type="title"/>
          </p:nvPr>
        </p:nvSpPr>
        <p:spPr/>
        <p:txBody>
          <a:bodyPr/>
          <a:lstStyle/>
          <a:p>
            <a:pPr eaLnBrk="1" hangingPunct="1"/>
            <a:r>
              <a:rPr lang="pl-PL" altLang="pl-PL" sz="2800" b="1"/>
              <a:t>23. Powłoki na bariery termiczne</a:t>
            </a:r>
            <a:br>
              <a:rPr lang="pl-PL" altLang="pl-PL" sz="2800" b="1"/>
            </a:br>
            <a:endParaRPr lang="pl-PL" altLang="pl-PL" sz="2800" b="1"/>
          </a:p>
        </p:txBody>
      </p:sp>
      <p:sp>
        <p:nvSpPr>
          <p:cNvPr id="584707" name="Rectangle 3"/>
          <p:cNvSpPr>
            <a:spLocks noGrp="1" noChangeArrowheads="1"/>
          </p:cNvSpPr>
          <p:nvPr>
            <p:ph type="body" idx="1"/>
          </p:nvPr>
        </p:nvSpPr>
        <p:spPr/>
        <p:txBody>
          <a:bodyPr/>
          <a:lstStyle/>
          <a:p>
            <a:pPr eaLnBrk="1" hangingPunct="1">
              <a:buFontTx/>
              <a:buNone/>
            </a:pPr>
            <a:r>
              <a:rPr lang="pl-PL" altLang="pl-PL" sz="2000"/>
              <a:t>Powłoki jako bariery termiczne </a:t>
            </a:r>
            <a:r>
              <a:rPr lang="pl-PL" altLang="pl-PL" sz="1800"/>
              <a:t>stosowane są w turbinach gazowych lub silnikach wysokoprężnych</a:t>
            </a:r>
          </a:p>
          <a:p>
            <a:pPr eaLnBrk="1" hangingPunct="1">
              <a:buFontTx/>
              <a:buNone/>
            </a:pPr>
            <a:r>
              <a:rPr lang="pl-PL" altLang="pl-PL" sz="1800"/>
              <a:t>Składają się zazwyczaj z dwóch warstw; wiążącej (metalowej) i izolacyjnej (ceramicznej – zewnętrznej)</a:t>
            </a:r>
          </a:p>
          <a:p>
            <a:pPr eaLnBrk="1" hangingPunct="1">
              <a:buFontTx/>
              <a:buNone/>
            </a:pPr>
            <a:r>
              <a:rPr lang="pl-PL" altLang="pl-PL" sz="1800"/>
              <a:t>Wiążąca: a) (platyna-) aluminidki</a:t>
            </a:r>
          </a:p>
          <a:p>
            <a:pPr eaLnBrk="1" hangingPunct="1">
              <a:buFontTx/>
              <a:buNone/>
            </a:pPr>
            <a:r>
              <a:rPr lang="pl-PL" altLang="pl-PL" sz="1800"/>
              <a:t>		b) MCrAlY  M=Ni lub Co</a:t>
            </a:r>
          </a:p>
          <a:p>
            <a:pPr eaLnBrk="1" hangingPunct="1">
              <a:buFontTx/>
              <a:buNone/>
            </a:pPr>
            <a:r>
              <a:rPr lang="pl-PL" altLang="pl-PL" sz="1800"/>
              <a:t>Wybór warstwy wiążącej zależy od zastosowanej metody wytwarzania warstwy zewnętrznej. </a:t>
            </a:r>
          </a:p>
          <a:p>
            <a:pPr eaLnBrk="1" hangingPunct="1">
              <a:buFontTx/>
              <a:buNone/>
            </a:pPr>
            <a:r>
              <a:rPr lang="pl-PL" altLang="pl-PL" sz="1800"/>
              <a:t>Najczęściej do nakładania warstwy zewnętrznej stosuje się electron beam PVD (EB PVD) i atmospheric plasma sprying (ASP)</a:t>
            </a:r>
          </a:p>
          <a:p>
            <a:pPr eaLnBrk="1" hangingPunct="1">
              <a:buFontTx/>
              <a:buNone/>
            </a:pPr>
            <a:r>
              <a:rPr lang="pl-PL" altLang="pl-PL" sz="1800"/>
              <a:t>Najnowsze powłoki zewnętrzne bazują na tlenku cyrkonu ZrO</a:t>
            </a:r>
            <a:r>
              <a:rPr lang="pl-PL" altLang="pl-PL" sz="1800" baseline="-25000"/>
              <a:t>2</a:t>
            </a:r>
            <a:endParaRPr lang="pl-PL" altLang="pl-PL" sz="1800"/>
          </a:p>
          <a:p>
            <a:pPr eaLnBrk="1" hangingPunct="1">
              <a:buFontTx/>
              <a:buNone/>
            </a:pPr>
            <a:r>
              <a:rPr lang="pl-PL" altLang="pl-PL" sz="1800"/>
              <a:t>/stabilizowanym MgO,CaO lub Y</a:t>
            </a:r>
            <a:r>
              <a:rPr lang="pl-PL" altLang="pl-PL" sz="1800" baseline="-25000"/>
              <a:t>2</a:t>
            </a:r>
            <a:r>
              <a:rPr lang="pl-PL" altLang="pl-PL" sz="1800"/>
              <a:t>O</a:t>
            </a:r>
            <a:r>
              <a:rPr lang="pl-PL" altLang="pl-PL" sz="1800" baseline="-25000"/>
              <a:t>3</a:t>
            </a:r>
            <a:r>
              <a:rPr lang="pl-PL" altLang="pl-PL" sz="1800"/>
              <a:t> ; struktura tetragonalna lub regularna YSZ/</a:t>
            </a:r>
          </a:p>
        </p:txBody>
      </p:sp>
    </p:spTree>
  </p:cSld>
  <p:clrMapOvr>
    <a:masterClrMapping/>
  </p:clrMapOvr>
  <p:transition>
    <p:wipe dir="r"/>
  </p:transition>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5730" name="Rectangle 2"/>
          <p:cNvSpPr>
            <a:spLocks noGrp="1" noChangeArrowheads="1"/>
          </p:cNvSpPr>
          <p:nvPr>
            <p:ph type="title"/>
          </p:nvPr>
        </p:nvSpPr>
        <p:spPr/>
        <p:txBody>
          <a:bodyPr/>
          <a:lstStyle/>
          <a:p>
            <a:pPr eaLnBrk="1" hangingPunct="1"/>
            <a:r>
              <a:rPr lang="pl-PL" altLang="pl-PL" sz="2800" b="1"/>
              <a:t>24. Powłoki polimerowe uzyskiwane poprzez polimeryzację plazmową</a:t>
            </a:r>
            <a:br>
              <a:rPr lang="pl-PL" altLang="pl-PL" sz="2800" b="1"/>
            </a:br>
            <a:endParaRPr lang="pl-PL" altLang="pl-PL" sz="2800" b="1"/>
          </a:p>
        </p:txBody>
      </p:sp>
      <p:sp>
        <p:nvSpPr>
          <p:cNvPr id="585731" name="Rectangle 3"/>
          <p:cNvSpPr>
            <a:spLocks noGrp="1" noChangeArrowheads="1"/>
          </p:cNvSpPr>
          <p:nvPr>
            <p:ph type="body" idx="1"/>
          </p:nvPr>
        </p:nvSpPr>
        <p:spPr/>
        <p:txBody>
          <a:bodyPr/>
          <a:lstStyle/>
          <a:p>
            <a:pPr eaLnBrk="1" hangingPunct="1">
              <a:buFontTx/>
              <a:buNone/>
            </a:pPr>
            <a:r>
              <a:rPr lang="pl-PL" altLang="pl-PL" sz="2400"/>
              <a:t>Reakcje chemiczne wywoływane plazmą:</a:t>
            </a:r>
          </a:p>
          <a:p>
            <a:pPr eaLnBrk="1" hangingPunct="1">
              <a:buFontTx/>
              <a:buChar char="-"/>
            </a:pPr>
            <a:r>
              <a:rPr lang="pl-PL" altLang="pl-PL" sz="2400"/>
              <a:t>Polimeryzacja plazmowa</a:t>
            </a:r>
          </a:p>
          <a:p>
            <a:pPr eaLnBrk="1" hangingPunct="1">
              <a:buFontTx/>
              <a:buChar char="-"/>
            </a:pPr>
            <a:r>
              <a:rPr lang="pl-PL" altLang="pl-PL" sz="2400"/>
              <a:t>Oddziaływanie plazmy; modyfikacja powierzchni </a:t>
            </a:r>
            <a:r>
              <a:rPr lang="pl-PL" altLang="pl-PL" sz="2000"/>
              <a:t>(wprowadzanie grup funkcjonalnych zawierających tlen- azot- fluor do łańcuchów polimerowych</a:t>
            </a:r>
            <a:r>
              <a:rPr lang="pl-PL" altLang="pl-PL" sz="2400"/>
              <a:t>) </a:t>
            </a:r>
          </a:p>
          <a:p>
            <a:pPr eaLnBrk="1" hangingPunct="1">
              <a:buFontTx/>
              <a:buChar char="-"/>
            </a:pPr>
            <a:r>
              <a:rPr lang="pl-PL" altLang="pl-PL" sz="2400"/>
              <a:t>Ko-polimeryzacja plazmowa </a:t>
            </a:r>
          </a:p>
          <a:p>
            <a:pPr eaLnBrk="1" hangingPunct="1">
              <a:buFontTx/>
              <a:buNone/>
            </a:pPr>
            <a:r>
              <a:rPr lang="pl-PL" altLang="pl-PL" sz="2400"/>
              <a:t>Polimeryzacja plazmowa </a:t>
            </a:r>
            <a:r>
              <a:rPr lang="pl-PL" altLang="pl-PL" sz="2000"/>
              <a:t>polega na oddziaływaniu plazmy z molekułami monomerów, które są aktywowane do zainicjowania reakcji polimeryzacji; powierzchnia podłoża pokrywa się cienkim filmem polimerowym</a:t>
            </a:r>
            <a:endParaRPr lang="pl-PL" altLang="pl-PL" sz="2400"/>
          </a:p>
        </p:txBody>
      </p:sp>
    </p:spTree>
  </p:cSld>
  <p:clrMapOvr>
    <a:masterClrMapping/>
  </p:clrMapOvr>
  <p:transition>
    <p:wipe dir="r"/>
  </p:transition>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6754" name="Rectangle 3"/>
          <p:cNvSpPr>
            <a:spLocks noGrp="1" noChangeArrowheads="1"/>
          </p:cNvSpPr>
          <p:nvPr>
            <p:ph type="body" idx="1"/>
          </p:nvPr>
        </p:nvSpPr>
        <p:spPr>
          <a:xfrm>
            <a:off x="685800" y="333375"/>
            <a:ext cx="7772400" cy="6119813"/>
          </a:xfrm>
        </p:spPr>
        <p:txBody>
          <a:bodyPr/>
          <a:lstStyle/>
          <a:p>
            <a:pPr eaLnBrk="1" hangingPunct="1">
              <a:buFontTx/>
              <a:buNone/>
            </a:pPr>
            <a:r>
              <a:rPr lang="pl-PL" altLang="pl-PL" sz="2400" b="1"/>
              <a:t>Polimeryzacja plazmowa</a:t>
            </a:r>
            <a:r>
              <a:rPr lang="pl-PL" altLang="pl-PL" sz="2400"/>
              <a:t> różni się od konwencjonalnej</a:t>
            </a:r>
          </a:p>
          <a:p>
            <a:pPr eaLnBrk="1" hangingPunct="1">
              <a:buFontTx/>
              <a:buNone/>
            </a:pPr>
            <a:r>
              <a:rPr lang="pl-PL" altLang="pl-PL" sz="2400"/>
              <a:t>Zawiera dwa procesy:</a:t>
            </a:r>
          </a:p>
          <a:p>
            <a:pPr eaLnBrk="1" hangingPunct="1">
              <a:buFontTx/>
              <a:buChar char="-"/>
            </a:pPr>
            <a:r>
              <a:rPr lang="pl-PL" altLang="pl-PL" sz="2400"/>
              <a:t>wzrost molekuł</a:t>
            </a:r>
          </a:p>
          <a:p>
            <a:pPr eaLnBrk="1" hangingPunct="1">
              <a:buFontTx/>
              <a:buChar char="-"/>
            </a:pPr>
            <a:r>
              <a:rPr lang="pl-PL" altLang="pl-PL" sz="2400"/>
              <a:t>wytwarzanie polimeru</a:t>
            </a:r>
          </a:p>
          <a:p>
            <a:pPr eaLnBrk="1" hangingPunct="1">
              <a:buFontTx/>
              <a:buNone/>
            </a:pPr>
            <a:r>
              <a:rPr lang="pl-PL" altLang="pl-PL" sz="2400" u="sng"/>
              <a:t>W znaczeniu chemicznym</a:t>
            </a:r>
          </a:p>
          <a:p>
            <a:pPr eaLnBrk="1" hangingPunct="1">
              <a:buFontTx/>
              <a:buChar char="-"/>
            </a:pPr>
            <a:r>
              <a:rPr lang="pl-PL" altLang="pl-PL" sz="2400"/>
              <a:t>Polimeryzacja rodnikowa /</a:t>
            </a:r>
            <a:r>
              <a:rPr lang="pl-PL" altLang="pl-PL" sz="1800"/>
              <a:t>propagacja reakcji monomerów na etap polimeryzacji inicjowana jest przez cząstki rodnikowe w łańcuchach polimerowych/</a:t>
            </a:r>
          </a:p>
          <a:p>
            <a:pPr eaLnBrk="1" hangingPunct="1">
              <a:buFontTx/>
              <a:buChar char="-"/>
            </a:pPr>
            <a:r>
              <a:rPr lang="pl-PL" altLang="pl-PL" sz="2400"/>
              <a:t>Polimeryzacja jonowa </a:t>
            </a:r>
            <a:r>
              <a:rPr lang="pl-PL" altLang="pl-PL" sz="1800"/>
              <a:t>/reakcje chemiczne propagują się przez cząstki jonowe/</a:t>
            </a:r>
          </a:p>
          <a:p>
            <a:pPr eaLnBrk="1" hangingPunct="1">
              <a:buFontTx/>
              <a:buNone/>
            </a:pPr>
            <a:r>
              <a:rPr lang="pl-PL" altLang="pl-PL" sz="2400" i="1"/>
              <a:t>Propagujące się cząstki w polimeryzacji plazmowej nie są plazmą, plazma jest źródłem energii do zainicjowania polimeryzacji</a:t>
            </a:r>
          </a:p>
          <a:p>
            <a:pPr eaLnBrk="1" hangingPunct="1">
              <a:buFontTx/>
              <a:buNone/>
            </a:pPr>
            <a:endParaRPr lang="pl-PL" altLang="pl-PL" sz="2400" i="1"/>
          </a:p>
          <a:p>
            <a:pPr eaLnBrk="1" hangingPunct="1">
              <a:buFontTx/>
              <a:buNone/>
            </a:pPr>
            <a:r>
              <a:rPr lang="pl-PL" altLang="pl-PL" sz="1600"/>
              <a:t>Skład atomowy polimerów po polimeryzacji plazmowej przedstawia Tablica</a:t>
            </a:r>
          </a:p>
        </p:txBody>
      </p:sp>
    </p:spTree>
  </p:cSld>
  <p:clrMapOvr>
    <a:masterClrMapping/>
  </p:clrMapOvr>
  <p:transition>
    <p:wipe dir="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3793" name="Group 49"/>
          <p:cNvGraphicFramePr>
            <a:graphicFrameLocks noGrp="1"/>
          </p:cNvGraphicFramePr>
          <p:nvPr>
            <p:ph idx="1"/>
          </p:nvPr>
        </p:nvGraphicFramePr>
        <p:xfrm>
          <a:off x="757238" y="476250"/>
          <a:ext cx="7772400" cy="5999163"/>
        </p:xfrm>
        <a:graphic>
          <a:graphicData uri="http://schemas.openxmlformats.org/drawingml/2006/table">
            <a:tbl>
              <a:tblPr/>
              <a:tblGrid>
                <a:gridCol w="7772400">
                  <a:extLst>
                    <a:ext uri="{9D8B030D-6E8A-4147-A177-3AD203B41FA5}">
                      <a16:colId xmlns:a16="http://schemas.microsoft.com/office/drawing/2014/main" val="20000"/>
                    </a:ext>
                  </a:extLst>
                </a:gridCol>
              </a:tblGrid>
              <a:tr h="695025">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Monomer zastosowany                Skład atomowy                          Skład atomowy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do polimeryzacji plazmowej        monomeru                          polimeru plazmowego</a:t>
                      </a:r>
                    </a:p>
                  </a:txBody>
                  <a:tcPr marT="45725" marB="45725"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304138">
                <a:tc>
                  <a:txBody>
                    <a:bodyPr/>
                    <a:lstStyle>
                      <a:lvl1pPr algn="l">
                        <a:spcBef>
                          <a:spcPct val="20000"/>
                        </a:spcBef>
                        <a:defRPr sz="2800">
                          <a:solidFill>
                            <a:schemeClr val="tx1"/>
                          </a:solidFill>
                          <a:latin typeface="Times New Roman" panose="02020603050405020304" pitchFamily="18" charset="0"/>
                        </a:defRPr>
                      </a:lvl1pPr>
                      <a:lvl2pPr algn="l">
                        <a:spcBef>
                          <a:spcPct val="20000"/>
                        </a:spcBef>
                        <a:defRPr sz="2400">
                          <a:solidFill>
                            <a:schemeClr val="tx1"/>
                          </a:solidFill>
                          <a:latin typeface="Times New Roman" panose="02020603050405020304" pitchFamily="18" charset="0"/>
                        </a:defRPr>
                      </a:lvl2pPr>
                      <a:lvl3pPr algn="l">
                        <a:spcBef>
                          <a:spcPct val="20000"/>
                        </a:spcBef>
                        <a:defRPr sz="2000">
                          <a:solidFill>
                            <a:schemeClr val="tx1"/>
                          </a:solidFill>
                          <a:latin typeface="Times New Roman" panose="02020603050405020304" pitchFamily="18" charset="0"/>
                        </a:defRPr>
                      </a:lvl3pPr>
                      <a:lvl4pPr algn="l">
                        <a:spcBef>
                          <a:spcPct val="20000"/>
                        </a:spcBef>
                        <a:defRPr>
                          <a:solidFill>
                            <a:schemeClr val="tx1"/>
                          </a:solidFill>
                          <a:latin typeface="Times New Roman" panose="02020603050405020304" pitchFamily="18" charset="0"/>
                        </a:defRPr>
                      </a:lvl4pPr>
                      <a:lvl5pPr algn="l">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Etylen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2.6</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Etylen/N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2.6</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Acetylen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1.6</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o.3</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Acetylen/N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2.2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o.5</a:t>
                      </a:r>
                      <a:r>
                        <a:rPr kumimoji="0" lang="pl-PL" altLang="pl-PL" sz="1800" b="0" i="0" u="none" strike="noStrike" cap="none" normalizeH="0" baseline="0">
                          <a:ln>
                            <a:noFill/>
                          </a:ln>
                          <a:solidFill>
                            <a:schemeClr val="tx1"/>
                          </a:solidFill>
                          <a:effectLst/>
                          <a:latin typeface="Times New Roman" panose="02020603050405020304" pitchFamily="18" charset="0"/>
                        </a:rPr>
                        <a:t> O</a:t>
                      </a:r>
                      <a:r>
                        <a:rPr kumimoji="0" lang="pl-PL" altLang="pl-PL" sz="1800" b="0" i="0" u="none" strike="noStrike" cap="none" normalizeH="0" baseline="-25000">
                          <a:ln>
                            <a:noFill/>
                          </a:ln>
                          <a:solidFill>
                            <a:schemeClr val="tx1"/>
                          </a:solidFill>
                          <a:effectLst/>
                          <a:latin typeface="Times New Roman" panose="02020603050405020304" pitchFamily="18" charset="0"/>
                        </a:rPr>
                        <a:t>o.3</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Acetylen/H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2.7</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o.6</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Acetylen/N</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2.9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0.5</a:t>
                      </a:r>
                      <a:r>
                        <a:rPr kumimoji="0" lang="pl-PL" altLang="pl-PL" sz="1800" b="0" i="0" u="none" strike="noStrike" cap="none" normalizeH="0" baseline="0">
                          <a:ln>
                            <a:noFill/>
                          </a:ln>
                          <a:solidFill>
                            <a:schemeClr val="tx1"/>
                          </a:solidFill>
                          <a:effectLst/>
                          <a:latin typeface="Times New Roman" panose="02020603050405020304" pitchFamily="18" charset="0"/>
                        </a:rPr>
                        <a:t> O</a:t>
                      </a:r>
                      <a:r>
                        <a:rPr kumimoji="0" lang="pl-PL" altLang="pl-PL" sz="1800" b="0" i="0" u="none" strike="noStrike" cap="none" normalizeH="0" baseline="-25000">
                          <a:ln>
                            <a:noFill/>
                          </a:ln>
                          <a:solidFill>
                            <a:schemeClr val="tx1"/>
                          </a:solidFill>
                          <a:effectLst/>
                          <a:latin typeface="Times New Roman" panose="02020603050405020304" pitchFamily="18" charset="0"/>
                        </a:rPr>
                        <a:t>o.7</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Allen (propadien)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3.7</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Allen/N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2                                           </a:t>
                      </a:r>
                      <a:r>
                        <a:rPr kumimoji="0" lang="pl-PL" altLang="pl-PL" sz="1800" b="0" i="0" u="none" strike="noStrike" cap="none" normalizeH="0" baseline="0">
                          <a:ln>
                            <a:noFill/>
                          </a:ln>
                          <a:solidFill>
                            <a:schemeClr val="tx1"/>
                          </a:solidFill>
                          <a:effectLst/>
                          <a:latin typeface="Times New Roman" panose="02020603050405020304" pitchFamily="18" charset="0"/>
                        </a:rPr>
                        <a:t>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3.8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0.7</a:t>
                      </a:r>
                      <a:r>
                        <a:rPr kumimoji="0" lang="pl-PL" altLang="pl-PL" sz="1800" b="0" i="0" u="none" strike="noStrike" cap="none" normalizeH="0" baseline="0">
                          <a:ln>
                            <a:noFill/>
                          </a:ln>
                          <a:solidFill>
                            <a:schemeClr val="tx1"/>
                          </a:solidFill>
                          <a:effectLst/>
                          <a:latin typeface="Times New Roman" panose="02020603050405020304" pitchFamily="18" charset="0"/>
                        </a:rPr>
                        <a:t> O</a:t>
                      </a:r>
                      <a:r>
                        <a:rPr kumimoji="0" lang="pl-PL" altLang="pl-PL" sz="1800" b="0" i="0" u="none" strike="noStrike" cap="none" normalizeH="0" baseline="-25000">
                          <a:ln>
                            <a:noFill/>
                          </a:ln>
                          <a:solidFill>
                            <a:schemeClr val="tx1"/>
                          </a:solidFill>
                          <a:effectLst/>
                          <a:latin typeface="Times New Roman" panose="02020603050405020304" pitchFamily="18" charset="0"/>
                        </a:rPr>
                        <a:t>o..5</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Allen/H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4.2</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o.6</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Allen/N</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24.4 </a:t>
                      </a:r>
                      <a:r>
                        <a:rPr kumimoji="0" lang="pl-PL" altLang="pl-PL" sz="1800" b="0" i="0" u="none" strike="noStrike" cap="none" normalizeH="0" baseline="0">
                          <a:ln>
                            <a:noFill/>
                          </a:ln>
                          <a:solidFill>
                            <a:schemeClr val="tx1"/>
                          </a:solidFill>
                          <a:effectLst/>
                          <a:latin typeface="Times New Roman" panose="02020603050405020304" pitchFamily="18" charset="0"/>
                        </a:rPr>
                        <a:t>N</a:t>
                      </a:r>
                      <a:r>
                        <a:rPr kumimoji="0" lang="pl-PL" altLang="pl-PL" sz="1800" b="0" i="0" u="none" strike="noStrike" cap="none" normalizeH="0" baseline="-25000">
                          <a:ln>
                            <a:noFill/>
                          </a:ln>
                          <a:solidFill>
                            <a:schemeClr val="tx1"/>
                          </a:solidFill>
                          <a:effectLst/>
                          <a:latin typeface="Times New Roman" panose="02020603050405020304" pitchFamily="18" charset="0"/>
                        </a:rPr>
                        <a:t>0.45</a:t>
                      </a:r>
                      <a:r>
                        <a:rPr kumimoji="0" lang="pl-PL" altLang="pl-PL" sz="1800" b="0" i="0" u="none" strike="noStrike" cap="none" normalizeH="0" baseline="0">
                          <a:ln>
                            <a:noFill/>
                          </a:ln>
                          <a:solidFill>
                            <a:schemeClr val="tx1"/>
                          </a:solidFill>
                          <a:effectLst/>
                          <a:latin typeface="Times New Roman" panose="02020603050405020304" pitchFamily="18" charset="0"/>
                        </a:rPr>
                        <a:t> O</a:t>
                      </a:r>
                      <a:r>
                        <a:rPr kumimoji="0" lang="pl-PL" altLang="pl-PL" sz="1800" b="0" i="0" u="none" strike="noStrike" cap="none" normalizeH="0" baseline="-25000">
                          <a:ln>
                            <a:noFill/>
                          </a:ln>
                          <a:solidFill>
                            <a:schemeClr val="tx1"/>
                          </a:solidFill>
                          <a:effectLst/>
                          <a:latin typeface="Times New Roman" panose="02020603050405020304" pitchFamily="18" charset="0"/>
                        </a:rPr>
                        <a:t>o.6</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Akrylonitryl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3 </a:t>
                      </a:r>
                      <a:r>
                        <a:rPr kumimoji="0" lang="pl-PL" altLang="pl-PL" sz="1800" b="0" i="0" u="none" strike="noStrike" cap="none" normalizeH="0" baseline="0">
                          <a:ln>
                            <a:noFill/>
                          </a:ln>
                          <a:solidFill>
                            <a:schemeClr val="tx1"/>
                          </a:solidFill>
                          <a:effectLst/>
                          <a:latin typeface="Times New Roman" panose="02020603050405020304" pitchFamily="18" charset="0"/>
                        </a:rPr>
                        <a:t>NO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Propionitryl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5</a:t>
                      </a:r>
                      <a:r>
                        <a:rPr kumimoji="0" lang="pl-PL" altLang="pl-PL" sz="1800" b="0" i="0" u="none" strike="noStrike" cap="none" normalizeH="0" baseline="0">
                          <a:ln>
                            <a:noFill/>
                          </a:ln>
                          <a:solidFill>
                            <a:schemeClr val="tx1"/>
                          </a:solidFill>
                          <a:effectLst/>
                          <a:latin typeface="Times New Roman" panose="02020603050405020304" pitchFamily="18" charset="0"/>
                        </a:rPr>
                        <a:t>N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4.7 </a:t>
                      </a:r>
                      <a:r>
                        <a:rPr kumimoji="0" lang="pl-PL" altLang="pl-PL" sz="1800" b="0" i="0" u="none" strike="noStrike" cap="none" normalizeH="0" baseline="0">
                          <a:ln>
                            <a:noFill/>
                          </a:ln>
                          <a:solidFill>
                            <a:schemeClr val="tx1"/>
                          </a:solidFill>
                          <a:effectLst/>
                          <a:latin typeface="Times New Roman" panose="02020603050405020304" pitchFamily="18" charset="0"/>
                        </a:rPr>
                        <a:t>NO</a:t>
                      </a:r>
                      <a:r>
                        <a:rPr kumimoji="0" lang="pl-PL" altLang="pl-PL" sz="1800" b="0" i="0" u="none" strike="noStrike" cap="none" normalizeH="0" baseline="-25000">
                          <a:ln>
                            <a:noFill/>
                          </a:ln>
                          <a:solidFill>
                            <a:schemeClr val="tx1"/>
                          </a:solidFill>
                          <a:effectLst/>
                          <a:latin typeface="Times New Roman" panose="02020603050405020304" pitchFamily="18" charset="0"/>
                        </a:rPr>
                        <a:t>o.8</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Propylamin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9</a:t>
                      </a:r>
                      <a:r>
                        <a:rPr kumimoji="0" lang="pl-PL" altLang="pl-PL" sz="1800" b="0" i="0" u="none" strike="noStrike" cap="none" normalizeH="0" baseline="0">
                          <a:ln>
                            <a:noFill/>
                          </a:ln>
                          <a:solidFill>
                            <a:schemeClr val="tx1"/>
                          </a:solidFill>
                          <a:effectLst/>
                          <a:latin typeface="Times New Roman" panose="02020603050405020304" pitchFamily="18" charset="0"/>
                        </a:rPr>
                        <a:t>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5 </a:t>
                      </a:r>
                      <a:r>
                        <a:rPr kumimoji="0" lang="pl-PL" altLang="pl-PL" sz="1800" b="0" i="0" u="none" strike="noStrike" cap="none" normalizeH="0" baseline="0">
                          <a:ln>
                            <a:noFill/>
                          </a:ln>
                          <a:solidFill>
                            <a:schemeClr val="tx1"/>
                          </a:solidFill>
                          <a:effectLst/>
                          <a:latin typeface="Times New Roman" panose="02020603050405020304" pitchFamily="18" charset="0"/>
                        </a:rPr>
                        <a:t>NO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Allylamin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6</a:t>
                      </a:r>
                      <a:r>
                        <a:rPr kumimoji="0" lang="pl-PL" altLang="pl-PL" sz="1800" b="0" i="0" u="none" strike="noStrike" cap="none" normalizeH="0" baseline="0">
                          <a:ln>
                            <a:noFill/>
                          </a:ln>
                          <a:solidFill>
                            <a:schemeClr val="tx1"/>
                          </a:solidFill>
                          <a:effectLst/>
                          <a:latin typeface="Times New Roman" panose="02020603050405020304" pitchFamily="18" charset="0"/>
                        </a:rPr>
                        <a:t>N                               C</a:t>
                      </a:r>
                      <a:r>
                        <a:rPr kumimoji="0" lang="pl-PL" altLang="pl-PL" sz="1800" b="0" i="0" u="none" strike="noStrike" cap="none" normalizeH="0" baseline="-25000">
                          <a:ln>
                            <a:noFill/>
                          </a:ln>
                          <a:solidFill>
                            <a:schemeClr val="tx1"/>
                          </a:solidFill>
                          <a:effectLst/>
                          <a:latin typeface="Times New Roman" panose="02020603050405020304" pitchFamily="18" charset="0"/>
                        </a:rPr>
                        <a:t>3</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4.7 </a:t>
                      </a:r>
                      <a:r>
                        <a:rPr kumimoji="0" lang="pl-PL" altLang="pl-PL" sz="1800" b="0" i="0" u="none" strike="noStrike" cap="none" normalizeH="0" baseline="0">
                          <a:ln>
                            <a:noFill/>
                          </a:ln>
                          <a:solidFill>
                            <a:schemeClr val="tx1"/>
                          </a:solidFill>
                          <a:effectLst/>
                          <a:latin typeface="Times New Roman" panose="02020603050405020304" pitchFamily="18" charset="0"/>
                        </a:rPr>
                        <a:t>NO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pl-PL" altLang="pl-PL" sz="1800" b="0" i="0" u="none" strike="noStrike" cap="none" normalizeH="0" baseline="0">
                          <a:ln>
                            <a:noFill/>
                          </a:ln>
                          <a:solidFill>
                            <a:schemeClr val="tx1"/>
                          </a:solidFill>
                          <a:effectLst/>
                          <a:latin typeface="Times New Roman" panose="02020603050405020304" pitchFamily="18" charset="0"/>
                        </a:rPr>
                        <a:t>Tlenek etylenu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4</a:t>
                      </a:r>
                      <a:r>
                        <a:rPr kumimoji="0" lang="pl-PL" altLang="pl-PL" sz="1800" b="0" i="0" u="none" strike="noStrike" cap="none" normalizeH="0" baseline="0">
                          <a:ln>
                            <a:noFill/>
                          </a:ln>
                          <a:solidFill>
                            <a:schemeClr val="tx1"/>
                          </a:solidFill>
                          <a:effectLst/>
                          <a:latin typeface="Times New Roman" panose="02020603050405020304" pitchFamily="18" charset="0"/>
                        </a:rPr>
                        <a:t>O                               C</a:t>
                      </a:r>
                      <a:r>
                        <a:rPr kumimoji="0" lang="pl-PL" altLang="pl-PL" sz="1800" b="0" i="0" u="none" strike="noStrike" cap="none" normalizeH="0" baseline="-25000">
                          <a:ln>
                            <a:noFill/>
                          </a:ln>
                          <a:solidFill>
                            <a:schemeClr val="tx1"/>
                          </a:solidFill>
                          <a:effectLst/>
                          <a:latin typeface="Times New Roman" panose="02020603050405020304" pitchFamily="18" charset="0"/>
                        </a:rPr>
                        <a:t>2</a:t>
                      </a:r>
                      <a:r>
                        <a:rPr kumimoji="0" lang="pl-PL" altLang="pl-PL" sz="1800" b="0" i="0" u="none" strike="noStrike" cap="none" normalizeH="0" baseline="0">
                          <a:ln>
                            <a:noFill/>
                          </a:ln>
                          <a:solidFill>
                            <a:schemeClr val="tx1"/>
                          </a:solidFill>
                          <a:effectLst/>
                          <a:latin typeface="Times New Roman" panose="02020603050405020304" pitchFamily="18" charset="0"/>
                        </a:rPr>
                        <a:t>H</a:t>
                      </a:r>
                      <a:r>
                        <a:rPr kumimoji="0" lang="pl-PL" altLang="pl-PL" sz="1800" b="0" i="0" u="none" strike="noStrike" cap="none" normalizeH="0" baseline="-25000">
                          <a:ln>
                            <a:noFill/>
                          </a:ln>
                          <a:solidFill>
                            <a:schemeClr val="tx1"/>
                          </a:solidFill>
                          <a:effectLst/>
                          <a:latin typeface="Times New Roman" panose="02020603050405020304" pitchFamily="18" charset="0"/>
                        </a:rPr>
                        <a:t>2.9</a:t>
                      </a:r>
                      <a:r>
                        <a:rPr kumimoji="0" lang="pl-PL" altLang="pl-PL" sz="1800" b="0" i="0" u="none" strike="noStrike" cap="none" normalizeH="0" baseline="0">
                          <a:ln>
                            <a:noFill/>
                          </a:ln>
                          <a:solidFill>
                            <a:schemeClr val="tx1"/>
                          </a:solidFill>
                          <a:effectLst/>
                          <a:latin typeface="Times New Roman" panose="02020603050405020304" pitchFamily="18" charset="0"/>
                        </a:rPr>
                        <a:t>O</a:t>
                      </a:r>
                      <a:r>
                        <a:rPr kumimoji="0" lang="pl-PL" altLang="pl-PL" sz="1800" b="0" i="0" u="none" strike="noStrike" cap="none" normalizeH="0" baseline="-25000">
                          <a:ln>
                            <a:noFill/>
                          </a:ln>
                          <a:solidFill>
                            <a:schemeClr val="tx1"/>
                          </a:solidFill>
                          <a:effectLst/>
                          <a:latin typeface="Times New Roman" panose="02020603050405020304" pitchFamily="18" charset="0"/>
                        </a:rPr>
                        <a:t>o.4</a:t>
                      </a:r>
                      <a:endParaRPr kumimoji="0" lang="pl-PL" altLang="pl-PL" sz="1800" b="0" i="0" u="none" strike="noStrike" cap="none" normalizeH="0" baseline="0">
                        <a:ln>
                          <a:noFill/>
                        </a:ln>
                        <a:solidFill>
                          <a:schemeClr val="tx1"/>
                        </a:solidFill>
                        <a:effectLst/>
                        <a:latin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pl-PL" altLang="pl-PL" sz="1800" b="0" i="0" u="none" strike="noStrike" cap="none" normalizeH="0" baseline="0">
                        <a:ln>
                          <a:noFill/>
                        </a:ln>
                        <a:solidFill>
                          <a:schemeClr val="tx1"/>
                        </a:solidFill>
                        <a:effectLst/>
                        <a:latin typeface="Times New Roman" panose="02020603050405020304" pitchFamily="18" charset="0"/>
                      </a:endParaRPr>
                    </a:p>
                  </a:txBody>
                  <a:tcPr marT="45725" marB="45725"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wipe dir="r"/>
  </p:transition>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8802" name="Rectangle 3"/>
          <p:cNvSpPr>
            <a:spLocks noGrp="1" noChangeArrowheads="1"/>
          </p:cNvSpPr>
          <p:nvPr>
            <p:ph type="body" idx="1"/>
          </p:nvPr>
        </p:nvSpPr>
        <p:spPr>
          <a:xfrm>
            <a:off x="685800" y="333375"/>
            <a:ext cx="7772400" cy="6119813"/>
          </a:xfrm>
        </p:spPr>
        <p:txBody>
          <a:bodyPr/>
          <a:lstStyle/>
          <a:p>
            <a:pPr eaLnBrk="1" hangingPunct="1">
              <a:buFontTx/>
              <a:buNone/>
            </a:pPr>
            <a:r>
              <a:rPr lang="pl-PL" altLang="pl-PL" sz="2000"/>
              <a:t>Polimery plazmowe nie mogą być interpretowane w oparciu o koncepcję powtarzania jednostki monomeru zastosowanego do polimeryzacji plazmowej </a:t>
            </a:r>
          </a:p>
          <a:p>
            <a:pPr eaLnBrk="1" hangingPunct="1">
              <a:buFontTx/>
              <a:buNone/>
            </a:pPr>
            <a:r>
              <a:rPr lang="pl-PL" altLang="pl-PL" sz="1800"/>
              <a:t>/znaczna różnica w składzie atomowym pomiędzy polimerem plazmowym i zastosowanym monomerem;</a:t>
            </a:r>
          </a:p>
          <a:p>
            <a:pPr eaLnBrk="1" hangingPunct="1">
              <a:buFontTx/>
              <a:buNone/>
            </a:pPr>
            <a:r>
              <a:rPr lang="pl-PL" altLang="pl-PL" sz="1800"/>
              <a:t>molekuły występujące w strefie plazmy zastosowanej do polimeryzacji plazmowej, nawet azot i para wodna, stają się składnikami polimeru plazmowego/</a:t>
            </a:r>
          </a:p>
          <a:p>
            <a:pPr eaLnBrk="1" hangingPunct="1">
              <a:buFontTx/>
              <a:buNone/>
            </a:pPr>
            <a:endParaRPr lang="pl-PL" altLang="pl-PL" sz="1800"/>
          </a:p>
          <a:p>
            <a:pPr eaLnBrk="1" hangingPunct="1">
              <a:buFontTx/>
              <a:buNone/>
            </a:pPr>
            <a:r>
              <a:rPr lang="pl-PL" altLang="pl-PL" sz="2000"/>
              <a:t>Reakcja polimeryzacji plazmowej nie jest reakcją łańcuchową molekuł monomeru</a:t>
            </a:r>
          </a:p>
          <a:p>
            <a:pPr eaLnBrk="1" hangingPunct="1">
              <a:buFontTx/>
              <a:buNone/>
            </a:pPr>
            <a:endParaRPr lang="pl-PL" altLang="pl-PL" sz="2000"/>
          </a:p>
          <a:p>
            <a:pPr eaLnBrk="1" hangingPunct="1">
              <a:buFontTx/>
              <a:buNone/>
            </a:pPr>
            <a:r>
              <a:rPr lang="pl-PL" altLang="pl-PL" sz="2000"/>
              <a:t>„polimeryzacja atomowa” jest koncepcją reakcji polimeryzacji plazmowej</a:t>
            </a:r>
          </a:p>
          <a:p>
            <a:pPr eaLnBrk="1" hangingPunct="1">
              <a:buFontTx/>
              <a:buNone/>
            </a:pPr>
            <a:r>
              <a:rPr lang="pl-PL" altLang="pl-PL" sz="2000"/>
              <a:t>wg. Yasuda</a:t>
            </a:r>
          </a:p>
          <a:p>
            <a:pPr eaLnBrk="1" hangingPunct="1">
              <a:buFontTx/>
              <a:buNone/>
            </a:pPr>
            <a:r>
              <a:rPr lang="pl-PL" altLang="pl-PL" sz="1600"/>
              <a:t>Gdy molekuły monomeru zostaną wstrzyknięte do plazmy, zostaną bombardowane przez aktywne cząstki takie jak: elektrony i jony pozostające w plaźmie, zostają rozdrobnione w małe fragmenty, które stopniowo ulegną rekombinacji budują większe molekuły. Tworzenie rodników i rekombinacja jest powtarzana w plaźmie prowadząc do osadzenia polimeru plazmowego na powierzchni podłoża</a:t>
            </a:r>
          </a:p>
        </p:txBody>
      </p:sp>
    </p:spTree>
  </p:cSld>
  <p:clrMapOvr>
    <a:masterClrMapping/>
  </p:clrMapOvr>
  <p:transition>
    <p:wipe dir="r"/>
  </p:transition>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826" name="Rectangle 3"/>
          <p:cNvSpPr>
            <a:spLocks noGrp="1" noChangeArrowheads="1"/>
          </p:cNvSpPr>
          <p:nvPr>
            <p:ph type="body" idx="1"/>
          </p:nvPr>
        </p:nvSpPr>
        <p:spPr>
          <a:xfrm>
            <a:off x="685800" y="260350"/>
            <a:ext cx="7772400" cy="6192838"/>
          </a:xfrm>
        </p:spPr>
        <p:txBody>
          <a:bodyPr/>
          <a:lstStyle/>
          <a:p>
            <a:pPr eaLnBrk="1" hangingPunct="1">
              <a:buFontTx/>
              <a:buNone/>
            </a:pPr>
            <a:r>
              <a:rPr lang="pl-PL" altLang="pl-PL" sz="2000"/>
              <a:t>Mechanizm polimeryzacji plazmowej (Pau. 20.1)</a:t>
            </a:r>
          </a:p>
        </p:txBody>
      </p:sp>
      <p:pic>
        <p:nvPicPr>
          <p:cNvPr id="589827" name="Picture 4" descr="20-1"/>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042988" y="981075"/>
            <a:ext cx="7129462"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0850" name="Rectangle 2"/>
          <p:cNvSpPr>
            <a:spLocks noGrp="1" noChangeArrowheads="1"/>
          </p:cNvSpPr>
          <p:nvPr>
            <p:ph type="title"/>
          </p:nvPr>
        </p:nvSpPr>
        <p:spPr/>
        <p:txBody>
          <a:bodyPr/>
          <a:lstStyle/>
          <a:p>
            <a:pPr eaLnBrk="1" hangingPunct="1"/>
            <a:r>
              <a:rPr lang="pl-PL" altLang="pl-PL" sz="2800" b="1"/>
              <a:t>25. Kierunki rozwoju inżynierii powierzchni </a:t>
            </a:r>
            <a:br>
              <a:rPr lang="pl-PL" altLang="pl-PL" sz="2800" b="1"/>
            </a:br>
            <a:r>
              <a:rPr lang="pl-PL" altLang="pl-PL" sz="2800" b="1"/>
              <a:t>Foresight 2020</a:t>
            </a:r>
          </a:p>
        </p:txBody>
      </p:sp>
      <p:sp>
        <p:nvSpPr>
          <p:cNvPr id="590851" name="Rectangle 3"/>
          <p:cNvSpPr>
            <a:spLocks noGrp="1" noChangeArrowheads="1"/>
          </p:cNvSpPr>
          <p:nvPr>
            <p:ph type="body" idx="1"/>
          </p:nvPr>
        </p:nvSpPr>
        <p:spPr/>
        <p:txBody>
          <a:bodyPr/>
          <a:lstStyle/>
          <a:p>
            <a:pPr eaLnBrk="1" hangingPunct="1"/>
            <a:r>
              <a:rPr lang="pl-PL" altLang="pl-PL" sz="2400" b="1">
                <a:solidFill>
                  <a:srgbClr val="660033"/>
                </a:solidFill>
              </a:rPr>
              <a:t>Nowoczesne technologie syntezy warstw ceramicznych, metaloceramicznych</a:t>
            </a:r>
            <a:r>
              <a:rPr lang="pl-PL" altLang="pl-PL" sz="2800" b="1">
                <a:solidFill>
                  <a:srgbClr val="660033"/>
                </a:solidFill>
              </a:rPr>
              <a:t>, polimerowych</a:t>
            </a:r>
          </a:p>
          <a:p>
            <a:pPr eaLnBrk="1" hangingPunct="1"/>
            <a:r>
              <a:rPr lang="pl-PL" altLang="pl-PL" sz="2800" b="1">
                <a:solidFill>
                  <a:srgbClr val="660033"/>
                </a:solidFill>
              </a:rPr>
              <a:t>Nanomateriały dla bio-inżynierii; </a:t>
            </a:r>
            <a:r>
              <a:rPr lang="pl-PL" altLang="pl-PL" sz="2800">
                <a:solidFill>
                  <a:srgbClr val="660033"/>
                </a:solidFill>
              </a:rPr>
              <a:t>Biomateriały dla potrzeb implantacji i medycyny regeneracyjnej</a:t>
            </a:r>
            <a:endParaRPr lang="pl-PL" altLang="pl-PL" sz="2800" b="1">
              <a:solidFill>
                <a:srgbClr val="660033"/>
              </a:solidFill>
            </a:endParaRPr>
          </a:p>
          <a:p>
            <a:pPr eaLnBrk="1" hangingPunct="1"/>
            <a:r>
              <a:rPr lang="pl-PL" altLang="pl-PL" sz="2800" b="1">
                <a:solidFill>
                  <a:srgbClr val="660033"/>
                </a:solidFill>
              </a:rPr>
              <a:t>Biodegradowalne oraz podatne do recyklingu materiały</a:t>
            </a:r>
          </a:p>
          <a:p>
            <a:pPr eaLnBrk="1" hangingPunct="1"/>
            <a:r>
              <a:rPr lang="pl-PL" altLang="pl-PL" sz="2800" b="1">
                <a:solidFill>
                  <a:srgbClr val="660033"/>
                </a:solidFill>
              </a:rPr>
              <a:t>Materiały i procesy inżynierii powierzchniowej dla przemysłu motoryzacyjnego i lotniczego</a:t>
            </a:r>
          </a:p>
          <a:p>
            <a:pPr eaLnBrk="1" hangingPunct="1">
              <a:buFontTx/>
              <a:buNone/>
            </a:pPr>
            <a:endParaRPr lang="pl-PL" altLang="pl-PL" sz="2800">
              <a:solidFill>
                <a:srgbClr val="660033"/>
              </a:solidFill>
            </a:endParaRPr>
          </a:p>
        </p:txBody>
      </p:sp>
    </p:spTree>
  </p:cSld>
  <p:clrMapOvr>
    <a:masterClrMapping/>
  </p:clrMapOvr>
  <p:transition>
    <p:wipe dir="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4" name="Rectangle 3"/>
          <p:cNvSpPr>
            <a:spLocks noGrp="1" noChangeArrowheads="1"/>
          </p:cNvSpPr>
          <p:nvPr>
            <p:ph type="body" idx="1"/>
          </p:nvPr>
        </p:nvSpPr>
        <p:spPr>
          <a:xfrm>
            <a:off x="685800" y="404813"/>
            <a:ext cx="7772400" cy="5691187"/>
          </a:xfrm>
        </p:spPr>
        <p:txBody>
          <a:bodyPr/>
          <a:lstStyle/>
          <a:p>
            <a:pPr eaLnBrk="1" hangingPunct="1"/>
            <a:r>
              <a:rPr lang="pl-PL" altLang="pl-PL" sz="2800" b="1">
                <a:solidFill>
                  <a:srgbClr val="660033"/>
                </a:solidFill>
              </a:rPr>
              <a:t>Materiały w odnawialnych źródłach energii oraz nanowymienniki</a:t>
            </a:r>
          </a:p>
          <a:p>
            <a:pPr eaLnBrk="1" hangingPunct="1"/>
            <a:r>
              <a:rPr lang="pl-PL" altLang="pl-PL" sz="2800" b="1">
                <a:solidFill>
                  <a:srgbClr val="660033"/>
                </a:solidFill>
              </a:rPr>
              <a:t>Technologie i materiały dla ogniw paliwowych </a:t>
            </a:r>
          </a:p>
          <a:p>
            <a:pPr eaLnBrk="1" hangingPunct="1"/>
            <a:r>
              <a:rPr lang="pl-PL" altLang="pl-PL" sz="2800" b="1">
                <a:solidFill>
                  <a:srgbClr val="660033"/>
                </a:solidFill>
              </a:rPr>
              <a:t>Materiały i technologie dla narzędzi medycznych</a:t>
            </a:r>
          </a:p>
          <a:p>
            <a:pPr eaLnBrk="1" hangingPunct="1"/>
            <a:r>
              <a:rPr lang="pl-PL" altLang="pl-PL" sz="2800" b="1">
                <a:solidFill>
                  <a:srgbClr val="660033"/>
                </a:solidFill>
              </a:rPr>
              <a:t>Poprawa cyklu życia materiałów inżynierskich; techniki regeneracji elementów pojazdów i wyrobów funkcjonalnych</a:t>
            </a:r>
          </a:p>
          <a:p>
            <a:pPr eaLnBrk="1" hangingPunct="1"/>
            <a:r>
              <a:rPr lang="pl-PL" altLang="pl-PL" sz="2800" b="1">
                <a:solidFill>
                  <a:srgbClr val="660033"/>
                </a:solidFill>
              </a:rPr>
              <a:t>Materiały organiczne i ceramiczne dla elektroniki, optoelektroniki i fotoniki</a:t>
            </a:r>
          </a:p>
          <a:p>
            <a:pPr eaLnBrk="1" hangingPunct="1"/>
            <a:r>
              <a:rPr lang="pl-PL" altLang="pl-PL" sz="2800" b="1">
                <a:solidFill>
                  <a:srgbClr val="660033"/>
                </a:solidFill>
              </a:rPr>
              <a:t>Materiały krystaliczne o strukturze zorientowanej oraz monokryształy</a:t>
            </a:r>
            <a:r>
              <a:rPr lang="pl-PL" altLang="pl-PL" sz="2800">
                <a:solidFill>
                  <a:srgbClr val="660033"/>
                </a:solidFill>
              </a:rPr>
              <a:t> </a:t>
            </a:r>
          </a:p>
        </p:txBody>
      </p:sp>
    </p:spTree>
  </p:cSld>
  <p:clrMapOvr>
    <a:masterClrMapping/>
  </p:clrMapOvr>
  <p:transition>
    <p:wipe dir="r"/>
  </p:transition>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2898" name="Rectangle 2"/>
          <p:cNvSpPr>
            <a:spLocks noGrp="1" noChangeArrowheads="1"/>
          </p:cNvSpPr>
          <p:nvPr>
            <p:ph type="body" idx="1"/>
          </p:nvPr>
        </p:nvSpPr>
        <p:spPr>
          <a:xfrm>
            <a:off x="685800" y="404813"/>
            <a:ext cx="7772400" cy="5691187"/>
          </a:xfrm>
        </p:spPr>
        <p:txBody>
          <a:bodyPr/>
          <a:lstStyle/>
          <a:p>
            <a:pPr eaLnBrk="1" hangingPunct="1">
              <a:lnSpc>
                <a:spcPct val="80000"/>
              </a:lnSpc>
            </a:pPr>
            <a:r>
              <a:rPr lang="pl-PL" altLang="pl-PL" sz="2800" b="1">
                <a:solidFill>
                  <a:srgbClr val="660033"/>
                </a:solidFill>
              </a:rPr>
              <a:t>Materiały porowate</a:t>
            </a:r>
          </a:p>
          <a:p>
            <a:pPr eaLnBrk="1" hangingPunct="1">
              <a:lnSpc>
                <a:spcPct val="80000"/>
              </a:lnSpc>
            </a:pPr>
            <a:r>
              <a:rPr lang="pl-PL" altLang="pl-PL" sz="2800" b="1">
                <a:solidFill>
                  <a:srgbClr val="660033"/>
                </a:solidFill>
              </a:rPr>
              <a:t>Materiały i warstwy niskotarciowe</a:t>
            </a:r>
          </a:p>
          <a:p>
            <a:pPr eaLnBrk="1" hangingPunct="1">
              <a:lnSpc>
                <a:spcPct val="80000"/>
              </a:lnSpc>
            </a:pPr>
            <a:r>
              <a:rPr lang="pl-PL" altLang="pl-PL" sz="2800" b="1">
                <a:solidFill>
                  <a:srgbClr val="660033"/>
                </a:solidFill>
              </a:rPr>
              <a:t>Kompozytowe warstwy funkcjonalne oraz warstwy gradientowe</a:t>
            </a:r>
          </a:p>
          <a:p>
            <a:pPr eaLnBrk="1" hangingPunct="1">
              <a:lnSpc>
                <a:spcPct val="80000"/>
              </a:lnSpc>
            </a:pPr>
            <a:r>
              <a:rPr lang="pl-PL" altLang="pl-PL" sz="2800" b="1">
                <a:solidFill>
                  <a:srgbClr val="660033"/>
                </a:solidFill>
              </a:rPr>
              <a:t>Materiały i technologie dla potrzeb mikro- i nano- biorobotów inteligentnych</a:t>
            </a:r>
          </a:p>
          <a:p>
            <a:pPr eaLnBrk="1" hangingPunct="1">
              <a:lnSpc>
                <a:spcPct val="80000"/>
              </a:lnSpc>
            </a:pPr>
            <a:r>
              <a:rPr lang="pl-PL" altLang="pl-PL" sz="2800" b="1">
                <a:solidFill>
                  <a:srgbClr val="660033"/>
                </a:solidFill>
              </a:rPr>
              <a:t>Materiały stykowe nowej generacji, podłoża odprowadzające i rozpraszające strumień ciepła</a:t>
            </a:r>
          </a:p>
          <a:p>
            <a:pPr eaLnBrk="1" hangingPunct="1">
              <a:lnSpc>
                <a:spcPct val="80000"/>
              </a:lnSpc>
            </a:pPr>
            <a:r>
              <a:rPr lang="pl-PL" altLang="pl-PL" sz="2800" b="1">
                <a:solidFill>
                  <a:srgbClr val="660033"/>
                </a:solidFill>
              </a:rPr>
              <a:t>Implanty adresowane (osobiste)</a:t>
            </a:r>
          </a:p>
          <a:p>
            <a:pPr eaLnBrk="1" hangingPunct="1">
              <a:lnSpc>
                <a:spcPct val="80000"/>
              </a:lnSpc>
            </a:pPr>
            <a:r>
              <a:rPr lang="pl-PL" altLang="pl-PL" sz="2800" b="1">
                <a:solidFill>
                  <a:srgbClr val="660033"/>
                </a:solidFill>
              </a:rPr>
              <a:t>Materiały o wysokim stosunku wytrzymałości do gęstości oraz nanodomieszkowane polimery</a:t>
            </a:r>
          </a:p>
          <a:p>
            <a:pPr eaLnBrk="1" hangingPunct="1">
              <a:lnSpc>
                <a:spcPct val="80000"/>
              </a:lnSpc>
            </a:pPr>
            <a:r>
              <a:rPr lang="pl-PL" altLang="pl-PL" sz="2800" b="1">
                <a:solidFill>
                  <a:srgbClr val="660033"/>
                </a:solidFill>
              </a:rPr>
              <a:t>Światłowody nowej generacji oraz nanomateriały multiferroiczne</a:t>
            </a:r>
          </a:p>
        </p:txBody>
      </p:sp>
    </p:spTree>
  </p:cSld>
  <p:clrMapOvr>
    <a:masterClrMapping/>
  </p:clrMapOvr>
  <p:transition>
    <p:wipe dir="r"/>
  </p:transition>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22" name="Rectangle 2"/>
          <p:cNvSpPr>
            <a:spLocks noGrp="1" noChangeArrowheads="1"/>
          </p:cNvSpPr>
          <p:nvPr>
            <p:ph type="body" idx="1"/>
          </p:nvPr>
        </p:nvSpPr>
        <p:spPr>
          <a:xfrm>
            <a:off x="685800" y="404813"/>
            <a:ext cx="7772400" cy="5691187"/>
          </a:xfrm>
        </p:spPr>
        <p:txBody>
          <a:bodyPr/>
          <a:lstStyle/>
          <a:p>
            <a:pPr eaLnBrk="1" hangingPunct="1"/>
            <a:r>
              <a:rPr lang="pl-PL" altLang="pl-PL" sz="2800" b="1">
                <a:solidFill>
                  <a:srgbClr val="660033"/>
                </a:solidFill>
              </a:rPr>
              <a:t>Materiały dla elektroniki cyfrowej i transmisji danych</a:t>
            </a:r>
          </a:p>
          <a:p>
            <a:pPr eaLnBrk="1" hangingPunct="1"/>
            <a:r>
              <a:rPr lang="pl-PL" altLang="pl-PL" sz="2800" b="1">
                <a:solidFill>
                  <a:srgbClr val="660033"/>
                </a:solidFill>
              </a:rPr>
              <a:t>Materiały o odporności balistycznej</a:t>
            </a:r>
          </a:p>
          <a:p>
            <a:pPr eaLnBrk="1" hangingPunct="1"/>
            <a:r>
              <a:rPr lang="pl-PL" altLang="pl-PL" sz="2800" b="1">
                <a:solidFill>
                  <a:srgbClr val="660033"/>
                </a:solidFill>
              </a:rPr>
              <a:t>Zaawansowane i inteligentne materiały tekstylne (geowłókniny, geotekstylia) oraz systemy tekstroniczne i urządzenia do ich integracji z tekstyliami i odzieżą</a:t>
            </a:r>
          </a:p>
          <a:p>
            <a:pPr eaLnBrk="1" hangingPunct="1"/>
            <a:r>
              <a:rPr lang="pl-PL" altLang="pl-PL" sz="2800" b="1">
                <a:solidFill>
                  <a:srgbClr val="660033"/>
                </a:solidFill>
              </a:rPr>
              <a:t>Materiały konstrukcyjne ze zmodyfikowaną warstwą wierzchnią oraz materiały warstwowe z udziałem polimerów</a:t>
            </a:r>
          </a:p>
          <a:p>
            <a:pPr eaLnBrk="1" hangingPunct="1"/>
            <a:r>
              <a:rPr lang="pl-PL" altLang="pl-PL" sz="2800" b="1">
                <a:solidFill>
                  <a:srgbClr val="660033"/>
                </a:solidFill>
              </a:rPr>
              <a:t>Materiały i technologie dla wytwarzania i magazynowania wodoru</a:t>
            </a:r>
          </a:p>
        </p:txBody>
      </p:sp>
    </p:spTree>
  </p:cSld>
  <p:clrMapOvr>
    <a:masterClrMapping/>
  </p:clrMapOvr>
  <p:transition>
    <p:wipe dir="r"/>
  </p:transition>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0850" name="Rectangle 2"/>
          <p:cNvSpPr>
            <a:spLocks noGrp="1" noChangeArrowheads="1"/>
          </p:cNvSpPr>
          <p:nvPr>
            <p:ph type="title"/>
          </p:nvPr>
        </p:nvSpPr>
        <p:spPr/>
        <p:txBody>
          <a:bodyPr/>
          <a:lstStyle/>
          <a:p>
            <a:pPr eaLnBrk="1" hangingPunct="1"/>
            <a:endParaRPr lang="pl-PL" altLang="pl-PL" sz="2800" b="1" dirty="0"/>
          </a:p>
        </p:txBody>
      </p:sp>
      <p:sp>
        <p:nvSpPr>
          <p:cNvPr id="590851" name="Rectangle 3"/>
          <p:cNvSpPr>
            <a:spLocks noGrp="1" noChangeArrowheads="1"/>
          </p:cNvSpPr>
          <p:nvPr>
            <p:ph type="body" idx="1"/>
          </p:nvPr>
        </p:nvSpPr>
        <p:spPr/>
        <p:txBody>
          <a:bodyPr/>
          <a:lstStyle/>
          <a:p>
            <a:pPr eaLnBrk="1" hangingPunct="1">
              <a:buFontTx/>
              <a:buNone/>
            </a:pPr>
            <a:endParaRPr lang="pl-PL" altLang="pl-PL" sz="2800" dirty="0">
              <a:solidFill>
                <a:srgbClr val="660033"/>
              </a:solidFill>
            </a:endParaRPr>
          </a:p>
        </p:txBody>
      </p:sp>
    </p:spTree>
    <p:extLst>
      <p:ext uri="{BB962C8B-B14F-4D97-AF65-F5344CB8AC3E}">
        <p14:creationId xmlns:p14="http://schemas.microsoft.com/office/powerpoint/2010/main" val="4255403524"/>
      </p:ext>
    </p:extLst>
  </p:cSld>
  <p:clrMapOvr>
    <a:masterClrMapping/>
  </p:clrMapOvr>
  <p:transition>
    <p:wipe dir="r"/>
  </p:transition>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4" name="Rectangle 3"/>
          <p:cNvSpPr>
            <a:spLocks noGrp="1" noChangeArrowheads="1"/>
          </p:cNvSpPr>
          <p:nvPr>
            <p:ph type="body" idx="1"/>
          </p:nvPr>
        </p:nvSpPr>
        <p:spPr>
          <a:xfrm>
            <a:off x="685800" y="404813"/>
            <a:ext cx="7772400" cy="5691187"/>
          </a:xfrm>
        </p:spPr>
        <p:txBody>
          <a:bodyPr/>
          <a:lstStyle/>
          <a:p>
            <a:pPr eaLnBrk="1" hangingPunct="1"/>
            <a:endParaRPr lang="pl-PL" altLang="pl-PL" sz="2800" dirty="0">
              <a:solidFill>
                <a:srgbClr val="660033"/>
              </a:solidFill>
            </a:endParaRPr>
          </a:p>
        </p:txBody>
      </p:sp>
    </p:spTree>
    <p:extLst>
      <p:ext uri="{BB962C8B-B14F-4D97-AF65-F5344CB8AC3E}">
        <p14:creationId xmlns:p14="http://schemas.microsoft.com/office/powerpoint/2010/main" val="2435577188"/>
      </p:ext>
    </p:extLst>
  </p:cSld>
  <p:clrMapOvr>
    <a:masterClrMapping/>
  </p:clrMapOvr>
  <p:transition>
    <p:wipe dir="r"/>
  </p:transition>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2898" name="Rectangle 2"/>
          <p:cNvSpPr>
            <a:spLocks noGrp="1" noChangeArrowheads="1"/>
          </p:cNvSpPr>
          <p:nvPr>
            <p:ph type="body" idx="1"/>
          </p:nvPr>
        </p:nvSpPr>
        <p:spPr>
          <a:xfrm>
            <a:off x="685800" y="404813"/>
            <a:ext cx="7772400" cy="5691187"/>
          </a:xfrm>
        </p:spPr>
        <p:txBody>
          <a:bodyPr/>
          <a:lstStyle/>
          <a:p>
            <a:pPr eaLnBrk="1" hangingPunct="1">
              <a:lnSpc>
                <a:spcPct val="80000"/>
              </a:lnSpc>
            </a:pPr>
            <a:endParaRPr lang="pl-PL" altLang="pl-PL" sz="2800" b="1" dirty="0">
              <a:solidFill>
                <a:srgbClr val="660033"/>
              </a:solidFill>
            </a:endParaRPr>
          </a:p>
        </p:txBody>
      </p:sp>
    </p:spTree>
    <p:extLst>
      <p:ext uri="{BB962C8B-B14F-4D97-AF65-F5344CB8AC3E}">
        <p14:creationId xmlns:p14="http://schemas.microsoft.com/office/powerpoint/2010/main" val="1617741738"/>
      </p:ext>
    </p:extLst>
  </p:cSld>
  <p:clrMapOvr>
    <a:masterClrMapping/>
  </p:clrMapOvr>
  <p:transition>
    <p:wipe dir="r"/>
  </p:transition>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22" name="Rectangle 2"/>
          <p:cNvSpPr>
            <a:spLocks noGrp="1" noChangeArrowheads="1"/>
          </p:cNvSpPr>
          <p:nvPr>
            <p:ph type="body" idx="1"/>
          </p:nvPr>
        </p:nvSpPr>
        <p:spPr>
          <a:xfrm>
            <a:off x="685800" y="404813"/>
            <a:ext cx="7772400" cy="5691187"/>
          </a:xfrm>
        </p:spPr>
        <p:txBody>
          <a:bodyPr/>
          <a:lstStyle/>
          <a:p>
            <a:pPr marL="0" indent="0">
              <a:buNone/>
            </a:pPr>
            <a:r>
              <a:rPr lang="en-US" sz="2800" u="sng" dirty="0">
                <a:solidFill>
                  <a:srgbClr val="4007A2"/>
                </a:solidFill>
                <a:latin typeface="Roboto"/>
              </a:rPr>
              <a:t>MAPLE deposition of nanomaterials –</a:t>
            </a:r>
            <a:endParaRPr lang="pl-PL" sz="2800" u="sng" dirty="0">
              <a:solidFill>
                <a:srgbClr val="4007A2"/>
              </a:solidFill>
              <a:latin typeface="Roboto"/>
            </a:endParaRPr>
          </a:p>
          <a:p>
            <a:endParaRPr lang="pl-PL" sz="2800" u="sng" dirty="0">
              <a:solidFill>
                <a:srgbClr val="4007A2"/>
              </a:solidFill>
              <a:latin typeface="Roboto"/>
            </a:endParaRPr>
          </a:p>
          <a:p>
            <a:pPr marL="0" indent="0">
              <a:buNone/>
            </a:pPr>
            <a:r>
              <a:rPr lang="en-US" sz="2800">
                <a:solidFill>
                  <a:srgbClr val="111111"/>
                </a:solidFill>
                <a:latin typeface="Roboto"/>
              </a:rPr>
              <a:t>The </a:t>
            </a:r>
            <a:r>
              <a:rPr lang="en-US" sz="2800" dirty="0">
                <a:solidFill>
                  <a:srgbClr val="111111"/>
                </a:solidFill>
                <a:latin typeface="Roboto"/>
              </a:rPr>
              <a:t>matrix-assisted pulsed laser evaporation (MAPLE) has been recently exploited for depositing films of nanomaterials by combining the advantages of colloidal inorganic nanoparticles and laser</a:t>
            </a:r>
          </a:p>
          <a:p>
            <a:pPr eaLnBrk="1" hangingPunct="1"/>
            <a:endParaRPr lang="pl-PL" altLang="pl-PL" sz="2800" b="1" dirty="0">
              <a:solidFill>
                <a:srgbClr val="660033"/>
              </a:solidFill>
            </a:endParaRPr>
          </a:p>
        </p:txBody>
      </p:sp>
    </p:spTree>
    <p:extLst>
      <p:ext uri="{BB962C8B-B14F-4D97-AF65-F5344CB8AC3E}">
        <p14:creationId xmlns:p14="http://schemas.microsoft.com/office/powerpoint/2010/main" val="250100697"/>
      </p:ext>
    </p:extLst>
  </p:cSld>
  <p:clrMapOvr>
    <a:masterClrMapping/>
  </p:clrMapOvr>
  <p:transition>
    <p:wipe dir="r"/>
  </p:transition>
</p:sld>
</file>

<file path=ppt/theme/theme1.xml><?xml version="1.0" encoding="utf-8"?>
<a:theme xmlns:a="http://schemas.openxmlformats.org/drawingml/2006/main" name="Projekt domyślny">
  <a:themeElements>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Projekt domyślny">
      <a:majorFont>
        <a:latin typeface="Times New Roman"/>
        <a:ea typeface=""/>
        <a:cs typeface=""/>
      </a:majorFont>
      <a:minorFont>
        <a:latin typeface="Times New Roman"/>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Projekt domyślny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Projekt domyślny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Projekt domyślny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Projekt domyślny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Projekt domyślny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Projekt domyślny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Projekt domyślny">
  <a:themeElements>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Projekt domyślny">
      <a:majorFont>
        <a:latin typeface="Times New Roman"/>
        <a:ea typeface=""/>
        <a:cs typeface=""/>
      </a:majorFont>
      <a:minorFont>
        <a:latin typeface="Times New Roman"/>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Projekt domyślny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Projekt domyślny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Projekt domyślny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Projekt domyślny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Projekt domyślny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Projekt domyślny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Projekt domyślny">
  <a:themeElements>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Projekt domyślny">
      <a:majorFont>
        <a:latin typeface="Times New Roman"/>
        <a:ea typeface=""/>
        <a:cs typeface=""/>
      </a:majorFont>
      <a:minorFont>
        <a:latin typeface="Times New Roman"/>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Projekt domyślny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Projekt domyślny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Projekt domyślny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Projekt domyślny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Projekt domyślny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Projekt domyślny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Projekt domyślny">
  <a:themeElements>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Projekt domyślny">
      <a:majorFont>
        <a:latin typeface="Times New Roman"/>
        <a:ea typeface=""/>
        <a:cs typeface=""/>
      </a:majorFont>
      <a:minorFont>
        <a:latin typeface="Times New Roman"/>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Projekt domyślny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Projekt domyślny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Projekt domyślny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Projekt domyślny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Projekt domyślny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Projekt domyślny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Projekt domyślny">
  <a:themeElements>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Projekt domyślny">
      <a:majorFont>
        <a:latin typeface="Times New Roman"/>
        <a:ea typeface=""/>
        <a:cs typeface=""/>
      </a:majorFont>
      <a:minorFont>
        <a:latin typeface="Times New Roman"/>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pl-PL" altLang="pl-PL"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Projekt domyślny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Projekt domyślny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Projekt domyślny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Projekt domyślny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Projekt domyślny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Projekt domyślny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Motyw pakiet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akiet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rojekt domyślny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themeOverride>
</file>

<file path=docProps/app.xml><?xml version="1.0" encoding="utf-8"?>
<Properties xmlns="http://schemas.openxmlformats.org/officeDocument/2006/extended-properties" xmlns:vt="http://schemas.openxmlformats.org/officeDocument/2006/docPropsVTypes">
  <TotalTime>4097</TotalTime>
  <Words>21748</Words>
  <Application>Microsoft Office PowerPoint</Application>
  <PresentationFormat>Pokaz na ekranie (4:3)</PresentationFormat>
  <Paragraphs>3556</Paragraphs>
  <Slides>408</Slides>
  <Notes>100</Notes>
  <HiddenSlides>4</HiddenSlides>
  <MMClips>6</MMClips>
  <ScaleCrop>false</ScaleCrop>
  <HeadingPairs>
    <vt:vector size="8" baseType="variant">
      <vt:variant>
        <vt:lpstr>Używane czcionki</vt:lpstr>
      </vt:variant>
      <vt:variant>
        <vt:i4>16</vt:i4>
      </vt:variant>
      <vt:variant>
        <vt:lpstr>Motyw</vt:lpstr>
      </vt:variant>
      <vt:variant>
        <vt:i4>5</vt:i4>
      </vt:variant>
      <vt:variant>
        <vt:lpstr>Osadzone serwery OLE</vt:lpstr>
      </vt:variant>
      <vt:variant>
        <vt:i4>7</vt:i4>
      </vt:variant>
      <vt:variant>
        <vt:lpstr>Tytuły slajdów</vt:lpstr>
      </vt:variant>
      <vt:variant>
        <vt:i4>408</vt:i4>
      </vt:variant>
    </vt:vector>
  </HeadingPairs>
  <TitlesOfParts>
    <vt:vector size="436" baseType="lpstr">
      <vt:lpstr>ＭＳ Ｐゴシック</vt:lpstr>
      <vt:lpstr>SimSun</vt:lpstr>
      <vt:lpstr>Arial</vt:lpstr>
      <vt:lpstr>AvantGarde</vt:lpstr>
      <vt:lpstr>Calibri</vt:lpstr>
      <vt:lpstr>Comic Sans MS</vt:lpstr>
      <vt:lpstr>Impact</vt:lpstr>
      <vt:lpstr>Monotype Sorts</vt:lpstr>
      <vt:lpstr>Roboto</vt:lpstr>
      <vt:lpstr>StarSymbol</vt:lpstr>
      <vt:lpstr>Symbol</vt:lpstr>
      <vt:lpstr>Tahoma</vt:lpstr>
      <vt:lpstr>tahoma Trebuchet MS</vt:lpstr>
      <vt:lpstr>Times New Roman</vt:lpstr>
      <vt:lpstr>Wingdings</vt:lpstr>
      <vt:lpstr>Zurich Ex BT</vt:lpstr>
      <vt:lpstr>Projekt domyślny</vt:lpstr>
      <vt:lpstr>1_Projekt domyślny</vt:lpstr>
      <vt:lpstr>2_Projekt domyślny</vt:lpstr>
      <vt:lpstr>3_Projekt domyślny</vt:lpstr>
      <vt:lpstr>6_Projekt domyślny</vt:lpstr>
      <vt:lpstr>Document</vt:lpstr>
      <vt:lpstr>Równanie</vt:lpstr>
      <vt:lpstr>Picture</vt:lpstr>
      <vt:lpstr>Clip</vt:lpstr>
      <vt:lpstr>CorelDRAW</vt:lpstr>
      <vt:lpstr>CorelPhotoPaint.Image.9</vt:lpstr>
      <vt:lpstr>Microsoft Equation 3.0</vt:lpstr>
      <vt:lpstr>Prezentacja programu PowerPoint</vt:lpstr>
      <vt:lpstr>PROGRAM WYKŁADU „Inżynieria powierzchni”</vt:lpstr>
      <vt:lpstr>Prezentacja programu PowerPoint</vt:lpstr>
      <vt:lpstr>Prezentacja programu PowerPoint</vt:lpstr>
      <vt:lpstr>Prezentacja programu PowerPoint</vt:lpstr>
      <vt:lpstr>Prezentacja programu PowerPoint</vt:lpstr>
      <vt:lpstr>Prezentacja programu PowerPoint</vt:lpstr>
      <vt:lpstr>Metody wytwarzania technologicznych warstw wierzchnich</vt:lpstr>
      <vt:lpstr>2. Nowoczesne metody wytwarzania technologicznych warstw wierzchnich Techniki wytwarzania warstw wierzchnich</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3. Jednostki ciśnienia (Układ SI - Wikipedia)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  5. Chemiczne metody modyfikacji powierzchni CVD   POWŁOKI CVD AKTYWOWANE TERMICZNIE I WSPOMAGANE PLAZMĄ</vt:lpstr>
      <vt:lpstr>Prezentacja programu PowerPoint</vt:lpstr>
      <vt:lpstr>Metody CVD nie wspomagane</vt:lpstr>
      <vt:lpstr>Metody CVD nie wspomagane</vt:lpstr>
      <vt:lpstr>Metody CVD nie wspomagane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Struktura i rozkład niklu, tytanu i fosforu w kompozytowej warstwie typu TiN+(Ti,Ni)3P +Ti3P+(Ni–Ti) wytworzonej na stopie tytanu Ti1Al1Mn. </vt:lpstr>
      <vt:lpstr>Prezentacja programu PowerPoint</vt:lpstr>
      <vt:lpstr>Prezentacja programu PowerPoint</vt:lpstr>
      <vt:lpstr>6. Krystalizacja powłok z fazy gazowej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8. Fizyczne metody modyfikacji powierzchni PVD   Fizyczne osadzanie powłok z fazy gazowej z udziałem plazmy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Metoda dwustopniowa (hybrydowa)</vt:lpstr>
      <vt:lpstr>Fraktografia</vt:lpstr>
      <vt:lpstr>Model warstwy kompozytowej</vt:lpstr>
      <vt:lpstr>9. Oddziaływanie jonów i elektronów z powierzchnią ciała stałego</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10. Interaction of laser beam with the surface </vt:lpstr>
      <vt:lpstr>Laser construction</vt:lpstr>
      <vt:lpstr>Prezentacja programu PowerPoint</vt:lpstr>
      <vt:lpstr>Budowa lasera</vt:lpstr>
      <vt:lpstr>Właściwości promieniowania laserowego</vt:lpstr>
      <vt:lpstr>Właściwości promieniowania laserowego</vt:lpstr>
      <vt:lpstr>Właściwości promieniowania laserowego</vt:lpstr>
      <vt:lpstr>Typy laserów</vt:lpstr>
      <vt:lpstr>Lasery nowej generacji</vt:lpstr>
      <vt:lpstr>Zakres długości fal</vt:lpstr>
      <vt:lpstr>Zakres długości fal</vt:lpstr>
      <vt:lpstr>Oddziaływanie promieniowania laserowego</vt:lpstr>
      <vt:lpstr>Prezentacja programu PowerPoint</vt:lpstr>
      <vt:lpstr>Oddziaływanie impulsów  laserowych</vt:lpstr>
      <vt:lpstr>10. Oddziaływanie wiązki laserowej z powierzchnią </vt:lpstr>
      <vt:lpstr>Absorpcja światła laserowego</vt:lpstr>
      <vt:lpstr>Mechanizmy absorpcji promieniowania laserowego</vt:lpstr>
      <vt:lpstr>Prezentacja programu PowerPoint</vt:lpstr>
      <vt:lpstr>Prezentacja programu PowerPoint</vt:lpstr>
      <vt:lpstr>Prezentacja programu PowerPoint</vt:lpstr>
      <vt:lpstr>11. Wyładowanie magnetronowe w procesach plazmowych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12. Modyfikacja powierzchni poprzez oddziaływanie jonów</vt:lpstr>
      <vt:lpstr>Prezentacja programu PowerPoint</vt:lpstr>
      <vt:lpstr>Prezentacja programu PowerPoint</vt:lpstr>
      <vt:lpstr>Oddziaływanie jonów z powierzchnią</vt:lpstr>
      <vt:lpstr>Prezentacja programu PowerPoint</vt:lpstr>
      <vt:lpstr>13. Modyfikacja powierzchni poprzez plazmową implantację jonów</vt:lpstr>
      <vt:lpstr>14. Modyfikacja powierzchni nisko-energetyczną i wysoko-prądową wiązką elektronów</vt:lpstr>
      <vt:lpstr>15. Laserowa modyfikacja powierzchni poprzez przetopienie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16. Szybkie laserowe protypowanie Laser prototyping</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 17. Osadzanie laserem impulsowym z wykorzystaniem ablacji laserowej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18. Czyszczenie powierzchni z wykorzystaniem ablacji laserowej</vt:lpstr>
      <vt:lpstr>19. Modyfikacja powierzchni plamą termiczną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Natryskiwanie na zimno Cold gas dynamic spray  (CS)</vt:lpstr>
      <vt:lpstr>Prezentacja programu PowerPoint</vt:lpstr>
      <vt:lpstr>20. Odparowanie łukowe</vt:lpstr>
      <vt:lpstr>Prezentacja programu PowerPoint</vt:lpstr>
      <vt:lpstr>Prezentacja programu PowerPoint</vt:lpstr>
      <vt:lpstr>Prezentacja programu PowerPoint</vt:lpstr>
      <vt:lpstr>Prezentacja programu PowerPoint</vt:lpstr>
      <vt:lpstr>Background - Motivation</vt:lpstr>
      <vt:lpstr>ACHTUNG! Platz</vt:lpstr>
      <vt:lpstr>ACHTUNG! Platz</vt:lpstr>
      <vt:lpstr>ACHTUNG! Platz</vt:lpstr>
      <vt:lpstr>ACHTUNG! Platz</vt:lpstr>
      <vt:lpstr>ACHTUNG! Platz</vt:lpstr>
      <vt:lpstr>ACHTUNG! Platz</vt:lpstr>
      <vt:lpstr>ACHTUNG! Platz</vt:lpstr>
      <vt:lpstr>ACHTUNG! Platz</vt:lpstr>
      <vt:lpstr>21. Metody diagnostyki powierzchni  a. spektroskopowe metody analizy powierzchni b. diagnostyka strukturalna (AFM, SEM, TEM) c. naprężenia własne i metody ich pomiaru </vt:lpstr>
      <vt:lpstr>a. spektroskopowe metody analizy powierzchni i cienkich warstw</vt:lpstr>
      <vt:lpstr>Prezentacja programu PowerPoint</vt:lpstr>
      <vt:lpstr>Badania powierzchni ciała stałego</vt:lpstr>
      <vt:lpstr>Prezentacja programu PowerPoint</vt:lpstr>
      <vt:lpstr>Prezentacja programu PowerPoint</vt:lpstr>
      <vt:lpstr>Diagnostyka powłok oparta o spektroskopię elektronową i fotospektroskopię</vt:lpstr>
      <vt:lpstr>Prezentacja programu PowerPoint</vt:lpstr>
      <vt:lpstr>Prezentacja programu PowerPoint</vt:lpstr>
      <vt:lpstr>Głębokość pomiaru i czułość poszczególnych metod</vt:lpstr>
      <vt:lpstr> Raman spectroscopy</vt:lpstr>
      <vt:lpstr>      </vt:lpstr>
      <vt:lpstr>      </vt:lpstr>
      <vt:lpstr>      </vt:lpstr>
      <vt:lpstr>      </vt:lpstr>
      <vt:lpstr>      </vt:lpstr>
      <vt:lpstr>      </vt:lpstr>
      <vt:lpstr>      </vt:lpstr>
      <vt:lpstr>Prezentacja programu PowerPoint</vt:lpstr>
      <vt:lpstr>Prezentacja programu PowerPoint</vt:lpstr>
      <vt:lpstr>      </vt:lpstr>
      <vt:lpstr>Prezentacja programu PowerPoint</vt:lpstr>
      <vt:lpstr>Prezentacja programu PowerPoint</vt:lpstr>
      <vt:lpstr>Prezentacja programu PowerPoint</vt:lpstr>
      <vt:lpstr>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      </vt:lpstr>
      <vt:lpstr>      </vt:lpstr>
      <vt:lpstr>      </vt:lpstr>
      <vt:lpstr>      </vt:lpstr>
      <vt:lpstr>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Migration channels (muscule cells)</vt:lpstr>
      <vt:lpstr>Migration channels (muscule cells)</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Słownik akronimów stosowanych w analizie powierzchni </vt:lpstr>
      <vt:lpstr>Prezentacja programu PowerPoint</vt:lpstr>
      <vt:lpstr>Prezentacja programu PowerPoint</vt:lpstr>
      <vt:lpstr>Prezentacja programu PowerPoint</vt:lpstr>
      <vt:lpstr>b. diagnostyka strukturalna (AFM, SEM, TEM)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c. naprężenia własne i metody ich pomiaru </vt:lpstr>
      <vt:lpstr>Istota naprężeń własnych</vt:lpstr>
      <vt:lpstr>Klasyfikacja naprężeń własnych</vt:lpstr>
      <vt:lpstr>Prezentacja programu PowerPoint</vt:lpstr>
      <vt:lpstr>Prezentacja programu PowerPoint</vt:lpstr>
      <vt:lpstr>Naprężenia własne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Wpływ naprężeń własnych na właściwości fizyczne materiału</vt:lpstr>
      <vt:lpstr>Pomiary optyczne</vt:lpstr>
      <vt:lpstr>Pomiary rentgenowskie</vt:lpstr>
      <vt:lpstr>Promieniowanie synchrotronowe</vt:lpstr>
      <vt:lpstr>Neutrony</vt:lpstr>
      <vt:lpstr>Usuwanie warstw</vt:lpstr>
      <vt:lpstr>Spektroskopia ramanowska</vt:lpstr>
      <vt:lpstr>Ultradźwięki</vt:lpstr>
      <vt:lpstr>Magnetyzm</vt:lpstr>
      <vt:lpstr>Prezentacja programu PowerPoint</vt:lpstr>
      <vt:lpstr>Twardość</vt:lpstr>
      <vt:lpstr>Prezentacja programu PowerPoint</vt:lpstr>
      <vt:lpstr>Prezentacja programu PowerPoint</vt:lpstr>
      <vt:lpstr>Prezentacja programu PowerPoint</vt:lpstr>
      <vt:lpstr>Adhezja cienkich warstw - metoda rysy (micro-scratch test)</vt:lpstr>
      <vt:lpstr>Adhezja cienkich warstw-metoda rysy (nano-scratch test) połączona z obserwacją w mikroskopie sił atomowych AFM</vt:lpstr>
      <vt:lpstr>Prezentacja programu PowerPoint</vt:lpstr>
      <vt:lpstr>Prezentacja programu PowerPoint</vt:lpstr>
      <vt:lpstr>Prezentacja programu PowerPoint</vt:lpstr>
      <vt:lpstr>Prezentacja programu PowerPoint</vt:lpstr>
      <vt:lpstr>Twardość powłok - nano-wgłębniki Vickersa, Berkovitcha </vt:lpstr>
      <vt:lpstr>Mapy twardości pokryć tribologicznych</vt:lpstr>
      <vt:lpstr>Tester ze skojarzeniem trzpień-tarcza // kula-tarcza</vt:lpstr>
      <vt:lpstr>Badania odporności na zużycie oraz odporności na zatarcie materiałów przy tarciu ślizgowym w układzie trzy próbki wałeczkowe - przeciwpróbka stożkowa, wg PN-83/H-04302</vt:lpstr>
      <vt:lpstr>Badania dynamiczne (wytrzymałość na zmęczenie - nano-impact and contact fatigue)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22. Twarde i supertwarde powłoki na bazie azotków, weglików, borków i nanokompozytów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23. Powłoki na bariery termiczne </vt:lpstr>
      <vt:lpstr>24. Powłoki polimerowe uzyskiwane poprzez polimeryzację plazmową </vt:lpstr>
      <vt:lpstr>Prezentacja programu PowerPoint</vt:lpstr>
      <vt:lpstr>Prezentacja programu PowerPoint</vt:lpstr>
      <vt:lpstr>Prezentacja programu PowerPoint</vt:lpstr>
      <vt:lpstr>Prezentacja programu PowerPoint</vt:lpstr>
      <vt:lpstr>25. Kierunki rozwoju inżynierii powierzchni  Foresight 2020</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Company>IMIM PAN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Łukasz</dc:creator>
  <cp:lastModifiedBy>48606</cp:lastModifiedBy>
  <cp:revision>269</cp:revision>
  <dcterms:created xsi:type="dcterms:W3CDTF">2004-08-19T12:06:21Z</dcterms:created>
  <dcterms:modified xsi:type="dcterms:W3CDTF">2024-10-29T13:04:16Z</dcterms:modified>
</cp:coreProperties>
</file>