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9" r:id="rId4"/>
    <p:sldId id="292" r:id="rId5"/>
    <p:sldId id="300" r:id="rId6"/>
    <p:sldId id="258" r:id="rId7"/>
    <p:sldId id="305" r:id="rId8"/>
    <p:sldId id="304" r:id="rId9"/>
    <p:sldId id="307" r:id="rId10"/>
    <p:sldId id="301" r:id="rId11"/>
    <p:sldId id="309" r:id="rId12"/>
    <p:sldId id="310" r:id="rId13"/>
    <p:sldId id="308" r:id="rId14"/>
    <p:sldId id="315" r:id="rId15"/>
    <p:sldId id="306" r:id="rId16"/>
    <p:sldId id="297" r:id="rId17"/>
    <p:sldId id="298" r:id="rId18"/>
    <p:sldId id="296" r:id="rId19"/>
    <p:sldId id="313" r:id="rId20"/>
    <p:sldId id="311" r:id="rId21"/>
    <p:sldId id="314" r:id="rId22"/>
    <p:sldId id="312" r:id="rId23"/>
    <p:sldId id="316" r:id="rId24"/>
    <p:sldId id="317" r:id="rId25"/>
    <p:sldId id="318" r:id="rId26"/>
    <p:sldId id="320" r:id="rId27"/>
    <p:sldId id="324" r:id="rId28"/>
    <p:sldId id="319" r:id="rId29"/>
    <p:sldId id="321" r:id="rId30"/>
    <p:sldId id="327" r:id="rId31"/>
    <p:sldId id="322" r:id="rId32"/>
    <p:sldId id="323" r:id="rId33"/>
    <p:sldId id="325" r:id="rId34"/>
    <p:sldId id="326" r:id="rId35"/>
    <p:sldId id="332" r:id="rId3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jasny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343" autoAdjust="0"/>
  </p:normalViewPr>
  <p:slideViewPr>
    <p:cSldViewPr snapToGrid="0" showGuides="1">
      <p:cViewPr varScale="1">
        <p:scale>
          <a:sx n="81" d="100"/>
          <a:sy n="81" d="100"/>
        </p:scale>
        <p:origin x="114" y="5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en-GB"/>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GB"/>
          </a:p>
        </p:txBody>
      </p:sp>
      <p:sp>
        <p:nvSpPr>
          <p:cNvPr id="4" name="Symbol zastępczy daty 3"/>
          <p:cNvSpPr>
            <a:spLocks noGrp="1"/>
          </p:cNvSpPr>
          <p:nvPr>
            <p:ph type="dt" sz="half" idx="10"/>
          </p:nvPr>
        </p:nvSpPr>
        <p:spPr/>
        <p:txBody>
          <a:bodyPr/>
          <a:lstStyle/>
          <a:p>
            <a:fld id="{DEE87FF2-B95F-44B1-BA6E-E8F46F8FBA1C}" type="datetimeFigureOut">
              <a:rPr lang="en-GB" smtClean="0"/>
              <a:t>16/01/2019</a:t>
            </a:fld>
            <a:endParaRPr lang="en-GB"/>
          </a:p>
        </p:txBody>
      </p:sp>
      <p:sp>
        <p:nvSpPr>
          <p:cNvPr id="5" name="Symbol zastępczy stopki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ymbol zastępczy numeru slajdu 5"/>
          <p:cNvSpPr>
            <a:spLocks noGrp="1"/>
          </p:cNvSpPr>
          <p:nvPr>
            <p:ph type="sldNum" sz="quarter" idx="12"/>
          </p:nvPr>
        </p:nvSpPr>
        <p:spPr/>
        <p:txBody>
          <a:bodyPr/>
          <a:lstStyle/>
          <a:p>
            <a:fld id="{7F8D4030-9237-4749-B635-C39FFC310C67}" type="slidenum">
              <a:rPr lang="en-GB" smtClean="0"/>
              <a:t>‹#›</a:t>
            </a:fld>
            <a:endParaRPr lang="en-GB"/>
          </a:p>
        </p:txBody>
      </p:sp>
    </p:spTree>
    <p:extLst>
      <p:ext uri="{BB962C8B-B14F-4D97-AF65-F5344CB8AC3E}">
        <p14:creationId xmlns:p14="http://schemas.microsoft.com/office/powerpoint/2010/main" val="213606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GB"/>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4" name="Symbol zastępczy daty 3"/>
          <p:cNvSpPr>
            <a:spLocks noGrp="1"/>
          </p:cNvSpPr>
          <p:nvPr>
            <p:ph type="dt" sz="half" idx="10"/>
          </p:nvPr>
        </p:nvSpPr>
        <p:spPr/>
        <p:txBody>
          <a:bodyPr/>
          <a:lstStyle/>
          <a:p>
            <a:fld id="{DEE87FF2-B95F-44B1-BA6E-E8F46F8FBA1C}" type="datetimeFigureOut">
              <a:rPr lang="en-GB" smtClean="0"/>
              <a:t>16/01/2019</a:t>
            </a:fld>
            <a:endParaRPr lang="en-GB"/>
          </a:p>
        </p:txBody>
      </p:sp>
      <p:sp>
        <p:nvSpPr>
          <p:cNvPr id="5" name="Symbol zastępczy stopki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ymbol zastępczy numeru slajdu 5"/>
          <p:cNvSpPr>
            <a:spLocks noGrp="1"/>
          </p:cNvSpPr>
          <p:nvPr>
            <p:ph type="sldNum" sz="quarter" idx="12"/>
          </p:nvPr>
        </p:nvSpPr>
        <p:spPr/>
        <p:txBody>
          <a:bodyPr/>
          <a:lstStyle/>
          <a:p>
            <a:fld id="{7F8D4030-9237-4749-B635-C39FFC310C67}" type="slidenum">
              <a:rPr lang="en-GB" smtClean="0"/>
              <a:t>‹#›</a:t>
            </a:fld>
            <a:endParaRPr lang="en-GB"/>
          </a:p>
        </p:txBody>
      </p:sp>
    </p:spTree>
    <p:extLst>
      <p:ext uri="{BB962C8B-B14F-4D97-AF65-F5344CB8AC3E}">
        <p14:creationId xmlns:p14="http://schemas.microsoft.com/office/powerpoint/2010/main" val="3130322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en-GB"/>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DEE87FF2-B95F-44B1-BA6E-E8F46F8FBA1C}" type="datetimeFigureOut">
              <a:rPr lang="en-GB" smtClean="0"/>
              <a:t>16/01/2019</a:t>
            </a:fld>
            <a:endParaRPr lang="en-GB"/>
          </a:p>
        </p:txBody>
      </p:sp>
      <p:sp>
        <p:nvSpPr>
          <p:cNvPr id="6" name="Symbol zastępczy numeru slajdu 5"/>
          <p:cNvSpPr>
            <a:spLocks noGrp="1"/>
          </p:cNvSpPr>
          <p:nvPr>
            <p:ph type="sldNum" sz="quarter" idx="12"/>
          </p:nvPr>
        </p:nvSpPr>
        <p:spPr/>
        <p:txBody>
          <a:bodyPr/>
          <a:lstStyle/>
          <a:p>
            <a:fld id="{7F8D4030-9237-4749-B635-C39FFC310C67}" type="slidenum">
              <a:rPr lang="en-GB" smtClean="0"/>
              <a:t>‹#›</a:t>
            </a:fld>
            <a:endParaRPr lang="en-GB"/>
          </a:p>
        </p:txBody>
      </p:sp>
    </p:spTree>
    <p:extLst>
      <p:ext uri="{BB962C8B-B14F-4D97-AF65-F5344CB8AC3E}">
        <p14:creationId xmlns:p14="http://schemas.microsoft.com/office/powerpoint/2010/main" val="1096224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868794"/>
            <a:ext cx="10515600" cy="821894"/>
          </a:xfrm>
          <a:prstGeom prst="rect">
            <a:avLst/>
          </a:prstGeom>
        </p:spPr>
        <p:txBody>
          <a:bodyPr vert="horz" lIns="91440" tIns="45720" rIns="91440" bIns="45720" rtlCol="0" anchor="ctr">
            <a:normAutofit/>
          </a:bodyPr>
          <a:lstStyle/>
          <a:p>
            <a:r>
              <a:rPr lang="pl-PL" smtClean="0"/>
              <a:t>Kliknij, aby edytować styl</a:t>
            </a:r>
            <a:endParaRPr lang="en-GB"/>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87FF2-B95F-44B1-BA6E-E8F46F8FBA1C}" type="datetimeFigureOut">
              <a:rPr lang="en-GB" smtClean="0"/>
              <a:t>16/01/2019</a:t>
            </a:fld>
            <a:endParaRPr lang="en-GB"/>
          </a:p>
        </p:txBody>
      </p:sp>
      <p:sp>
        <p:nvSpPr>
          <p:cNvPr id="6" name="Symbol zastępczy numeru slajdu 5"/>
          <p:cNvSpPr>
            <a:spLocks noGrp="1"/>
          </p:cNvSpPr>
          <p:nvPr>
            <p:ph type="sldNum" sz="quarter" idx="4"/>
          </p:nvPr>
        </p:nvSpPr>
        <p:spPr>
          <a:xfrm>
            <a:off x="8530701" y="628520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D4030-9237-4749-B635-C39FFC310C67}" type="slidenum">
              <a:rPr lang="en-GB" smtClean="0"/>
              <a:t>‹#›</a:t>
            </a:fld>
            <a:endParaRPr lang="en-GB"/>
          </a:p>
        </p:txBody>
      </p:sp>
      <p:pic>
        <p:nvPicPr>
          <p:cNvPr id="8" name="Obraz 7"/>
          <p:cNvPicPr>
            <a:picLocks noChangeAspect="1"/>
          </p:cNvPicPr>
          <p:nvPr userDrawn="1"/>
        </p:nvPicPr>
        <p:blipFill rotWithShape="1">
          <a:blip r:embed="rId5">
            <a:extLst>
              <a:ext uri="{28A0092B-C50C-407E-A947-70E740481C1C}">
                <a14:useLocalDpi xmlns:a14="http://schemas.microsoft.com/office/drawing/2010/main" val="0"/>
              </a:ext>
            </a:extLst>
          </a:blip>
          <a:srcRect l="16916" r="16951"/>
          <a:stretch/>
        </p:blipFill>
        <p:spPr>
          <a:xfrm>
            <a:off x="3778928" y="6144573"/>
            <a:ext cx="4554244" cy="646387"/>
          </a:xfrm>
          <a:prstGeom prst="rect">
            <a:avLst/>
          </a:prstGeom>
        </p:spPr>
      </p:pic>
      <p:pic>
        <p:nvPicPr>
          <p:cNvPr id="9" name="Obraz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6800" y="83469"/>
            <a:ext cx="10058400" cy="785325"/>
          </a:xfrm>
          <a:prstGeom prst="rect">
            <a:avLst/>
          </a:prstGeom>
        </p:spPr>
      </p:pic>
    </p:spTree>
    <p:extLst>
      <p:ext uri="{BB962C8B-B14F-4D97-AF65-F5344CB8AC3E}">
        <p14:creationId xmlns:p14="http://schemas.microsoft.com/office/powerpoint/2010/main" val="3813809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1573336"/>
          </a:xfrm>
        </p:spPr>
        <p:txBody>
          <a:bodyPr>
            <a:normAutofit/>
          </a:bodyPr>
          <a:lstStyle/>
          <a:p>
            <a:r>
              <a:rPr lang="en-GB" sz="2800" b="1" dirty="0"/>
              <a:t>FUNDAMENTALS OF THERMAL ANALYSIS AND DIFFERENTIAL SCANNING </a:t>
            </a:r>
            <a:r>
              <a:rPr lang="en-GB" sz="2800" b="1" cap="all" dirty="0"/>
              <a:t>Calorimetry</a:t>
            </a:r>
            <a:r>
              <a:rPr lang="en-GB" sz="2800" dirty="0"/>
              <a:t/>
            </a:r>
            <a:br>
              <a:rPr lang="en-GB" sz="2800" dirty="0"/>
            </a:br>
            <a:r>
              <a:rPr lang="en-GB" sz="2800" b="1" dirty="0"/>
              <a:t>Application in Materials Science Investigations</a:t>
            </a:r>
            <a:endParaRPr lang="en-GB" sz="2800" dirty="0"/>
          </a:p>
        </p:txBody>
      </p:sp>
      <p:sp>
        <p:nvSpPr>
          <p:cNvPr id="3" name="Podtytuł 2"/>
          <p:cNvSpPr>
            <a:spLocks noGrp="1"/>
          </p:cNvSpPr>
          <p:nvPr>
            <p:ph type="subTitle" idx="1"/>
          </p:nvPr>
        </p:nvSpPr>
        <p:spPr>
          <a:xfrm>
            <a:off x="1524000" y="3281404"/>
            <a:ext cx="9144000" cy="1254970"/>
          </a:xfrm>
        </p:spPr>
        <p:txBody>
          <a:bodyPr>
            <a:normAutofit fontScale="32500" lnSpcReduction="20000"/>
          </a:bodyPr>
          <a:lstStyle/>
          <a:p>
            <a:r>
              <a:rPr lang="pl-PL" sz="7400" b="1" i="1" dirty="0" smtClean="0"/>
              <a:t>Analiza cieplna i kalorymetria różnicowa w badaniach materiałów</a:t>
            </a:r>
          </a:p>
          <a:p>
            <a:endParaRPr lang="pl-PL" sz="7400" b="1" i="1" dirty="0" smtClean="0"/>
          </a:p>
          <a:p>
            <a:r>
              <a:rPr lang="pl-PL" sz="7400" b="1" i="1" dirty="0" smtClean="0"/>
              <a:t>Tomasz </a:t>
            </a:r>
            <a:r>
              <a:rPr lang="pl-PL" sz="7400" b="1" i="1" dirty="0" err="1" smtClean="0"/>
              <a:t>Czeppe</a:t>
            </a:r>
            <a:endParaRPr lang="pl-PL" sz="7400" b="1" i="1" dirty="0"/>
          </a:p>
          <a:p>
            <a:endParaRPr lang="pl-PL" b="1" i="1" dirty="0" smtClean="0"/>
          </a:p>
          <a:p>
            <a:endParaRPr lang="pl-PL" dirty="0" smtClean="0"/>
          </a:p>
          <a:p>
            <a:endParaRPr lang="en-GB" dirty="0"/>
          </a:p>
        </p:txBody>
      </p:sp>
      <p:sp>
        <p:nvSpPr>
          <p:cNvPr id="4" name="pole tekstowe 3"/>
          <p:cNvSpPr txBox="1"/>
          <p:nvPr/>
        </p:nvSpPr>
        <p:spPr>
          <a:xfrm>
            <a:off x="1524000" y="4845132"/>
            <a:ext cx="9144000" cy="1138773"/>
          </a:xfrm>
          <a:prstGeom prst="rect">
            <a:avLst/>
          </a:prstGeom>
          <a:noFill/>
        </p:spPr>
        <p:txBody>
          <a:bodyPr wrap="square" rtlCol="0">
            <a:spAutoFit/>
          </a:bodyPr>
          <a:lstStyle/>
          <a:p>
            <a:r>
              <a:rPr lang="en-GB" sz="2000" b="1" i="1" dirty="0" smtClean="0"/>
              <a:t>Lecture </a:t>
            </a:r>
            <a:r>
              <a:rPr lang="pl-PL" sz="2000" b="1" i="1" dirty="0" smtClean="0"/>
              <a:t>4 (5)</a:t>
            </a:r>
            <a:r>
              <a:rPr lang="en-GB" sz="2000" b="1" i="1" dirty="0" smtClean="0"/>
              <a:t>.   </a:t>
            </a:r>
            <a:endParaRPr lang="pl-PL" sz="2000" b="1" i="1" dirty="0" smtClean="0"/>
          </a:p>
          <a:p>
            <a:pPr algn="ctr"/>
            <a:r>
              <a:rPr lang="en-GB" sz="2400" b="1" i="1" dirty="0" smtClean="0">
                <a:latin typeface="Calibri" panose="020F0502020204030204" pitchFamily="34" charset="0"/>
                <a:ea typeface="Calibri" panose="020F0502020204030204" pitchFamily="34" charset="0"/>
                <a:cs typeface="Times New Roman" panose="02020603050405020304" pitchFamily="18" charset="0"/>
              </a:rPr>
              <a:t>Thermal analysis- basic classifications, differential  thermal analysis and </a:t>
            </a:r>
            <a:r>
              <a:rPr lang="en-GB" sz="2400" b="1" i="1" dirty="0" err="1" smtClean="0">
                <a:latin typeface="Calibri" panose="020F0502020204030204" pitchFamily="34" charset="0"/>
                <a:ea typeface="Calibri" panose="020F0502020204030204" pitchFamily="34" charset="0"/>
                <a:cs typeface="Times New Roman" panose="02020603050405020304" pitchFamily="18" charset="0"/>
              </a:rPr>
              <a:t>thremogravimetric</a:t>
            </a:r>
            <a:r>
              <a:rPr lang="en-GB" sz="2400" b="1" i="1" dirty="0" smtClean="0">
                <a:latin typeface="Calibri" panose="020F0502020204030204" pitchFamily="34" charset="0"/>
                <a:ea typeface="Calibri" panose="020F0502020204030204" pitchFamily="34" charset="0"/>
                <a:cs typeface="Times New Roman" panose="02020603050405020304" pitchFamily="18" charset="0"/>
              </a:rPr>
              <a:t> thermal analysis </a:t>
            </a:r>
            <a:endParaRPr lang="en-GB" sz="2400" dirty="0"/>
          </a:p>
        </p:txBody>
      </p:sp>
    </p:spTree>
    <p:extLst>
      <p:ext uri="{BB962C8B-B14F-4D97-AF65-F5344CB8AC3E}">
        <p14:creationId xmlns:p14="http://schemas.microsoft.com/office/powerpoint/2010/main" val="459570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3771"/>
            <a:ext cx="10515600" cy="736271"/>
          </a:xfrm>
        </p:spPr>
        <p:txBody>
          <a:bodyPr>
            <a:noAutofit/>
          </a:bodyPr>
          <a:lstStyle/>
          <a:p>
            <a:pPr marL="228600" lvl="0" algn="just">
              <a:lnSpc>
                <a:spcPct val="100000"/>
              </a:lnSpc>
              <a:spcBef>
                <a:spcPts val="1000"/>
              </a:spcBef>
            </a:pPr>
            <a:r>
              <a:rPr lang="en-US"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Classical differential thermal analysis advantages and disadvantages</a:t>
            </a:r>
            <a:endParaRPr lang="en-US" sz="24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Rectangle 3"/>
          <p:cNvSpPr txBox="1">
            <a:spLocks noChangeArrowheads="1"/>
          </p:cNvSpPr>
          <p:nvPr/>
        </p:nvSpPr>
        <p:spPr>
          <a:xfrm>
            <a:off x="1071153" y="1520042"/>
            <a:ext cx="10162903" cy="4632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GB" altLang="pl-PL" sz="1600" dirty="0" smtClean="0"/>
              <a:t>The </a:t>
            </a:r>
            <a:r>
              <a:rPr lang="en-GB" altLang="pl-PL" sz="1600" dirty="0" smtClean="0">
                <a:solidFill>
                  <a:srgbClr val="FF0000"/>
                </a:solidFill>
              </a:rPr>
              <a:t>very high precision of the temperature measurement </a:t>
            </a:r>
            <a:r>
              <a:rPr lang="en-GB" altLang="pl-PL" sz="1600" dirty="0" smtClean="0"/>
              <a:t>is </a:t>
            </a:r>
            <a:r>
              <a:rPr lang="en-GB" altLang="pl-PL" sz="1600" dirty="0" smtClean="0">
                <a:solidFill>
                  <a:srgbClr val="C00000"/>
                </a:solidFill>
              </a:rPr>
              <a:t>decreased by the external factors </a:t>
            </a:r>
            <a:r>
              <a:rPr lang="en-GB" altLang="pl-PL" sz="1600" dirty="0" smtClean="0"/>
              <a:t>like temperature lost by convection and radiation at high temperatures, lack of symmetry between </a:t>
            </a:r>
            <a:r>
              <a:rPr lang="en-GB" altLang="pl-PL" sz="1600" dirty="0" err="1" smtClean="0"/>
              <a:t>thermoelements</a:t>
            </a:r>
            <a:r>
              <a:rPr lang="en-GB" altLang="pl-PL" sz="1600" dirty="0" smtClean="0"/>
              <a:t> and the furnace and the not perfect thermal contact between samples and </a:t>
            </a:r>
            <a:r>
              <a:rPr lang="en-GB" altLang="pl-PL" sz="1600" dirty="0" err="1" smtClean="0"/>
              <a:t>thermoelements</a:t>
            </a:r>
            <a:r>
              <a:rPr lang="en-GB" altLang="pl-PL" sz="1600" dirty="0" smtClean="0"/>
              <a:t>.</a:t>
            </a:r>
            <a:endParaRPr lang="en-GB" altLang="pl-PL" sz="1600" dirty="0" smtClean="0">
              <a:solidFill>
                <a:srgbClr val="FF0000"/>
              </a:solidFill>
            </a:endParaRP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GB" altLang="pl-PL" sz="1600" dirty="0" smtClean="0"/>
              <a:t>The advantage of the system of DTA is simplicity, direct measurement of the  primary  factor that is temperature, what gives  commonly a </a:t>
            </a:r>
            <a:r>
              <a:rPr lang="en-GB" altLang="pl-PL" sz="1600" dirty="0" smtClean="0">
                <a:solidFill>
                  <a:srgbClr val="FF0000"/>
                </a:solidFill>
              </a:rPr>
              <a:t>sharp jumps on the resulting signals</a:t>
            </a:r>
            <a:r>
              <a:rPr lang="pl-PL" altLang="pl-PL" sz="1600" dirty="0" smtClean="0">
                <a:solidFill>
                  <a:srgbClr val="FF0000"/>
                </a:solidFill>
              </a:rPr>
              <a:t> </a:t>
            </a:r>
            <a:r>
              <a:rPr lang="pl-PL" altLang="pl-PL" sz="1600" dirty="0" smtClean="0"/>
              <a:t>(*)</a:t>
            </a:r>
            <a:r>
              <a:rPr lang="en-GB" altLang="pl-PL" sz="1600" dirty="0" smtClean="0"/>
              <a:t>.</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GB" altLang="pl-PL" sz="1600" dirty="0" smtClean="0"/>
              <a:t>The other important advantage is </a:t>
            </a:r>
            <a:r>
              <a:rPr lang="en-GB" altLang="pl-PL" sz="1600" dirty="0" smtClean="0">
                <a:solidFill>
                  <a:srgbClr val="FF0000"/>
                </a:solidFill>
              </a:rPr>
              <a:t>less of the expensive elements </a:t>
            </a:r>
            <a:r>
              <a:rPr lang="en-GB" altLang="pl-PL" sz="1600" dirty="0" smtClean="0"/>
              <a:t>in construction which may be destroyed at high temperatures e.g. by evaporation (Pt).</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GB" altLang="pl-PL" sz="1600" dirty="0" smtClean="0"/>
              <a:t>This type of DTA remains good equipment for solving problems in the thermal analysis in the case if we want to determine </a:t>
            </a:r>
            <a:r>
              <a:rPr lang="en-GB" altLang="pl-PL" sz="1600" dirty="0" smtClean="0">
                <a:solidFill>
                  <a:srgbClr val="FF0000"/>
                </a:solidFill>
              </a:rPr>
              <a:t>the critical temperatures or temperature range of the processes </a:t>
            </a:r>
            <a:r>
              <a:rPr lang="en-GB" altLang="pl-PL" sz="1600" dirty="0" smtClean="0"/>
              <a:t>but not the amount of the heat flux or heat capacity of the material .  </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endParaRPr lang="en-GB" altLang="pl-PL" sz="1600" dirty="0" smtClean="0"/>
          </a:p>
        </p:txBody>
      </p:sp>
    </p:spTree>
    <p:extLst>
      <p:ext uri="{BB962C8B-B14F-4D97-AF65-F5344CB8AC3E}">
        <p14:creationId xmlns:p14="http://schemas.microsoft.com/office/powerpoint/2010/main" val="3350045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3771"/>
            <a:ext cx="10515600" cy="1071155"/>
          </a:xfrm>
        </p:spPr>
        <p:txBody>
          <a:bodyPr>
            <a:noAutofit/>
          </a:bodyPr>
          <a:lstStyle/>
          <a:p>
            <a:pPr marL="228600" lvl="0" algn="just">
              <a:lnSpc>
                <a:spcPct val="100000"/>
              </a:lnSpc>
              <a:spcBef>
                <a:spcPts val="1000"/>
              </a:spcBef>
            </a:pPr>
            <a:r>
              <a:rPr lang="en-GB" sz="2800" b="1" i="1" dirty="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Classical differential thermal analysis and high temperature DSC </a:t>
            </a:r>
            <a:r>
              <a:rPr lang="pl-PL" sz="28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r>
            <a:br>
              <a:rPr lang="pl-PL" sz="28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br>
            <a:r>
              <a:rPr lang="en-GB" sz="28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t>
            </a:r>
            <a:r>
              <a:rPr lang="en-GB" sz="2800" b="1" i="1" dirty="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types and construction </a:t>
            </a:r>
            <a:endParaRPr lang="en-GB" sz="28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Rectangle 3"/>
          <p:cNvSpPr txBox="1">
            <a:spLocks noChangeArrowheads="1"/>
          </p:cNvSpPr>
          <p:nvPr/>
        </p:nvSpPr>
        <p:spPr>
          <a:xfrm>
            <a:off x="1071154" y="1890349"/>
            <a:ext cx="10019212" cy="4462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GB" altLang="pl-PL" sz="1800" dirty="0" smtClean="0">
                <a:solidFill>
                  <a:srgbClr val="FF0000"/>
                </a:solidFill>
              </a:rPr>
              <a:t>DTA as  all the TA methods bases on the temperature scale</a:t>
            </a:r>
            <a:r>
              <a:rPr lang="en-GB" altLang="pl-PL" sz="1800" dirty="0" smtClean="0"/>
              <a:t>. </a:t>
            </a:r>
            <a:r>
              <a:rPr lang="en-GB" altLang="pl-PL" sz="1800" dirty="0" smtClean="0">
                <a:solidFill>
                  <a:srgbClr val="FF0000"/>
                </a:solidFill>
              </a:rPr>
              <a:t>This makes the standardisation of temperature crucial for the true results.</a:t>
            </a:r>
            <a:r>
              <a:rPr lang="en-GB" altLang="pl-PL" sz="1800" dirty="0" smtClean="0"/>
              <a:t> For this type of method the calibration is most simple, concerns only temperature. </a:t>
            </a:r>
            <a:endParaRPr lang="pl-PL" altLang="pl-PL" sz="1800" dirty="0" smtClean="0"/>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GB" altLang="pl-PL" sz="1800" dirty="0" smtClean="0"/>
              <a:t>It </a:t>
            </a:r>
            <a:r>
              <a:rPr lang="en-GB" altLang="pl-PL" sz="1800" dirty="0"/>
              <a:t>should be remembered that very important role </a:t>
            </a:r>
            <a:r>
              <a:rPr lang="en-GB" altLang="pl-PL" sz="1800" dirty="0">
                <a:solidFill>
                  <a:srgbClr val="FF0000"/>
                </a:solidFill>
              </a:rPr>
              <a:t>play also external elements </a:t>
            </a:r>
            <a:r>
              <a:rPr lang="pl-PL" altLang="pl-PL" sz="1800" dirty="0" smtClean="0">
                <a:solidFill>
                  <a:srgbClr val="FF0000"/>
                </a:solidFill>
              </a:rPr>
              <a:t>and </a:t>
            </a:r>
            <a:r>
              <a:rPr lang="pl-PL" altLang="pl-PL" sz="1800" dirty="0" err="1" smtClean="0">
                <a:solidFill>
                  <a:srgbClr val="FF0000"/>
                </a:solidFill>
              </a:rPr>
              <a:t>conditions</a:t>
            </a:r>
            <a:r>
              <a:rPr lang="pl-PL" altLang="pl-PL" sz="1800" dirty="0" smtClean="0">
                <a:solidFill>
                  <a:srgbClr val="FF0000"/>
                </a:solidFill>
              </a:rPr>
              <a:t> </a:t>
            </a:r>
            <a:r>
              <a:rPr lang="en-GB" altLang="pl-PL" sz="1800" dirty="0" smtClean="0">
                <a:solidFill>
                  <a:srgbClr val="FF0000"/>
                </a:solidFill>
              </a:rPr>
              <a:t>used </a:t>
            </a:r>
            <a:r>
              <a:rPr lang="en-GB" altLang="pl-PL" sz="1800" dirty="0">
                <a:solidFill>
                  <a:srgbClr val="FF0000"/>
                </a:solidFill>
              </a:rPr>
              <a:t>in experiments</a:t>
            </a:r>
            <a:r>
              <a:rPr lang="en-GB" altLang="pl-PL" sz="1800" dirty="0"/>
              <a:t>, like type of caps and covers, type of gas for purification, the flux of the gas and possibly other factors.</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GB" altLang="pl-PL" sz="1800" dirty="0">
                <a:solidFill>
                  <a:srgbClr val="FF0000"/>
                </a:solidFill>
              </a:rPr>
              <a:t>Typical cups </a:t>
            </a:r>
            <a:r>
              <a:rPr lang="en-GB" altLang="pl-PL" sz="1800" dirty="0"/>
              <a:t>for the DTA of this type are somehow different in the form  from the others: some of them is shown in next slides.</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GB" altLang="pl-PL" sz="1800" dirty="0"/>
              <a:t>The classical DTA or modification of high temperature DSC  to it may be advised for very high temperature experiments, that is above 1000 </a:t>
            </a:r>
            <a:r>
              <a:rPr lang="en-GB" altLang="pl-PL" sz="1800" baseline="30000" dirty="0" err="1"/>
              <a:t>o</a:t>
            </a:r>
            <a:r>
              <a:rPr lang="en-GB" altLang="pl-PL" sz="1800" dirty="0" err="1"/>
              <a:t>C.</a:t>
            </a:r>
            <a:endParaRPr lang="en-GB" altLang="pl-PL" sz="1800" dirty="0"/>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endParaRPr lang="en-GB" altLang="pl-PL" sz="1800" dirty="0" smtClean="0"/>
          </a:p>
        </p:txBody>
      </p:sp>
    </p:spTree>
    <p:extLst>
      <p:ext uri="{BB962C8B-B14F-4D97-AF65-F5344CB8AC3E}">
        <p14:creationId xmlns:p14="http://schemas.microsoft.com/office/powerpoint/2010/main" val="1772571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3771"/>
            <a:ext cx="9781903" cy="1071155"/>
          </a:xfrm>
        </p:spPr>
        <p:txBody>
          <a:bodyPr>
            <a:noAutofit/>
          </a:bodyPr>
          <a:lstStyle/>
          <a:p>
            <a:pPr marL="228600" lvl="0" algn="just">
              <a:lnSpc>
                <a:spcPct val="100000"/>
              </a:lnSpc>
              <a:spcBef>
                <a:spcPts val="1000"/>
              </a:spcBef>
            </a:pPr>
            <a:r>
              <a:rPr lang="en-GB" sz="2400" b="1" i="1" dirty="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Classical differential thermal analysis and high temperature DSC </a:t>
            </a:r>
            <a:r>
              <a:rPr lang="pl-PL"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r>
            <a:br>
              <a:rPr lang="pl-PL"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b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t>
            </a:r>
            <a:r>
              <a:rPr lang="en-GB" sz="2400" b="1" i="1" dirty="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types and construction </a:t>
            </a:r>
            <a:endParaRPr lang="en-GB" sz="24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Rectangle 3"/>
          <p:cNvSpPr txBox="1">
            <a:spLocks noChangeArrowheads="1"/>
          </p:cNvSpPr>
          <p:nvPr/>
        </p:nvSpPr>
        <p:spPr>
          <a:xfrm>
            <a:off x="1178032" y="1854926"/>
            <a:ext cx="9548949" cy="42622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ct val="0"/>
              </a:spcBef>
              <a:spcAft>
                <a:spcPct val="30000"/>
              </a:spcAft>
              <a:buClr>
                <a:srgbClr val="FF0000"/>
              </a:buClr>
              <a:buSzPct val="130000"/>
              <a:buFont typeface="Wingdings" panose="05000000000000000000" pitchFamily="2" charset="2"/>
              <a:buChar char="q"/>
              <a:defRPr/>
            </a:pPr>
            <a:r>
              <a:rPr lang="en-US" altLang="pl-PL" sz="1600" dirty="0" smtClean="0"/>
              <a:t>The </a:t>
            </a:r>
            <a:r>
              <a:rPr lang="en-US" altLang="pl-PL" sz="1600" dirty="0" smtClean="0">
                <a:solidFill>
                  <a:srgbClr val="FF0000"/>
                </a:solidFill>
              </a:rPr>
              <a:t>calibration procedure </a:t>
            </a:r>
            <a:r>
              <a:rPr lang="en-US" altLang="pl-PL" sz="1600" dirty="0" smtClean="0"/>
              <a:t>includes measurement of the series of  temperatures of melting  for the standard very pure elements, which may be  supplied by  the TA equipment producers. The data introduced to the equipment modify slightly the length of the scale and shown temperatures. This must be done for the  requested heating rate and in relations to the expected temperature range of interest. How many points may chosen depends on the instrument and  experimental requirements.  The corrections should work like this:</a:t>
            </a:r>
          </a:p>
          <a:p>
            <a:pPr marL="0" indent="0" algn="just">
              <a:lnSpc>
                <a:spcPct val="150000"/>
              </a:lnSpc>
              <a:spcBef>
                <a:spcPct val="0"/>
              </a:spcBef>
              <a:spcAft>
                <a:spcPct val="30000"/>
              </a:spcAft>
              <a:buClr>
                <a:srgbClr val="FF0000"/>
              </a:buClr>
              <a:buSzPct val="130000"/>
              <a:buNone/>
              <a:defRPr/>
            </a:pPr>
            <a:endParaRPr lang="pl-PL" altLang="pl-PL" sz="1800" dirty="0" smtClean="0"/>
          </a:p>
          <a:p>
            <a:pPr algn="just">
              <a:lnSpc>
                <a:spcPct val="150000"/>
              </a:lnSpc>
              <a:spcBef>
                <a:spcPct val="0"/>
              </a:spcBef>
              <a:spcAft>
                <a:spcPct val="30000"/>
              </a:spcAft>
              <a:buClr>
                <a:srgbClr val="FF0000"/>
              </a:buClr>
              <a:buSzPct val="130000"/>
              <a:buFont typeface="Wingdings" panose="05000000000000000000" pitchFamily="2" charset="2"/>
              <a:buChar char="q"/>
              <a:defRPr/>
            </a:pPr>
            <a:endParaRPr lang="pl-PL" altLang="pl-PL" sz="1800" dirty="0" smtClean="0"/>
          </a:p>
          <a:p>
            <a:pPr algn="just">
              <a:lnSpc>
                <a:spcPct val="150000"/>
              </a:lnSpc>
              <a:spcBef>
                <a:spcPct val="0"/>
              </a:spcBef>
              <a:spcAft>
                <a:spcPct val="30000"/>
              </a:spcAft>
              <a:buClr>
                <a:srgbClr val="FF0000"/>
              </a:buClr>
              <a:buSzPct val="130000"/>
              <a:buFont typeface="Wingdings" panose="05000000000000000000" pitchFamily="2" charset="2"/>
              <a:buChar char="q"/>
              <a:defRPr/>
            </a:pPr>
            <a:r>
              <a:rPr lang="en-GB" altLang="pl-PL" sz="1600" dirty="0" smtClean="0"/>
              <a:t>The heating rates: due to massive furnace required for high temperatures the heating rates should not be very high, 1 – 50</a:t>
            </a:r>
            <a:r>
              <a:rPr lang="pl-PL" altLang="pl-PL" sz="1600" dirty="0" smtClean="0"/>
              <a:t> </a:t>
            </a:r>
            <a:r>
              <a:rPr lang="en-GB" altLang="pl-PL" sz="1600" dirty="0" err="1" smtClean="0"/>
              <a:t>deg</a:t>
            </a:r>
            <a:r>
              <a:rPr lang="en-GB" altLang="pl-PL" sz="1600" dirty="0" smtClean="0"/>
              <a:t>/min. Commonly 5, 10 and 20 </a:t>
            </a:r>
            <a:r>
              <a:rPr lang="en-GB" altLang="pl-PL" sz="1600" dirty="0" err="1" smtClean="0"/>
              <a:t>deg</a:t>
            </a:r>
            <a:r>
              <a:rPr lang="en-GB" altLang="pl-PL" sz="1600" dirty="0" smtClean="0"/>
              <a:t>/min is applied. Also cooling is rather slow or very slow.</a:t>
            </a:r>
          </a:p>
        </p:txBody>
      </p:sp>
      <p:grpSp>
        <p:nvGrpSpPr>
          <p:cNvPr id="36" name="Grupa 35"/>
          <p:cNvGrpSpPr/>
          <p:nvPr/>
        </p:nvGrpSpPr>
        <p:grpSpPr>
          <a:xfrm>
            <a:off x="3588421" y="3986054"/>
            <a:ext cx="5258697" cy="574704"/>
            <a:chOff x="3683423" y="4195582"/>
            <a:chExt cx="5258697" cy="574704"/>
          </a:xfrm>
        </p:grpSpPr>
        <p:cxnSp>
          <p:nvCxnSpPr>
            <p:cNvPr id="12" name="Łącznik prosty ze strzałką 11"/>
            <p:cNvCxnSpPr/>
            <p:nvPr/>
          </p:nvCxnSpPr>
          <p:spPr>
            <a:xfrm flipV="1">
              <a:off x="4803899" y="4575097"/>
              <a:ext cx="550765" cy="2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4" name="Grupa 33"/>
            <p:cNvGrpSpPr/>
            <p:nvPr/>
          </p:nvGrpSpPr>
          <p:grpSpPr>
            <a:xfrm>
              <a:off x="3683423" y="4195582"/>
              <a:ext cx="5258697" cy="574704"/>
              <a:chOff x="3707173" y="3668672"/>
              <a:chExt cx="5258697" cy="574704"/>
            </a:xfrm>
          </p:grpSpPr>
          <p:cxnSp>
            <p:nvCxnSpPr>
              <p:cNvPr id="15" name="Łącznik prosty ze strzałką 14"/>
              <p:cNvCxnSpPr/>
              <p:nvPr/>
            </p:nvCxnSpPr>
            <p:spPr>
              <a:xfrm flipV="1">
                <a:off x="7942004" y="4057879"/>
                <a:ext cx="616790" cy="12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2" name="Grupa 31"/>
              <p:cNvGrpSpPr/>
              <p:nvPr/>
            </p:nvGrpSpPr>
            <p:grpSpPr>
              <a:xfrm>
                <a:off x="3707173" y="3668672"/>
                <a:ext cx="5258697" cy="574704"/>
                <a:chOff x="3050164" y="4090504"/>
                <a:chExt cx="5155685" cy="574704"/>
              </a:xfrm>
            </p:grpSpPr>
            <p:cxnSp>
              <p:nvCxnSpPr>
                <p:cNvPr id="8" name="Łącznik prosty ze strzałką 7"/>
                <p:cNvCxnSpPr/>
                <p:nvPr/>
              </p:nvCxnSpPr>
              <p:spPr>
                <a:xfrm>
                  <a:off x="4138886" y="4217755"/>
                  <a:ext cx="0" cy="44745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Łącznik prosty ze strzałką 9"/>
                <p:cNvCxnSpPr/>
                <p:nvPr/>
              </p:nvCxnSpPr>
              <p:spPr>
                <a:xfrm>
                  <a:off x="5532108" y="4217755"/>
                  <a:ext cx="0" cy="44745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upa 26"/>
                <p:cNvGrpSpPr/>
                <p:nvPr/>
              </p:nvGrpSpPr>
              <p:grpSpPr>
                <a:xfrm>
                  <a:off x="3050164" y="4090504"/>
                  <a:ext cx="5155685" cy="574704"/>
                  <a:chOff x="3050165" y="4090504"/>
                  <a:chExt cx="4967348" cy="574704"/>
                </a:xfrm>
              </p:grpSpPr>
              <p:cxnSp>
                <p:nvCxnSpPr>
                  <p:cNvPr id="5" name="Łącznik prosty 4"/>
                  <p:cNvCxnSpPr/>
                  <p:nvPr/>
                </p:nvCxnSpPr>
                <p:spPr>
                  <a:xfrm>
                    <a:off x="3050165" y="4629582"/>
                    <a:ext cx="4963886" cy="356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Łącznik prosty ze strzałką 8"/>
                  <p:cNvCxnSpPr/>
                  <p:nvPr/>
                </p:nvCxnSpPr>
                <p:spPr>
                  <a:xfrm>
                    <a:off x="7138004" y="4217755"/>
                    <a:ext cx="0" cy="44745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pole tekstowe 19"/>
                  <p:cNvSpPr txBox="1"/>
                  <p:nvPr/>
                </p:nvSpPr>
                <p:spPr>
                  <a:xfrm>
                    <a:off x="3769100" y="4156201"/>
                    <a:ext cx="434376" cy="369332"/>
                  </a:xfrm>
                  <a:prstGeom prst="rect">
                    <a:avLst/>
                  </a:prstGeom>
                  <a:noFill/>
                </p:spPr>
                <p:txBody>
                  <a:bodyPr wrap="square" rtlCol="0">
                    <a:spAutoFit/>
                  </a:bodyPr>
                  <a:lstStyle/>
                  <a:p>
                    <a:r>
                      <a:rPr lang="pl-PL" dirty="0" err="1" smtClean="0"/>
                      <a:t>Ts</a:t>
                    </a:r>
                    <a:endParaRPr lang="en-GB" dirty="0"/>
                  </a:p>
                </p:txBody>
              </p:sp>
              <p:sp>
                <p:nvSpPr>
                  <p:cNvPr id="21" name="pole tekstowe 20"/>
                  <p:cNvSpPr txBox="1"/>
                  <p:nvPr/>
                </p:nvSpPr>
                <p:spPr>
                  <a:xfrm>
                    <a:off x="6824726" y="4090504"/>
                    <a:ext cx="526100" cy="369332"/>
                  </a:xfrm>
                  <a:prstGeom prst="rect">
                    <a:avLst/>
                  </a:prstGeom>
                  <a:noFill/>
                </p:spPr>
                <p:txBody>
                  <a:bodyPr wrap="square" rtlCol="0">
                    <a:spAutoFit/>
                  </a:bodyPr>
                  <a:lstStyle/>
                  <a:p>
                    <a:r>
                      <a:rPr lang="pl-PL" dirty="0" smtClean="0"/>
                      <a:t>T</a:t>
                    </a:r>
                    <a:r>
                      <a:rPr lang="pl-PL" baseline="-25000" dirty="0" smtClean="0"/>
                      <a:t>E</a:t>
                    </a:r>
                    <a:endParaRPr lang="en-GB" baseline="-25000" dirty="0"/>
                  </a:p>
                </p:txBody>
              </p:sp>
              <p:sp>
                <p:nvSpPr>
                  <p:cNvPr id="22" name="pole tekstowe 21"/>
                  <p:cNvSpPr txBox="1"/>
                  <p:nvPr/>
                </p:nvSpPr>
                <p:spPr>
                  <a:xfrm>
                    <a:off x="4194438" y="4156201"/>
                    <a:ext cx="786906" cy="369332"/>
                  </a:xfrm>
                  <a:prstGeom prst="rect">
                    <a:avLst/>
                  </a:prstGeom>
                  <a:noFill/>
                </p:spPr>
                <p:txBody>
                  <a:bodyPr wrap="square" rtlCol="0">
                    <a:spAutoFit/>
                  </a:bodyPr>
                  <a:lstStyle/>
                  <a:p>
                    <a:r>
                      <a:rPr lang="pl-PL" dirty="0" smtClean="0">
                        <a:latin typeface="Symbol" panose="05050102010706020507" pitchFamily="18" charset="2"/>
                      </a:rPr>
                      <a:t>D</a:t>
                    </a:r>
                    <a:r>
                      <a:rPr lang="pl-PL" dirty="0" smtClean="0"/>
                      <a:t>T1</a:t>
                    </a:r>
                    <a:endParaRPr lang="en-GB" dirty="0"/>
                  </a:p>
                </p:txBody>
              </p:sp>
              <p:sp>
                <p:nvSpPr>
                  <p:cNvPr id="23" name="pole tekstowe 22"/>
                  <p:cNvSpPr txBox="1"/>
                  <p:nvPr/>
                </p:nvSpPr>
                <p:spPr>
                  <a:xfrm>
                    <a:off x="7230607" y="4156201"/>
                    <a:ext cx="786906" cy="369332"/>
                  </a:xfrm>
                  <a:prstGeom prst="rect">
                    <a:avLst/>
                  </a:prstGeom>
                  <a:noFill/>
                </p:spPr>
                <p:txBody>
                  <a:bodyPr wrap="square" rtlCol="0">
                    <a:spAutoFit/>
                  </a:bodyPr>
                  <a:lstStyle/>
                  <a:p>
                    <a:r>
                      <a:rPr lang="pl-PL" dirty="0" smtClean="0">
                        <a:latin typeface="Symbol" panose="05050102010706020507" pitchFamily="18" charset="2"/>
                      </a:rPr>
                      <a:t>D</a:t>
                    </a:r>
                    <a:r>
                      <a:rPr lang="pl-PL" dirty="0" smtClean="0"/>
                      <a:t>T2</a:t>
                    </a:r>
                    <a:endParaRPr lang="en-GB" dirty="0"/>
                  </a:p>
                </p:txBody>
              </p:sp>
              <p:sp>
                <p:nvSpPr>
                  <p:cNvPr id="24" name="pole tekstowe 23"/>
                  <p:cNvSpPr txBox="1"/>
                  <p:nvPr/>
                </p:nvSpPr>
                <p:spPr>
                  <a:xfrm>
                    <a:off x="5532107" y="4175377"/>
                    <a:ext cx="1017818" cy="369332"/>
                  </a:xfrm>
                  <a:prstGeom prst="rect">
                    <a:avLst/>
                  </a:prstGeom>
                  <a:noFill/>
                </p:spPr>
                <p:txBody>
                  <a:bodyPr wrap="square" rtlCol="0">
                    <a:spAutoFit/>
                  </a:bodyPr>
                  <a:lstStyle/>
                  <a:p>
                    <a:r>
                      <a:rPr lang="pl-PL" dirty="0" smtClean="0">
                        <a:latin typeface="Symbol" panose="05050102010706020507" pitchFamily="18" charset="2"/>
                      </a:rPr>
                      <a:t>D</a:t>
                    </a:r>
                    <a:r>
                      <a:rPr lang="pl-PL" dirty="0" smtClean="0"/>
                      <a:t>T </a:t>
                    </a:r>
                    <a:r>
                      <a:rPr lang="pl-PL" dirty="0" err="1" smtClean="0"/>
                      <a:t>exp</a:t>
                    </a:r>
                    <a:r>
                      <a:rPr lang="pl-PL" dirty="0" smtClean="0"/>
                      <a:t>.</a:t>
                    </a:r>
                    <a:endParaRPr lang="en-GB" dirty="0"/>
                  </a:p>
                </p:txBody>
              </p:sp>
            </p:grpSp>
          </p:grpSp>
        </p:grpSp>
      </p:grpSp>
    </p:spTree>
    <p:extLst>
      <p:ext uri="{BB962C8B-B14F-4D97-AF65-F5344CB8AC3E}">
        <p14:creationId xmlns:p14="http://schemas.microsoft.com/office/powerpoint/2010/main" val="853349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3771"/>
            <a:ext cx="10515600" cy="593767"/>
          </a:xfrm>
        </p:spPr>
        <p:txBody>
          <a:bodyPr>
            <a:noAutofit/>
          </a:bodyPr>
          <a:lstStyle/>
          <a:p>
            <a:pPr marL="228600" lvl="0" algn="just">
              <a:lnSpc>
                <a:spcPct val="100000"/>
              </a:lnSpc>
              <a:spcBef>
                <a:spcPts val="1000"/>
              </a:spcBef>
            </a:pPr>
            <a:r>
              <a:rPr lang="en-US"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Classical differential thermal analysis – the shape of the signals</a:t>
            </a:r>
            <a:br>
              <a:rPr lang="en-US"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br>
            <a:r>
              <a:rPr lang="en-US"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and calibration procedure</a:t>
            </a:r>
            <a:endParaRPr lang="en-US" sz="24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Rectangle 3"/>
          <p:cNvSpPr txBox="1">
            <a:spLocks noChangeArrowheads="1"/>
          </p:cNvSpPr>
          <p:nvPr/>
        </p:nvSpPr>
        <p:spPr>
          <a:xfrm>
            <a:off x="391886" y="4059769"/>
            <a:ext cx="11234057" cy="23172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US" altLang="pl-PL" sz="1600" dirty="0" smtClean="0"/>
              <a:t>The </a:t>
            </a:r>
            <a:r>
              <a:rPr lang="en-US" altLang="pl-PL" sz="1600" dirty="0" smtClean="0">
                <a:solidFill>
                  <a:srgbClr val="FF0000"/>
                </a:solidFill>
              </a:rPr>
              <a:t>signals</a:t>
            </a:r>
            <a:r>
              <a:rPr lang="en-US" altLang="pl-PL" sz="1600" dirty="0" smtClean="0"/>
              <a:t> supplied by the system of DTA are generally sharp.</a:t>
            </a:r>
            <a:r>
              <a:rPr lang="en-US" altLang="pl-PL" sz="1600" dirty="0" smtClean="0">
                <a:solidFill>
                  <a:srgbClr val="FF0000"/>
                </a:solidFill>
              </a:rPr>
              <a:t> </a:t>
            </a:r>
            <a:r>
              <a:rPr lang="en-US" altLang="pl-PL" sz="1600" dirty="0" smtClean="0"/>
              <a:t>(*).</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US" altLang="pl-PL" sz="1600" dirty="0" smtClean="0"/>
              <a:t>The </a:t>
            </a:r>
            <a:r>
              <a:rPr lang="en-US" altLang="pl-PL" sz="1600" dirty="0" smtClean="0">
                <a:solidFill>
                  <a:srgbClr val="FF0000"/>
                </a:solidFill>
              </a:rPr>
              <a:t>calibration uses melting temperatures </a:t>
            </a:r>
            <a:r>
              <a:rPr lang="en-US" altLang="pl-PL" sz="1600" dirty="0" smtClean="0"/>
              <a:t>of pure elements, e.g. Zn, Ag, Au and Ni. The sharp temperature of crystallization are not used because of </a:t>
            </a:r>
            <a:r>
              <a:rPr lang="en-US" altLang="pl-PL" sz="1600" dirty="0" smtClean="0">
                <a:solidFill>
                  <a:srgbClr val="FF0000"/>
                </a:solidFill>
              </a:rPr>
              <a:t>overcooling</a:t>
            </a:r>
            <a:r>
              <a:rPr lang="en-US" altLang="pl-PL" sz="1600" dirty="0" smtClean="0"/>
              <a:t> (see Cu example). Cu is not advised because of the influence of oxides.</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US" altLang="pl-PL" sz="1800" dirty="0" smtClean="0"/>
              <a:t>The determination of the </a:t>
            </a:r>
            <a:r>
              <a:rPr lang="en-US" altLang="pl-PL" sz="1800" dirty="0" smtClean="0">
                <a:solidFill>
                  <a:srgbClr val="FF0000"/>
                </a:solidFill>
              </a:rPr>
              <a:t>melting temperature </a:t>
            </a:r>
            <a:r>
              <a:rPr lang="en-US" altLang="pl-PL" sz="1800" dirty="0" smtClean="0"/>
              <a:t>is influenced by the </a:t>
            </a:r>
            <a:r>
              <a:rPr lang="en-US" altLang="pl-PL" sz="1800" dirty="0" smtClean="0">
                <a:solidFill>
                  <a:srgbClr val="FF0000"/>
                </a:solidFill>
              </a:rPr>
              <a:t>heating rate</a:t>
            </a:r>
            <a:r>
              <a:rPr lang="en-US" altLang="pl-PL" sz="1800" dirty="0" smtClean="0"/>
              <a:t>.</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US" altLang="pl-PL" sz="1800" dirty="0" smtClean="0"/>
              <a:t>Also the </a:t>
            </a:r>
            <a:r>
              <a:rPr lang="en-US" altLang="pl-PL" sz="1800" dirty="0" smtClean="0">
                <a:solidFill>
                  <a:srgbClr val="FF0000"/>
                </a:solidFill>
              </a:rPr>
              <a:t>thermal lag</a:t>
            </a:r>
            <a:r>
              <a:rPr lang="en-US" altLang="pl-PL" sz="1800" dirty="0" smtClean="0"/>
              <a:t> is very sensitive for the </a:t>
            </a:r>
            <a:r>
              <a:rPr lang="en-US" altLang="pl-PL" sz="1800" dirty="0" smtClean="0">
                <a:solidFill>
                  <a:srgbClr val="FF0000"/>
                </a:solidFill>
              </a:rPr>
              <a:t>heating rate and sample mass</a:t>
            </a:r>
            <a:r>
              <a:rPr lang="en-US" altLang="pl-PL" sz="1800" dirty="0" smtClean="0"/>
              <a:t>.</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endParaRPr lang="en-GB" altLang="pl-PL" sz="1600" dirty="0" smtClean="0"/>
          </a:p>
        </p:txBody>
      </p:sp>
      <p:pic>
        <p:nvPicPr>
          <p:cNvPr id="3" name="Obraz 2"/>
          <p:cNvPicPr>
            <a:picLocks noChangeAspect="1"/>
          </p:cNvPicPr>
          <p:nvPr/>
        </p:nvPicPr>
        <p:blipFill rotWithShape="1">
          <a:blip r:embed="rId2" cstate="print">
            <a:extLst>
              <a:ext uri="{28A0092B-C50C-407E-A947-70E740481C1C}">
                <a14:useLocalDpi xmlns:a14="http://schemas.microsoft.com/office/drawing/2010/main" val="0"/>
              </a:ext>
            </a:extLst>
          </a:blip>
          <a:srcRect t="12003"/>
          <a:stretch/>
        </p:blipFill>
        <p:spPr>
          <a:xfrm>
            <a:off x="4150108" y="1662039"/>
            <a:ext cx="3686355" cy="2397730"/>
          </a:xfrm>
          <a:prstGeom prst="rect">
            <a:avLst/>
          </a:prstGeom>
          <a:ln w="12700">
            <a:solidFill>
              <a:schemeClr val="tx1"/>
            </a:solidFill>
          </a:ln>
        </p:spPr>
      </p:pic>
      <p:pic>
        <p:nvPicPr>
          <p:cNvPr id="5" name="Obraz 4"/>
          <p:cNvPicPr>
            <a:picLocks noChangeAspect="1"/>
          </p:cNvPicPr>
          <p:nvPr/>
        </p:nvPicPr>
        <p:blipFill rotWithShape="1">
          <a:blip r:embed="rId3" cstate="print">
            <a:extLst>
              <a:ext uri="{28A0092B-C50C-407E-A947-70E740481C1C}">
                <a14:useLocalDpi xmlns:a14="http://schemas.microsoft.com/office/drawing/2010/main" val="0"/>
              </a:ext>
            </a:extLst>
          </a:blip>
          <a:srcRect t="12645"/>
          <a:stretch/>
        </p:blipFill>
        <p:spPr>
          <a:xfrm>
            <a:off x="703288" y="1647990"/>
            <a:ext cx="3343696" cy="2411779"/>
          </a:xfrm>
          <a:prstGeom prst="rect">
            <a:avLst/>
          </a:prstGeom>
          <a:ln w="12700">
            <a:solidFill>
              <a:schemeClr val="tx1"/>
            </a:solidFill>
          </a:ln>
        </p:spPr>
      </p:pic>
      <p:pic>
        <p:nvPicPr>
          <p:cNvPr id="6" name="Obraz 5"/>
          <p:cNvPicPr>
            <a:picLocks noChangeAspect="1"/>
          </p:cNvPicPr>
          <p:nvPr/>
        </p:nvPicPr>
        <p:blipFill rotWithShape="1">
          <a:blip r:embed="rId4" cstate="print">
            <a:extLst>
              <a:ext uri="{28A0092B-C50C-407E-A947-70E740481C1C}">
                <a14:useLocalDpi xmlns:a14="http://schemas.microsoft.com/office/drawing/2010/main" val="0"/>
              </a:ext>
            </a:extLst>
          </a:blip>
          <a:srcRect t="13051"/>
          <a:stretch/>
        </p:blipFill>
        <p:spPr>
          <a:xfrm>
            <a:off x="7939587" y="1662039"/>
            <a:ext cx="3414213" cy="2397730"/>
          </a:xfrm>
          <a:prstGeom prst="rect">
            <a:avLst/>
          </a:prstGeom>
          <a:ln w="12700">
            <a:solidFill>
              <a:schemeClr val="tx1"/>
            </a:solidFill>
          </a:ln>
        </p:spPr>
      </p:pic>
    </p:spTree>
    <p:extLst>
      <p:ext uri="{BB962C8B-B14F-4D97-AF65-F5344CB8AC3E}">
        <p14:creationId xmlns:p14="http://schemas.microsoft.com/office/powerpoint/2010/main" val="3184147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3772"/>
            <a:ext cx="10515600" cy="536174"/>
          </a:xfrm>
        </p:spPr>
        <p:txBody>
          <a:bodyPr>
            <a:noAutofit/>
          </a:bodyPr>
          <a:lstStyle/>
          <a:p>
            <a:pPr marL="228600" lvl="0" algn="just">
              <a:lnSpc>
                <a:spcPct val="100000"/>
              </a:lnSpc>
              <a:spcBef>
                <a:spcPts val="1000"/>
              </a:spcBef>
            </a:pPr>
            <a:r>
              <a:rPr lang="en-GB" sz="2400" b="1" i="1" dirty="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Classical differential thermal </a:t>
            </a: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analysis– </a:t>
            </a:r>
            <a:r>
              <a:rPr lang="en-GB" sz="2400" b="1" i="1" dirty="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types </a:t>
            </a:r>
            <a:r>
              <a:rPr lang="pl-PL"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of the </a:t>
            </a:r>
            <a:r>
              <a:rPr lang="pl-PL" sz="2400" b="1" i="1" dirty="0" err="1"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crucibles</a:t>
            </a:r>
            <a:endParaRPr lang="en-US" sz="24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Rectangle 3"/>
          <p:cNvSpPr txBox="1">
            <a:spLocks noChangeArrowheads="1"/>
          </p:cNvSpPr>
          <p:nvPr/>
        </p:nvSpPr>
        <p:spPr>
          <a:xfrm>
            <a:off x="838200" y="1319946"/>
            <a:ext cx="10019212" cy="5068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ct val="0"/>
              </a:spcBef>
              <a:spcAft>
                <a:spcPct val="30000"/>
              </a:spcAft>
              <a:buClr>
                <a:schemeClr val="tx1"/>
              </a:buClr>
              <a:buNone/>
              <a:defRPr/>
            </a:pPr>
            <a:r>
              <a:rPr lang="en-US" altLang="pl-PL" sz="1600" dirty="0" smtClean="0"/>
              <a:t>Crucibles reveal great influence on the quality of the results, especially in the sensitive DSc measurements. They influence </a:t>
            </a:r>
            <a:r>
              <a:rPr lang="en-US" altLang="pl-PL" sz="1600" dirty="0" smtClean="0">
                <a:solidFill>
                  <a:srgbClr val="FF0000"/>
                </a:solidFill>
              </a:rPr>
              <a:t>sensitivity and time </a:t>
            </a:r>
            <a:r>
              <a:rPr lang="en-US" altLang="pl-PL" sz="1600" dirty="0" smtClean="0"/>
              <a:t>constants.</a:t>
            </a:r>
          </a:p>
          <a:p>
            <a:pPr marL="0" indent="0" algn="just">
              <a:lnSpc>
                <a:spcPct val="150000"/>
              </a:lnSpc>
              <a:spcBef>
                <a:spcPct val="0"/>
              </a:spcBef>
              <a:spcAft>
                <a:spcPct val="30000"/>
              </a:spcAft>
              <a:buClr>
                <a:schemeClr val="tx1"/>
              </a:buClr>
              <a:buNone/>
              <a:defRPr/>
            </a:pPr>
            <a:r>
              <a:rPr lang="en-US" altLang="pl-PL" sz="1600" dirty="0" smtClean="0"/>
              <a:t>The following point are important choosing a crucible:</a:t>
            </a:r>
          </a:p>
          <a:p>
            <a:pPr marL="342900" indent="-342900" algn="just">
              <a:lnSpc>
                <a:spcPct val="150000"/>
              </a:lnSpc>
              <a:spcBef>
                <a:spcPct val="0"/>
              </a:spcBef>
              <a:spcAft>
                <a:spcPct val="30000"/>
              </a:spcAft>
              <a:buClr>
                <a:schemeClr val="tx1"/>
              </a:buClr>
              <a:buFont typeface="+mj-lt"/>
              <a:buAutoNum type="arabicPeriod"/>
              <a:defRPr/>
            </a:pPr>
            <a:r>
              <a:rPr lang="en-US" altLang="pl-PL" sz="1600" dirty="0" smtClean="0"/>
              <a:t>Protection of the measuring system  against contamination-</a:t>
            </a:r>
          </a:p>
          <a:p>
            <a:pPr marL="342900" indent="-342900" algn="just">
              <a:lnSpc>
                <a:spcPct val="150000"/>
              </a:lnSpc>
              <a:spcBef>
                <a:spcPct val="0"/>
              </a:spcBef>
              <a:spcAft>
                <a:spcPct val="30000"/>
              </a:spcAft>
              <a:buClr>
                <a:schemeClr val="tx1"/>
              </a:buClr>
              <a:buFont typeface="+mj-lt"/>
              <a:buAutoNum type="arabicPeriod"/>
              <a:defRPr/>
            </a:pPr>
            <a:r>
              <a:rPr lang="en-US" altLang="pl-PL" sz="1600" dirty="0" smtClean="0"/>
              <a:t>No direct contact with the sample;</a:t>
            </a:r>
          </a:p>
          <a:p>
            <a:pPr marL="342900" indent="-342900" algn="just">
              <a:lnSpc>
                <a:spcPct val="150000"/>
              </a:lnSpc>
              <a:spcBef>
                <a:spcPct val="0"/>
              </a:spcBef>
              <a:spcAft>
                <a:spcPct val="30000"/>
              </a:spcAft>
              <a:buClr>
                <a:schemeClr val="tx1"/>
              </a:buClr>
              <a:buFont typeface="+mj-lt"/>
              <a:buAutoNum type="arabicPeriod"/>
              <a:defRPr/>
            </a:pPr>
            <a:r>
              <a:rPr lang="en-US" altLang="pl-PL" sz="1600" dirty="0" smtClean="0"/>
              <a:t>No increase of the time constant</a:t>
            </a:r>
            <a:r>
              <a:rPr lang="pl-PL" altLang="pl-PL" sz="1600" dirty="0" smtClean="0"/>
              <a:t>;</a:t>
            </a:r>
            <a:endParaRPr lang="en-US" altLang="pl-PL" sz="1600" dirty="0" smtClean="0"/>
          </a:p>
          <a:p>
            <a:pPr marL="342900" indent="-342900" algn="just">
              <a:lnSpc>
                <a:spcPct val="150000"/>
              </a:lnSpc>
              <a:spcBef>
                <a:spcPct val="0"/>
              </a:spcBef>
              <a:spcAft>
                <a:spcPct val="30000"/>
              </a:spcAft>
              <a:buClr>
                <a:schemeClr val="tx1"/>
              </a:buClr>
              <a:buFont typeface="+mj-lt"/>
              <a:buAutoNum type="arabicPeriod"/>
              <a:defRPr/>
            </a:pPr>
            <a:r>
              <a:rPr lang="en-US" altLang="pl-PL" sz="1600" dirty="0" smtClean="0"/>
              <a:t>High heat conductivity-preferable flat bottom, decrease temperature gradients</a:t>
            </a:r>
            <a:r>
              <a:rPr lang="pl-PL" altLang="pl-PL" sz="1600" dirty="0" smtClean="0"/>
              <a:t>;</a:t>
            </a:r>
            <a:r>
              <a:rPr lang="en-US" altLang="pl-PL" sz="1600" dirty="0" smtClean="0"/>
              <a:t> </a:t>
            </a:r>
          </a:p>
          <a:p>
            <a:pPr marL="342900" indent="-342900" algn="just">
              <a:lnSpc>
                <a:spcPct val="150000"/>
              </a:lnSpc>
              <a:spcBef>
                <a:spcPct val="0"/>
              </a:spcBef>
              <a:spcAft>
                <a:spcPct val="30000"/>
              </a:spcAft>
              <a:buClr>
                <a:schemeClr val="tx1"/>
              </a:buClr>
              <a:buFont typeface="+mj-lt"/>
              <a:buAutoNum type="arabicPeriod"/>
              <a:defRPr/>
            </a:pPr>
            <a:r>
              <a:rPr lang="en-US" altLang="pl-PL" sz="1600" dirty="0" smtClean="0"/>
              <a:t>Inert material</a:t>
            </a:r>
            <a:r>
              <a:rPr lang="pl-PL" altLang="pl-PL" sz="1600" dirty="0" smtClean="0"/>
              <a:t>;</a:t>
            </a:r>
            <a:endParaRPr lang="en-US" altLang="pl-PL" sz="1600" dirty="0" smtClean="0"/>
          </a:p>
          <a:p>
            <a:pPr marL="342900" indent="-342900" algn="just">
              <a:lnSpc>
                <a:spcPct val="150000"/>
              </a:lnSpc>
              <a:spcBef>
                <a:spcPct val="0"/>
              </a:spcBef>
              <a:spcAft>
                <a:spcPct val="30000"/>
              </a:spcAft>
              <a:buClr>
                <a:schemeClr val="tx1"/>
              </a:buClr>
              <a:buFont typeface="+mj-lt"/>
              <a:buAutoNum type="arabicPeriod"/>
              <a:defRPr/>
            </a:pPr>
            <a:r>
              <a:rPr lang="en-US" altLang="pl-PL" sz="1600" dirty="0" smtClean="0"/>
              <a:t>No transitions in</a:t>
            </a:r>
            <a:r>
              <a:rPr lang="pl-PL" altLang="pl-PL" sz="1600" dirty="0" smtClean="0"/>
              <a:t> </a:t>
            </a:r>
            <a:r>
              <a:rPr lang="en-US" altLang="pl-PL" sz="1600" dirty="0" smtClean="0"/>
              <a:t>material –hard to achieve!</a:t>
            </a:r>
          </a:p>
          <a:p>
            <a:pPr marL="342900" indent="-342900" algn="just">
              <a:lnSpc>
                <a:spcPct val="150000"/>
              </a:lnSpc>
              <a:spcBef>
                <a:spcPct val="0"/>
              </a:spcBef>
              <a:spcAft>
                <a:spcPct val="30000"/>
              </a:spcAft>
              <a:buClr>
                <a:schemeClr val="tx1"/>
              </a:buClr>
              <a:buFont typeface="+mj-lt"/>
              <a:buAutoNum type="arabicPeriod"/>
              <a:defRPr/>
            </a:pPr>
            <a:r>
              <a:rPr lang="en-US" altLang="pl-PL" sz="1600" dirty="0" smtClean="0"/>
              <a:t>Free access of atmosphere in  crucible but no P increase;</a:t>
            </a:r>
            <a:endParaRPr lang="pl-PL" altLang="pl-PL" sz="1600" dirty="0" smtClean="0"/>
          </a:p>
          <a:p>
            <a:pPr marL="342900" indent="-342900" algn="just">
              <a:lnSpc>
                <a:spcPct val="150000"/>
              </a:lnSpc>
              <a:spcBef>
                <a:spcPct val="0"/>
              </a:spcBef>
              <a:spcAft>
                <a:spcPct val="30000"/>
              </a:spcAft>
              <a:buClr>
                <a:schemeClr val="tx1"/>
              </a:buClr>
              <a:buFont typeface="+mj-lt"/>
              <a:buAutoNum type="arabicPeriod"/>
              <a:defRPr/>
            </a:pPr>
            <a:r>
              <a:rPr lang="en-US" altLang="pl-PL" sz="1600" dirty="0" smtClean="0"/>
              <a:t>DSC, TGA- time for waiting in the robotic system may be dangerous- lids, hermetically sealed crucibles, a proper shape;</a:t>
            </a:r>
          </a:p>
          <a:p>
            <a:pPr marL="0" indent="0" algn="just">
              <a:lnSpc>
                <a:spcPct val="150000"/>
              </a:lnSpc>
              <a:spcBef>
                <a:spcPct val="0"/>
              </a:spcBef>
              <a:spcAft>
                <a:spcPct val="30000"/>
              </a:spcAft>
              <a:buClr>
                <a:schemeClr val="tx1"/>
              </a:buClr>
              <a:buNone/>
              <a:defRPr/>
            </a:pPr>
            <a:endParaRPr lang="pl-PL" altLang="pl-PL" sz="1800" dirty="0" smtClean="0"/>
          </a:p>
          <a:p>
            <a:pPr marL="0" indent="0" algn="just">
              <a:lnSpc>
                <a:spcPct val="150000"/>
              </a:lnSpc>
              <a:spcBef>
                <a:spcPct val="0"/>
              </a:spcBef>
              <a:spcAft>
                <a:spcPct val="30000"/>
              </a:spcAft>
              <a:buClr>
                <a:schemeClr val="tx1"/>
              </a:buClr>
              <a:buNone/>
              <a:defRPr/>
            </a:pPr>
            <a:endParaRPr lang="pl-PL" altLang="pl-PL" sz="1800" dirty="0"/>
          </a:p>
        </p:txBody>
      </p:sp>
      <p:grpSp>
        <p:nvGrpSpPr>
          <p:cNvPr id="46" name="Grupa 45"/>
          <p:cNvGrpSpPr/>
          <p:nvPr/>
        </p:nvGrpSpPr>
        <p:grpSpPr>
          <a:xfrm>
            <a:off x="6227980" y="1726264"/>
            <a:ext cx="4606282" cy="2423686"/>
            <a:chOff x="5691517" y="2277374"/>
            <a:chExt cx="5505570" cy="3302093"/>
          </a:xfrm>
        </p:grpSpPr>
        <p:grpSp>
          <p:nvGrpSpPr>
            <p:cNvPr id="41" name="Grupa 40"/>
            <p:cNvGrpSpPr/>
            <p:nvPr/>
          </p:nvGrpSpPr>
          <p:grpSpPr>
            <a:xfrm>
              <a:off x="5691517" y="2277374"/>
              <a:ext cx="5505570" cy="3302093"/>
              <a:chOff x="2481943" y="3220261"/>
              <a:chExt cx="5747619" cy="3172526"/>
            </a:xfrm>
          </p:grpSpPr>
          <p:sp>
            <p:nvSpPr>
              <p:cNvPr id="6" name="Owal 5"/>
              <p:cNvSpPr/>
              <p:nvPr/>
            </p:nvSpPr>
            <p:spPr>
              <a:xfrm>
                <a:off x="4629396" y="4334465"/>
                <a:ext cx="1555631" cy="854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crucible</a:t>
                </a:r>
                <a:endParaRPr lang="en-US" dirty="0">
                  <a:solidFill>
                    <a:srgbClr val="C00000"/>
                  </a:solidFill>
                </a:endParaRPr>
              </a:p>
            </p:txBody>
          </p:sp>
          <p:sp>
            <p:nvSpPr>
              <p:cNvPr id="7" name="Owal 6"/>
              <p:cNvSpPr/>
              <p:nvPr/>
            </p:nvSpPr>
            <p:spPr>
              <a:xfrm>
                <a:off x="5624944" y="5436988"/>
                <a:ext cx="1555631" cy="854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dirty="0" smtClean="0"/>
                  <a:t>TGA, DSC, SDT</a:t>
                </a:r>
                <a:endParaRPr lang="en-GB" sz="1600" dirty="0"/>
              </a:p>
            </p:txBody>
          </p:sp>
          <p:sp>
            <p:nvSpPr>
              <p:cNvPr id="8" name="Owal 7"/>
              <p:cNvSpPr/>
              <p:nvPr/>
            </p:nvSpPr>
            <p:spPr>
              <a:xfrm>
                <a:off x="6673931" y="4700912"/>
                <a:ext cx="1555631" cy="854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Sample </a:t>
                </a:r>
                <a:r>
                  <a:rPr lang="pl-PL" sz="1600" dirty="0" smtClean="0"/>
                  <a:t>robot</a:t>
                </a:r>
                <a:endParaRPr lang="en-GB" sz="1600" dirty="0"/>
              </a:p>
            </p:txBody>
          </p:sp>
          <p:sp>
            <p:nvSpPr>
              <p:cNvPr id="9" name="Owal 8"/>
              <p:cNvSpPr/>
              <p:nvPr/>
            </p:nvSpPr>
            <p:spPr>
              <a:xfrm>
                <a:off x="6553198" y="3588589"/>
                <a:ext cx="1555631" cy="854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sample</a:t>
                </a:r>
                <a:endParaRPr lang="en-US" sz="1600" dirty="0">
                  <a:solidFill>
                    <a:srgbClr val="FF0000"/>
                  </a:solidFill>
                </a:endParaRPr>
              </a:p>
            </p:txBody>
          </p:sp>
          <p:sp>
            <p:nvSpPr>
              <p:cNvPr id="10" name="Owal 9"/>
              <p:cNvSpPr/>
              <p:nvPr/>
            </p:nvSpPr>
            <p:spPr>
              <a:xfrm>
                <a:off x="4603666" y="3220261"/>
                <a:ext cx="1555631" cy="854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Crucible material</a:t>
                </a:r>
                <a:endParaRPr lang="en-US" sz="1600" dirty="0">
                  <a:solidFill>
                    <a:srgbClr val="FF0000"/>
                  </a:solidFill>
                </a:endParaRPr>
              </a:p>
            </p:txBody>
          </p:sp>
          <p:sp>
            <p:nvSpPr>
              <p:cNvPr id="11" name="Owal 10"/>
              <p:cNvSpPr/>
              <p:nvPr/>
            </p:nvSpPr>
            <p:spPr>
              <a:xfrm>
                <a:off x="2654134" y="3705364"/>
                <a:ext cx="1555631" cy="854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Crucible volume</a:t>
                </a:r>
                <a:endParaRPr lang="en-US" sz="1600" dirty="0"/>
              </a:p>
            </p:txBody>
          </p:sp>
          <p:sp>
            <p:nvSpPr>
              <p:cNvPr id="12" name="Owal 11"/>
              <p:cNvSpPr/>
              <p:nvPr/>
            </p:nvSpPr>
            <p:spPr>
              <a:xfrm>
                <a:off x="2481943" y="4756039"/>
                <a:ext cx="1964794" cy="854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Temperature range</a:t>
                </a:r>
                <a:endParaRPr lang="en-US" sz="1600" dirty="0">
                  <a:solidFill>
                    <a:srgbClr val="FF0000"/>
                  </a:solidFill>
                </a:endParaRPr>
              </a:p>
            </p:txBody>
          </p:sp>
          <p:sp>
            <p:nvSpPr>
              <p:cNvPr id="13" name="Owal 12"/>
              <p:cNvSpPr/>
              <p:nvPr/>
            </p:nvSpPr>
            <p:spPr>
              <a:xfrm>
                <a:off x="3776352" y="5538026"/>
                <a:ext cx="1719701" cy="854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atmosphere</a:t>
                </a:r>
                <a:endParaRPr lang="en-US" sz="1600" dirty="0"/>
              </a:p>
            </p:txBody>
          </p:sp>
          <p:cxnSp>
            <p:nvCxnSpPr>
              <p:cNvPr id="15" name="Łącznik prosty ze strzałką 14"/>
              <p:cNvCxnSpPr/>
              <p:nvPr/>
            </p:nvCxnSpPr>
            <p:spPr>
              <a:xfrm>
                <a:off x="5389418" y="3954566"/>
                <a:ext cx="0" cy="55878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p:cNvCxnSpPr/>
              <p:nvPr/>
            </p:nvCxnSpPr>
            <p:spPr>
              <a:xfrm flipH="1" flipV="1">
                <a:off x="5858420" y="4881677"/>
                <a:ext cx="1025461" cy="2524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Łącznik prosty ze strzałką 19"/>
              <p:cNvCxnSpPr/>
              <p:nvPr/>
            </p:nvCxnSpPr>
            <p:spPr>
              <a:xfrm flipH="1">
                <a:off x="5694219" y="4138551"/>
                <a:ext cx="1189661" cy="67959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Łącznik prosty ze strzałką 20"/>
              <p:cNvCxnSpPr/>
              <p:nvPr/>
            </p:nvCxnSpPr>
            <p:spPr>
              <a:xfrm flipH="1" flipV="1">
                <a:off x="5846618" y="4970548"/>
                <a:ext cx="538348" cy="64025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Łącznik prosty ze strzałką 28"/>
              <p:cNvCxnSpPr/>
              <p:nvPr/>
            </p:nvCxnSpPr>
            <p:spPr>
              <a:xfrm flipV="1">
                <a:off x="4174177" y="4891595"/>
                <a:ext cx="1116281" cy="29763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Łącznik prosty ze strzałką 31"/>
              <p:cNvCxnSpPr/>
              <p:nvPr/>
            </p:nvCxnSpPr>
            <p:spPr>
              <a:xfrm flipV="1">
                <a:off x="4732317" y="4970547"/>
                <a:ext cx="686864" cy="89962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 name="Łącznik prosty ze strzałką 25"/>
            <p:cNvCxnSpPr/>
            <p:nvPr/>
          </p:nvCxnSpPr>
          <p:spPr>
            <a:xfrm>
              <a:off x="6730249" y="3547517"/>
              <a:ext cx="1256805" cy="44631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28206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3772"/>
            <a:ext cx="10515600" cy="536174"/>
          </a:xfrm>
        </p:spPr>
        <p:txBody>
          <a:bodyPr>
            <a:noAutofit/>
          </a:bodyPr>
          <a:lstStyle/>
          <a:p>
            <a:pPr marL="228600" lvl="0" algn="just">
              <a:lnSpc>
                <a:spcPct val="100000"/>
              </a:lnSpc>
              <a:spcBef>
                <a:spcPts val="1000"/>
              </a:spcBef>
            </a:pPr>
            <a:r>
              <a:rPr lang="en-GB" sz="2400" b="1" i="1" dirty="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Classical differential thermal </a:t>
            </a: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analysis– </a:t>
            </a:r>
            <a:r>
              <a:rPr lang="en-GB" sz="2400" b="1" i="1" dirty="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types </a:t>
            </a:r>
            <a:r>
              <a:rPr lang="pl-PL"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of the </a:t>
            </a:r>
            <a:r>
              <a:rPr lang="pl-PL" sz="2400" b="1" i="1" dirty="0" err="1"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crucibles</a:t>
            </a:r>
            <a:endParaRPr lang="en-US" sz="24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Rectangle 3"/>
          <p:cNvSpPr txBox="1">
            <a:spLocks noChangeArrowheads="1"/>
          </p:cNvSpPr>
          <p:nvPr/>
        </p:nvSpPr>
        <p:spPr>
          <a:xfrm>
            <a:off x="838200" y="4471253"/>
            <a:ext cx="10019212" cy="17672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ct val="0"/>
              </a:spcBef>
              <a:spcAft>
                <a:spcPct val="30000"/>
              </a:spcAft>
              <a:buClr>
                <a:schemeClr val="tx1"/>
              </a:buClr>
              <a:buNone/>
              <a:defRPr/>
            </a:pPr>
            <a:r>
              <a:rPr lang="en-US" altLang="pl-PL" sz="1800" dirty="0" smtClean="0"/>
              <a:t>Typical cups for the DTA different in the form  from the others: they let to contact </a:t>
            </a:r>
            <a:r>
              <a:rPr lang="en-US" altLang="pl-PL" sz="1800" dirty="0" err="1" smtClean="0"/>
              <a:t>thermoelement</a:t>
            </a:r>
            <a:r>
              <a:rPr lang="en-US" altLang="pl-PL" sz="1800" dirty="0" smtClean="0"/>
              <a:t> with the sample very near through the thin wall. Caps may be used from quartz, Pt (up to 900</a:t>
            </a:r>
            <a:r>
              <a:rPr lang="en-US" altLang="pl-PL" sz="1800" baseline="30000" dirty="0" smtClean="0"/>
              <a:t>o</a:t>
            </a:r>
            <a:r>
              <a:rPr lang="en-US" altLang="pl-PL" sz="1800" dirty="0" smtClean="0"/>
              <a:t>C) and ceramics e.g. Al</a:t>
            </a:r>
            <a:r>
              <a:rPr lang="en-US" altLang="pl-PL" sz="1800" baseline="-25000" dirty="0" smtClean="0"/>
              <a:t>2</a:t>
            </a:r>
            <a:r>
              <a:rPr lang="en-US" altLang="pl-PL" sz="1800" dirty="0" smtClean="0"/>
              <a:t>O</a:t>
            </a:r>
            <a:r>
              <a:rPr lang="en-US" altLang="pl-PL" sz="1800" baseline="-25000" dirty="0" smtClean="0"/>
              <a:t>3</a:t>
            </a:r>
            <a:r>
              <a:rPr lang="en-US" altLang="pl-PL" sz="1800" dirty="0" smtClean="0"/>
              <a:t>. For the DTA they are commonly not covered, as not controlled  heat transfer has no important influence on the temperature. </a:t>
            </a:r>
          </a:p>
        </p:txBody>
      </p:sp>
      <p:pic>
        <p:nvPicPr>
          <p:cNvPr id="3" name="Obraz 2"/>
          <p:cNvPicPr>
            <a:picLocks noChangeAspect="1"/>
          </p:cNvPicPr>
          <p:nvPr/>
        </p:nvPicPr>
        <p:blipFill rotWithShape="1">
          <a:blip r:embed="rId2" cstate="print">
            <a:extLst>
              <a:ext uri="{28A0092B-C50C-407E-A947-70E740481C1C}">
                <a14:useLocalDpi xmlns:a14="http://schemas.microsoft.com/office/drawing/2010/main" val="0"/>
              </a:ext>
            </a:extLst>
          </a:blip>
          <a:srcRect l="62034" t="11255" r="24330" b="62771"/>
          <a:stretch/>
        </p:blipFill>
        <p:spPr>
          <a:xfrm>
            <a:off x="10106891" y="1674420"/>
            <a:ext cx="1246909" cy="1781299"/>
          </a:xfrm>
          <a:prstGeom prst="rect">
            <a:avLst/>
          </a:prstGeom>
        </p:spPr>
      </p:pic>
      <p:pic>
        <p:nvPicPr>
          <p:cNvPr id="5" name="Obraz 4"/>
          <p:cNvPicPr>
            <a:picLocks noChangeAspect="1"/>
          </p:cNvPicPr>
          <p:nvPr/>
        </p:nvPicPr>
        <p:blipFill rotWithShape="1">
          <a:blip r:embed="rId3" cstate="print">
            <a:extLst>
              <a:ext uri="{28A0092B-C50C-407E-A947-70E740481C1C}">
                <a14:useLocalDpi xmlns:a14="http://schemas.microsoft.com/office/drawing/2010/main" val="0"/>
              </a:ext>
            </a:extLst>
          </a:blip>
          <a:srcRect l="18877" t="14039" r="24751" b="33261"/>
          <a:stretch/>
        </p:blipFill>
        <p:spPr>
          <a:xfrm>
            <a:off x="6507676" y="1674420"/>
            <a:ext cx="3443845" cy="2414650"/>
          </a:xfrm>
          <a:prstGeom prst="rect">
            <a:avLst/>
          </a:prstGeom>
        </p:spPr>
      </p:pic>
      <p:sp>
        <p:nvSpPr>
          <p:cNvPr id="6" name="pole tekstowe 5"/>
          <p:cNvSpPr txBox="1"/>
          <p:nvPr/>
        </p:nvSpPr>
        <p:spPr>
          <a:xfrm>
            <a:off x="838200" y="1425039"/>
            <a:ext cx="5514106" cy="2585323"/>
          </a:xfrm>
          <a:prstGeom prst="rect">
            <a:avLst/>
          </a:prstGeom>
          <a:noFill/>
        </p:spPr>
        <p:txBody>
          <a:bodyPr wrap="square" rtlCol="0">
            <a:spAutoFit/>
          </a:bodyPr>
          <a:lstStyle/>
          <a:p>
            <a:r>
              <a:rPr lang="en-US" dirty="0" smtClean="0">
                <a:solidFill>
                  <a:srgbClr val="FF0000"/>
                </a:solidFill>
              </a:rPr>
              <a:t>Typical choose of the crucible material</a:t>
            </a:r>
            <a:r>
              <a:rPr lang="en-US" dirty="0" smtClean="0"/>
              <a:t>:</a:t>
            </a:r>
          </a:p>
          <a:p>
            <a:pPr marL="285750" indent="-285750">
              <a:buClr>
                <a:srgbClr val="FF0000"/>
              </a:buClr>
              <a:buSzPct val="140000"/>
              <a:buFont typeface="Wingdings" panose="05000000000000000000" pitchFamily="2" charset="2"/>
              <a:buChar char="Ø"/>
            </a:pPr>
            <a:r>
              <a:rPr lang="en-US" dirty="0" smtClean="0"/>
              <a:t>TGA, HTDSC- aluminum oxide or plated with Pt</a:t>
            </a:r>
            <a:r>
              <a:rPr lang="pl-PL" dirty="0" smtClean="0"/>
              <a:t>;</a:t>
            </a:r>
            <a:endParaRPr lang="en-US" dirty="0" smtClean="0"/>
          </a:p>
          <a:p>
            <a:pPr marL="285750" indent="-285750">
              <a:buClr>
                <a:srgbClr val="FF0000"/>
              </a:buClr>
              <a:buSzPct val="140000"/>
              <a:buFont typeface="Wingdings" panose="05000000000000000000" pitchFamily="2" charset="2"/>
              <a:buChar char="Ø"/>
            </a:pPr>
            <a:r>
              <a:rPr lang="en-US" dirty="0" smtClean="0"/>
              <a:t>Pt large and tall (dangerous!)</a:t>
            </a:r>
            <a:r>
              <a:rPr lang="pl-PL" dirty="0" smtClean="0"/>
              <a:t>;</a:t>
            </a:r>
            <a:endParaRPr lang="en-US" dirty="0" smtClean="0"/>
          </a:p>
          <a:p>
            <a:pPr marL="285750" indent="-285750">
              <a:buClr>
                <a:srgbClr val="FF0000"/>
              </a:buClr>
              <a:buSzPct val="140000"/>
              <a:buFont typeface="Wingdings" panose="05000000000000000000" pitchFamily="2" charset="2"/>
              <a:buChar char="Ø"/>
            </a:pPr>
            <a:r>
              <a:rPr lang="en-US" dirty="0" smtClean="0"/>
              <a:t>Small or large e.g. </a:t>
            </a:r>
            <a:r>
              <a:rPr lang="pl-PL" dirty="0" smtClean="0"/>
              <a:t>150-</a:t>
            </a:r>
            <a:r>
              <a:rPr lang="en-US" dirty="0" smtClean="0"/>
              <a:t>900ml</a:t>
            </a:r>
            <a:r>
              <a:rPr lang="pl-PL" dirty="0" smtClean="0"/>
              <a:t>;</a:t>
            </a:r>
            <a:endParaRPr lang="en-US" dirty="0" smtClean="0"/>
          </a:p>
          <a:p>
            <a:pPr marL="285750" indent="-285750">
              <a:buClr>
                <a:srgbClr val="FF0000"/>
              </a:buClr>
              <a:buSzPct val="140000"/>
              <a:buFont typeface="Wingdings" panose="05000000000000000000" pitchFamily="2" charset="2"/>
              <a:buChar char="Ø"/>
            </a:pPr>
            <a:r>
              <a:rPr lang="en-US" dirty="0" smtClean="0"/>
              <a:t>Cu pans with lids – </a:t>
            </a:r>
            <a:r>
              <a:rPr lang="en-US" dirty="0" err="1" smtClean="0"/>
              <a:t>deoxidation</a:t>
            </a:r>
            <a:r>
              <a:rPr lang="en-US" dirty="0" smtClean="0"/>
              <a:t> activity-stabilize the sample</a:t>
            </a:r>
            <a:r>
              <a:rPr lang="pl-PL" dirty="0" smtClean="0"/>
              <a:t>;</a:t>
            </a:r>
            <a:endParaRPr lang="en-US" dirty="0" smtClean="0"/>
          </a:p>
          <a:p>
            <a:pPr marL="285750" indent="-285750">
              <a:buClr>
                <a:srgbClr val="FF0000"/>
              </a:buClr>
              <a:buSzPct val="140000"/>
              <a:buFont typeface="Wingdings" panose="05000000000000000000" pitchFamily="2" charset="2"/>
              <a:buChar char="Ø"/>
            </a:pPr>
            <a:r>
              <a:rPr lang="en-US" dirty="0" smtClean="0"/>
              <a:t>High or medium pressure crucibles- commonly steel with lids with </a:t>
            </a:r>
            <a:r>
              <a:rPr lang="en-US" dirty="0" err="1" smtClean="0"/>
              <a:t>o-ring</a:t>
            </a:r>
            <a:r>
              <a:rPr lang="en-US" dirty="0" smtClean="0"/>
              <a:t> rubber, Cu plated Au;</a:t>
            </a:r>
          </a:p>
          <a:p>
            <a:pPr marL="285750" indent="-285750">
              <a:buClr>
                <a:srgbClr val="FF0000"/>
              </a:buClr>
              <a:buSzPct val="140000"/>
              <a:buFont typeface="Wingdings" panose="05000000000000000000" pitchFamily="2" charset="2"/>
              <a:buChar char="Ø"/>
            </a:pPr>
            <a:r>
              <a:rPr lang="en-US" dirty="0" err="1" smtClean="0"/>
              <a:t>Ste</a:t>
            </a:r>
            <a:r>
              <a:rPr lang="pl-PL" dirty="0" smtClean="0"/>
              <a:t>e</a:t>
            </a:r>
            <a:r>
              <a:rPr lang="en-US" dirty="0" smtClean="0"/>
              <a:t>l crucibles plated with Pt or Au</a:t>
            </a:r>
            <a:r>
              <a:rPr lang="pl-PL" dirty="0" smtClean="0"/>
              <a:t>;</a:t>
            </a:r>
            <a:endParaRPr lang="en-US" dirty="0"/>
          </a:p>
        </p:txBody>
      </p:sp>
    </p:spTree>
    <p:extLst>
      <p:ext uri="{BB962C8B-B14F-4D97-AF65-F5344CB8AC3E}">
        <p14:creationId xmlns:p14="http://schemas.microsoft.com/office/powerpoint/2010/main" val="4217233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8111"/>
            <a:ext cx="10515600" cy="435571"/>
          </a:xfrm>
        </p:spPr>
        <p:txBody>
          <a:bodyPr>
            <a:noAutofit/>
          </a:bodyPr>
          <a:lstStyle/>
          <a:p>
            <a:pPr marL="228600" lvl="0" algn="just">
              <a:lnSpc>
                <a:spcPct val="150000"/>
              </a:lnSpc>
              <a:spcBef>
                <a:spcPts val="1000"/>
              </a:spcBef>
            </a:pPr>
            <a:r>
              <a:rPr lang="en-US"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Classical differential thermal analysis– some examples of application</a:t>
            </a:r>
            <a:endParaRPr lang="en-US" sz="24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Rectangle 3"/>
          <p:cNvSpPr txBox="1">
            <a:spLocks noChangeArrowheads="1"/>
          </p:cNvSpPr>
          <p:nvPr/>
        </p:nvSpPr>
        <p:spPr>
          <a:xfrm>
            <a:off x="838200" y="5605152"/>
            <a:ext cx="10416988" cy="10376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ct val="0"/>
              </a:spcBef>
              <a:spcAft>
                <a:spcPct val="30000"/>
              </a:spcAft>
              <a:buClr>
                <a:srgbClr val="FF0000"/>
              </a:buClr>
              <a:buFont typeface="Wingdings" panose="05000000000000000000" pitchFamily="2" charset="2"/>
              <a:buChar char="Ø"/>
              <a:defRPr/>
            </a:pPr>
            <a:r>
              <a:rPr lang="en-US" altLang="pl-PL" sz="2000" dirty="0" smtClean="0"/>
              <a:t>The process</a:t>
            </a:r>
            <a:r>
              <a:rPr lang="pl-PL" altLang="pl-PL" sz="2000" dirty="0" smtClean="0"/>
              <a:t> of the </a:t>
            </a:r>
            <a:r>
              <a:rPr lang="en-US" altLang="pl-PL" sz="2000" dirty="0" smtClean="0"/>
              <a:t>sample preparation  in  thermal analysis does </a:t>
            </a:r>
            <a:r>
              <a:rPr lang="en-US" altLang="pl-PL" sz="2000" dirty="0" smtClean="0">
                <a:solidFill>
                  <a:srgbClr val="FF0000"/>
                </a:solidFill>
              </a:rPr>
              <a:t>not change </a:t>
            </a:r>
            <a:r>
              <a:rPr lang="pl-PL" altLang="pl-PL" sz="2000" dirty="0" smtClean="0">
                <a:solidFill>
                  <a:srgbClr val="FF0000"/>
                </a:solidFill>
              </a:rPr>
              <a:t>in </a:t>
            </a:r>
            <a:r>
              <a:rPr lang="en-GB" altLang="pl-PL" sz="2000" dirty="0" smtClean="0">
                <a:solidFill>
                  <a:srgbClr val="FF0000"/>
                </a:solidFill>
              </a:rPr>
              <a:t>any</a:t>
            </a:r>
            <a:r>
              <a:rPr lang="pl-PL" altLang="pl-PL" sz="2000" dirty="0" smtClean="0">
                <a:solidFill>
                  <a:srgbClr val="FF0000"/>
                </a:solidFill>
              </a:rPr>
              <a:t> sens </a:t>
            </a:r>
            <a:r>
              <a:rPr lang="en-US" altLang="pl-PL" sz="2000" dirty="0" smtClean="0">
                <a:solidFill>
                  <a:srgbClr val="FF0000"/>
                </a:solidFill>
              </a:rPr>
              <a:t> chemical or physical state of the investigated matter;</a:t>
            </a:r>
          </a:p>
        </p:txBody>
      </p:sp>
      <p:pic>
        <p:nvPicPr>
          <p:cNvPr id="3" name="Obraz 2"/>
          <p:cNvPicPr>
            <a:picLocks noChangeAspect="1"/>
          </p:cNvPicPr>
          <p:nvPr/>
        </p:nvPicPr>
        <p:blipFill rotWithShape="1">
          <a:blip r:embed="rId2">
            <a:extLst>
              <a:ext uri="{28A0092B-C50C-407E-A947-70E740481C1C}">
                <a14:useLocalDpi xmlns:a14="http://schemas.microsoft.com/office/drawing/2010/main" val="0"/>
              </a:ext>
            </a:extLst>
          </a:blip>
          <a:srcRect l="5012" t="15642" r="6481"/>
          <a:stretch/>
        </p:blipFill>
        <p:spPr>
          <a:xfrm>
            <a:off x="720218" y="1286194"/>
            <a:ext cx="5573703" cy="3567615"/>
          </a:xfrm>
          <a:prstGeom prst="rect">
            <a:avLst/>
          </a:prstGeom>
        </p:spPr>
      </p:pic>
      <p:pic>
        <p:nvPicPr>
          <p:cNvPr id="4" name="Obraz 3"/>
          <p:cNvPicPr>
            <a:picLocks noChangeAspect="1"/>
          </p:cNvPicPr>
          <p:nvPr/>
        </p:nvPicPr>
        <p:blipFill rotWithShape="1">
          <a:blip r:embed="rId3">
            <a:extLst>
              <a:ext uri="{28A0092B-C50C-407E-A947-70E740481C1C}">
                <a14:useLocalDpi xmlns:a14="http://schemas.microsoft.com/office/drawing/2010/main" val="0"/>
              </a:ext>
            </a:extLst>
          </a:blip>
          <a:srcRect l="4114" t="16397" r="9343"/>
          <a:stretch/>
        </p:blipFill>
        <p:spPr>
          <a:xfrm>
            <a:off x="5890160" y="1242353"/>
            <a:ext cx="5365027" cy="3655299"/>
          </a:xfrm>
          <a:prstGeom prst="rect">
            <a:avLst/>
          </a:prstGeom>
        </p:spPr>
      </p:pic>
    </p:spTree>
    <p:extLst>
      <p:ext uri="{BB962C8B-B14F-4D97-AF65-F5344CB8AC3E}">
        <p14:creationId xmlns:p14="http://schemas.microsoft.com/office/powerpoint/2010/main" val="7919333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53017" y="762673"/>
            <a:ext cx="10515600" cy="586154"/>
          </a:xfrm>
        </p:spPr>
        <p:txBody>
          <a:bodyPr>
            <a:noAutofit/>
          </a:bodyPr>
          <a:lstStyle/>
          <a:p>
            <a:pPr marL="228600" lvl="0" algn="just">
              <a:lnSpc>
                <a:spcPct val="150000"/>
              </a:lnSpc>
              <a:spcBef>
                <a:spcPts val="1000"/>
              </a:spcBef>
            </a:pP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Improved DTA- or high temperature DSC construction </a:t>
            </a:r>
            <a:endParaRPr lang="en-GB" sz="24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Rectangle 3"/>
          <p:cNvSpPr txBox="1">
            <a:spLocks noChangeArrowheads="1"/>
          </p:cNvSpPr>
          <p:nvPr/>
        </p:nvSpPr>
        <p:spPr>
          <a:xfrm>
            <a:off x="838200" y="5308090"/>
            <a:ext cx="10416988" cy="12002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ct val="0"/>
              </a:spcBef>
              <a:spcAft>
                <a:spcPct val="30000"/>
              </a:spcAft>
              <a:buClr>
                <a:srgbClr val="FF0000"/>
              </a:buClr>
              <a:buFont typeface="Wingdings" panose="05000000000000000000" pitchFamily="2" charset="2"/>
              <a:buChar char="Ø"/>
              <a:defRPr/>
            </a:pPr>
            <a:r>
              <a:rPr lang="en-US" altLang="pl-PL" sz="1800" dirty="0" smtClean="0"/>
              <a:t>The pump system, high precision gas flux controllers and platinum made base plates of different construction were added.</a:t>
            </a:r>
            <a:r>
              <a:rPr lang="en-US" altLang="pl-PL" sz="1800" dirty="0" smtClean="0">
                <a:solidFill>
                  <a:srgbClr val="FF0000"/>
                </a:solidFill>
              </a:rPr>
              <a:t> </a:t>
            </a:r>
          </a:p>
          <a:p>
            <a:pPr algn="just">
              <a:lnSpc>
                <a:spcPct val="150000"/>
              </a:lnSpc>
              <a:spcBef>
                <a:spcPct val="0"/>
              </a:spcBef>
              <a:spcAft>
                <a:spcPct val="30000"/>
              </a:spcAft>
              <a:buClr>
                <a:srgbClr val="FF0000"/>
              </a:buClr>
              <a:buFont typeface="Wingdings" panose="05000000000000000000" pitchFamily="2" charset="2"/>
              <a:buChar char="Ø"/>
              <a:defRPr/>
            </a:pPr>
            <a:endParaRPr lang="en-US" altLang="pl-PL" sz="1800" dirty="0"/>
          </a:p>
          <a:p>
            <a:pPr algn="just">
              <a:lnSpc>
                <a:spcPct val="150000"/>
              </a:lnSpc>
              <a:spcBef>
                <a:spcPct val="0"/>
              </a:spcBef>
              <a:spcAft>
                <a:spcPct val="30000"/>
              </a:spcAft>
              <a:buClr>
                <a:srgbClr val="FF0000"/>
              </a:buClr>
              <a:buFont typeface="Wingdings" panose="05000000000000000000" pitchFamily="2" charset="2"/>
              <a:buChar char="Ø"/>
              <a:defRPr/>
            </a:pPr>
            <a:endParaRPr lang="en-GB" altLang="pl-PL" sz="1800" dirty="0" smtClean="0">
              <a:solidFill>
                <a:srgbClr val="FF0000"/>
              </a:solidFill>
            </a:endParaRPr>
          </a:p>
        </p:txBody>
      </p:sp>
      <p:pic>
        <p:nvPicPr>
          <p:cNvPr id="4" name="Picture 4" descr="P11303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7" y="1458121"/>
            <a:ext cx="2236543" cy="382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a 14"/>
          <p:cNvGrpSpPr/>
          <p:nvPr/>
        </p:nvGrpSpPr>
        <p:grpSpPr>
          <a:xfrm>
            <a:off x="4524940" y="1458121"/>
            <a:ext cx="4071347" cy="3693805"/>
            <a:chOff x="4524940" y="1458121"/>
            <a:chExt cx="4071347" cy="3693805"/>
          </a:xfrm>
        </p:grpSpPr>
        <p:pic>
          <p:nvPicPr>
            <p:cNvPr id="7" name="Picture 5" descr="P1130314"/>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4524940" y="1458121"/>
              <a:ext cx="2211055" cy="369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8"/>
            <p:cNvSpPr>
              <a:spLocks noChangeShapeType="1"/>
            </p:cNvSpPr>
            <p:nvPr/>
          </p:nvSpPr>
          <p:spPr bwMode="auto">
            <a:xfrm>
              <a:off x="5787208" y="2125013"/>
              <a:ext cx="1550905" cy="1681152"/>
            </a:xfrm>
            <a:prstGeom prst="line">
              <a:avLst/>
            </a:prstGeom>
            <a:noFill/>
            <a:ln w="9525">
              <a:solidFill>
                <a:srgbClr val="FF00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9" name="Text Box 9"/>
            <p:cNvSpPr txBox="1">
              <a:spLocks noChangeArrowheads="1"/>
            </p:cNvSpPr>
            <p:nvPr/>
          </p:nvSpPr>
          <p:spPr bwMode="auto">
            <a:xfrm>
              <a:off x="6844047" y="3806165"/>
              <a:ext cx="17522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Aft>
                  <a:spcPct val="0"/>
                </a:spcAft>
                <a:defRPr sz="2400">
                  <a:solidFill>
                    <a:schemeClr val="tx1"/>
                  </a:solidFill>
                  <a:latin typeface="Times New Roman" panose="02020603050405020304" pitchFamily="18" charset="0"/>
                </a:defRPr>
              </a:lvl1pPr>
              <a:lvl2pPr marL="801688" algn="l">
                <a:spcAft>
                  <a:spcPct val="0"/>
                </a:spcAft>
                <a:defRPr sz="2400">
                  <a:solidFill>
                    <a:schemeClr val="tx1"/>
                  </a:solidFill>
                  <a:latin typeface="Times New Roman" panose="02020603050405020304" pitchFamily="18" charset="0"/>
                </a:defRPr>
              </a:lvl2pPr>
              <a:lvl3pPr marL="981075" algn="l">
                <a:spcAft>
                  <a:spcPct val="0"/>
                </a:spcAft>
                <a:defRPr sz="2400">
                  <a:solidFill>
                    <a:schemeClr val="tx1"/>
                  </a:solidFill>
                  <a:latin typeface="Times New Roman" panose="02020603050405020304" pitchFamily="18" charset="0"/>
                </a:defRPr>
              </a:lvl3pPr>
              <a:lvl4pPr algn="l">
                <a:spcAft>
                  <a:spcPct val="0"/>
                </a:spcAft>
                <a:defRPr sz="2400">
                  <a:solidFill>
                    <a:schemeClr val="tx1"/>
                  </a:solidFill>
                  <a:latin typeface="Times New Roman" panose="02020603050405020304" pitchFamily="18" charset="0"/>
                </a:defRPr>
              </a:lvl4pPr>
              <a:lvl5pPr algn="l">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spcAft>
                  <a:spcPct val="30000"/>
                </a:spcAft>
                <a:buClr>
                  <a:srgbClr val="FF0000"/>
                </a:buClr>
                <a:buSzPct val="75000"/>
                <a:buFont typeface="Wingdings" panose="05000000000000000000" pitchFamily="2" charset="2"/>
                <a:buNone/>
                <a:defRPr/>
              </a:pPr>
              <a:r>
                <a:rPr lang="en-GB" altLang="pl-PL" sz="1800" dirty="0" smtClean="0">
                  <a:latin typeface="+mn-lt"/>
                </a:rPr>
                <a:t>Heat flux base plate from Pt and </a:t>
              </a:r>
              <a:r>
                <a:rPr lang="en-GB" altLang="pl-PL" sz="1800" dirty="0" err="1" smtClean="0">
                  <a:latin typeface="+mn-lt"/>
                </a:rPr>
                <a:t>thermoelements</a:t>
              </a:r>
              <a:endParaRPr lang="en-GB" altLang="pl-PL" sz="1800" dirty="0" smtClean="0">
                <a:effectLst>
                  <a:outerShdw blurRad="38100" dist="38100" dir="2700000" algn="tl">
                    <a:srgbClr val="000000"/>
                  </a:outerShdw>
                </a:effectLst>
                <a:latin typeface="+mn-lt"/>
              </a:endParaRPr>
            </a:p>
          </p:txBody>
        </p:sp>
      </p:grpSp>
      <p:grpSp>
        <p:nvGrpSpPr>
          <p:cNvPr id="3" name="Grupa 2"/>
          <p:cNvGrpSpPr/>
          <p:nvPr/>
        </p:nvGrpSpPr>
        <p:grpSpPr>
          <a:xfrm>
            <a:off x="7998263" y="1387650"/>
            <a:ext cx="2678217" cy="2327341"/>
            <a:chOff x="9097108" y="1440659"/>
            <a:chExt cx="2678217" cy="2327341"/>
          </a:xfrm>
        </p:grpSpPr>
        <p:pic>
          <p:nvPicPr>
            <p:cNvPr id="11" name="Picture 6" descr="P11303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9168" y="1440659"/>
              <a:ext cx="2566988"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a:off x="9097108" y="3121669"/>
              <a:ext cx="26782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Aft>
                  <a:spcPct val="0"/>
                </a:spcAft>
                <a:defRPr sz="2400">
                  <a:solidFill>
                    <a:schemeClr val="tx1"/>
                  </a:solidFill>
                  <a:latin typeface="Times New Roman" panose="02020603050405020304" pitchFamily="18" charset="0"/>
                </a:defRPr>
              </a:lvl1pPr>
              <a:lvl2pPr marL="712788" algn="l">
                <a:spcAft>
                  <a:spcPct val="0"/>
                </a:spcAft>
                <a:defRPr sz="2400">
                  <a:solidFill>
                    <a:schemeClr val="tx1"/>
                  </a:solidFill>
                  <a:latin typeface="Times New Roman" panose="02020603050405020304" pitchFamily="18" charset="0"/>
                </a:defRPr>
              </a:lvl2pPr>
              <a:lvl3pPr algn="l">
                <a:spcAft>
                  <a:spcPct val="0"/>
                </a:spcAft>
                <a:defRPr sz="2400">
                  <a:solidFill>
                    <a:schemeClr val="tx1"/>
                  </a:solidFill>
                  <a:latin typeface="Times New Roman" panose="02020603050405020304" pitchFamily="18" charset="0"/>
                </a:defRPr>
              </a:lvl3pPr>
              <a:lvl4pPr algn="l">
                <a:spcAft>
                  <a:spcPct val="0"/>
                </a:spcAft>
                <a:defRPr sz="2400">
                  <a:solidFill>
                    <a:schemeClr val="tx1"/>
                  </a:solidFill>
                  <a:latin typeface="Times New Roman" panose="02020603050405020304" pitchFamily="18" charset="0"/>
                </a:defRPr>
              </a:lvl4pPr>
              <a:lvl5pPr algn="l">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spcAft>
                  <a:spcPct val="30000"/>
                </a:spcAft>
                <a:buClr>
                  <a:srgbClr val="FF0000"/>
                </a:buClr>
                <a:buSzPct val="75000"/>
                <a:buFont typeface="Wingdings" panose="05000000000000000000" pitchFamily="2" charset="2"/>
                <a:buNone/>
                <a:defRPr/>
              </a:pPr>
              <a:r>
                <a:rPr lang="en-GB" altLang="pl-PL" sz="1800" dirty="0" smtClean="0">
                  <a:latin typeface="+mn-lt"/>
                </a:rPr>
                <a:t>Screws regulating position and inclination</a:t>
              </a:r>
            </a:p>
          </p:txBody>
        </p:sp>
        <p:sp>
          <p:nvSpPr>
            <p:cNvPr id="13" name="Line 11"/>
            <p:cNvSpPr>
              <a:spLocks noChangeShapeType="1"/>
            </p:cNvSpPr>
            <p:nvPr/>
          </p:nvSpPr>
          <p:spPr bwMode="auto">
            <a:xfrm flipH="1" flipV="1">
              <a:off x="9800491" y="2125013"/>
              <a:ext cx="738552" cy="996656"/>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4" name="Line 12"/>
            <p:cNvSpPr>
              <a:spLocks noChangeShapeType="1"/>
            </p:cNvSpPr>
            <p:nvPr/>
          </p:nvSpPr>
          <p:spPr bwMode="auto">
            <a:xfrm flipV="1">
              <a:off x="10539045" y="2202659"/>
              <a:ext cx="797335" cy="91901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749266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gn="just">
              <a:lnSpc>
                <a:spcPct val="150000"/>
              </a:lnSpc>
              <a:spcBef>
                <a:spcPts val="1000"/>
              </a:spcBef>
            </a:pPr>
            <a:r>
              <a:rPr lang="en-GB" sz="2400"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Improved DTA- or high temperature DSC -some remarks </a:t>
            </a:r>
            <a:endParaRPr lang="en-GB"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Rectangle 3"/>
          <p:cNvSpPr txBox="1">
            <a:spLocks noChangeArrowheads="1"/>
          </p:cNvSpPr>
          <p:nvPr/>
        </p:nvSpPr>
        <p:spPr>
          <a:xfrm>
            <a:off x="332534" y="1488608"/>
            <a:ext cx="11352959" cy="52562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ct val="0"/>
              </a:spcBef>
              <a:spcAft>
                <a:spcPct val="30000"/>
              </a:spcAft>
              <a:buClr>
                <a:srgbClr val="FF0000"/>
              </a:buClr>
              <a:buFont typeface="Wingdings" panose="05000000000000000000" pitchFamily="2" charset="2"/>
              <a:buChar char="Ø"/>
              <a:defRPr/>
            </a:pPr>
            <a:r>
              <a:rPr lang="en-US" altLang="pl-PL" sz="2000" dirty="0" smtClean="0">
                <a:solidFill>
                  <a:srgbClr val="FF0000"/>
                </a:solidFill>
              </a:rPr>
              <a:t>Addition of the defined way of the heat flux </a:t>
            </a:r>
            <a:r>
              <a:rPr lang="en-US" altLang="pl-PL" sz="2000" dirty="0" smtClean="0"/>
              <a:t>by the Pt base caused </a:t>
            </a:r>
            <a:r>
              <a:rPr lang="en-US" altLang="pl-PL" sz="2000" dirty="0" smtClean="0">
                <a:solidFill>
                  <a:srgbClr val="FF0000"/>
                </a:solidFill>
              </a:rPr>
              <a:t>decrease of the thermal gradients </a:t>
            </a:r>
            <a:r>
              <a:rPr lang="en-US" altLang="pl-PL" sz="2000" dirty="0" smtClean="0"/>
              <a:t>in the sample and changed type of the cups.  </a:t>
            </a:r>
          </a:p>
          <a:p>
            <a:pPr algn="just">
              <a:lnSpc>
                <a:spcPct val="150000"/>
              </a:lnSpc>
              <a:spcBef>
                <a:spcPct val="0"/>
              </a:spcBef>
              <a:spcAft>
                <a:spcPct val="30000"/>
              </a:spcAft>
              <a:buClr>
                <a:srgbClr val="FF0000"/>
              </a:buClr>
              <a:buFont typeface="Wingdings" panose="05000000000000000000" pitchFamily="2" charset="2"/>
              <a:buChar char="Ø"/>
              <a:defRPr/>
            </a:pPr>
            <a:r>
              <a:rPr lang="en-US" altLang="pl-PL" sz="2000" dirty="0" smtClean="0"/>
              <a:t>The </a:t>
            </a:r>
            <a:r>
              <a:rPr lang="en-US" altLang="pl-PL" sz="2000" dirty="0" smtClean="0">
                <a:solidFill>
                  <a:srgbClr val="FF0000"/>
                </a:solidFill>
              </a:rPr>
              <a:t>main signal changed for the heat flux in J/mg or </a:t>
            </a:r>
            <a:r>
              <a:rPr lang="en-US" altLang="pl-PL" sz="2000" dirty="0" err="1" smtClean="0">
                <a:solidFill>
                  <a:srgbClr val="FF0000"/>
                </a:solidFill>
              </a:rPr>
              <a:t>mW</a:t>
            </a:r>
            <a:r>
              <a:rPr lang="en-US" altLang="pl-PL" sz="2000" dirty="0" smtClean="0">
                <a:solidFill>
                  <a:srgbClr val="FF0000"/>
                </a:solidFill>
              </a:rPr>
              <a:t>/mg</a:t>
            </a:r>
            <a:r>
              <a:rPr lang="en-US" altLang="pl-PL" sz="2000" dirty="0" smtClean="0"/>
              <a:t>, but all other characteristic features of the classical DTA remained not changed.</a:t>
            </a:r>
          </a:p>
          <a:p>
            <a:pPr algn="just">
              <a:lnSpc>
                <a:spcPct val="150000"/>
              </a:lnSpc>
              <a:spcBef>
                <a:spcPct val="0"/>
              </a:spcBef>
              <a:spcAft>
                <a:spcPct val="30000"/>
              </a:spcAft>
              <a:buClr>
                <a:srgbClr val="FF0000"/>
              </a:buClr>
              <a:buFont typeface="Wingdings" panose="05000000000000000000" pitchFamily="2" charset="2"/>
              <a:buChar char="Ø"/>
              <a:defRPr/>
            </a:pPr>
            <a:r>
              <a:rPr lang="en-US" altLang="pl-PL" sz="2000" dirty="0" smtClean="0"/>
              <a:t>The high </a:t>
            </a:r>
            <a:r>
              <a:rPr lang="en-US" altLang="pl-PL" sz="2000" dirty="0" smtClean="0">
                <a:solidFill>
                  <a:srgbClr val="FF0000"/>
                </a:solidFill>
              </a:rPr>
              <a:t>effective system for evacuation and regulations </a:t>
            </a:r>
            <a:r>
              <a:rPr lang="en-US" altLang="pl-PL" sz="2000" dirty="0" smtClean="0"/>
              <a:t>of the integrated thermal elements position versus massive furnaces </a:t>
            </a:r>
            <a:r>
              <a:rPr lang="en-US" altLang="pl-PL" sz="2000" dirty="0" smtClean="0">
                <a:solidFill>
                  <a:srgbClr val="FF0000"/>
                </a:solidFill>
              </a:rPr>
              <a:t>does not preserve a linear base line in a full range</a:t>
            </a:r>
            <a:r>
              <a:rPr lang="en-US" altLang="pl-PL" sz="2000" dirty="0" smtClean="0"/>
              <a:t>.</a:t>
            </a:r>
          </a:p>
          <a:p>
            <a:pPr algn="just">
              <a:lnSpc>
                <a:spcPct val="150000"/>
              </a:lnSpc>
              <a:spcBef>
                <a:spcPct val="0"/>
              </a:spcBef>
              <a:spcAft>
                <a:spcPct val="30000"/>
              </a:spcAft>
              <a:buClr>
                <a:srgbClr val="FF0000"/>
              </a:buClr>
              <a:buFont typeface="Wingdings" panose="05000000000000000000" pitchFamily="2" charset="2"/>
              <a:buChar char="Ø"/>
              <a:defRPr/>
            </a:pPr>
            <a:r>
              <a:rPr lang="en-US" altLang="pl-PL" sz="2000" dirty="0" smtClean="0"/>
              <a:t>The </a:t>
            </a:r>
            <a:r>
              <a:rPr lang="en-US" altLang="pl-PL" sz="2000" dirty="0" smtClean="0">
                <a:solidFill>
                  <a:srgbClr val="FF0000"/>
                </a:solidFill>
              </a:rPr>
              <a:t>temperature calibration </a:t>
            </a:r>
            <a:r>
              <a:rPr lang="en-US" altLang="pl-PL" sz="2000" dirty="0" smtClean="0"/>
              <a:t>requires measurements of the </a:t>
            </a:r>
            <a:r>
              <a:rPr lang="en-US" altLang="pl-PL" sz="2000" dirty="0" smtClean="0">
                <a:solidFill>
                  <a:srgbClr val="FF0000"/>
                </a:solidFill>
              </a:rPr>
              <a:t>5 different standards </a:t>
            </a:r>
            <a:r>
              <a:rPr lang="en-US" altLang="pl-PL" sz="2000" dirty="0" smtClean="0"/>
              <a:t>with the internally controlled precision.</a:t>
            </a:r>
          </a:p>
          <a:p>
            <a:pPr algn="just">
              <a:lnSpc>
                <a:spcPct val="150000"/>
              </a:lnSpc>
              <a:spcBef>
                <a:spcPct val="0"/>
              </a:spcBef>
              <a:spcAft>
                <a:spcPct val="30000"/>
              </a:spcAft>
              <a:buClr>
                <a:srgbClr val="FF0000"/>
              </a:buClr>
              <a:buFont typeface="Wingdings" panose="05000000000000000000" pitchFamily="2" charset="2"/>
              <a:buChar char="Ø"/>
              <a:defRPr/>
            </a:pPr>
            <a:r>
              <a:rPr lang="en-US" altLang="pl-PL" sz="2000" dirty="0" smtClean="0">
                <a:solidFill>
                  <a:srgbClr val="FF0000"/>
                </a:solidFill>
              </a:rPr>
              <a:t>Awfully expensive spare parts!</a:t>
            </a:r>
          </a:p>
          <a:p>
            <a:pPr algn="just">
              <a:lnSpc>
                <a:spcPct val="80000"/>
              </a:lnSpc>
              <a:spcBef>
                <a:spcPct val="0"/>
              </a:spcBef>
              <a:spcAft>
                <a:spcPct val="30000"/>
              </a:spcAft>
              <a:buClr>
                <a:srgbClr val="FF0000"/>
              </a:buClr>
              <a:buFont typeface="Wingdings" panose="05000000000000000000" pitchFamily="2" charset="2"/>
              <a:buNone/>
              <a:defRPr/>
            </a:pPr>
            <a:endParaRPr lang="pl-PL" altLang="pl-PL" sz="2000" dirty="0" smtClean="0"/>
          </a:p>
        </p:txBody>
      </p:sp>
    </p:spTree>
    <p:extLst>
      <p:ext uri="{BB962C8B-B14F-4D97-AF65-F5344CB8AC3E}">
        <p14:creationId xmlns:p14="http://schemas.microsoft.com/office/powerpoint/2010/main" val="1256107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gn="just">
              <a:lnSpc>
                <a:spcPct val="150000"/>
              </a:lnSpc>
              <a:spcBef>
                <a:spcPts val="1000"/>
              </a:spcBef>
            </a:pPr>
            <a:r>
              <a:rPr lang="en-US" sz="2400"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Improved DTA- or high temperature DSC -some application areas, only small part! </a:t>
            </a:r>
            <a:endParaRPr lang="en-US"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6" name="Text Box 6"/>
          <p:cNvSpPr txBox="1">
            <a:spLocks noChangeArrowheads="1"/>
          </p:cNvSpPr>
          <p:nvPr/>
        </p:nvSpPr>
        <p:spPr bwMode="auto">
          <a:xfrm>
            <a:off x="1393581" y="1521436"/>
            <a:ext cx="2447925"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en-GB" altLang="pl-PL" sz="1800" dirty="0" smtClean="0">
                <a:latin typeface="+mn-lt"/>
              </a:rPr>
              <a:t>phase transitions, chemical reaction, decomposition,</a:t>
            </a:r>
          </a:p>
          <a:p>
            <a:pPr eaLnBrk="1" hangingPunct="1">
              <a:spcBef>
                <a:spcPct val="50000"/>
              </a:spcBef>
              <a:buClrTx/>
              <a:buSzTx/>
              <a:buFontTx/>
              <a:buNone/>
            </a:pPr>
            <a:r>
              <a:rPr lang="en-GB" altLang="pl-PL" sz="1800" dirty="0" smtClean="0">
                <a:latin typeface="+mn-lt"/>
              </a:rPr>
              <a:t>melting and freezing temperatures</a:t>
            </a:r>
            <a:endParaRPr lang="en-GB" altLang="pl-PL" sz="1800" dirty="0">
              <a:latin typeface="+mn-lt"/>
            </a:endParaRPr>
          </a:p>
        </p:txBody>
      </p:sp>
      <p:sp>
        <p:nvSpPr>
          <p:cNvPr id="7" name="Text Box 7"/>
          <p:cNvSpPr txBox="1">
            <a:spLocks noChangeArrowheads="1"/>
          </p:cNvSpPr>
          <p:nvPr/>
        </p:nvSpPr>
        <p:spPr bwMode="auto">
          <a:xfrm>
            <a:off x="4993237" y="1683018"/>
            <a:ext cx="18002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en-GB" altLang="pl-PL" sz="1800" dirty="0" smtClean="0">
                <a:latin typeface="+mn-lt"/>
              </a:rPr>
              <a:t>chemical composition</a:t>
            </a:r>
            <a:endParaRPr lang="en-GB" altLang="pl-PL" sz="1800" dirty="0">
              <a:latin typeface="+mn-lt"/>
            </a:endParaRPr>
          </a:p>
        </p:txBody>
      </p:sp>
      <p:sp>
        <p:nvSpPr>
          <p:cNvPr id="8" name="Text Box 8"/>
          <p:cNvSpPr txBox="1">
            <a:spLocks noChangeArrowheads="1"/>
          </p:cNvSpPr>
          <p:nvPr/>
        </p:nvSpPr>
        <p:spPr bwMode="auto">
          <a:xfrm>
            <a:off x="7441957" y="1765630"/>
            <a:ext cx="19446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en-GB" altLang="pl-PL" sz="1800" dirty="0" smtClean="0">
                <a:latin typeface="+mn-lt"/>
              </a:rPr>
              <a:t>purity</a:t>
            </a:r>
            <a:endParaRPr lang="en-GB" altLang="pl-PL" sz="1800" dirty="0">
              <a:latin typeface="+mn-lt"/>
            </a:endParaRPr>
          </a:p>
        </p:txBody>
      </p:sp>
      <p:sp>
        <p:nvSpPr>
          <p:cNvPr id="9" name="Line 9"/>
          <p:cNvSpPr>
            <a:spLocks noChangeShapeType="1"/>
          </p:cNvSpPr>
          <p:nvPr/>
        </p:nvSpPr>
        <p:spPr bwMode="auto">
          <a:xfrm>
            <a:off x="3625606" y="1970599"/>
            <a:ext cx="792163" cy="1"/>
          </a:xfrm>
          <a:prstGeom prst="line">
            <a:avLst/>
          </a:prstGeom>
          <a:noFill/>
          <a:ln w="38100">
            <a:solidFill>
              <a:srgbClr val="CC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0" name="Line 10"/>
          <p:cNvSpPr>
            <a:spLocks noChangeShapeType="1"/>
          </p:cNvSpPr>
          <p:nvPr/>
        </p:nvSpPr>
        <p:spPr bwMode="auto">
          <a:xfrm>
            <a:off x="6793462" y="1970601"/>
            <a:ext cx="504825" cy="0"/>
          </a:xfrm>
          <a:prstGeom prst="line">
            <a:avLst/>
          </a:prstGeom>
          <a:noFill/>
          <a:ln w="38100">
            <a:solidFill>
              <a:srgbClr val="CC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1" name="Text Box 11"/>
          <p:cNvSpPr txBox="1">
            <a:spLocks noChangeArrowheads="1"/>
          </p:cNvSpPr>
          <p:nvPr/>
        </p:nvSpPr>
        <p:spPr bwMode="auto">
          <a:xfrm>
            <a:off x="1393581" y="4039231"/>
            <a:ext cx="22320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nSpc>
                <a:spcPct val="150000"/>
              </a:lnSpc>
              <a:spcBef>
                <a:spcPct val="0"/>
              </a:spcBef>
              <a:buClrTx/>
              <a:buSzTx/>
              <a:buNone/>
            </a:pPr>
            <a:r>
              <a:rPr lang="en-GB" altLang="pl-PL" sz="1800" dirty="0">
                <a:latin typeface="+mn-lt"/>
              </a:rPr>
              <a:t>metals and alloys</a:t>
            </a:r>
          </a:p>
          <a:p>
            <a:pPr eaLnBrk="1" hangingPunct="1">
              <a:lnSpc>
                <a:spcPct val="150000"/>
              </a:lnSpc>
              <a:spcBef>
                <a:spcPct val="0"/>
              </a:spcBef>
              <a:buClrTx/>
              <a:buSzTx/>
              <a:buFontTx/>
              <a:buNone/>
            </a:pPr>
            <a:r>
              <a:rPr lang="en-GB" altLang="pl-PL" sz="1800" dirty="0" smtClean="0">
                <a:latin typeface="+mn-lt"/>
              </a:rPr>
              <a:t>minerals</a:t>
            </a:r>
          </a:p>
          <a:p>
            <a:pPr eaLnBrk="1" hangingPunct="1">
              <a:lnSpc>
                <a:spcPct val="150000"/>
              </a:lnSpc>
              <a:spcBef>
                <a:spcPct val="0"/>
              </a:spcBef>
              <a:buClrTx/>
              <a:buSzTx/>
              <a:buFontTx/>
              <a:buNone/>
            </a:pPr>
            <a:r>
              <a:rPr lang="en-GB" altLang="pl-PL" sz="1800" dirty="0" smtClean="0">
                <a:latin typeface="+mn-lt"/>
              </a:rPr>
              <a:t>oxide glasses SiO</a:t>
            </a:r>
            <a:r>
              <a:rPr lang="en-GB" altLang="pl-PL" sz="1800" baseline="-25000" dirty="0" smtClean="0">
                <a:latin typeface="+mn-lt"/>
              </a:rPr>
              <a:t>2</a:t>
            </a:r>
            <a:endParaRPr lang="pl-PL" altLang="pl-PL" sz="1800" baseline="-25000" dirty="0" smtClean="0">
              <a:latin typeface="+mn-lt"/>
            </a:endParaRPr>
          </a:p>
          <a:p>
            <a:pPr eaLnBrk="1" hangingPunct="1">
              <a:lnSpc>
                <a:spcPct val="150000"/>
              </a:lnSpc>
              <a:spcBef>
                <a:spcPct val="0"/>
              </a:spcBef>
              <a:buClrTx/>
              <a:buSzTx/>
              <a:buFontTx/>
              <a:buNone/>
            </a:pPr>
            <a:endParaRPr lang="en-GB" altLang="pl-PL" sz="1800" baseline="-25000" dirty="0" smtClean="0">
              <a:latin typeface="+mn-lt"/>
            </a:endParaRPr>
          </a:p>
          <a:p>
            <a:pPr eaLnBrk="1" hangingPunct="1">
              <a:lnSpc>
                <a:spcPct val="150000"/>
              </a:lnSpc>
              <a:spcBef>
                <a:spcPct val="0"/>
              </a:spcBef>
              <a:buClrTx/>
              <a:buSzTx/>
              <a:buFontTx/>
              <a:buNone/>
            </a:pPr>
            <a:r>
              <a:rPr lang="en-GB" altLang="pl-PL" sz="1800" dirty="0" smtClean="0">
                <a:latin typeface="+mn-lt"/>
              </a:rPr>
              <a:t>chemical compounds</a:t>
            </a:r>
            <a:endParaRPr lang="en-GB" altLang="pl-PL" sz="1800" dirty="0">
              <a:latin typeface="+mn-lt"/>
            </a:endParaRPr>
          </a:p>
        </p:txBody>
      </p:sp>
      <p:sp>
        <p:nvSpPr>
          <p:cNvPr id="12" name="Text Box 12"/>
          <p:cNvSpPr txBox="1">
            <a:spLocks noChangeArrowheads="1"/>
          </p:cNvSpPr>
          <p:nvPr/>
        </p:nvSpPr>
        <p:spPr bwMode="auto">
          <a:xfrm>
            <a:off x="1393581" y="3250223"/>
            <a:ext cx="19446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en-GB" altLang="pl-PL" sz="1800" dirty="0" smtClean="0">
                <a:latin typeface="+mn-lt"/>
              </a:rPr>
              <a:t>thermal stability</a:t>
            </a:r>
            <a:endParaRPr lang="en-GB" altLang="pl-PL" sz="1800" dirty="0">
              <a:latin typeface="+mn-lt"/>
            </a:endParaRPr>
          </a:p>
        </p:txBody>
      </p:sp>
      <p:sp>
        <p:nvSpPr>
          <p:cNvPr id="13" name="Text Box 13"/>
          <p:cNvSpPr txBox="1">
            <a:spLocks noChangeArrowheads="1"/>
          </p:cNvSpPr>
          <p:nvPr/>
        </p:nvSpPr>
        <p:spPr bwMode="auto">
          <a:xfrm>
            <a:off x="4992443" y="2399558"/>
            <a:ext cx="18018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en-GB" altLang="pl-PL" sz="1800" dirty="0" smtClean="0">
                <a:latin typeface="+mn-lt"/>
              </a:rPr>
              <a:t>phase equilibrium diagrams</a:t>
            </a:r>
            <a:endParaRPr lang="en-GB" altLang="pl-PL" sz="1800" dirty="0">
              <a:latin typeface="+mn-lt"/>
            </a:endParaRPr>
          </a:p>
        </p:txBody>
      </p:sp>
      <p:sp>
        <p:nvSpPr>
          <p:cNvPr id="14" name="Text Box 14"/>
          <p:cNvSpPr txBox="1">
            <a:spLocks noChangeArrowheads="1"/>
          </p:cNvSpPr>
          <p:nvPr/>
        </p:nvSpPr>
        <p:spPr bwMode="auto">
          <a:xfrm>
            <a:off x="4717929" y="3335142"/>
            <a:ext cx="2376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en-GB" altLang="pl-PL" sz="1800" dirty="0" smtClean="0">
                <a:latin typeface="+mn-lt"/>
              </a:rPr>
              <a:t>explosive materials</a:t>
            </a:r>
            <a:endParaRPr lang="en-GB" altLang="pl-PL" sz="1800" dirty="0">
              <a:latin typeface="+mn-lt"/>
            </a:endParaRPr>
          </a:p>
        </p:txBody>
      </p:sp>
      <p:sp>
        <p:nvSpPr>
          <p:cNvPr id="15" name="Line 15"/>
          <p:cNvSpPr>
            <a:spLocks noChangeShapeType="1"/>
          </p:cNvSpPr>
          <p:nvPr/>
        </p:nvSpPr>
        <p:spPr bwMode="auto">
          <a:xfrm>
            <a:off x="3625606" y="3443804"/>
            <a:ext cx="863600" cy="0"/>
          </a:xfrm>
          <a:prstGeom prst="line">
            <a:avLst/>
          </a:prstGeom>
          <a:noFill/>
          <a:ln w="38100">
            <a:solidFill>
              <a:srgbClr val="CC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6" name="Text Box 16"/>
          <p:cNvSpPr txBox="1">
            <a:spLocks noChangeArrowheads="1"/>
          </p:cNvSpPr>
          <p:nvPr/>
        </p:nvSpPr>
        <p:spPr bwMode="auto">
          <a:xfrm>
            <a:off x="5209931" y="3948764"/>
            <a:ext cx="5399454"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en-GB" altLang="pl-PL" sz="1800" dirty="0" smtClean="0">
                <a:latin typeface="+mn-lt"/>
              </a:rPr>
              <a:t>cements, bonding materials (</a:t>
            </a:r>
            <a:r>
              <a:rPr lang="en-GB" altLang="pl-PL" sz="1800" dirty="0" err="1" smtClean="0">
                <a:latin typeface="+mn-lt"/>
              </a:rPr>
              <a:t>hydratisation</a:t>
            </a:r>
            <a:r>
              <a:rPr lang="en-GB" altLang="pl-PL" sz="1800" dirty="0" smtClean="0">
                <a:latin typeface="+mn-lt"/>
              </a:rPr>
              <a:t> and </a:t>
            </a:r>
            <a:r>
              <a:rPr lang="en-GB" altLang="pl-PL" sz="1800" dirty="0" err="1" smtClean="0">
                <a:latin typeface="+mn-lt"/>
              </a:rPr>
              <a:t>dehydratisation</a:t>
            </a:r>
            <a:r>
              <a:rPr lang="en-GB" altLang="pl-PL" sz="1800" dirty="0" smtClean="0">
                <a:latin typeface="+mn-lt"/>
              </a:rPr>
              <a:t>)</a:t>
            </a:r>
          </a:p>
          <a:p>
            <a:pPr eaLnBrk="1" hangingPunct="1">
              <a:spcBef>
                <a:spcPct val="50000"/>
              </a:spcBef>
              <a:buClrTx/>
              <a:buSzTx/>
              <a:buFontTx/>
              <a:buNone/>
            </a:pPr>
            <a:r>
              <a:rPr lang="en-GB" altLang="pl-PL" sz="1800" dirty="0" smtClean="0">
                <a:latin typeface="+mn-lt"/>
              </a:rPr>
              <a:t>soils, clay m</a:t>
            </a:r>
            <a:r>
              <a:rPr lang="pl-PL" altLang="pl-PL" sz="1800" dirty="0" smtClean="0">
                <a:latin typeface="+mn-lt"/>
              </a:rPr>
              <a:t>a</a:t>
            </a:r>
            <a:r>
              <a:rPr lang="en-GB" altLang="pl-PL" sz="1800" dirty="0" err="1" smtClean="0">
                <a:latin typeface="+mn-lt"/>
              </a:rPr>
              <a:t>terials</a:t>
            </a:r>
            <a:r>
              <a:rPr lang="en-GB" altLang="pl-PL" sz="1800" dirty="0" smtClean="0">
                <a:latin typeface="+mn-lt"/>
              </a:rPr>
              <a:t>, natural materials</a:t>
            </a:r>
            <a:endParaRPr lang="pl-PL" altLang="pl-PL" sz="1800" dirty="0" smtClean="0">
              <a:latin typeface="+mn-lt"/>
            </a:endParaRPr>
          </a:p>
          <a:p>
            <a:pPr>
              <a:spcBef>
                <a:spcPct val="50000"/>
              </a:spcBef>
              <a:buClrTx/>
              <a:buSzTx/>
              <a:buNone/>
            </a:pPr>
            <a:r>
              <a:rPr lang="en-GB" altLang="pl-PL" sz="1800" dirty="0"/>
              <a:t>silicates–  Si content</a:t>
            </a:r>
          </a:p>
          <a:p>
            <a:pPr eaLnBrk="1" hangingPunct="1">
              <a:spcBef>
                <a:spcPct val="50000"/>
              </a:spcBef>
              <a:buClrTx/>
              <a:buSzTx/>
              <a:buFontTx/>
              <a:buNone/>
            </a:pPr>
            <a:endParaRPr lang="en-GB" altLang="pl-PL" sz="1800" dirty="0">
              <a:latin typeface="+mn-lt"/>
            </a:endParaRPr>
          </a:p>
        </p:txBody>
      </p:sp>
      <p:sp>
        <p:nvSpPr>
          <p:cNvPr id="17" name="Line 17"/>
          <p:cNvSpPr>
            <a:spLocks noChangeShapeType="1"/>
          </p:cNvSpPr>
          <p:nvPr/>
        </p:nvSpPr>
        <p:spPr bwMode="auto">
          <a:xfrm>
            <a:off x="3481144" y="5098440"/>
            <a:ext cx="936625" cy="0"/>
          </a:xfrm>
          <a:prstGeom prst="line">
            <a:avLst/>
          </a:prstGeom>
          <a:noFill/>
          <a:ln w="38100">
            <a:solidFill>
              <a:srgbClr val="CC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8" name="Text Box 18"/>
          <p:cNvSpPr txBox="1">
            <a:spLocks noChangeArrowheads="1"/>
          </p:cNvSpPr>
          <p:nvPr/>
        </p:nvSpPr>
        <p:spPr bwMode="auto">
          <a:xfrm>
            <a:off x="5209930" y="5442168"/>
            <a:ext cx="41767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en-GB" altLang="pl-PL" sz="1800" dirty="0" smtClean="0"/>
              <a:t>oxalates, chlorides, polymorphs organic and not organics</a:t>
            </a:r>
            <a:endParaRPr lang="en-GB" altLang="pl-PL" sz="1800" dirty="0"/>
          </a:p>
        </p:txBody>
      </p:sp>
      <p:sp>
        <p:nvSpPr>
          <p:cNvPr id="20" name="Line 20"/>
          <p:cNvSpPr>
            <a:spLocks noChangeShapeType="1"/>
          </p:cNvSpPr>
          <p:nvPr/>
        </p:nvSpPr>
        <p:spPr bwMode="auto">
          <a:xfrm flipH="1">
            <a:off x="3024552" y="4707648"/>
            <a:ext cx="2113941" cy="0"/>
          </a:xfrm>
          <a:prstGeom prst="line">
            <a:avLst/>
          </a:prstGeom>
          <a:noFill/>
          <a:ln w="38100">
            <a:solidFill>
              <a:srgbClr val="CC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21" name="Text Box 21"/>
          <p:cNvSpPr txBox="1">
            <a:spLocks noChangeArrowheads="1"/>
          </p:cNvSpPr>
          <p:nvPr/>
        </p:nvSpPr>
        <p:spPr bwMode="auto">
          <a:xfrm>
            <a:off x="6772093" y="2325367"/>
            <a:ext cx="32511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en-GB" altLang="pl-PL" sz="1800" dirty="0" smtClean="0"/>
              <a:t>precipitations and dissolution of phases</a:t>
            </a:r>
            <a:endParaRPr lang="en-GB" altLang="pl-PL" sz="1800" dirty="0"/>
          </a:p>
        </p:txBody>
      </p:sp>
      <p:sp>
        <p:nvSpPr>
          <p:cNvPr id="22" name="Line 22"/>
          <p:cNvSpPr>
            <a:spLocks noChangeShapeType="1"/>
          </p:cNvSpPr>
          <p:nvPr/>
        </p:nvSpPr>
        <p:spPr bwMode="auto">
          <a:xfrm>
            <a:off x="3697043" y="5829501"/>
            <a:ext cx="792163"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23" name="Line 23"/>
          <p:cNvSpPr>
            <a:spLocks noChangeShapeType="1"/>
          </p:cNvSpPr>
          <p:nvPr/>
        </p:nvSpPr>
        <p:spPr bwMode="auto">
          <a:xfrm>
            <a:off x="3625607" y="2872568"/>
            <a:ext cx="936624" cy="13312"/>
          </a:xfrm>
          <a:prstGeom prst="line">
            <a:avLst/>
          </a:prstGeom>
          <a:noFill/>
          <a:ln w="38100">
            <a:solidFill>
              <a:srgbClr val="CC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 name="pole tekstowe 2"/>
          <p:cNvSpPr txBox="1"/>
          <p:nvPr/>
        </p:nvSpPr>
        <p:spPr>
          <a:xfrm>
            <a:off x="7621674" y="2993969"/>
            <a:ext cx="4382294" cy="707886"/>
          </a:xfrm>
          <a:prstGeom prst="rect">
            <a:avLst/>
          </a:prstGeom>
          <a:noFill/>
        </p:spPr>
        <p:txBody>
          <a:bodyPr wrap="square" rtlCol="0">
            <a:spAutoFit/>
          </a:bodyPr>
          <a:lstStyle/>
          <a:p>
            <a:r>
              <a:rPr lang="en-US" sz="2000" dirty="0" smtClean="0">
                <a:solidFill>
                  <a:srgbClr val="FF0000"/>
                </a:solidFill>
              </a:rPr>
              <a:t>In cooperation with TGA much more applications</a:t>
            </a:r>
            <a:r>
              <a:rPr lang="pl-PL" sz="2000" dirty="0" smtClean="0">
                <a:solidFill>
                  <a:srgbClr val="FF0000"/>
                </a:solidFill>
              </a:rPr>
              <a:t>!!</a:t>
            </a:r>
            <a:endParaRPr lang="en-US" sz="2000" dirty="0">
              <a:solidFill>
                <a:srgbClr val="FF0000"/>
              </a:solidFill>
            </a:endParaRPr>
          </a:p>
        </p:txBody>
      </p:sp>
    </p:spTree>
    <p:extLst>
      <p:ext uri="{BB962C8B-B14F-4D97-AF65-F5344CB8AC3E}">
        <p14:creationId xmlns:p14="http://schemas.microsoft.com/office/powerpoint/2010/main" val="429132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838200" y="868794"/>
            <a:ext cx="10515600" cy="528932"/>
          </a:xfrm>
        </p:spPr>
        <p:txBody>
          <a:bodyPr>
            <a:normAutofit/>
          </a:bodyPr>
          <a:lstStyle/>
          <a:p>
            <a:r>
              <a:rPr lang="en-GB" sz="2400" dirty="0" smtClean="0"/>
              <a:t>Outline of the methods of the thermal analysis</a:t>
            </a:r>
            <a:r>
              <a:rPr lang="pl-PL" sz="2400" dirty="0" smtClean="0"/>
              <a:t> -1</a:t>
            </a:r>
            <a:endParaRPr lang="en-GB" sz="2400" dirty="0"/>
          </a:p>
        </p:txBody>
      </p:sp>
      <p:graphicFrame>
        <p:nvGraphicFramePr>
          <p:cNvPr id="9" name="Tabela 8"/>
          <p:cNvGraphicFramePr>
            <a:graphicFrameLocks noGrp="1"/>
          </p:cNvGraphicFramePr>
          <p:nvPr>
            <p:extLst>
              <p:ext uri="{D42A27DB-BD31-4B8C-83A1-F6EECF244321}">
                <p14:modId xmlns:p14="http://schemas.microsoft.com/office/powerpoint/2010/main" val="1868241677"/>
              </p:ext>
            </p:extLst>
          </p:nvPr>
        </p:nvGraphicFramePr>
        <p:xfrm>
          <a:off x="743606" y="1514557"/>
          <a:ext cx="10320580" cy="4480388"/>
        </p:xfrm>
        <a:graphic>
          <a:graphicData uri="http://schemas.openxmlformats.org/drawingml/2006/table">
            <a:tbl>
              <a:tblPr firstRow="1" bandRow="1">
                <a:tableStyleId>{616DA210-FB5B-4158-B5E0-FEB733F419BA}</a:tableStyleId>
              </a:tblPr>
              <a:tblGrid>
                <a:gridCol w="2064116">
                  <a:extLst>
                    <a:ext uri="{9D8B030D-6E8A-4147-A177-3AD203B41FA5}">
                      <a16:colId xmlns:a16="http://schemas.microsoft.com/office/drawing/2014/main" val="3340987208"/>
                    </a:ext>
                  </a:extLst>
                </a:gridCol>
                <a:gridCol w="662295">
                  <a:extLst>
                    <a:ext uri="{9D8B030D-6E8A-4147-A177-3AD203B41FA5}">
                      <a16:colId xmlns:a16="http://schemas.microsoft.com/office/drawing/2014/main" val="3767622998"/>
                    </a:ext>
                  </a:extLst>
                </a:gridCol>
                <a:gridCol w="1084882">
                  <a:extLst>
                    <a:ext uri="{9D8B030D-6E8A-4147-A177-3AD203B41FA5}">
                      <a16:colId xmlns:a16="http://schemas.microsoft.com/office/drawing/2014/main" val="3923701309"/>
                    </a:ext>
                  </a:extLst>
                </a:gridCol>
                <a:gridCol w="1937288">
                  <a:extLst>
                    <a:ext uri="{9D8B030D-6E8A-4147-A177-3AD203B41FA5}">
                      <a16:colId xmlns:a16="http://schemas.microsoft.com/office/drawing/2014/main" val="2853040103"/>
                    </a:ext>
                  </a:extLst>
                </a:gridCol>
                <a:gridCol w="4571999">
                  <a:extLst>
                    <a:ext uri="{9D8B030D-6E8A-4147-A177-3AD203B41FA5}">
                      <a16:colId xmlns:a16="http://schemas.microsoft.com/office/drawing/2014/main" val="3325117321"/>
                    </a:ext>
                  </a:extLst>
                </a:gridCol>
              </a:tblGrid>
              <a:tr h="212598">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METHOD</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ABR.</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RANGE</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a:t>
                      </a:r>
                      <a:r>
                        <a:rPr kumimoji="0" lang="en-GB" altLang="pl-PL" sz="1200" b="1" i="0" u="none" strike="noStrike" cap="none" normalizeH="0" baseline="30000" noProof="0" dirty="0" err="1" smtClean="0">
                          <a:ln>
                            <a:noFill/>
                          </a:ln>
                          <a:solidFill>
                            <a:schemeClr val="tx1"/>
                          </a:solidFill>
                          <a:effectLst/>
                          <a:latin typeface="+mn-lt"/>
                        </a:rPr>
                        <a:t>o</a:t>
                      </a:r>
                      <a:r>
                        <a:rPr kumimoji="0" lang="en-GB" altLang="pl-PL" sz="1200" b="1" i="0" u="none" strike="noStrike" cap="none" normalizeH="0" baseline="0" noProof="0" dirty="0" err="1" smtClean="0">
                          <a:ln>
                            <a:noFill/>
                          </a:ln>
                          <a:solidFill>
                            <a:schemeClr val="tx1"/>
                          </a:solidFill>
                          <a:effectLst/>
                          <a:latin typeface="+mn-lt"/>
                        </a:rPr>
                        <a:t>C</a:t>
                      </a:r>
                      <a:r>
                        <a:rPr kumimoji="0" lang="en-GB" altLang="pl-PL" sz="1200" b="1" i="0" u="none" strike="noStrike" cap="none" normalizeH="0" baseline="0" noProof="0" dirty="0" smtClean="0">
                          <a:ln>
                            <a:noFill/>
                          </a:ln>
                          <a:solidFill>
                            <a:schemeClr val="tx1"/>
                          </a:solidFill>
                          <a:effectLst/>
                          <a:latin typeface="+mn-lt"/>
                        </a:rPr>
                        <a:t>)</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MEASURED PROPERTY</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APPLICATION</a:t>
                      </a:r>
                    </a:p>
                  </a:txBody>
                  <a:tcPr marT="45697" marB="45697" horzOverflow="overflow"/>
                </a:tc>
                <a:extLst>
                  <a:ext uri="{0D108BD9-81ED-4DB2-BD59-A6C34878D82A}">
                    <a16:rowId xmlns:a16="http://schemas.microsoft.com/office/drawing/2014/main" val="2595606694"/>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Differential Thermal Analysis</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DTA</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100 –- 2000</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temperature difference</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tempertures</a:t>
                      </a: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of  phase transformation or chemical reaction </a:t>
                      </a:r>
                    </a:p>
                  </a:txBody>
                  <a:tcPr marT="45697" marB="45697" horzOverflow="overflow"/>
                </a:tc>
                <a:extLst>
                  <a:ext uri="{0D108BD9-81ED-4DB2-BD59-A6C34878D82A}">
                    <a16:rowId xmlns:a16="http://schemas.microsoft.com/office/drawing/2014/main" val="3949773720"/>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Differential Scanning Calorimetry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high-temperature</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(calibrated DTA)</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DSC (DTA)</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100 –- 1700</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heat flux</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defRPr/>
                      </a:pPr>
                      <a:r>
                        <a:rPr kumimoji="0" lang="en-GB" altLang="pl-PL" sz="1200" b="1"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tempertures</a:t>
                      </a: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of  phase transformation or chemical reaction, transformation enthalpy, heat capacity</a:t>
                      </a:r>
                    </a:p>
                  </a:txBody>
                  <a:tcPr marT="45697" marB="45697" horzOverflow="overflow"/>
                </a:tc>
                <a:extLst>
                  <a:ext uri="{0D108BD9-81ED-4DB2-BD59-A6C34878D82A}">
                    <a16:rowId xmlns:a16="http://schemas.microsoft.com/office/drawing/2014/main" val="3408240720"/>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Differential Scanning Calorimetry   </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DSC</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-170 –- 600; 710;</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1000;</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heat flux</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heat capacity, temperatures end enthalpy of phase transformation, chemical reactions</a:t>
                      </a:r>
                    </a:p>
                  </a:txBody>
                  <a:tcPr marT="45697" marB="45697" horzOverflow="overflow"/>
                </a:tc>
                <a:extLst>
                  <a:ext uri="{0D108BD9-81ED-4DB2-BD59-A6C34878D82A}">
                    <a16:rowId xmlns:a16="http://schemas.microsoft.com/office/drawing/2014/main" val="4074985444"/>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Differential Scanning Calorimetry   </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DSC</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-170 –- 600; 710</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pl-PL"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a:t>
                      </a:r>
                      <a:r>
                        <a:rPr kumimoji="0" lang="en-GB" altLang="pl-PL" sz="1200" b="1"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ower</a:t>
                      </a: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compensation</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heat capacity, temperatures end enthalpy of phase transformation, chemical reactions</a:t>
                      </a:r>
                    </a:p>
                  </a:txBody>
                  <a:tcPr marT="45722" marB="45722" horzOverflow="overflow"/>
                </a:tc>
                <a:extLst>
                  <a:ext uri="{0D108BD9-81ED-4DB2-BD59-A6C34878D82A}">
                    <a16:rowId xmlns:a16="http://schemas.microsoft.com/office/drawing/2014/main" val="87599081"/>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defRPr/>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Pressure Differential Scanning Calorimetry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PDSC</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-170 –- 600; 710</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defRPr/>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heat flux under increased hydrostatic pressure</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heat capacity, temperatures end enthalpy of phase transformation, chemical reactions under pressure</a:t>
                      </a:r>
                    </a:p>
                  </a:txBody>
                  <a:tcPr marT="45722" marB="45722" horzOverflow="overflow"/>
                </a:tc>
                <a:extLst>
                  <a:ext uri="{0D108BD9-81ED-4DB2-BD59-A6C34878D82A}">
                    <a16:rowId xmlns:a16="http://schemas.microsoft.com/office/drawing/2014/main" val="1942553204"/>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Modulated</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Differential Scanning Calorimetry   </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TM-DSC</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MDSC</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-170 –- 600; 710</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defRPr/>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heat flux under modulated </a:t>
                      </a:r>
                      <a:r>
                        <a:rPr kumimoji="0" lang="en-GB" altLang="pl-PL" sz="1200" b="1"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amplitudę</a:t>
                      </a: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and frequency of heat </a:t>
                      </a:r>
                      <a:r>
                        <a:rPr kumimoji="0" lang="en-GB" altLang="pl-PL" sz="1200" b="1"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tranfer</a:t>
                      </a:r>
                      <a:endPar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pl-PL"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r</a:t>
                      </a:r>
                      <a:r>
                        <a:rPr kumimoji="0" lang="en-GB" altLang="pl-PL" sz="1200" b="1"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eversibiity</a:t>
                      </a: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of the phase transformations, reversible heat capacity, temperatures end enthalpy of phase transformation, chemical reactions, </a:t>
                      </a:r>
                    </a:p>
                  </a:txBody>
                  <a:tcPr marT="45722" marB="45722" horzOverflow="overflow"/>
                </a:tc>
                <a:extLst>
                  <a:ext uri="{0D108BD9-81ED-4DB2-BD59-A6C34878D82A}">
                    <a16:rowId xmlns:a16="http://schemas.microsoft.com/office/drawing/2014/main" val="1435132212"/>
                  </a:ext>
                </a:extLst>
              </a:tr>
            </a:tbl>
          </a:graphicData>
        </a:graphic>
      </p:graphicFrame>
    </p:spTree>
    <p:extLst>
      <p:ext uri="{BB962C8B-B14F-4D97-AF65-F5344CB8AC3E}">
        <p14:creationId xmlns:p14="http://schemas.microsoft.com/office/powerpoint/2010/main" val="2305572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gn="just">
              <a:lnSpc>
                <a:spcPct val="150000"/>
              </a:lnSpc>
              <a:spcBef>
                <a:spcPts val="1000"/>
              </a:spcBef>
            </a:pPr>
            <a:r>
              <a:rPr lang="en-GB" sz="2400"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Improved DTA- or high temperature DSC -some remarks </a:t>
            </a:r>
            <a:endParaRPr lang="en-GB"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Rectangle 3"/>
          <p:cNvSpPr txBox="1">
            <a:spLocks noChangeArrowheads="1"/>
          </p:cNvSpPr>
          <p:nvPr/>
        </p:nvSpPr>
        <p:spPr>
          <a:xfrm>
            <a:off x="332534" y="1488608"/>
            <a:ext cx="11352959" cy="52562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spcBef>
                <a:spcPct val="0"/>
              </a:spcBef>
              <a:spcAft>
                <a:spcPct val="30000"/>
              </a:spcAft>
              <a:buClr>
                <a:srgbClr val="FF0000"/>
              </a:buClr>
              <a:buFont typeface="Wingdings" panose="05000000000000000000" pitchFamily="2" charset="2"/>
              <a:buNone/>
              <a:defRPr/>
            </a:pPr>
            <a:endParaRPr lang="pl-PL" altLang="pl-PL" sz="2000" dirty="0" smtClean="0"/>
          </a:p>
        </p:txBody>
      </p:sp>
      <p:sp>
        <p:nvSpPr>
          <p:cNvPr id="3" name="pole tekstowe 2"/>
          <p:cNvSpPr txBox="1"/>
          <p:nvPr/>
        </p:nvSpPr>
        <p:spPr>
          <a:xfrm>
            <a:off x="1184031" y="1699846"/>
            <a:ext cx="9472246" cy="1754326"/>
          </a:xfrm>
          <a:prstGeom prst="rect">
            <a:avLst/>
          </a:prstGeom>
          <a:noFill/>
        </p:spPr>
        <p:txBody>
          <a:bodyPr wrap="square" rtlCol="0">
            <a:spAutoFit/>
          </a:bodyPr>
          <a:lstStyle/>
          <a:p>
            <a:pPr>
              <a:lnSpc>
                <a:spcPct val="150000"/>
              </a:lnSpc>
            </a:pPr>
            <a:r>
              <a:rPr lang="en-GB" dirty="0" smtClean="0">
                <a:solidFill>
                  <a:srgbClr val="FF0000"/>
                </a:solidFill>
              </a:rPr>
              <a:t>The improved DTA – DSC is hard to be classified as the method</a:t>
            </a:r>
            <a:r>
              <a:rPr lang="en-GB" dirty="0" smtClean="0"/>
              <a:t>. Most of the textbooks discuss its properties and application together with the DSC calorimetry.  Most of everything what applies to the method of classical DTA and modern DSC may be applied to the high temperature DSC, so the further discussion concerning the method will be done together with the DSC.</a:t>
            </a:r>
            <a:endParaRPr lang="en-GB" dirty="0"/>
          </a:p>
        </p:txBody>
      </p:sp>
      <p:sp>
        <p:nvSpPr>
          <p:cNvPr id="4" name="pole tekstowe 3"/>
          <p:cNvSpPr txBox="1"/>
          <p:nvPr/>
        </p:nvSpPr>
        <p:spPr>
          <a:xfrm>
            <a:off x="1113692" y="4065909"/>
            <a:ext cx="9612923" cy="967957"/>
          </a:xfrm>
          <a:prstGeom prst="rect">
            <a:avLst/>
          </a:prstGeom>
          <a:noFill/>
        </p:spPr>
        <p:txBody>
          <a:bodyPr wrap="square" rtlCol="0">
            <a:spAutoFit/>
          </a:bodyPr>
          <a:lstStyle/>
          <a:p>
            <a:pPr>
              <a:lnSpc>
                <a:spcPct val="150000"/>
              </a:lnSpc>
            </a:pPr>
            <a:r>
              <a:rPr lang="en-GB" sz="2000" dirty="0" smtClean="0">
                <a:solidFill>
                  <a:srgbClr val="FF0000"/>
                </a:solidFill>
              </a:rPr>
              <a:t>The method of TA technically most similar to the classical DTA is </a:t>
            </a:r>
            <a:r>
              <a:rPr lang="en-GB" sz="2000" dirty="0" err="1" smtClean="0">
                <a:solidFill>
                  <a:srgbClr val="FF0000"/>
                </a:solidFill>
              </a:rPr>
              <a:t>thermogra</a:t>
            </a:r>
            <a:r>
              <a:rPr lang="pl-PL" sz="2000" dirty="0" smtClean="0">
                <a:solidFill>
                  <a:srgbClr val="FF0000"/>
                </a:solidFill>
              </a:rPr>
              <a:t>v</a:t>
            </a:r>
            <a:r>
              <a:rPr lang="en-GB" sz="2000" dirty="0" err="1" smtClean="0">
                <a:solidFill>
                  <a:srgbClr val="FF0000"/>
                </a:solidFill>
              </a:rPr>
              <a:t>imetry</a:t>
            </a:r>
            <a:r>
              <a:rPr lang="pl-PL" sz="2000" dirty="0" smtClean="0">
                <a:solidFill>
                  <a:srgbClr val="FF0000"/>
                </a:solidFill>
              </a:rPr>
              <a:t> (TGA –SDT)</a:t>
            </a:r>
            <a:r>
              <a:rPr lang="en-GB" sz="2000" dirty="0" smtClean="0">
                <a:solidFill>
                  <a:srgbClr val="FF0000"/>
                </a:solidFill>
              </a:rPr>
              <a:t>. This method will be discussed next.</a:t>
            </a:r>
            <a:endParaRPr lang="en-GB" sz="2000" dirty="0">
              <a:solidFill>
                <a:srgbClr val="FF0000"/>
              </a:solidFill>
            </a:endParaRPr>
          </a:p>
        </p:txBody>
      </p:sp>
    </p:spTree>
    <p:extLst>
      <p:ext uri="{BB962C8B-B14F-4D97-AF65-F5344CB8AC3E}">
        <p14:creationId xmlns:p14="http://schemas.microsoft.com/office/powerpoint/2010/main" val="3358591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517966"/>
          </a:xfrm>
        </p:spPr>
        <p:txBody>
          <a:bodyPr>
            <a:noAutofit/>
          </a:bodyPr>
          <a:lstStyle/>
          <a:p>
            <a:pPr marL="228600" lvl="0" algn="ctr">
              <a:lnSpc>
                <a:spcPct val="150000"/>
              </a:lnSpc>
              <a:spcBef>
                <a:spcPts val="1000"/>
              </a:spcBef>
            </a:pP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TGA and SDT  equipment construction </a:t>
            </a:r>
            <a:endParaRPr lang="en-GB" sz="24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Rectangle 3"/>
          <p:cNvSpPr txBox="1">
            <a:spLocks noChangeArrowheads="1"/>
          </p:cNvSpPr>
          <p:nvPr/>
        </p:nvSpPr>
        <p:spPr>
          <a:xfrm>
            <a:off x="332534" y="1488608"/>
            <a:ext cx="11352959" cy="52562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spcBef>
                <a:spcPct val="0"/>
              </a:spcBef>
              <a:spcAft>
                <a:spcPct val="30000"/>
              </a:spcAft>
              <a:buClr>
                <a:srgbClr val="FF0000"/>
              </a:buClr>
              <a:buFont typeface="Wingdings" panose="05000000000000000000" pitchFamily="2" charset="2"/>
              <a:buNone/>
              <a:defRPr/>
            </a:pPr>
            <a:endParaRPr lang="pl-PL" altLang="pl-PL" sz="2000" dirty="0" smtClean="0"/>
          </a:p>
        </p:txBody>
      </p:sp>
      <p:sp>
        <p:nvSpPr>
          <p:cNvPr id="4" name="pole tekstowe 3"/>
          <p:cNvSpPr txBox="1"/>
          <p:nvPr/>
        </p:nvSpPr>
        <p:spPr>
          <a:xfrm>
            <a:off x="1202551" y="1844868"/>
            <a:ext cx="9612923" cy="4093428"/>
          </a:xfrm>
          <a:prstGeom prst="rect">
            <a:avLst/>
          </a:prstGeom>
          <a:noFill/>
        </p:spPr>
        <p:txBody>
          <a:bodyPr wrap="square" rtlCol="0">
            <a:spAutoFit/>
          </a:bodyPr>
          <a:lstStyle/>
          <a:p>
            <a:pPr>
              <a:spcBef>
                <a:spcPct val="50000"/>
              </a:spcBef>
            </a:pPr>
            <a:r>
              <a:rPr lang="en-US" altLang="pl-PL" sz="2000" dirty="0" err="1" smtClean="0">
                <a:solidFill>
                  <a:srgbClr val="FF0000"/>
                </a:solidFill>
              </a:rPr>
              <a:t>Thermogravimetric</a:t>
            </a:r>
            <a:r>
              <a:rPr lang="en-US" altLang="pl-PL" sz="2000" dirty="0" smtClean="0"/>
              <a:t> measurement shows </a:t>
            </a:r>
            <a:r>
              <a:rPr lang="en-US" altLang="pl-PL" sz="2000" dirty="0" smtClean="0">
                <a:solidFill>
                  <a:srgbClr val="FF0000"/>
                </a:solidFill>
              </a:rPr>
              <a:t>mass change </a:t>
            </a:r>
            <a:r>
              <a:rPr lang="en-US" altLang="pl-PL" sz="2000" dirty="0" smtClean="0"/>
              <a:t>proceeding under the programmed temperature change, registered like DSC signals in time and temperature.  This names </a:t>
            </a:r>
            <a:r>
              <a:rPr lang="en-US" altLang="pl-PL" sz="2000" dirty="0" smtClean="0">
                <a:solidFill>
                  <a:srgbClr val="FF0000"/>
                </a:solidFill>
              </a:rPr>
              <a:t>TGA</a:t>
            </a:r>
            <a:r>
              <a:rPr lang="en-US" altLang="pl-PL" sz="2000" dirty="0" smtClean="0"/>
              <a:t>;</a:t>
            </a:r>
          </a:p>
          <a:p>
            <a:pPr>
              <a:spcBef>
                <a:spcPct val="50000"/>
              </a:spcBef>
            </a:pPr>
            <a:r>
              <a:rPr lang="en-US" altLang="pl-PL" sz="2000" dirty="0" smtClean="0"/>
              <a:t>The signal of the </a:t>
            </a:r>
            <a:r>
              <a:rPr lang="en-US" altLang="pl-PL" sz="2000" dirty="0" smtClean="0">
                <a:solidFill>
                  <a:srgbClr val="FF0000"/>
                </a:solidFill>
              </a:rPr>
              <a:t>mass change may be differentiated </a:t>
            </a:r>
            <a:r>
              <a:rPr lang="en-US" altLang="pl-PL" sz="2000" dirty="0" smtClean="0"/>
              <a:t>by time or temperature</a:t>
            </a:r>
            <a:r>
              <a:rPr lang="pl-PL" altLang="pl-PL" sz="2000" dirty="0" smtClean="0"/>
              <a:t>,</a:t>
            </a:r>
            <a:r>
              <a:rPr lang="en-US" altLang="pl-PL" sz="2000" dirty="0" smtClean="0"/>
              <a:t> giving the rate of mass changes or making</a:t>
            </a:r>
            <a:r>
              <a:rPr lang="pl-PL" altLang="pl-PL" sz="2000" dirty="0" smtClean="0"/>
              <a:t>g</a:t>
            </a:r>
            <a:r>
              <a:rPr lang="en-US" altLang="pl-PL" sz="2000" dirty="0" smtClean="0"/>
              <a:t> easier characteristic temperatures determination</a:t>
            </a:r>
            <a:r>
              <a:rPr lang="pl-PL" altLang="pl-PL" sz="2000" dirty="0" smtClean="0"/>
              <a:t>. </a:t>
            </a:r>
            <a:r>
              <a:rPr lang="en-US" altLang="pl-PL" sz="2000" dirty="0" smtClean="0"/>
              <a:t>This names </a:t>
            </a:r>
            <a:r>
              <a:rPr lang="en-US" altLang="pl-PL" sz="2000" dirty="0" smtClean="0">
                <a:solidFill>
                  <a:srgbClr val="FF0000"/>
                </a:solidFill>
              </a:rPr>
              <a:t>DTGA</a:t>
            </a:r>
            <a:r>
              <a:rPr lang="en-US" altLang="pl-PL" sz="2000" dirty="0" smtClean="0"/>
              <a:t>;</a:t>
            </a:r>
          </a:p>
          <a:p>
            <a:pPr>
              <a:spcBef>
                <a:spcPct val="50000"/>
              </a:spcBef>
            </a:pPr>
            <a:r>
              <a:rPr lang="en-US" altLang="pl-PL" sz="2000" dirty="0" smtClean="0"/>
              <a:t>It is advice to use other TA methods in cooperation and use external methods like </a:t>
            </a:r>
            <a:r>
              <a:rPr lang="en-US" altLang="pl-PL" sz="2000" dirty="0" smtClean="0">
                <a:solidFill>
                  <a:srgbClr val="FF0000"/>
                </a:solidFill>
              </a:rPr>
              <a:t>IR</a:t>
            </a:r>
            <a:r>
              <a:rPr lang="en-US" altLang="pl-PL" sz="2000" dirty="0" smtClean="0"/>
              <a:t> spectroscopy or mass spectroscopy</a:t>
            </a:r>
            <a:r>
              <a:rPr lang="pl-PL" altLang="pl-PL" sz="2000" dirty="0" smtClean="0"/>
              <a:t> (</a:t>
            </a:r>
            <a:r>
              <a:rPr lang="pl-PL" altLang="pl-PL" sz="2000" dirty="0" smtClean="0">
                <a:solidFill>
                  <a:srgbClr val="FF0000"/>
                </a:solidFill>
              </a:rPr>
              <a:t>MS</a:t>
            </a:r>
            <a:r>
              <a:rPr lang="pl-PL" altLang="pl-PL" sz="2000" dirty="0" smtClean="0"/>
              <a:t>)</a:t>
            </a:r>
            <a:r>
              <a:rPr lang="en-US" altLang="pl-PL" sz="2000" dirty="0" smtClean="0"/>
              <a:t>- very useful in </a:t>
            </a:r>
            <a:r>
              <a:rPr lang="en-US" altLang="pl-PL" sz="2000" dirty="0" smtClean="0">
                <a:solidFill>
                  <a:srgbClr val="FF0000"/>
                </a:solidFill>
              </a:rPr>
              <a:t>chemical analysis of composition and decomposition;</a:t>
            </a:r>
          </a:p>
          <a:p>
            <a:pPr>
              <a:spcBef>
                <a:spcPct val="50000"/>
              </a:spcBef>
            </a:pPr>
            <a:r>
              <a:rPr lang="en-US" altLang="pl-PL" sz="2000" dirty="0" smtClean="0"/>
              <a:t>This needs additional very precise ways for the transport of gaseous or solved in gas products to the spectrometers.</a:t>
            </a:r>
            <a:endParaRPr lang="pl-PL" altLang="pl-PL" sz="2000" dirty="0" smtClean="0"/>
          </a:p>
          <a:p>
            <a:pPr>
              <a:spcBef>
                <a:spcPct val="50000"/>
              </a:spcBef>
            </a:pPr>
            <a:r>
              <a:rPr lang="en-US" altLang="pl-PL" sz="2000" dirty="0" smtClean="0"/>
              <a:t>There are many different solutions in the construction of the TGA apparatus</a:t>
            </a:r>
            <a:r>
              <a:rPr lang="pl-PL" altLang="pl-PL" sz="2000" dirty="0" smtClean="0"/>
              <a:t>.</a:t>
            </a:r>
            <a:r>
              <a:rPr lang="en-US" altLang="pl-PL" sz="2000" dirty="0" smtClean="0"/>
              <a:t> </a:t>
            </a:r>
            <a:endParaRPr lang="en-US" altLang="pl-PL" sz="2000" dirty="0"/>
          </a:p>
        </p:txBody>
      </p:sp>
    </p:spTree>
    <p:extLst>
      <p:ext uri="{BB962C8B-B14F-4D97-AF65-F5344CB8AC3E}">
        <p14:creationId xmlns:p14="http://schemas.microsoft.com/office/powerpoint/2010/main" val="1122133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gn="just">
              <a:lnSpc>
                <a:spcPct val="150000"/>
              </a:lnSpc>
              <a:spcBef>
                <a:spcPts val="1000"/>
              </a:spcBef>
            </a:pPr>
            <a:r>
              <a:rPr lang="en-GB" sz="2400" b="1" i="1" dirty="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TGA </a:t>
            </a: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equipment </a:t>
            </a:r>
            <a:r>
              <a:rPr lang="en-GB" sz="2400" b="1" i="1" dirty="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construction </a:t>
            </a:r>
            <a:endParaRPr lang="en-GB"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grpSp>
        <p:nvGrpSpPr>
          <p:cNvPr id="4" name="Group 76"/>
          <p:cNvGrpSpPr>
            <a:grpSpLocks/>
          </p:cNvGrpSpPr>
          <p:nvPr/>
        </p:nvGrpSpPr>
        <p:grpSpPr bwMode="auto">
          <a:xfrm>
            <a:off x="1476375" y="1989138"/>
            <a:ext cx="3600450" cy="4032250"/>
            <a:chOff x="884" y="1253"/>
            <a:chExt cx="2268" cy="2540"/>
          </a:xfrm>
        </p:grpSpPr>
        <p:grpSp>
          <p:nvGrpSpPr>
            <p:cNvPr id="6" name="Group 75"/>
            <p:cNvGrpSpPr>
              <a:grpSpLocks/>
            </p:cNvGrpSpPr>
            <p:nvPr/>
          </p:nvGrpSpPr>
          <p:grpSpPr bwMode="auto">
            <a:xfrm>
              <a:off x="884" y="1253"/>
              <a:ext cx="2268" cy="2540"/>
              <a:chOff x="884" y="1389"/>
              <a:chExt cx="2268" cy="2540"/>
            </a:xfrm>
          </p:grpSpPr>
          <p:grpSp>
            <p:nvGrpSpPr>
              <p:cNvPr id="8" name="Group 74"/>
              <p:cNvGrpSpPr>
                <a:grpSpLocks/>
              </p:cNvGrpSpPr>
              <p:nvPr/>
            </p:nvGrpSpPr>
            <p:grpSpPr bwMode="auto">
              <a:xfrm>
                <a:off x="884" y="1389"/>
                <a:ext cx="2268" cy="2540"/>
                <a:chOff x="884" y="1208"/>
                <a:chExt cx="2268" cy="2540"/>
              </a:xfrm>
            </p:grpSpPr>
            <p:grpSp>
              <p:nvGrpSpPr>
                <p:cNvPr id="10" name="Group 73"/>
                <p:cNvGrpSpPr>
                  <a:grpSpLocks/>
                </p:cNvGrpSpPr>
                <p:nvPr/>
              </p:nvGrpSpPr>
              <p:grpSpPr bwMode="auto">
                <a:xfrm>
                  <a:off x="884" y="1208"/>
                  <a:ext cx="2268" cy="2540"/>
                  <a:chOff x="884" y="1208"/>
                  <a:chExt cx="2268" cy="2540"/>
                </a:xfrm>
              </p:grpSpPr>
              <p:grpSp>
                <p:nvGrpSpPr>
                  <p:cNvPr id="14" name="Group 62"/>
                  <p:cNvGrpSpPr>
                    <a:grpSpLocks/>
                  </p:cNvGrpSpPr>
                  <p:nvPr/>
                </p:nvGrpSpPr>
                <p:grpSpPr bwMode="auto">
                  <a:xfrm>
                    <a:off x="975" y="1208"/>
                    <a:ext cx="2177" cy="2540"/>
                    <a:chOff x="1020" y="1389"/>
                    <a:chExt cx="2177" cy="2540"/>
                  </a:xfrm>
                </p:grpSpPr>
                <p:grpSp>
                  <p:nvGrpSpPr>
                    <p:cNvPr id="27" name="Group 61"/>
                    <p:cNvGrpSpPr>
                      <a:grpSpLocks/>
                    </p:cNvGrpSpPr>
                    <p:nvPr/>
                  </p:nvGrpSpPr>
                  <p:grpSpPr bwMode="auto">
                    <a:xfrm>
                      <a:off x="1020" y="1389"/>
                      <a:ext cx="952" cy="2359"/>
                      <a:chOff x="975" y="1389"/>
                      <a:chExt cx="952" cy="2359"/>
                    </a:xfrm>
                  </p:grpSpPr>
                  <p:grpSp>
                    <p:nvGrpSpPr>
                      <p:cNvPr id="35" name="Group 11"/>
                      <p:cNvGrpSpPr>
                        <a:grpSpLocks/>
                      </p:cNvGrpSpPr>
                      <p:nvPr/>
                    </p:nvGrpSpPr>
                    <p:grpSpPr bwMode="auto">
                      <a:xfrm>
                        <a:off x="975" y="2024"/>
                        <a:ext cx="952" cy="1724"/>
                        <a:chOff x="930" y="1026"/>
                        <a:chExt cx="952" cy="1724"/>
                      </a:xfrm>
                    </p:grpSpPr>
                    <p:sp>
                      <p:nvSpPr>
                        <p:cNvPr id="39" name="Rectangle 12"/>
                        <p:cNvSpPr>
                          <a:spLocks noChangeArrowheads="1"/>
                        </p:cNvSpPr>
                        <p:nvPr/>
                      </p:nvSpPr>
                      <p:spPr bwMode="auto">
                        <a:xfrm>
                          <a:off x="1066" y="1026"/>
                          <a:ext cx="680" cy="1724"/>
                        </a:xfrm>
                        <a:prstGeom prst="rect">
                          <a:avLst/>
                        </a:prstGeom>
                        <a:solidFill>
                          <a:schemeClr val="accent1"/>
                        </a:solidFill>
                        <a:ln w="38100">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nvGrpSpPr>
                        <p:cNvPr id="40" name="Group 13"/>
                        <p:cNvGrpSpPr>
                          <a:grpSpLocks/>
                        </p:cNvGrpSpPr>
                        <p:nvPr/>
                      </p:nvGrpSpPr>
                      <p:grpSpPr bwMode="auto">
                        <a:xfrm>
                          <a:off x="930" y="1434"/>
                          <a:ext cx="136" cy="1225"/>
                          <a:chOff x="930" y="1434"/>
                          <a:chExt cx="136" cy="1225"/>
                        </a:xfrm>
                      </p:grpSpPr>
                      <p:sp>
                        <p:nvSpPr>
                          <p:cNvPr id="49" name="Rectangle 14"/>
                          <p:cNvSpPr>
                            <a:spLocks noChangeArrowheads="1"/>
                          </p:cNvSpPr>
                          <p:nvPr/>
                        </p:nvSpPr>
                        <p:spPr bwMode="auto">
                          <a:xfrm>
                            <a:off x="930" y="1434"/>
                            <a:ext cx="136" cy="1225"/>
                          </a:xfrm>
                          <a:prstGeom prst="rect">
                            <a:avLst/>
                          </a:prstGeom>
                          <a:solidFill>
                            <a:schemeClr val="accent1"/>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50" name="Oval 15"/>
                          <p:cNvSpPr>
                            <a:spLocks noChangeArrowheads="1"/>
                          </p:cNvSpPr>
                          <p:nvPr/>
                        </p:nvSpPr>
                        <p:spPr bwMode="auto">
                          <a:xfrm>
                            <a:off x="975" y="1525"/>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51" name="Oval 16"/>
                          <p:cNvSpPr>
                            <a:spLocks noChangeArrowheads="1"/>
                          </p:cNvSpPr>
                          <p:nvPr/>
                        </p:nvSpPr>
                        <p:spPr bwMode="auto">
                          <a:xfrm>
                            <a:off x="975" y="1706"/>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52" name="Oval 17"/>
                          <p:cNvSpPr>
                            <a:spLocks noChangeArrowheads="1"/>
                          </p:cNvSpPr>
                          <p:nvPr/>
                        </p:nvSpPr>
                        <p:spPr bwMode="auto">
                          <a:xfrm>
                            <a:off x="975" y="1888"/>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53" name="Oval 18"/>
                          <p:cNvSpPr>
                            <a:spLocks noChangeArrowheads="1"/>
                          </p:cNvSpPr>
                          <p:nvPr/>
                        </p:nvSpPr>
                        <p:spPr bwMode="auto">
                          <a:xfrm>
                            <a:off x="975" y="2069"/>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54" name="Oval 19"/>
                          <p:cNvSpPr>
                            <a:spLocks noChangeArrowheads="1"/>
                          </p:cNvSpPr>
                          <p:nvPr/>
                        </p:nvSpPr>
                        <p:spPr bwMode="auto">
                          <a:xfrm>
                            <a:off x="975" y="2296"/>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55" name="Oval 20"/>
                          <p:cNvSpPr>
                            <a:spLocks noChangeArrowheads="1"/>
                          </p:cNvSpPr>
                          <p:nvPr/>
                        </p:nvSpPr>
                        <p:spPr bwMode="auto">
                          <a:xfrm>
                            <a:off x="975" y="2478"/>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grpSp>
                      <p:nvGrpSpPr>
                        <p:cNvPr id="41" name="Group 21"/>
                        <p:cNvGrpSpPr>
                          <a:grpSpLocks/>
                        </p:cNvGrpSpPr>
                        <p:nvPr/>
                      </p:nvGrpSpPr>
                      <p:grpSpPr bwMode="auto">
                        <a:xfrm>
                          <a:off x="1746" y="1434"/>
                          <a:ext cx="136" cy="1225"/>
                          <a:chOff x="1746" y="1434"/>
                          <a:chExt cx="136" cy="1225"/>
                        </a:xfrm>
                      </p:grpSpPr>
                      <p:sp>
                        <p:nvSpPr>
                          <p:cNvPr id="42" name="Rectangle 22"/>
                          <p:cNvSpPr>
                            <a:spLocks noChangeArrowheads="1"/>
                          </p:cNvSpPr>
                          <p:nvPr/>
                        </p:nvSpPr>
                        <p:spPr bwMode="auto">
                          <a:xfrm>
                            <a:off x="1746" y="1434"/>
                            <a:ext cx="136" cy="1225"/>
                          </a:xfrm>
                          <a:prstGeom prst="rect">
                            <a:avLst/>
                          </a:prstGeom>
                          <a:solidFill>
                            <a:schemeClr val="accent1"/>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3" name="Oval 23"/>
                          <p:cNvSpPr>
                            <a:spLocks noChangeArrowheads="1"/>
                          </p:cNvSpPr>
                          <p:nvPr/>
                        </p:nvSpPr>
                        <p:spPr bwMode="auto">
                          <a:xfrm>
                            <a:off x="1791" y="1525"/>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4" name="Oval 24"/>
                          <p:cNvSpPr>
                            <a:spLocks noChangeArrowheads="1"/>
                          </p:cNvSpPr>
                          <p:nvPr/>
                        </p:nvSpPr>
                        <p:spPr bwMode="auto">
                          <a:xfrm>
                            <a:off x="1791" y="1706"/>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5" name="Oval 25"/>
                          <p:cNvSpPr>
                            <a:spLocks noChangeArrowheads="1"/>
                          </p:cNvSpPr>
                          <p:nvPr/>
                        </p:nvSpPr>
                        <p:spPr bwMode="auto">
                          <a:xfrm>
                            <a:off x="1791" y="1888"/>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6" name="Oval 26"/>
                          <p:cNvSpPr>
                            <a:spLocks noChangeArrowheads="1"/>
                          </p:cNvSpPr>
                          <p:nvPr/>
                        </p:nvSpPr>
                        <p:spPr bwMode="auto">
                          <a:xfrm>
                            <a:off x="1791" y="2069"/>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7" name="Oval 27"/>
                          <p:cNvSpPr>
                            <a:spLocks noChangeArrowheads="1"/>
                          </p:cNvSpPr>
                          <p:nvPr/>
                        </p:nvSpPr>
                        <p:spPr bwMode="auto">
                          <a:xfrm>
                            <a:off x="1791" y="2251"/>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8" name="Oval 28"/>
                          <p:cNvSpPr>
                            <a:spLocks noChangeArrowheads="1"/>
                          </p:cNvSpPr>
                          <p:nvPr/>
                        </p:nvSpPr>
                        <p:spPr bwMode="auto">
                          <a:xfrm>
                            <a:off x="1791" y="2478"/>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grpSp>
                  <p:sp>
                    <p:nvSpPr>
                      <p:cNvPr id="36" name="Line 55"/>
                      <p:cNvSpPr>
                        <a:spLocks noChangeShapeType="1"/>
                      </p:cNvSpPr>
                      <p:nvPr/>
                    </p:nvSpPr>
                    <p:spPr bwMode="auto">
                      <a:xfrm>
                        <a:off x="1383" y="1389"/>
                        <a:ext cx="0" cy="1406"/>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7" name="Line 59"/>
                      <p:cNvSpPr>
                        <a:spLocks noChangeShapeType="1"/>
                      </p:cNvSpPr>
                      <p:nvPr/>
                    </p:nvSpPr>
                    <p:spPr bwMode="auto">
                      <a:xfrm>
                        <a:off x="1292" y="2931"/>
                        <a:ext cx="182" cy="0"/>
                      </a:xfrm>
                      <a:prstGeom prst="line">
                        <a:avLst/>
                      </a:prstGeom>
                      <a:noFill/>
                      <a:ln w="762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8" name="Oval 60"/>
                      <p:cNvSpPr>
                        <a:spLocks noChangeArrowheads="1"/>
                      </p:cNvSpPr>
                      <p:nvPr/>
                    </p:nvSpPr>
                    <p:spPr bwMode="auto">
                      <a:xfrm flipV="1">
                        <a:off x="1338" y="2886"/>
                        <a:ext cx="91" cy="45"/>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sp>
                  <p:nvSpPr>
                    <p:cNvPr id="28" name="Rectangle 30"/>
                    <p:cNvSpPr>
                      <a:spLocks noChangeArrowheads="1"/>
                    </p:cNvSpPr>
                    <p:nvPr/>
                  </p:nvSpPr>
                  <p:spPr bwMode="auto">
                    <a:xfrm>
                      <a:off x="2335" y="1842"/>
                      <a:ext cx="90" cy="91"/>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29" name="Line 32"/>
                    <p:cNvSpPr>
                      <a:spLocks noChangeShapeType="1"/>
                    </p:cNvSpPr>
                    <p:nvPr/>
                  </p:nvSpPr>
                  <p:spPr bwMode="auto">
                    <a:xfrm>
                      <a:off x="1383" y="1752"/>
                      <a:ext cx="0" cy="1134"/>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0" name="Line 37"/>
                    <p:cNvSpPr>
                      <a:spLocks noChangeShapeType="1"/>
                    </p:cNvSpPr>
                    <p:nvPr/>
                  </p:nvSpPr>
                  <p:spPr bwMode="auto">
                    <a:xfrm>
                      <a:off x="1882" y="2976"/>
                      <a:ext cx="0" cy="953"/>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1" name="Line 45"/>
                    <p:cNvSpPr>
                      <a:spLocks noChangeShapeType="1"/>
                    </p:cNvSpPr>
                    <p:nvPr/>
                  </p:nvSpPr>
                  <p:spPr bwMode="auto">
                    <a:xfrm>
                      <a:off x="1383" y="1752"/>
                      <a:ext cx="1542"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2" name="Line 47"/>
                    <p:cNvSpPr>
                      <a:spLocks noChangeShapeType="1"/>
                    </p:cNvSpPr>
                    <p:nvPr/>
                  </p:nvSpPr>
                  <p:spPr bwMode="auto">
                    <a:xfrm flipH="1">
                      <a:off x="2471" y="1525"/>
                      <a:ext cx="726"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3" name="Oval 51"/>
                    <p:cNvSpPr>
                      <a:spLocks noChangeArrowheads="1"/>
                    </p:cNvSpPr>
                    <p:nvPr/>
                  </p:nvSpPr>
                  <p:spPr bwMode="auto">
                    <a:xfrm>
                      <a:off x="1882" y="1480"/>
                      <a:ext cx="91" cy="45"/>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4" name="Line 56"/>
                    <p:cNvSpPr>
                      <a:spLocks noChangeShapeType="1"/>
                    </p:cNvSpPr>
                    <p:nvPr/>
                  </p:nvSpPr>
                  <p:spPr bwMode="auto">
                    <a:xfrm>
                      <a:off x="2381" y="1389"/>
                      <a:ext cx="0" cy="453"/>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sp>
                <p:nvSpPr>
                  <p:cNvPr id="15" name="Line 44"/>
                  <p:cNvSpPr>
                    <a:spLocks noChangeShapeType="1"/>
                  </p:cNvSpPr>
                  <p:nvPr/>
                </p:nvSpPr>
                <p:spPr bwMode="auto">
                  <a:xfrm>
                    <a:off x="1338" y="1299"/>
                    <a:ext cx="0" cy="317"/>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6" name="Line 52"/>
                  <p:cNvSpPr>
                    <a:spLocks noChangeShapeType="1"/>
                  </p:cNvSpPr>
                  <p:nvPr/>
                </p:nvSpPr>
                <p:spPr bwMode="auto">
                  <a:xfrm>
                    <a:off x="1383" y="1208"/>
                    <a:ext cx="953"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7" name="Line 53"/>
                  <p:cNvSpPr>
                    <a:spLocks noChangeShapeType="1"/>
                  </p:cNvSpPr>
                  <p:nvPr/>
                </p:nvSpPr>
                <p:spPr bwMode="auto">
                  <a:xfrm>
                    <a:off x="1383" y="1208"/>
                    <a:ext cx="499" cy="91"/>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8" name="Line 54"/>
                  <p:cNvSpPr>
                    <a:spLocks noChangeShapeType="1"/>
                  </p:cNvSpPr>
                  <p:nvPr/>
                </p:nvSpPr>
                <p:spPr bwMode="auto">
                  <a:xfrm flipV="1">
                    <a:off x="1882" y="1208"/>
                    <a:ext cx="408" cy="91"/>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9" name="Line 63"/>
                  <p:cNvSpPr>
                    <a:spLocks noChangeShapeType="1"/>
                  </p:cNvSpPr>
                  <p:nvPr/>
                </p:nvSpPr>
                <p:spPr bwMode="auto">
                  <a:xfrm>
                    <a:off x="930" y="2024"/>
                    <a:ext cx="3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20" name="Line 64"/>
                  <p:cNvSpPr>
                    <a:spLocks noChangeShapeType="1"/>
                  </p:cNvSpPr>
                  <p:nvPr/>
                </p:nvSpPr>
                <p:spPr bwMode="auto">
                  <a:xfrm>
                    <a:off x="930" y="2115"/>
                    <a:ext cx="3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21" name="Line 65"/>
                  <p:cNvSpPr>
                    <a:spLocks noChangeShapeType="1"/>
                  </p:cNvSpPr>
                  <p:nvPr/>
                </p:nvSpPr>
                <p:spPr bwMode="auto">
                  <a:xfrm>
                    <a:off x="1655" y="197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22" name="Line 66"/>
                  <p:cNvSpPr>
                    <a:spLocks noChangeShapeType="1"/>
                  </p:cNvSpPr>
                  <p:nvPr/>
                </p:nvSpPr>
                <p:spPr bwMode="auto">
                  <a:xfrm>
                    <a:off x="1655" y="2070"/>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23" name="Line 67"/>
                  <p:cNvSpPr>
                    <a:spLocks noChangeShapeType="1"/>
                  </p:cNvSpPr>
                  <p:nvPr/>
                </p:nvSpPr>
                <p:spPr bwMode="auto">
                  <a:xfrm>
                    <a:off x="1292" y="1525"/>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24" name="Line 68"/>
                  <p:cNvSpPr>
                    <a:spLocks noChangeShapeType="1"/>
                  </p:cNvSpPr>
                  <p:nvPr/>
                </p:nvSpPr>
                <p:spPr bwMode="auto">
                  <a:xfrm>
                    <a:off x="1429" y="1480"/>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25" name="Line 69"/>
                  <p:cNvSpPr>
                    <a:spLocks noChangeShapeType="1"/>
                  </p:cNvSpPr>
                  <p:nvPr/>
                </p:nvSpPr>
                <p:spPr bwMode="auto">
                  <a:xfrm>
                    <a:off x="884" y="2070"/>
                    <a:ext cx="408" cy="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26" name="Line 70"/>
                  <p:cNvSpPr>
                    <a:spLocks noChangeShapeType="1"/>
                  </p:cNvSpPr>
                  <p:nvPr/>
                </p:nvSpPr>
                <p:spPr bwMode="auto">
                  <a:xfrm flipV="1">
                    <a:off x="1882" y="2024"/>
                    <a:ext cx="363"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sp>
              <p:nvSpPr>
                <p:cNvPr id="11" name="Text Box 46"/>
                <p:cNvSpPr txBox="1">
                  <a:spLocks noChangeArrowheads="1"/>
                </p:cNvSpPr>
                <p:nvPr/>
              </p:nvSpPr>
              <p:spPr bwMode="auto">
                <a:xfrm>
                  <a:off x="2245" y="2387"/>
                  <a:ext cx="363"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pl-PL" altLang="pl-PL" sz="1600" b="1" dirty="0" err="1">
                      <a:latin typeface="Euclid Symbol" pitchFamily="18" charset="2"/>
                    </a:rPr>
                    <a:t>D</a:t>
                  </a:r>
                  <a:r>
                    <a:rPr lang="pl-PL" altLang="pl-PL" sz="1600" b="1" dirty="0" err="1"/>
                    <a:t>m</a:t>
                  </a:r>
                  <a:endParaRPr lang="pl-PL" altLang="pl-PL" sz="1600" b="1" baseline="-25000" dirty="0"/>
                </a:p>
                <a:p>
                  <a:pPr eaLnBrk="1" hangingPunct="1">
                    <a:spcBef>
                      <a:spcPct val="50000"/>
                    </a:spcBef>
                    <a:buClrTx/>
                    <a:buSzTx/>
                    <a:buFontTx/>
                    <a:buNone/>
                  </a:pPr>
                  <a:r>
                    <a:rPr lang="pl-PL" altLang="pl-PL" sz="1600" b="1" dirty="0"/>
                    <a:t>T</a:t>
                  </a:r>
                  <a:r>
                    <a:rPr lang="pl-PL" altLang="pl-PL" sz="1600" b="1" baseline="-25000" dirty="0"/>
                    <a:t>0</a:t>
                  </a:r>
                </a:p>
              </p:txBody>
            </p:sp>
            <p:sp>
              <p:nvSpPr>
                <p:cNvPr id="12" name="Line 48"/>
                <p:cNvSpPr>
                  <a:spLocks noChangeShapeType="1"/>
                </p:cNvSpPr>
                <p:nvPr/>
              </p:nvSpPr>
              <p:spPr bwMode="auto">
                <a:xfrm flipH="1">
                  <a:off x="1474" y="2568"/>
                  <a:ext cx="816" cy="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3" name="Line 49"/>
                <p:cNvSpPr>
                  <a:spLocks noChangeShapeType="1"/>
                </p:cNvSpPr>
                <p:nvPr/>
              </p:nvSpPr>
              <p:spPr bwMode="auto">
                <a:xfrm flipH="1">
                  <a:off x="1837" y="2886"/>
                  <a:ext cx="40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sp>
            <p:nvSpPr>
              <p:cNvPr id="9" name="Line 57"/>
              <p:cNvSpPr>
                <a:spLocks noChangeShapeType="1"/>
              </p:cNvSpPr>
              <p:nvPr/>
            </p:nvSpPr>
            <p:spPr bwMode="auto">
              <a:xfrm flipH="1">
                <a:off x="1292" y="2795"/>
                <a:ext cx="91" cy="136"/>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sp>
          <p:nvSpPr>
            <p:cNvPr id="7" name="Line 58"/>
            <p:cNvSpPr>
              <a:spLocks noChangeShapeType="1"/>
            </p:cNvSpPr>
            <p:nvPr/>
          </p:nvSpPr>
          <p:spPr bwMode="auto">
            <a:xfrm>
              <a:off x="1383" y="2659"/>
              <a:ext cx="91" cy="136"/>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sp>
        <p:nvSpPr>
          <p:cNvPr id="56" name="Text Box 72"/>
          <p:cNvSpPr txBox="1">
            <a:spLocks noChangeArrowheads="1"/>
          </p:cNvSpPr>
          <p:nvPr/>
        </p:nvSpPr>
        <p:spPr bwMode="auto">
          <a:xfrm>
            <a:off x="5076825" y="2060575"/>
            <a:ext cx="34509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r>
              <a:rPr lang="en-GB" altLang="pl-PL" sz="1800" dirty="0" smtClean="0">
                <a:latin typeface="+mn-lt"/>
              </a:rPr>
              <a:t>balance, electronic, compensated</a:t>
            </a:r>
            <a:endParaRPr lang="en-GB" altLang="pl-PL" sz="1800" dirty="0">
              <a:latin typeface="+mn-lt"/>
            </a:endParaRPr>
          </a:p>
        </p:txBody>
      </p:sp>
      <p:sp>
        <p:nvSpPr>
          <p:cNvPr id="57" name="Text Box 71"/>
          <p:cNvSpPr txBox="1">
            <a:spLocks noChangeArrowheads="1"/>
          </p:cNvSpPr>
          <p:nvPr/>
        </p:nvSpPr>
        <p:spPr bwMode="auto">
          <a:xfrm>
            <a:off x="3849687" y="2692174"/>
            <a:ext cx="29511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en-GB" altLang="pl-PL" sz="1800" dirty="0" smtClean="0">
                <a:latin typeface="+mn-lt"/>
              </a:rPr>
              <a:t>Useful external analytical methods: infrared spectroscopy, mass (quadrupole) spectroscopy</a:t>
            </a:r>
            <a:endParaRPr lang="en-GB" altLang="pl-PL" sz="1800" dirty="0">
              <a:latin typeface="+mn-lt"/>
            </a:endParaRPr>
          </a:p>
        </p:txBody>
      </p:sp>
      <p:sp>
        <p:nvSpPr>
          <p:cNvPr id="58" name="Text Box 79"/>
          <p:cNvSpPr txBox="1">
            <a:spLocks noChangeArrowheads="1"/>
          </p:cNvSpPr>
          <p:nvPr/>
        </p:nvSpPr>
        <p:spPr bwMode="auto">
          <a:xfrm>
            <a:off x="6800850" y="2429907"/>
            <a:ext cx="4392613"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pl-PL" altLang="pl-PL" sz="2000" dirty="0">
                <a:latin typeface="+mn-lt"/>
              </a:rPr>
              <a:t>1/ </a:t>
            </a:r>
            <a:r>
              <a:rPr lang="en-GB" altLang="pl-PL" sz="2000" dirty="0" smtClean="0">
                <a:latin typeface="+mn-lt"/>
              </a:rPr>
              <a:t>Differential </a:t>
            </a:r>
            <a:r>
              <a:rPr lang="en-GB" altLang="pl-PL" sz="2000" dirty="0" err="1" smtClean="0">
                <a:latin typeface="+mn-lt"/>
              </a:rPr>
              <a:t>thermogravimetry</a:t>
            </a:r>
            <a:r>
              <a:rPr lang="en-GB" altLang="pl-PL" sz="2000" dirty="0" smtClean="0">
                <a:latin typeface="+mn-lt"/>
              </a:rPr>
              <a:t>  (DTGA)–noticeable </a:t>
            </a:r>
            <a:r>
              <a:rPr lang="en-GB" altLang="pl-PL" sz="2000" smtClean="0">
                <a:latin typeface="+mn-lt"/>
              </a:rPr>
              <a:t>and reliable </a:t>
            </a:r>
            <a:r>
              <a:rPr lang="en-GB" altLang="pl-PL" sz="2000" dirty="0" smtClean="0">
                <a:latin typeface="+mn-lt"/>
              </a:rPr>
              <a:t>determination of the size of the effects; </a:t>
            </a:r>
          </a:p>
          <a:p>
            <a:pPr eaLnBrk="1" hangingPunct="1">
              <a:spcBef>
                <a:spcPct val="50000"/>
              </a:spcBef>
              <a:buClrTx/>
              <a:buSzTx/>
              <a:buFontTx/>
              <a:buNone/>
            </a:pPr>
            <a:r>
              <a:rPr lang="en-GB" altLang="pl-PL" sz="2000" dirty="0" smtClean="0">
                <a:latin typeface="+mn-lt"/>
              </a:rPr>
              <a:t>2/ High resolution </a:t>
            </a:r>
            <a:r>
              <a:rPr lang="en-GB" altLang="pl-PL" sz="2000" dirty="0" err="1" smtClean="0">
                <a:latin typeface="+mn-lt"/>
              </a:rPr>
              <a:t>thermogra</a:t>
            </a:r>
            <a:r>
              <a:rPr lang="pl-PL" altLang="pl-PL" sz="2000" dirty="0" smtClean="0">
                <a:latin typeface="+mn-lt"/>
              </a:rPr>
              <a:t>v</a:t>
            </a:r>
            <a:r>
              <a:rPr lang="en-GB" altLang="pl-PL" sz="2000" dirty="0" err="1" smtClean="0">
                <a:latin typeface="+mn-lt"/>
              </a:rPr>
              <a:t>imetry</a:t>
            </a:r>
            <a:r>
              <a:rPr lang="en-GB" altLang="pl-PL" sz="2000" dirty="0" smtClean="0">
                <a:latin typeface="+mn-lt"/>
              </a:rPr>
              <a:t> (HRTGA) possible with the</a:t>
            </a:r>
            <a:r>
              <a:rPr lang="pl-PL" altLang="pl-PL" sz="2000" dirty="0" smtClean="0">
                <a:latin typeface="+mn-lt"/>
              </a:rPr>
              <a:t> </a:t>
            </a:r>
            <a:r>
              <a:rPr lang="en-GB" altLang="pl-PL" sz="2000" dirty="0" smtClean="0">
                <a:latin typeface="+mn-lt"/>
              </a:rPr>
              <a:t>special furnace construction;</a:t>
            </a:r>
          </a:p>
          <a:p>
            <a:pPr eaLnBrk="1" hangingPunct="1">
              <a:spcBef>
                <a:spcPct val="50000"/>
              </a:spcBef>
              <a:buClrTx/>
              <a:buSzTx/>
              <a:buFontTx/>
              <a:buNone/>
            </a:pPr>
            <a:r>
              <a:rPr lang="en-GB" altLang="pl-PL" sz="2000" dirty="0" smtClean="0">
                <a:latin typeface="+mn-lt"/>
              </a:rPr>
              <a:t>3./ High pressure </a:t>
            </a:r>
            <a:r>
              <a:rPr lang="en-GB" altLang="pl-PL" sz="2000" dirty="0" err="1" smtClean="0">
                <a:latin typeface="+mn-lt"/>
              </a:rPr>
              <a:t>thermogravimetry</a:t>
            </a:r>
            <a:r>
              <a:rPr lang="en-GB" altLang="pl-PL" sz="2000" dirty="0" smtClean="0">
                <a:latin typeface="+mn-lt"/>
              </a:rPr>
              <a:t> (HPTGA) – special construction for pressurisation and pressure control</a:t>
            </a:r>
            <a:r>
              <a:rPr lang="pl-PL" altLang="pl-PL" sz="2000" dirty="0" smtClean="0">
                <a:latin typeface="+mn-lt"/>
              </a:rPr>
              <a:t>;</a:t>
            </a:r>
          </a:p>
          <a:p>
            <a:pPr eaLnBrk="1" hangingPunct="1">
              <a:spcBef>
                <a:spcPct val="50000"/>
              </a:spcBef>
              <a:buClrTx/>
              <a:buSzTx/>
              <a:buFontTx/>
              <a:buNone/>
            </a:pPr>
            <a:r>
              <a:rPr lang="en-GB" altLang="pl-PL" sz="2000" dirty="0" smtClean="0">
                <a:latin typeface="+mn-lt"/>
              </a:rPr>
              <a:t>Very useful are external analytical methods, relatively easy to apply.</a:t>
            </a:r>
            <a:endParaRPr lang="en-GB" altLang="pl-PL" sz="2000" dirty="0">
              <a:latin typeface="+mn-lt"/>
            </a:endParaRPr>
          </a:p>
        </p:txBody>
      </p:sp>
      <p:sp>
        <p:nvSpPr>
          <p:cNvPr id="3" name="pole tekstowe 2"/>
          <p:cNvSpPr txBox="1"/>
          <p:nvPr/>
        </p:nvSpPr>
        <p:spPr>
          <a:xfrm>
            <a:off x="3854451" y="5084764"/>
            <a:ext cx="2733918" cy="646331"/>
          </a:xfrm>
          <a:prstGeom prst="rect">
            <a:avLst/>
          </a:prstGeom>
          <a:noFill/>
        </p:spPr>
        <p:txBody>
          <a:bodyPr wrap="square" rtlCol="0">
            <a:spAutoFit/>
          </a:bodyPr>
          <a:lstStyle/>
          <a:p>
            <a:r>
              <a:rPr lang="en-GB" dirty="0" smtClean="0"/>
              <a:t>The system may be easily rearranged horizontally!</a:t>
            </a:r>
            <a:endParaRPr lang="en-GB" dirty="0"/>
          </a:p>
        </p:txBody>
      </p:sp>
    </p:spTree>
    <p:extLst>
      <p:ext uri="{BB962C8B-B14F-4D97-AF65-F5344CB8AC3E}">
        <p14:creationId xmlns:p14="http://schemas.microsoft.com/office/powerpoint/2010/main" val="734885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gn="just">
              <a:lnSpc>
                <a:spcPct val="150000"/>
              </a:lnSpc>
              <a:spcBef>
                <a:spcPts val="1000"/>
              </a:spcBef>
            </a:pPr>
            <a:r>
              <a:rPr lang="en-US"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Examples of TGA equipment constructions  </a:t>
            </a:r>
            <a:endParaRPr lang="en-US"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pic>
        <p:nvPicPr>
          <p:cNvPr id="5" name="Obraz 4"/>
          <p:cNvPicPr>
            <a:picLocks noChangeAspect="1"/>
          </p:cNvPicPr>
          <p:nvPr/>
        </p:nvPicPr>
        <p:blipFill>
          <a:blip r:embed="rId2"/>
          <a:stretch>
            <a:fillRect/>
          </a:stretch>
        </p:blipFill>
        <p:spPr>
          <a:xfrm>
            <a:off x="1402426" y="1641257"/>
            <a:ext cx="3739589" cy="4380882"/>
          </a:xfrm>
          <a:prstGeom prst="rect">
            <a:avLst/>
          </a:prstGeom>
        </p:spPr>
      </p:pic>
      <p:pic>
        <p:nvPicPr>
          <p:cNvPr id="59" name="Obraz 58"/>
          <p:cNvPicPr>
            <a:picLocks noChangeAspect="1"/>
          </p:cNvPicPr>
          <p:nvPr/>
        </p:nvPicPr>
        <p:blipFill>
          <a:blip r:embed="rId3"/>
          <a:stretch>
            <a:fillRect/>
          </a:stretch>
        </p:blipFill>
        <p:spPr>
          <a:xfrm>
            <a:off x="6562033" y="1650928"/>
            <a:ext cx="3402346" cy="4878964"/>
          </a:xfrm>
          <a:prstGeom prst="rect">
            <a:avLst/>
          </a:prstGeom>
        </p:spPr>
      </p:pic>
      <p:pic>
        <p:nvPicPr>
          <p:cNvPr id="60" name="Obraz 59"/>
          <p:cNvPicPr>
            <a:picLocks noChangeAspect="1"/>
          </p:cNvPicPr>
          <p:nvPr/>
        </p:nvPicPr>
        <p:blipFill>
          <a:blip r:embed="rId4"/>
          <a:stretch>
            <a:fillRect/>
          </a:stretch>
        </p:blipFill>
        <p:spPr>
          <a:xfrm>
            <a:off x="3980329" y="1529931"/>
            <a:ext cx="3444714" cy="4922149"/>
          </a:xfrm>
          <a:prstGeom prst="rect">
            <a:avLst/>
          </a:prstGeom>
        </p:spPr>
      </p:pic>
      <p:pic>
        <p:nvPicPr>
          <p:cNvPr id="61" name="Obraz 60"/>
          <p:cNvPicPr>
            <a:picLocks noChangeAspect="1"/>
          </p:cNvPicPr>
          <p:nvPr/>
        </p:nvPicPr>
        <p:blipFill>
          <a:blip r:embed="rId5"/>
          <a:stretch>
            <a:fillRect/>
          </a:stretch>
        </p:blipFill>
        <p:spPr>
          <a:xfrm>
            <a:off x="1799475" y="3009863"/>
            <a:ext cx="5625568" cy="3161034"/>
          </a:xfrm>
          <a:prstGeom prst="rect">
            <a:avLst/>
          </a:prstGeom>
        </p:spPr>
      </p:pic>
    </p:spTree>
    <p:extLst>
      <p:ext uri="{BB962C8B-B14F-4D97-AF65-F5344CB8AC3E}">
        <p14:creationId xmlns:p14="http://schemas.microsoft.com/office/powerpoint/2010/main" val="2517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000"/>
                                        <p:tgtEl>
                                          <p:spTgt spid="61"/>
                                        </p:tgtEl>
                                      </p:cBhvr>
                                    </p:animEffect>
                                    <p:anim calcmode="lin" valueType="num">
                                      <p:cBhvr>
                                        <p:cTn id="20" dur="1000" fill="hold"/>
                                        <p:tgtEl>
                                          <p:spTgt spid="61"/>
                                        </p:tgtEl>
                                        <p:attrNameLst>
                                          <p:attrName>ppt_x</p:attrName>
                                        </p:attrNameLst>
                                      </p:cBhvr>
                                      <p:tavLst>
                                        <p:tav tm="0">
                                          <p:val>
                                            <p:strVal val="#ppt_x"/>
                                          </p:val>
                                        </p:tav>
                                        <p:tav tm="100000">
                                          <p:val>
                                            <p:strVal val="#ppt_x"/>
                                          </p:val>
                                        </p:tav>
                                      </p:tavLst>
                                    </p:anim>
                                    <p:anim calcmode="lin" valueType="num">
                                      <p:cBhvr>
                                        <p:cTn id="21"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98179" y="821701"/>
            <a:ext cx="8965324" cy="633046"/>
          </a:xfrm>
        </p:spPr>
        <p:txBody>
          <a:bodyPr>
            <a:noAutofit/>
          </a:bodyPr>
          <a:lstStyle/>
          <a:p>
            <a:pPr marL="228600" lvl="0" algn="just">
              <a:lnSpc>
                <a:spcPct val="100000"/>
              </a:lnSpc>
              <a:spcBef>
                <a:spcPts val="1000"/>
              </a:spcBef>
            </a:pPr>
            <a:r>
              <a:rPr lang="en-US"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Examples of SDT SDTG (simultaneous differential techniques)  equipment construction </a:t>
            </a:r>
            <a:r>
              <a:rPr lang="pl-PL"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of Q600 TAI</a:t>
            </a:r>
            <a:r>
              <a:rPr lang="en-US"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t>
            </a:r>
            <a:endParaRPr lang="en-US"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grpSp>
        <p:nvGrpSpPr>
          <p:cNvPr id="4" name="Grupa 3"/>
          <p:cNvGrpSpPr/>
          <p:nvPr/>
        </p:nvGrpSpPr>
        <p:grpSpPr>
          <a:xfrm>
            <a:off x="178676" y="1779839"/>
            <a:ext cx="5607055" cy="4888353"/>
            <a:chOff x="178676" y="1779839"/>
            <a:chExt cx="5607055" cy="4888353"/>
          </a:xfrm>
        </p:grpSpPr>
        <p:sp>
          <p:nvSpPr>
            <p:cNvPr id="12" name="Text Box 8"/>
            <p:cNvSpPr txBox="1">
              <a:spLocks noChangeArrowheads="1"/>
            </p:cNvSpPr>
            <p:nvPr/>
          </p:nvSpPr>
          <p:spPr bwMode="auto">
            <a:xfrm>
              <a:off x="559404" y="5837195"/>
              <a:ext cx="23247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Aft>
                  <a:spcPct val="0"/>
                </a:spcAft>
                <a:defRPr sz="2400">
                  <a:solidFill>
                    <a:schemeClr val="tx1"/>
                  </a:solidFill>
                  <a:latin typeface="Times New Roman" panose="02020603050405020304" pitchFamily="18" charset="0"/>
                </a:defRPr>
              </a:lvl1pPr>
              <a:lvl2pPr marL="712788" algn="l">
                <a:spcAft>
                  <a:spcPct val="0"/>
                </a:spcAft>
                <a:defRPr sz="2400">
                  <a:solidFill>
                    <a:schemeClr val="tx1"/>
                  </a:solidFill>
                  <a:latin typeface="Times New Roman" panose="02020603050405020304" pitchFamily="18" charset="0"/>
                </a:defRPr>
              </a:lvl2pPr>
              <a:lvl3pPr algn="l">
                <a:spcAft>
                  <a:spcPct val="0"/>
                </a:spcAft>
                <a:defRPr sz="2400">
                  <a:solidFill>
                    <a:schemeClr val="tx1"/>
                  </a:solidFill>
                  <a:latin typeface="Times New Roman" panose="02020603050405020304" pitchFamily="18" charset="0"/>
                </a:defRPr>
              </a:lvl3pPr>
              <a:lvl4pPr algn="l">
                <a:spcAft>
                  <a:spcPct val="0"/>
                </a:spcAft>
                <a:defRPr sz="2400">
                  <a:solidFill>
                    <a:schemeClr val="tx1"/>
                  </a:solidFill>
                  <a:latin typeface="Times New Roman" panose="02020603050405020304" pitchFamily="18" charset="0"/>
                </a:defRPr>
              </a:lvl4pPr>
              <a:lvl5pPr algn="l">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spcBef>
                  <a:spcPct val="50000"/>
                </a:spcBef>
                <a:spcAft>
                  <a:spcPct val="30000"/>
                </a:spcAft>
                <a:buFont typeface="Wingdings" panose="05000000000000000000" pitchFamily="2" charset="2"/>
                <a:buNone/>
              </a:pPr>
              <a:r>
                <a:rPr lang="en-US" altLang="en-US" sz="1600" dirty="0" smtClean="0">
                  <a:latin typeface="+mn-lt"/>
                </a:rPr>
                <a:t>Electronic compensated balance unit control and regulation</a:t>
              </a:r>
              <a:endParaRPr lang="en-US" altLang="en-US" sz="1600" dirty="0">
                <a:latin typeface="+mn-lt"/>
              </a:endParaRPr>
            </a:p>
          </p:txBody>
        </p:sp>
        <p:pic>
          <p:nvPicPr>
            <p:cNvPr id="13" name="Picture 16" descr="P10201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1787" y="2533044"/>
              <a:ext cx="4063944" cy="3060400"/>
            </a:xfrm>
            <a:prstGeom prst="rect">
              <a:avLst/>
            </a:prstGeom>
            <a:noFill/>
            <a:extLst>
              <a:ext uri="{909E8E84-426E-40DD-AFC4-6F175D3DCCD1}">
                <a14:hiddenFill xmlns:a14="http://schemas.microsoft.com/office/drawing/2010/main">
                  <a:solidFill>
                    <a:srgbClr val="FFFFFF"/>
                  </a:solidFill>
                </a14:hiddenFill>
              </a:ext>
            </a:extLst>
          </p:spPr>
        </p:pic>
        <p:sp>
          <p:nvSpPr>
            <p:cNvPr id="14" name="Line 9"/>
            <p:cNvSpPr>
              <a:spLocks noChangeShapeType="1"/>
            </p:cNvSpPr>
            <p:nvPr/>
          </p:nvSpPr>
          <p:spPr bwMode="auto">
            <a:xfrm flipV="1">
              <a:off x="2042367" y="4119012"/>
              <a:ext cx="2483396" cy="171818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 name="Line 10"/>
            <p:cNvSpPr>
              <a:spLocks noChangeShapeType="1"/>
            </p:cNvSpPr>
            <p:nvPr/>
          </p:nvSpPr>
          <p:spPr bwMode="auto">
            <a:xfrm flipH="1" flipV="1">
              <a:off x="3552497" y="4220210"/>
              <a:ext cx="474563" cy="161845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Text Box 22"/>
            <p:cNvSpPr txBox="1">
              <a:spLocks noChangeArrowheads="1"/>
            </p:cNvSpPr>
            <p:nvPr/>
          </p:nvSpPr>
          <p:spPr bwMode="auto">
            <a:xfrm>
              <a:off x="178676" y="1779839"/>
              <a:ext cx="18636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Aft>
                  <a:spcPct val="0"/>
                </a:spcAft>
                <a:defRPr sz="2400">
                  <a:solidFill>
                    <a:schemeClr val="tx1"/>
                  </a:solidFill>
                  <a:latin typeface="Times New Roman" panose="02020603050405020304" pitchFamily="18" charset="0"/>
                </a:defRPr>
              </a:lvl1pPr>
              <a:lvl2pPr marL="712788" algn="l">
                <a:spcAft>
                  <a:spcPct val="0"/>
                </a:spcAft>
                <a:defRPr sz="2400">
                  <a:solidFill>
                    <a:schemeClr val="tx1"/>
                  </a:solidFill>
                  <a:latin typeface="Times New Roman" panose="02020603050405020304" pitchFamily="18" charset="0"/>
                </a:defRPr>
              </a:lvl2pPr>
              <a:lvl3pPr algn="l">
                <a:spcAft>
                  <a:spcPct val="0"/>
                </a:spcAft>
                <a:defRPr sz="2400">
                  <a:solidFill>
                    <a:schemeClr val="tx1"/>
                  </a:solidFill>
                  <a:latin typeface="Times New Roman" panose="02020603050405020304" pitchFamily="18" charset="0"/>
                </a:defRPr>
              </a:lvl3pPr>
              <a:lvl4pPr algn="l">
                <a:spcAft>
                  <a:spcPct val="0"/>
                </a:spcAft>
                <a:defRPr sz="2400">
                  <a:solidFill>
                    <a:schemeClr val="tx1"/>
                  </a:solidFill>
                  <a:latin typeface="Times New Roman" panose="02020603050405020304" pitchFamily="18" charset="0"/>
                </a:defRPr>
              </a:lvl4pPr>
              <a:lvl5pPr algn="l">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50000"/>
                </a:spcBef>
                <a:spcAft>
                  <a:spcPct val="30000"/>
                </a:spcAft>
                <a:buFont typeface="Wingdings" panose="05000000000000000000" pitchFamily="2" charset="2"/>
                <a:buNone/>
              </a:pPr>
              <a:r>
                <a:rPr lang="en-US" altLang="en-US" sz="1600" dirty="0" smtClean="0">
                  <a:latin typeface="+mn-lt"/>
                </a:rPr>
                <a:t>Spectrometric path- MS, FTIR</a:t>
              </a:r>
              <a:r>
                <a:rPr lang="pl-PL" altLang="en-US" sz="1600" dirty="0" smtClean="0">
                  <a:latin typeface="+mn-lt"/>
                </a:rPr>
                <a:t>,</a:t>
              </a:r>
              <a:r>
                <a:rPr lang="en-US" altLang="en-US" sz="1600" dirty="0" smtClean="0">
                  <a:latin typeface="+mn-lt"/>
                </a:rPr>
                <a:t> Raman spectroscopy</a:t>
              </a:r>
              <a:endParaRPr lang="en-US" altLang="en-US" sz="1600" dirty="0">
                <a:latin typeface="+mn-lt"/>
              </a:endParaRPr>
            </a:p>
          </p:txBody>
        </p:sp>
        <p:sp>
          <p:nvSpPr>
            <p:cNvPr id="11" name="Line 24"/>
            <p:cNvSpPr>
              <a:spLocks noChangeShapeType="1"/>
            </p:cNvSpPr>
            <p:nvPr/>
          </p:nvSpPr>
          <p:spPr bwMode="auto">
            <a:xfrm>
              <a:off x="804818" y="2711669"/>
              <a:ext cx="1749196" cy="1508541"/>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Text Box 8"/>
            <p:cNvSpPr txBox="1">
              <a:spLocks noChangeArrowheads="1"/>
            </p:cNvSpPr>
            <p:nvPr/>
          </p:nvSpPr>
          <p:spPr bwMode="auto">
            <a:xfrm>
              <a:off x="3356075" y="5916610"/>
              <a:ext cx="232476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Aft>
                  <a:spcPct val="0"/>
                </a:spcAft>
                <a:defRPr sz="2400">
                  <a:solidFill>
                    <a:schemeClr val="tx1"/>
                  </a:solidFill>
                  <a:latin typeface="Times New Roman" panose="02020603050405020304" pitchFamily="18" charset="0"/>
                </a:defRPr>
              </a:lvl1pPr>
              <a:lvl2pPr marL="712788" algn="l">
                <a:spcAft>
                  <a:spcPct val="0"/>
                </a:spcAft>
                <a:defRPr sz="2400">
                  <a:solidFill>
                    <a:schemeClr val="tx1"/>
                  </a:solidFill>
                  <a:latin typeface="Times New Roman" panose="02020603050405020304" pitchFamily="18" charset="0"/>
                </a:defRPr>
              </a:lvl2pPr>
              <a:lvl3pPr algn="l">
                <a:spcAft>
                  <a:spcPct val="0"/>
                </a:spcAft>
                <a:defRPr sz="2400">
                  <a:solidFill>
                    <a:schemeClr val="tx1"/>
                  </a:solidFill>
                  <a:latin typeface="Times New Roman" panose="02020603050405020304" pitchFamily="18" charset="0"/>
                </a:defRPr>
              </a:lvl3pPr>
              <a:lvl4pPr algn="l">
                <a:spcAft>
                  <a:spcPct val="0"/>
                </a:spcAft>
                <a:defRPr sz="2400">
                  <a:solidFill>
                    <a:schemeClr val="tx1"/>
                  </a:solidFill>
                  <a:latin typeface="Times New Roman" panose="02020603050405020304" pitchFamily="18" charset="0"/>
                </a:defRPr>
              </a:lvl4pPr>
              <a:lvl5pPr algn="l">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spcBef>
                  <a:spcPct val="50000"/>
                </a:spcBef>
                <a:spcAft>
                  <a:spcPct val="30000"/>
                </a:spcAft>
                <a:buFont typeface="Wingdings" panose="05000000000000000000" pitchFamily="2" charset="2"/>
                <a:buNone/>
              </a:pPr>
              <a:r>
                <a:rPr lang="pl-PL" altLang="en-US" sz="1600" dirty="0" smtClean="0">
                  <a:latin typeface="+mn-lt"/>
                </a:rPr>
                <a:t>Pt -</a:t>
              </a:r>
              <a:r>
                <a:rPr lang="en-US" altLang="en-US" sz="1600" dirty="0" smtClean="0">
                  <a:latin typeface="+mn-lt"/>
                </a:rPr>
                <a:t>Furnace </a:t>
              </a:r>
              <a:r>
                <a:rPr lang="pl-PL" altLang="en-US" sz="1600" dirty="0" smtClean="0">
                  <a:latin typeface="+mn-lt"/>
                </a:rPr>
                <a:t>RT-1500 C</a:t>
              </a:r>
              <a:endParaRPr lang="en-US" altLang="en-US" sz="1600" dirty="0">
                <a:latin typeface="+mn-lt"/>
              </a:endParaRPr>
            </a:p>
          </p:txBody>
        </p:sp>
        <p:sp>
          <p:nvSpPr>
            <p:cNvPr id="17" name="Text Box 8"/>
            <p:cNvSpPr txBox="1">
              <a:spLocks noChangeArrowheads="1"/>
            </p:cNvSpPr>
            <p:nvPr/>
          </p:nvSpPr>
          <p:spPr bwMode="auto">
            <a:xfrm>
              <a:off x="3356075" y="2272282"/>
              <a:ext cx="169506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Aft>
                  <a:spcPct val="0"/>
                </a:spcAft>
                <a:defRPr sz="2400">
                  <a:solidFill>
                    <a:schemeClr val="tx1"/>
                  </a:solidFill>
                  <a:latin typeface="Times New Roman" panose="02020603050405020304" pitchFamily="18" charset="0"/>
                </a:defRPr>
              </a:lvl1pPr>
              <a:lvl2pPr marL="712788" algn="l">
                <a:spcAft>
                  <a:spcPct val="0"/>
                </a:spcAft>
                <a:defRPr sz="2400">
                  <a:solidFill>
                    <a:schemeClr val="tx1"/>
                  </a:solidFill>
                  <a:latin typeface="Times New Roman" panose="02020603050405020304" pitchFamily="18" charset="0"/>
                </a:defRPr>
              </a:lvl2pPr>
              <a:lvl3pPr algn="l">
                <a:spcAft>
                  <a:spcPct val="0"/>
                </a:spcAft>
                <a:defRPr sz="2400">
                  <a:solidFill>
                    <a:schemeClr val="tx1"/>
                  </a:solidFill>
                  <a:latin typeface="Times New Roman" panose="02020603050405020304" pitchFamily="18" charset="0"/>
                </a:defRPr>
              </a:lvl3pPr>
              <a:lvl4pPr algn="l">
                <a:spcAft>
                  <a:spcPct val="0"/>
                </a:spcAft>
                <a:defRPr sz="2400">
                  <a:solidFill>
                    <a:schemeClr val="tx1"/>
                  </a:solidFill>
                  <a:latin typeface="Times New Roman" panose="02020603050405020304" pitchFamily="18" charset="0"/>
                </a:defRPr>
              </a:lvl4pPr>
              <a:lvl5pPr algn="l">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spcBef>
                  <a:spcPct val="50000"/>
                </a:spcBef>
                <a:spcAft>
                  <a:spcPct val="30000"/>
                </a:spcAft>
                <a:buFont typeface="Wingdings" panose="05000000000000000000" pitchFamily="2" charset="2"/>
                <a:buNone/>
              </a:pPr>
              <a:r>
                <a:rPr lang="en-US" altLang="en-US" sz="1600" dirty="0" smtClean="0">
                  <a:latin typeface="+mn-lt"/>
                </a:rPr>
                <a:t>Internal computer</a:t>
              </a:r>
              <a:endParaRPr lang="en-US" altLang="en-US" sz="1600" dirty="0">
                <a:latin typeface="+mn-lt"/>
              </a:endParaRPr>
            </a:p>
          </p:txBody>
        </p:sp>
      </p:grpSp>
      <p:grpSp>
        <p:nvGrpSpPr>
          <p:cNvPr id="6" name="Grupa 5"/>
          <p:cNvGrpSpPr/>
          <p:nvPr/>
        </p:nvGrpSpPr>
        <p:grpSpPr>
          <a:xfrm>
            <a:off x="6092900" y="2072227"/>
            <a:ext cx="4665269" cy="3791588"/>
            <a:chOff x="6092900" y="2072227"/>
            <a:chExt cx="4665269" cy="3791588"/>
          </a:xfrm>
        </p:grpSpPr>
        <p:sp>
          <p:nvSpPr>
            <p:cNvPr id="20" name="Text Box 11"/>
            <p:cNvSpPr txBox="1">
              <a:spLocks noChangeArrowheads="1"/>
            </p:cNvSpPr>
            <p:nvPr/>
          </p:nvSpPr>
          <p:spPr bwMode="auto">
            <a:xfrm>
              <a:off x="7813768" y="2072227"/>
              <a:ext cx="23786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Aft>
                  <a:spcPct val="0"/>
                </a:spcAft>
                <a:defRPr sz="2400">
                  <a:solidFill>
                    <a:schemeClr val="tx1"/>
                  </a:solidFill>
                  <a:latin typeface="Times New Roman" panose="02020603050405020304" pitchFamily="18" charset="0"/>
                </a:defRPr>
              </a:lvl1pPr>
              <a:lvl2pPr marL="712788" algn="l">
                <a:spcAft>
                  <a:spcPct val="0"/>
                </a:spcAft>
                <a:defRPr sz="2400">
                  <a:solidFill>
                    <a:schemeClr val="tx1"/>
                  </a:solidFill>
                  <a:latin typeface="Times New Roman" panose="02020603050405020304" pitchFamily="18" charset="0"/>
                </a:defRPr>
              </a:lvl2pPr>
              <a:lvl3pPr algn="l">
                <a:spcAft>
                  <a:spcPct val="0"/>
                </a:spcAft>
                <a:defRPr sz="2400">
                  <a:solidFill>
                    <a:schemeClr val="tx1"/>
                  </a:solidFill>
                  <a:latin typeface="Times New Roman" panose="02020603050405020304" pitchFamily="18" charset="0"/>
                </a:defRPr>
              </a:lvl3pPr>
              <a:lvl4pPr algn="l">
                <a:spcAft>
                  <a:spcPct val="0"/>
                </a:spcAft>
                <a:defRPr sz="2400">
                  <a:solidFill>
                    <a:schemeClr val="tx1"/>
                  </a:solidFill>
                  <a:latin typeface="Times New Roman" panose="02020603050405020304" pitchFamily="18" charset="0"/>
                </a:defRPr>
              </a:lvl4pPr>
              <a:lvl5pPr algn="l">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spcBef>
                  <a:spcPct val="50000"/>
                </a:spcBef>
                <a:spcAft>
                  <a:spcPct val="30000"/>
                </a:spcAft>
                <a:buFont typeface="Wingdings" panose="05000000000000000000" pitchFamily="2" charset="2"/>
                <a:buNone/>
              </a:pPr>
              <a:r>
                <a:rPr lang="pl-PL" altLang="en-US" sz="1600" dirty="0" smtClean="0">
                  <a:latin typeface="+mn-lt"/>
                </a:rPr>
                <a:t>DTA </a:t>
              </a:r>
              <a:r>
                <a:rPr lang="pl-PL" altLang="en-US" sz="1600" dirty="0" err="1" smtClean="0">
                  <a:latin typeface="+mn-lt"/>
                </a:rPr>
                <a:t>thermoelements</a:t>
              </a:r>
              <a:endParaRPr lang="en-US" altLang="en-US" sz="1600" dirty="0">
                <a:latin typeface="+mn-lt"/>
              </a:endParaRPr>
            </a:p>
          </p:txBody>
        </p:sp>
        <p:pic>
          <p:nvPicPr>
            <p:cNvPr id="21" name="Picture 18" descr="P1130321"/>
            <p:cNvPicPr>
              <a:picLocks noChangeAspect="1" noChangeArrowheads="1"/>
            </p:cNvPicPr>
            <p:nvPr/>
          </p:nvPicPr>
          <p:blipFill>
            <a:blip r:embed="rId3" cstate="print">
              <a:lum contrast="24000"/>
              <a:extLst>
                <a:ext uri="{28A0092B-C50C-407E-A947-70E740481C1C}">
                  <a14:useLocalDpi xmlns:a14="http://schemas.microsoft.com/office/drawing/2010/main" val="0"/>
                </a:ext>
              </a:extLst>
            </a:blip>
            <a:srcRect/>
            <a:stretch>
              <a:fillRect/>
            </a:stretch>
          </p:blipFill>
          <p:spPr bwMode="auto">
            <a:xfrm>
              <a:off x="6092900" y="2722317"/>
              <a:ext cx="4588673" cy="2585407"/>
            </a:xfrm>
            <a:prstGeom prst="rect">
              <a:avLst/>
            </a:prstGeom>
            <a:noFill/>
            <a:extLst>
              <a:ext uri="{909E8E84-426E-40DD-AFC4-6F175D3DCCD1}">
                <a14:hiddenFill xmlns:a14="http://schemas.microsoft.com/office/drawing/2010/main">
                  <a:solidFill>
                    <a:srgbClr val="FFFFFF"/>
                  </a:solidFill>
                </a14:hiddenFill>
              </a:ext>
            </a:extLst>
          </p:spPr>
        </p:pic>
        <p:sp>
          <p:nvSpPr>
            <p:cNvPr id="22" name="Line 21"/>
            <p:cNvSpPr>
              <a:spLocks noChangeShapeType="1"/>
            </p:cNvSpPr>
            <p:nvPr/>
          </p:nvSpPr>
          <p:spPr bwMode="auto">
            <a:xfrm flipV="1">
              <a:off x="7831462" y="2410780"/>
              <a:ext cx="829062" cy="1373545"/>
            </a:xfrm>
            <a:prstGeom prst="line">
              <a:avLst/>
            </a:prstGeom>
            <a:noFill/>
            <a:ln w="190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Text Box 11"/>
            <p:cNvSpPr txBox="1">
              <a:spLocks noChangeArrowheads="1"/>
            </p:cNvSpPr>
            <p:nvPr/>
          </p:nvSpPr>
          <p:spPr bwMode="auto">
            <a:xfrm>
              <a:off x="8302909" y="4467120"/>
              <a:ext cx="23786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Aft>
                  <a:spcPct val="0"/>
                </a:spcAft>
                <a:defRPr sz="2400">
                  <a:solidFill>
                    <a:schemeClr val="tx1"/>
                  </a:solidFill>
                  <a:latin typeface="Times New Roman" panose="02020603050405020304" pitchFamily="18" charset="0"/>
                </a:defRPr>
              </a:lvl1pPr>
              <a:lvl2pPr marL="712788" algn="l">
                <a:spcAft>
                  <a:spcPct val="0"/>
                </a:spcAft>
                <a:defRPr sz="2400">
                  <a:solidFill>
                    <a:schemeClr val="tx1"/>
                  </a:solidFill>
                  <a:latin typeface="Times New Roman" panose="02020603050405020304" pitchFamily="18" charset="0"/>
                </a:defRPr>
              </a:lvl2pPr>
              <a:lvl3pPr algn="l">
                <a:spcAft>
                  <a:spcPct val="0"/>
                </a:spcAft>
                <a:defRPr sz="2400">
                  <a:solidFill>
                    <a:schemeClr val="tx1"/>
                  </a:solidFill>
                  <a:latin typeface="Times New Roman" panose="02020603050405020304" pitchFamily="18" charset="0"/>
                </a:defRPr>
              </a:lvl3pPr>
              <a:lvl4pPr algn="l">
                <a:spcAft>
                  <a:spcPct val="0"/>
                </a:spcAft>
                <a:defRPr sz="2400">
                  <a:solidFill>
                    <a:schemeClr val="tx1"/>
                  </a:solidFill>
                  <a:latin typeface="Times New Roman" panose="02020603050405020304" pitchFamily="18" charset="0"/>
                </a:defRPr>
              </a:lvl4pPr>
              <a:lvl5pPr algn="l">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50000"/>
                </a:spcBef>
                <a:spcAft>
                  <a:spcPct val="30000"/>
                </a:spcAft>
                <a:buFont typeface="Wingdings" panose="05000000000000000000" pitchFamily="2" charset="2"/>
                <a:buNone/>
              </a:pPr>
              <a:r>
                <a:rPr lang="en-US" altLang="en-US" sz="1600" dirty="0" smtClean="0">
                  <a:solidFill>
                    <a:schemeClr val="bg1"/>
                  </a:solidFill>
                  <a:latin typeface="+mn-lt"/>
                </a:rPr>
                <a:t>Additional, reactive gas supply</a:t>
              </a:r>
              <a:endParaRPr lang="en-US" altLang="en-US" sz="1600" dirty="0">
                <a:solidFill>
                  <a:schemeClr val="bg1"/>
                </a:solidFill>
                <a:latin typeface="+mn-lt"/>
              </a:endParaRPr>
            </a:p>
          </p:txBody>
        </p:sp>
        <p:sp>
          <p:nvSpPr>
            <p:cNvPr id="24" name="Line 21"/>
            <p:cNvSpPr>
              <a:spLocks noChangeShapeType="1"/>
            </p:cNvSpPr>
            <p:nvPr/>
          </p:nvSpPr>
          <p:spPr bwMode="auto">
            <a:xfrm flipH="1">
              <a:off x="9165021" y="3678351"/>
              <a:ext cx="378372" cy="788769"/>
            </a:xfrm>
            <a:prstGeom prst="line">
              <a:avLst/>
            </a:prstGeom>
            <a:noFill/>
            <a:ln w="190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 name="Line 21"/>
            <p:cNvSpPr>
              <a:spLocks noChangeShapeType="1"/>
            </p:cNvSpPr>
            <p:nvPr/>
          </p:nvSpPr>
          <p:spPr bwMode="auto">
            <a:xfrm flipH="1">
              <a:off x="9850562" y="4119012"/>
              <a:ext cx="470596" cy="1474432"/>
            </a:xfrm>
            <a:prstGeom prst="line">
              <a:avLst/>
            </a:prstGeom>
            <a:noFill/>
            <a:ln w="190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 name="Text Box 11"/>
            <p:cNvSpPr txBox="1">
              <a:spLocks noChangeArrowheads="1"/>
            </p:cNvSpPr>
            <p:nvPr/>
          </p:nvSpPr>
          <p:spPr bwMode="auto">
            <a:xfrm>
              <a:off x="9413551" y="5525261"/>
              <a:ext cx="134461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Aft>
                  <a:spcPct val="0"/>
                </a:spcAft>
                <a:defRPr sz="2400">
                  <a:solidFill>
                    <a:schemeClr val="tx1"/>
                  </a:solidFill>
                  <a:latin typeface="Times New Roman" panose="02020603050405020304" pitchFamily="18" charset="0"/>
                </a:defRPr>
              </a:lvl1pPr>
              <a:lvl2pPr marL="712788" algn="l">
                <a:spcAft>
                  <a:spcPct val="0"/>
                </a:spcAft>
                <a:defRPr sz="2400">
                  <a:solidFill>
                    <a:schemeClr val="tx1"/>
                  </a:solidFill>
                  <a:latin typeface="Times New Roman" panose="02020603050405020304" pitchFamily="18" charset="0"/>
                </a:defRPr>
              </a:lvl2pPr>
              <a:lvl3pPr algn="l">
                <a:spcAft>
                  <a:spcPct val="0"/>
                </a:spcAft>
                <a:defRPr sz="2400">
                  <a:solidFill>
                    <a:schemeClr val="tx1"/>
                  </a:solidFill>
                  <a:latin typeface="Times New Roman" panose="02020603050405020304" pitchFamily="18" charset="0"/>
                </a:defRPr>
              </a:lvl3pPr>
              <a:lvl4pPr algn="l">
                <a:spcAft>
                  <a:spcPct val="0"/>
                </a:spcAft>
                <a:defRPr sz="2400">
                  <a:solidFill>
                    <a:schemeClr val="tx1"/>
                  </a:solidFill>
                  <a:latin typeface="Times New Roman" panose="02020603050405020304" pitchFamily="18" charset="0"/>
                </a:defRPr>
              </a:lvl4pPr>
              <a:lvl5pPr algn="l">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spcBef>
                  <a:spcPct val="50000"/>
                </a:spcBef>
                <a:spcAft>
                  <a:spcPct val="30000"/>
                </a:spcAft>
                <a:buFont typeface="Wingdings" panose="05000000000000000000" pitchFamily="2" charset="2"/>
                <a:buNone/>
              </a:pPr>
              <a:r>
                <a:rPr lang="en-US" altLang="en-US" sz="1600" dirty="0" smtClean="0">
                  <a:latin typeface="+mn-lt"/>
                </a:rPr>
                <a:t>O-ring seal</a:t>
              </a:r>
              <a:endParaRPr lang="en-US" altLang="en-US" sz="1600" dirty="0">
                <a:latin typeface="+mn-lt"/>
              </a:endParaRPr>
            </a:p>
          </p:txBody>
        </p:sp>
      </p:grpSp>
      <p:grpSp>
        <p:nvGrpSpPr>
          <p:cNvPr id="7" name="Grupa 6"/>
          <p:cNvGrpSpPr/>
          <p:nvPr/>
        </p:nvGrpSpPr>
        <p:grpSpPr>
          <a:xfrm>
            <a:off x="5303996" y="2932891"/>
            <a:ext cx="3823214" cy="3143979"/>
            <a:chOff x="5303996" y="2932891"/>
            <a:chExt cx="3823214" cy="3143979"/>
          </a:xfrm>
        </p:grpSpPr>
        <p:sp>
          <p:nvSpPr>
            <p:cNvPr id="29" name="Text Box 7"/>
            <p:cNvSpPr txBox="1">
              <a:spLocks noChangeArrowheads="1"/>
            </p:cNvSpPr>
            <p:nvPr/>
          </p:nvSpPr>
          <p:spPr bwMode="auto">
            <a:xfrm>
              <a:off x="5881885" y="5430539"/>
              <a:ext cx="25792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Aft>
                  <a:spcPct val="0"/>
                </a:spcAft>
                <a:defRPr sz="2400">
                  <a:solidFill>
                    <a:schemeClr val="tx1"/>
                  </a:solidFill>
                  <a:latin typeface="Times New Roman" panose="02020603050405020304" pitchFamily="18" charset="0"/>
                </a:defRPr>
              </a:lvl1pPr>
              <a:lvl2pPr marL="801688" algn="l">
                <a:spcAft>
                  <a:spcPct val="0"/>
                </a:spcAft>
                <a:defRPr sz="2400">
                  <a:solidFill>
                    <a:schemeClr val="tx1"/>
                  </a:solidFill>
                  <a:latin typeface="Times New Roman" panose="02020603050405020304" pitchFamily="18" charset="0"/>
                </a:defRPr>
              </a:lvl2pPr>
              <a:lvl3pPr marL="981075" algn="l">
                <a:spcAft>
                  <a:spcPct val="0"/>
                </a:spcAft>
                <a:defRPr sz="2400">
                  <a:solidFill>
                    <a:schemeClr val="tx1"/>
                  </a:solidFill>
                  <a:latin typeface="Times New Roman" panose="02020603050405020304" pitchFamily="18" charset="0"/>
                </a:defRPr>
              </a:lvl3pPr>
              <a:lvl4pPr algn="l">
                <a:spcAft>
                  <a:spcPct val="0"/>
                </a:spcAft>
                <a:defRPr sz="2400">
                  <a:solidFill>
                    <a:schemeClr val="tx1"/>
                  </a:solidFill>
                  <a:latin typeface="Times New Roman" panose="02020603050405020304" pitchFamily="18" charset="0"/>
                </a:defRPr>
              </a:lvl4pPr>
              <a:lvl5pPr algn="l">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50000"/>
                </a:spcBef>
                <a:spcAft>
                  <a:spcPct val="30000"/>
                </a:spcAft>
                <a:buFont typeface="Wingdings" panose="05000000000000000000" pitchFamily="2" charset="2"/>
                <a:buNone/>
              </a:pPr>
              <a:r>
                <a:rPr lang="en-US" altLang="en-US" sz="1800" dirty="0" smtClean="0">
                  <a:effectLst/>
                  <a:latin typeface="+mn-lt"/>
                </a:rPr>
                <a:t>Thermocouples Pt –Rh. </a:t>
              </a:r>
              <a:r>
                <a:rPr lang="en-US" altLang="en-US" sz="1800" dirty="0" smtClean="0">
                  <a:latin typeface="+mn-lt"/>
                </a:rPr>
                <a:t>Is Pt a good solution?</a:t>
              </a:r>
              <a:endParaRPr lang="en-US" altLang="en-US" sz="1800" dirty="0">
                <a:effectLst>
                  <a:outerShdw blurRad="38100" dist="38100" dir="2700000" algn="tl">
                    <a:srgbClr val="000000"/>
                  </a:outerShdw>
                </a:effectLst>
                <a:latin typeface="+mn-lt"/>
              </a:endParaRPr>
            </a:p>
          </p:txBody>
        </p:sp>
        <p:pic>
          <p:nvPicPr>
            <p:cNvPr id="30" name="Picture 17" descr="P11303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3996" y="2932891"/>
              <a:ext cx="3823214" cy="2325939"/>
            </a:xfrm>
            <a:prstGeom prst="rect">
              <a:avLst/>
            </a:prstGeom>
            <a:noFill/>
            <a:extLst>
              <a:ext uri="{909E8E84-426E-40DD-AFC4-6F175D3DCCD1}">
                <a14:hiddenFill xmlns:a14="http://schemas.microsoft.com/office/drawing/2010/main">
                  <a:solidFill>
                    <a:srgbClr val="FFFFFF"/>
                  </a:solidFill>
                </a14:hiddenFill>
              </a:ext>
            </a:extLst>
          </p:spPr>
        </p:pic>
        <p:sp>
          <p:nvSpPr>
            <p:cNvPr id="31" name="Line 6"/>
            <p:cNvSpPr>
              <a:spLocks noChangeShapeType="1"/>
            </p:cNvSpPr>
            <p:nvPr/>
          </p:nvSpPr>
          <p:spPr bwMode="auto">
            <a:xfrm flipH="1">
              <a:off x="6913508" y="4014952"/>
              <a:ext cx="111267" cy="1544895"/>
            </a:xfrm>
            <a:prstGeom prst="line">
              <a:avLst/>
            </a:prstGeom>
            <a:noFill/>
            <a:ln w="952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extLst>
      <p:ext uri="{BB962C8B-B14F-4D97-AF65-F5344CB8AC3E}">
        <p14:creationId xmlns:p14="http://schemas.microsoft.com/office/powerpoint/2010/main" val="88718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gn="just">
              <a:lnSpc>
                <a:spcPct val="150000"/>
              </a:lnSpc>
              <a:spcBef>
                <a:spcPts val="1000"/>
              </a:spcBef>
            </a:pPr>
            <a:r>
              <a:rPr lang="en-US"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TGA – SDT applications   </a:t>
            </a:r>
            <a:endParaRPr lang="en-US"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60" name="Text Box 6"/>
          <p:cNvSpPr txBox="1">
            <a:spLocks noChangeArrowheads="1"/>
          </p:cNvSpPr>
          <p:nvPr/>
        </p:nvSpPr>
        <p:spPr bwMode="auto">
          <a:xfrm>
            <a:off x="1471449" y="1576552"/>
            <a:ext cx="327548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spcAft>
                <a:spcPct val="0"/>
              </a:spcAft>
              <a:buClrTx/>
              <a:buSzTx/>
              <a:buFontTx/>
              <a:buNone/>
            </a:pPr>
            <a:r>
              <a:rPr lang="en-US" altLang="en-US" dirty="0" smtClean="0">
                <a:solidFill>
                  <a:srgbClr val="FF0000"/>
                </a:solidFill>
                <a:effectLst/>
              </a:rPr>
              <a:t>Processes in which gas fraction is evolved or synthetized :</a:t>
            </a:r>
          </a:p>
          <a:p>
            <a:pPr algn="l">
              <a:spcBef>
                <a:spcPct val="50000"/>
              </a:spcBef>
              <a:spcAft>
                <a:spcPct val="0"/>
              </a:spcAft>
              <a:buClrTx/>
              <a:buSzTx/>
              <a:buFontTx/>
              <a:buNone/>
            </a:pPr>
            <a:r>
              <a:rPr lang="en-US" altLang="en-US" dirty="0" smtClean="0">
                <a:solidFill>
                  <a:srgbClr val="FF0000"/>
                </a:solidFill>
                <a:effectLst/>
              </a:rPr>
              <a:t>corrosion,</a:t>
            </a:r>
          </a:p>
          <a:p>
            <a:pPr algn="l">
              <a:spcBef>
                <a:spcPct val="50000"/>
              </a:spcBef>
              <a:spcAft>
                <a:spcPct val="0"/>
              </a:spcAft>
              <a:buClrTx/>
              <a:buSzTx/>
              <a:buFontTx/>
              <a:buNone/>
            </a:pPr>
            <a:r>
              <a:rPr lang="en-US" altLang="en-US" dirty="0" smtClean="0">
                <a:solidFill>
                  <a:srgbClr val="FF0000"/>
                </a:solidFill>
                <a:effectLst/>
              </a:rPr>
              <a:t>decomposition</a:t>
            </a:r>
            <a:endParaRPr lang="en-US" altLang="en-US" dirty="0">
              <a:solidFill>
                <a:srgbClr val="FF0000"/>
              </a:solidFill>
              <a:effectLst/>
            </a:endParaRPr>
          </a:p>
        </p:txBody>
      </p:sp>
      <p:sp>
        <p:nvSpPr>
          <p:cNvPr id="61" name="Text Box 8"/>
          <p:cNvSpPr txBox="1">
            <a:spLocks noChangeArrowheads="1"/>
          </p:cNvSpPr>
          <p:nvPr/>
        </p:nvSpPr>
        <p:spPr bwMode="auto">
          <a:xfrm>
            <a:off x="5099069" y="1091804"/>
            <a:ext cx="4586644"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spcAft>
                <a:spcPct val="0"/>
              </a:spcAft>
            </a:pPr>
            <a:r>
              <a:rPr lang="en-US" altLang="en-US" dirty="0" smtClean="0">
                <a:effectLst/>
              </a:rPr>
              <a:t>Surface oxidation kinetics e.g.: coatings, natural minerals, metals, diamond </a:t>
            </a:r>
            <a:r>
              <a:rPr lang="en-US" altLang="en-US" dirty="0" smtClean="0"/>
              <a:t>CVD </a:t>
            </a:r>
            <a:r>
              <a:rPr lang="en-US" altLang="en-US" dirty="0" smtClean="0">
                <a:effectLst/>
              </a:rPr>
              <a:t>coatings, Graphene, graphite oxidation /reduction;</a:t>
            </a:r>
          </a:p>
          <a:p>
            <a:pPr algn="l">
              <a:spcBef>
                <a:spcPct val="50000"/>
              </a:spcBef>
              <a:spcAft>
                <a:spcPct val="0"/>
              </a:spcAft>
              <a:buClrTx/>
              <a:buSzTx/>
              <a:buFontTx/>
              <a:buNone/>
            </a:pPr>
            <a:r>
              <a:rPr lang="en-US" altLang="en-US" dirty="0" smtClean="0">
                <a:effectLst/>
              </a:rPr>
              <a:t>Oxidation of the composite TiC-XB</a:t>
            </a:r>
            <a:r>
              <a:rPr lang="en-US" altLang="en-US" baseline="-25000" dirty="0" smtClean="0">
                <a:effectLst/>
              </a:rPr>
              <a:t>2</a:t>
            </a:r>
            <a:r>
              <a:rPr lang="en-US" altLang="en-US" dirty="0" smtClean="0">
                <a:effectLst/>
              </a:rPr>
              <a:t> (X=</a:t>
            </a:r>
            <a:r>
              <a:rPr lang="en-US" altLang="en-US" dirty="0" err="1" smtClean="0">
                <a:effectLst/>
              </a:rPr>
              <a:t>Zr</a:t>
            </a:r>
            <a:r>
              <a:rPr lang="en-US" altLang="en-US" dirty="0" smtClean="0">
                <a:effectLst/>
              </a:rPr>
              <a:t>, </a:t>
            </a:r>
            <a:r>
              <a:rPr lang="en-US" altLang="en-US" dirty="0" err="1" smtClean="0">
                <a:effectLst/>
              </a:rPr>
              <a:t>Hf</a:t>
            </a:r>
            <a:r>
              <a:rPr lang="en-US" altLang="en-US" dirty="0" smtClean="0">
                <a:effectLst/>
              </a:rPr>
              <a:t>)</a:t>
            </a:r>
          </a:p>
          <a:p>
            <a:pPr algn="l">
              <a:spcBef>
                <a:spcPct val="50000"/>
              </a:spcBef>
              <a:spcAft>
                <a:spcPct val="0"/>
              </a:spcAft>
              <a:buClrTx/>
              <a:buSzTx/>
              <a:buFontTx/>
              <a:buNone/>
            </a:pPr>
            <a:r>
              <a:rPr lang="en-US" altLang="en-US" dirty="0" smtClean="0">
                <a:effectLst/>
              </a:rPr>
              <a:t>Oxidation of the alloys Mg – Li</a:t>
            </a:r>
          </a:p>
          <a:p>
            <a:pPr algn="l">
              <a:spcBef>
                <a:spcPct val="50000"/>
              </a:spcBef>
              <a:spcAft>
                <a:spcPct val="0"/>
              </a:spcAft>
              <a:buClrTx/>
              <a:buSzTx/>
              <a:buFontTx/>
              <a:buNone/>
            </a:pPr>
            <a:r>
              <a:rPr lang="en-US" altLang="en-US" dirty="0" smtClean="0">
                <a:effectLst/>
              </a:rPr>
              <a:t>Gum pyrolysis etc.</a:t>
            </a:r>
            <a:endParaRPr lang="en-US" altLang="en-US" dirty="0">
              <a:effectLst/>
            </a:endParaRPr>
          </a:p>
        </p:txBody>
      </p:sp>
      <p:sp>
        <p:nvSpPr>
          <p:cNvPr id="62" name="Text Box 10"/>
          <p:cNvSpPr txBox="1">
            <a:spLocks noChangeArrowheads="1"/>
          </p:cNvSpPr>
          <p:nvPr/>
        </p:nvSpPr>
        <p:spPr bwMode="auto">
          <a:xfrm>
            <a:off x="1314045" y="4170848"/>
            <a:ext cx="757004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spcAft>
                <a:spcPct val="0"/>
              </a:spcAft>
              <a:buClrTx/>
              <a:buSzTx/>
              <a:buFontTx/>
              <a:buNone/>
            </a:pPr>
            <a:r>
              <a:rPr lang="en-US" altLang="en-US" dirty="0" smtClean="0">
                <a:effectLst/>
              </a:rPr>
              <a:t>Building materials: content of water in cements and concretes and other bonding materials (</a:t>
            </a:r>
            <a:r>
              <a:rPr lang="en-US" altLang="en-US" dirty="0" err="1" smtClean="0">
                <a:effectLst/>
              </a:rPr>
              <a:t>hydratization</a:t>
            </a:r>
            <a:r>
              <a:rPr lang="en-US" altLang="en-US" dirty="0" smtClean="0">
                <a:effectLst/>
              </a:rPr>
              <a:t> and </a:t>
            </a:r>
            <a:r>
              <a:rPr lang="en-US" altLang="en-US" dirty="0" err="1" smtClean="0">
                <a:effectLst/>
              </a:rPr>
              <a:t>dehydratization</a:t>
            </a:r>
            <a:r>
              <a:rPr lang="en-US" altLang="en-US" sz="2400" dirty="0" smtClean="0">
                <a:effectLst/>
              </a:rPr>
              <a:t>)</a:t>
            </a:r>
          </a:p>
          <a:p>
            <a:pPr>
              <a:spcBef>
                <a:spcPct val="50000"/>
              </a:spcBef>
              <a:spcAft>
                <a:spcPct val="0"/>
              </a:spcAft>
            </a:pPr>
            <a:r>
              <a:rPr lang="en-US" altLang="en-US" dirty="0" smtClean="0">
                <a:effectLst/>
              </a:rPr>
              <a:t>Determination of the Ca(OH)</a:t>
            </a:r>
            <a:r>
              <a:rPr lang="en-US" altLang="en-US" baseline="-25000" dirty="0" smtClean="0">
                <a:effectLst/>
              </a:rPr>
              <a:t>2</a:t>
            </a:r>
            <a:r>
              <a:rPr lang="en-US" altLang="en-US" dirty="0" smtClean="0">
                <a:effectLst/>
              </a:rPr>
              <a:t> content – reaction (C-H-S) –</a:t>
            </a:r>
            <a:r>
              <a:rPr lang="pl-PL" altLang="en-US" dirty="0" smtClean="0">
                <a:effectLst/>
              </a:rPr>
              <a:t>(reakcja </a:t>
            </a:r>
            <a:r>
              <a:rPr lang="pl-PL" altLang="en-US" dirty="0" err="1" smtClean="0">
                <a:effectLst/>
              </a:rPr>
              <a:t>puculanowa</a:t>
            </a:r>
            <a:r>
              <a:rPr lang="pl-PL" altLang="en-US" dirty="0" smtClean="0">
                <a:effectLst/>
              </a:rPr>
              <a:t>),</a:t>
            </a:r>
            <a:r>
              <a:rPr lang="en-US" altLang="en-US" dirty="0" smtClean="0">
                <a:effectLst/>
              </a:rPr>
              <a:t> properties of the cement composite, concrete etc. </a:t>
            </a:r>
          </a:p>
          <a:p>
            <a:pPr algn="l">
              <a:spcBef>
                <a:spcPct val="50000"/>
              </a:spcBef>
              <a:spcAft>
                <a:spcPct val="0"/>
              </a:spcAft>
              <a:buClrTx/>
              <a:buSzTx/>
              <a:buFontTx/>
              <a:buNone/>
            </a:pPr>
            <a:r>
              <a:rPr lang="en-US" altLang="en-US" dirty="0" smtClean="0">
                <a:effectLst/>
              </a:rPr>
              <a:t>Quality control: e.g.. Mom dolomite lime , mineral wool, composites -polymer/ </a:t>
            </a:r>
            <a:r>
              <a:rPr lang="en-US" altLang="en-US" dirty="0" smtClean="0"/>
              <a:t>non-organic filler</a:t>
            </a:r>
            <a:endParaRPr lang="en-US" altLang="en-US" dirty="0">
              <a:effectLst/>
            </a:endParaRPr>
          </a:p>
        </p:txBody>
      </p:sp>
      <p:sp>
        <p:nvSpPr>
          <p:cNvPr id="5" name="pole tekstowe 4"/>
          <p:cNvSpPr txBox="1"/>
          <p:nvPr/>
        </p:nvSpPr>
        <p:spPr>
          <a:xfrm>
            <a:off x="1471449" y="3076963"/>
            <a:ext cx="3100552" cy="923330"/>
          </a:xfrm>
          <a:prstGeom prst="rect">
            <a:avLst/>
          </a:prstGeom>
          <a:noFill/>
        </p:spPr>
        <p:txBody>
          <a:bodyPr wrap="square" rtlCol="0">
            <a:spAutoFit/>
          </a:bodyPr>
          <a:lstStyle/>
          <a:p>
            <a:r>
              <a:rPr lang="en-US" dirty="0" smtClean="0"/>
              <a:t>Polymers and pharmaceutics decomposition or some phases content </a:t>
            </a:r>
            <a:endParaRPr lang="en-US" dirty="0"/>
          </a:p>
        </p:txBody>
      </p:sp>
    </p:spTree>
    <p:extLst>
      <p:ext uri="{BB962C8B-B14F-4D97-AF65-F5344CB8AC3E}">
        <p14:creationId xmlns:p14="http://schemas.microsoft.com/office/powerpoint/2010/main" val="757412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gn="just">
              <a:lnSpc>
                <a:spcPct val="150000"/>
              </a:lnSpc>
              <a:spcBef>
                <a:spcPts val="1000"/>
              </a:spcBef>
            </a:pPr>
            <a:r>
              <a:rPr lang="pl-PL"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t>
            </a: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Could  SDT be used as a common DTA or DSC?   </a:t>
            </a:r>
            <a:endParaRPr lang="en-GB"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pole tekstowe 3"/>
          <p:cNvSpPr txBox="1"/>
          <p:nvPr/>
        </p:nvSpPr>
        <p:spPr>
          <a:xfrm>
            <a:off x="535577" y="1553214"/>
            <a:ext cx="10189029" cy="1815882"/>
          </a:xfrm>
          <a:prstGeom prst="rect">
            <a:avLst/>
          </a:prstGeom>
          <a:noFill/>
        </p:spPr>
        <p:txBody>
          <a:bodyPr wrap="square" rtlCol="0">
            <a:spAutoFit/>
          </a:bodyPr>
          <a:lstStyle/>
          <a:p>
            <a:r>
              <a:rPr lang="en-GB" dirty="0" smtClean="0"/>
              <a:t>Yes, a proper calibration has now</a:t>
            </a:r>
            <a:r>
              <a:rPr lang="pl-PL" dirty="0" smtClean="0"/>
              <a:t> </a:t>
            </a:r>
            <a:r>
              <a:rPr lang="en-GB" dirty="0" smtClean="0"/>
              <a:t>4 steps:</a:t>
            </a:r>
          </a:p>
          <a:p>
            <a:pPr marL="342900" indent="-342900">
              <a:buAutoNum type="arabicPeriod"/>
            </a:pPr>
            <a:r>
              <a:rPr lang="en-GB" dirty="0" smtClean="0"/>
              <a:t>Base line calibration empty cell</a:t>
            </a:r>
          </a:p>
          <a:p>
            <a:pPr marL="342900" indent="-342900">
              <a:buAutoNum type="arabicPeriod"/>
            </a:pPr>
            <a:r>
              <a:rPr lang="en-GB" dirty="0" smtClean="0"/>
              <a:t>Temperature scale calibration</a:t>
            </a:r>
          </a:p>
          <a:p>
            <a:pPr marL="342900" indent="-342900">
              <a:buAutoNum type="arabicPeriod"/>
            </a:pPr>
            <a:r>
              <a:rPr lang="en-GB" dirty="0" smtClean="0"/>
              <a:t>Sapphire </a:t>
            </a:r>
            <a:r>
              <a:rPr lang="en-GB" dirty="0" err="1" smtClean="0"/>
              <a:t>Cp</a:t>
            </a:r>
            <a:r>
              <a:rPr lang="en-GB" dirty="0" smtClean="0"/>
              <a:t> calibration</a:t>
            </a:r>
          </a:p>
          <a:p>
            <a:pPr marL="342900" indent="-342900">
              <a:buAutoNum type="arabicPeriod"/>
            </a:pPr>
            <a:r>
              <a:rPr lang="en-GB" dirty="0" smtClean="0"/>
              <a:t>Additional calibration of the melting enthalpy for the cell constant: </a:t>
            </a:r>
            <a:r>
              <a:rPr lang="en-GB" sz="2000" dirty="0" smtClean="0">
                <a:solidFill>
                  <a:srgbClr val="FF0000"/>
                </a:solidFill>
              </a:rPr>
              <a:t>c= </a:t>
            </a:r>
            <a:r>
              <a:rPr lang="en-GB" sz="2000" dirty="0" err="1" smtClean="0">
                <a:solidFill>
                  <a:srgbClr val="FF0000"/>
                </a:solidFill>
                <a:latin typeface="Symbol" panose="05050102010706020507" pitchFamily="18" charset="2"/>
              </a:rPr>
              <a:t>D</a:t>
            </a:r>
            <a:r>
              <a:rPr lang="en-GB" sz="2000" dirty="0" err="1" smtClean="0">
                <a:solidFill>
                  <a:srgbClr val="FF0000"/>
                </a:solidFill>
              </a:rPr>
              <a:t>Hexp</a:t>
            </a:r>
            <a:r>
              <a:rPr lang="en-GB" sz="2000" dirty="0" smtClean="0">
                <a:solidFill>
                  <a:srgbClr val="FF0000"/>
                </a:solidFill>
              </a:rPr>
              <a:t>/</a:t>
            </a:r>
            <a:r>
              <a:rPr lang="en-GB" sz="2000" dirty="0" smtClean="0">
                <a:solidFill>
                  <a:srgbClr val="FF0000"/>
                </a:solidFill>
                <a:latin typeface="Symbol" panose="05050102010706020507" pitchFamily="18" charset="2"/>
              </a:rPr>
              <a:t>D</a:t>
            </a:r>
            <a:r>
              <a:rPr lang="en-GB" sz="2000" dirty="0" smtClean="0">
                <a:solidFill>
                  <a:srgbClr val="FF0000"/>
                </a:solidFill>
              </a:rPr>
              <a:t>H standard in the required temperature range</a:t>
            </a:r>
            <a:endParaRPr lang="en-GB" sz="2000" dirty="0">
              <a:solidFill>
                <a:srgbClr val="FF0000"/>
              </a:solidFill>
            </a:endParaRPr>
          </a:p>
        </p:txBody>
      </p:sp>
      <p:grpSp>
        <p:nvGrpSpPr>
          <p:cNvPr id="22" name="Grupa 21"/>
          <p:cNvGrpSpPr/>
          <p:nvPr/>
        </p:nvGrpSpPr>
        <p:grpSpPr>
          <a:xfrm>
            <a:off x="700548" y="3491417"/>
            <a:ext cx="3443749" cy="1806678"/>
            <a:chOff x="1334729" y="5213555"/>
            <a:chExt cx="3443749" cy="1806678"/>
          </a:xfrm>
        </p:grpSpPr>
        <p:grpSp>
          <p:nvGrpSpPr>
            <p:cNvPr id="20" name="Grupa 19"/>
            <p:cNvGrpSpPr/>
            <p:nvPr/>
          </p:nvGrpSpPr>
          <p:grpSpPr>
            <a:xfrm>
              <a:off x="1412158" y="5504836"/>
              <a:ext cx="3288890" cy="1224116"/>
              <a:chOff x="1334729" y="3989439"/>
              <a:chExt cx="3288890" cy="1224116"/>
            </a:xfrm>
          </p:grpSpPr>
          <p:grpSp>
            <p:nvGrpSpPr>
              <p:cNvPr id="16" name="Grupa 15"/>
              <p:cNvGrpSpPr/>
              <p:nvPr/>
            </p:nvGrpSpPr>
            <p:grpSpPr>
              <a:xfrm>
                <a:off x="1334729" y="3989439"/>
                <a:ext cx="3030794" cy="1224116"/>
                <a:chOff x="1334729" y="3989439"/>
                <a:chExt cx="3030794" cy="1224116"/>
              </a:xfrm>
            </p:grpSpPr>
            <p:sp>
              <p:nvSpPr>
                <p:cNvPr id="8" name="Dowolny kształt 7"/>
                <p:cNvSpPr/>
                <p:nvPr/>
              </p:nvSpPr>
              <p:spPr>
                <a:xfrm>
                  <a:off x="1334729" y="3989439"/>
                  <a:ext cx="3030794" cy="1121653"/>
                </a:xfrm>
                <a:custGeom>
                  <a:avLst/>
                  <a:gdLst>
                    <a:gd name="connsiteX0" fmla="*/ 0 w 3030794"/>
                    <a:gd name="connsiteY0" fmla="*/ 0 h 1121653"/>
                    <a:gd name="connsiteX1" fmla="*/ 132736 w 3030794"/>
                    <a:gd name="connsiteY1" fmla="*/ 184355 h 1121653"/>
                    <a:gd name="connsiteX2" fmla="*/ 147484 w 3030794"/>
                    <a:gd name="connsiteY2" fmla="*/ 199103 h 1121653"/>
                    <a:gd name="connsiteX3" fmla="*/ 457200 w 3030794"/>
                    <a:gd name="connsiteY3" fmla="*/ 405580 h 1121653"/>
                    <a:gd name="connsiteX4" fmla="*/ 848032 w 3030794"/>
                    <a:gd name="connsiteY4" fmla="*/ 538316 h 1121653"/>
                    <a:gd name="connsiteX5" fmla="*/ 1342103 w 3030794"/>
                    <a:gd name="connsiteY5" fmla="*/ 678426 h 1121653"/>
                    <a:gd name="connsiteX6" fmla="*/ 1673942 w 3030794"/>
                    <a:gd name="connsiteY6" fmla="*/ 921774 h 1121653"/>
                    <a:gd name="connsiteX7" fmla="*/ 2499852 w 3030794"/>
                    <a:gd name="connsiteY7" fmla="*/ 1120877 h 1121653"/>
                    <a:gd name="connsiteX8" fmla="*/ 3030794 w 3030794"/>
                    <a:gd name="connsiteY8" fmla="*/ 995516 h 1121653"/>
                    <a:gd name="connsiteX9" fmla="*/ 3030794 w 3030794"/>
                    <a:gd name="connsiteY9" fmla="*/ 995516 h 11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0794" h="1121653">
                      <a:moveTo>
                        <a:pt x="0" y="0"/>
                      </a:moveTo>
                      <a:lnTo>
                        <a:pt x="132736" y="184355"/>
                      </a:lnTo>
                      <a:cubicBezTo>
                        <a:pt x="157317" y="217539"/>
                        <a:pt x="93407" y="162232"/>
                        <a:pt x="147484" y="199103"/>
                      </a:cubicBezTo>
                      <a:cubicBezTo>
                        <a:pt x="201561" y="235974"/>
                        <a:pt x="340442" y="349045"/>
                        <a:pt x="457200" y="405580"/>
                      </a:cubicBezTo>
                      <a:cubicBezTo>
                        <a:pt x="573958" y="462115"/>
                        <a:pt x="700548" y="492842"/>
                        <a:pt x="848032" y="538316"/>
                      </a:cubicBezTo>
                      <a:cubicBezTo>
                        <a:pt x="995516" y="583790"/>
                        <a:pt x="1204451" y="614516"/>
                        <a:pt x="1342103" y="678426"/>
                      </a:cubicBezTo>
                      <a:cubicBezTo>
                        <a:pt x="1479755" y="742336"/>
                        <a:pt x="1480984" y="848032"/>
                        <a:pt x="1673942" y="921774"/>
                      </a:cubicBezTo>
                      <a:cubicBezTo>
                        <a:pt x="1866900" y="995516"/>
                        <a:pt x="2273710" y="1108587"/>
                        <a:pt x="2499852" y="1120877"/>
                      </a:cubicBezTo>
                      <a:cubicBezTo>
                        <a:pt x="2725994" y="1133167"/>
                        <a:pt x="3030794" y="995516"/>
                        <a:pt x="3030794" y="995516"/>
                      </a:cubicBezTo>
                      <a:lnTo>
                        <a:pt x="3030794" y="995516"/>
                      </a:ln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10" name="Łącznik prosty 9"/>
                <p:cNvCxnSpPr>
                  <a:stCxn id="8" idx="0"/>
                </p:cNvCxnSpPr>
                <p:nvPr/>
              </p:nvCxnSpPr>
              <p:spPr>
                <a:xfrm>
                  <a:off x="1334729" y="3989439"/>
                  <a:ext cx="1799303" cy="112087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Łącznik prosty 10"/>
                <p:cNvCxnSpPr/>
                <p:nvPr/>
              </p:nvCxnSpPr>
              <p:spPr>
                <a:xfrm>
                  <a:off x="1334729" y="4045975"/>
                  <a:ext cx="2492477" cy="116758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Łącznik prosty 12"/>
                <p:cNvCxnSpPr>
                  <a:stCxn id="8" idx="0"/>
                </p:cNvCxnSpPr>
                <p:nvPr/>
              </p:nvCxnSpPr>
              <p:spPr>
                <a:xfrm>
                  <a:off x="1334729" y="3989439"/>
                  <a:ext cx="3023420" cy="111026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18" name="Łącznik prosty 17"/>
              <p:cNvCxnSpPr>
                <a:stCxn id="8" idx="0"/>
              </p:cNvCxnSpPr>
              <p:nvPr/>
            </p:nvCxnSpPr>
            <p:spPr>
              <a:xfrm>
                <a:off x="1334729" y="3989439"/>
                <a:ext cx="3089787" cy="516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Strzałka zakrzywiona w górę 18"/>
              <p:cNvSpPr/>
              <p:nvPr/>
            </p:nvSpPr>
            <p:spPr>
              <a:xfrm rot="19066223">
                <a:off x="3583858" y="4306529"/>
                <a:ext cx="1039761" cy="53831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1" name="pole tekstowe 20"/>
            <p:cNvSpPr txBox="1"/>
            <p:nvPr/>
          </p:nvSpPr>
          <p:spPr>
            <a:xfrm>
              <a:off x="1334729" y="5213555"/>
              <a:ext cx="3443749" cy="1806678"/>
            </a:xfrm>
            <a:prstGeom prst="rect">
              <a:avLst/>
            </a:prstGeom>
            <a:noFill/>
            <a:ln w="12700">
              <a:solidFill>
                <a:schemeClr val="tx1"/>
              </a:solidFill>
            </a:ln>
          </p:spPr>
          <p:txBody>
            <a:bodyPr wrap="square" rtlCol="0">
              <a:spAutoFit/>
            </a:bodyPr>
            <a:lstStyle/>
            <a:p>
              <a:endParaRPr lang="en-GB" dirty="0"/>
            </a:p>
          </p:txBody>
        </p:sp>
      </p:grpSp>
      <p:pic>
        <p:nvPicPr>
          <p:cNvPr id="26" name="Picture 9" descr="KrystS4Nb3_S6Nb2T_20"/>
          <p:cNvPicPr>
            <a:picLocks noChangeAspect="1" noChangeArrowheads="1"/>
          </p:cNvPicPr>
          <p:nvPr/>
        </p:nvPicPr>
        <p:blipFill>
          <a:blip r:embed="rId2" cstate="print">
            <a:extLst>
              <a:ext uri="{28A0092B-C50C-407E-A947-70E740481C1C}">
                <a14:useLocalDpi xmlns:a14="http://schemas.microsoft.com/office/drawing/2010/main" val="0"/>
              </a:ext>
            </a:extLst>
          </a:blip>
          <a:srcRect t="10600" r="5952"/>
          <a:stretch>
            <a:fillRect/>
          </a:stretch>
        </p:blipFill>
        <p:spPr bwMode="auto">
          <a:xfrm>
            <a:off x="4656781" y="3162873"/>
            <a:ext cx="3254924" cy="2520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1" name="Grupa 30"/>
          <p:cNvGrpSpPr/>
          <p:nvPr/>
        </p:nvGrpSpPr>
        <p:grpSpPr>
          <a:xfrm>
            <a:off x="7109460" y="3140799"/>
            <a:ext cx="4019001" cy="2094313"/>
            <a:chOff x="7109460" y="3140799"/>
            <a:chExt cx="4019001" cy="2094313"/>
          </a:xfrm>
        </p:grpSpPr>
        <p:pic>
          <p:nvPicPr>
            <p:cNvPr id="27" name="Picture 10" descr="Nb_3T20_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0268" y="3140799"/>
              <a:ext cx="2728193" cy="20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Line 12"/>
            <p:cNvSpPr>
              <a:spLocks noChangeShapeType="1"/>
            </p:cNvSpPr>
            <p:nvPr/>
          </p:nvSpPr>
          <p:spPr bwMode="auto">
            <a:xfrm flipH="1">
              <a:off x="7109460" y="3782698"/>
              <a:ext cx="1801274" cy="473146"/>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sp>
        <p:nvSpPr>
          <p:cNvPr id="25" name="Line 14"/>
          <p:cNvSpPr>
            <a:spLocks noChangeShapeType="1"/>
          </p:cNvSpPr>
          <p:nvPr/>
        </p:nvSpPr>
        <p:spPr bwMode="auto">
          <a:xfrm flipV="1">
            <a:off x="10274832" y="2183217"/>
            <a:ext cx="0" cy="207262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32" name="Grupa 31"/>
          <p:cNvGrpSpPr/>
          <p:nvPr/>
        </p:nvGrpSpPr>
        <p:grpSpPr>
          <a:xfrm>
            <a:off x="7109460" y="4289664"/>
            <a:ext cx="4087942" cy="2016861"/>
            <a:chOff x="7109460" y="4289664"/>
            <a:chExt cx="4087942" cy="2016861"/>
          </a:xfrm>
        </p:grpSpPr>
        <p:pic>
          <p:nvPicPr>
            <p:cNvPr id="28" name="Picture 11" descr="S6NB2T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4189" y="4289664"/>
              <a:ext cx="2773213" cy="201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13"/>
            <p:cNvSpPr>
              <a:spLocks noChangeShapeType="1"/>
            </p:cNvSpPr>
            <p:nvPr/>
          </p:nvSpPr>
          <p:spPr bwMode="auto">
            <a:xfrm flipH="1" flipV="1">
              <a:off x="7109460" y="5006814"/>
              <a:ext cx="2495692" cy="379143"/>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sp>
        <p:nvSpPr>
          <p:cNvPr id="33" name="pole tekstowe 32"/>
          <p:cNvSpPr txBox="1"/>
          <p:nvPr/>
        </p:nvSpPr>
        <p:spPr>
          <a:xfrm>
            <a:off x="556342" y="5842713"/>
            <a:ext cx="6493873" cy="584775"/>
          </a:xfrm>
          <a:prstGeom prst="rect">
            <a:avLst/>
          </a:prstGeom>
          <a:noFill/>
        </p:spPr>
        <p:txBody>
          <a:bodyPr wrap="square" rtlCol="0">
            <a:spAutoFit/>
          </a:bodyPr>
          <a:lstStyle/>
          <a:p>
            <a:r>
              <a:rPr lang="en-GB" sz="1600" dirty="0" smtClean="0">
                <a:solidFill>
                  <a:srgbClr val="FF0000"/>
                </a:solidFill>
              </a:rPr>
              <a:t>Remains the </a:t>
            </a:r>
            <a:r>
              <a:rPr lang="pl-PL" sz="1600" dirty="0" err="1" smtClean="0">
                <a:solidFill>
                  <a:srgbClr val="FF0000"/>
                </a:solidFill>
              </a:rPr>
              <a:t>oryginal</a:t>
            </a:r>
            <a:r>
              <a:rPr lang="pl-PL" sz="1600" dirty="0" smtClean="0">
                <a:solidFill>
                  <a:srgbClr val="FF0000"/>
                </a:solidFill>
              </a:rPr>
              <a:t> </a:t>
            </a:r>
            <a:r>
              <a:rPr lang="en-GB" sz="1600" dirty="0" smtClean="0">
                <a:solidFill>
                  <a:srgbClr val="FF0000"/>
                </a:solidFill>
              </a:rPr>
              <a:t>shape of the base line and larger thermal inertia = thermal lag</a:t>
            </a:r>
            <a:endParaRPr lang="en-GB" sz="1600" dirty="0">
              <a:solidFill>
                <a:srgbClr val="FF0000"/>
              </a:solidFill>
            </a:endParaRPr>
          </a:p>
        </p:txBody>
      </p:sp>
    </p:spTree>
    <p:extLst>
      <p:ext uri="{BB962C8B-B14F-4D97-AF65-F5344CB8AC3E}">
        <p14:creationId xmlns:p14="http://schemas.microsoft.com/office/powerpoint/2010/main" val="320133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gn="just">
              <a:lnSpc>
                <a:spcPct val="100000"/>
              </a:lnSpc>
              <a:spcBef>
                <a:spcPts val="1000"/>
              </a:spcBef>
            </a:pPr>
            <a:r>
              <a:rPr lang="pl-PL"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t>
            </a: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Another use of  SDT be used as a DSC – the reason: high temperature and Fe reaction with the gas atmosphere, detection of the unwanted oxidation process   </a:t>
            </a:r>
            <a:endParaRPr lang="en-GB"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pole tekstowe 3"/>
          <p:cNvSpPr txBox="1"/>
          <p:nvPr/>
        </p:nvSpPr>
        <p:spPr>
          <a:xfrm>
            <a:off x="988458" y="1486736"/>
            <a:ext cx="10189029" cy="880369"/>
          </a:xfrm>
          <a:prstGeom prst="rect">
            <a:avLst/>
          </a:prstGeom>
          <a:noFill/>
        </p:spPr>
        <p:txBody>
          <a:bodyPr wrap="square" rtlCol="0">
            <a:spAutoFit/>
          </a:bodyPr>
          <a:lstStyle/>
          <a:p>
            <a:pPr>
              <a:lnSpc>
                <a:spcPct val="150000"/>
              </a:lnSpc>
            </a:pPr>
            <a:r>
              <a:rPr lang="en-GB" altLang="en-US" dirty="0" smtClean="0"/>
              <a:t>Steel NC 11</a:t>
            </a:r>
            <a:r>
              <a:rPr lang="en-GB" dirty="0" smtClean="0"/>
              <a:t>: </a:t>
            </a:r>
            <a:r>
              <a:rPr lang="en-GB" altLang="en-US" dirty="0" smtClean="0"/>
              <a:t>Fe</a:t>
            </a:r>
            <a:r>
              <a:rPr lang="en-GB" altLang="en-US" baseline="-25000" dirty="0" smtClean="0"/>
              <a:t>83</a:t>
            </a:r>
            <a:r>
              <a:rPr lang="en-GB" altLang="en-US" dirty="0" smtClean="0"/>
              <a:t>Cr</a:t>
            </a:r>
            <a:r>
              <a:rPr lang="en-GB" altLang="en-US" baseline="-25000" dirty="0" smtClean="0"/>
              <a:t>12</a:t>
            </a:r>
            <a:r>
              <a:rPr lang="en-GB" altLang="en-US" dirty="0" smtClean="0"/>
              <a:t>C</a:t>
            </a:r>
            <a:r>
              <a:rPr lang="en-GB" altLang="en-US" baseline="-25000" dirty="0" smtClean="0"/>
              <a:t>2,5</a:t>
            </a:r>
            <a:r>
              <a:rPr lang="en-GB" altLang="en-US" dirty="0" smtClean="0"/>
              <a:t>(Si, </a:t>
            </a:r>
            <a:r>
              <a:rPr lang="en-GB" altLang="en-US" dirty="0" err="1" smtClean="0"/>
              <a:t>Mn</a:t>
            </a:r>
            <a:r>
              <a:rPr lang="en-GB" altLang="en-US" dirty="0" smtClean="0"/>
              <a:t>, Mo, Ni)  determination of the amount of the liquid phase by the melting and solidification.  </a:t>
            </a:r>
            <a:endParaRPr lang="en-GB" dirty="0" smtClean="0"/>
          </a:p>
        </p:txBody>
      </p:sp>
      <p:grpSp>
        <p:nvGrpSpPr>
          <p:cNvPr id="47" name="Grupa 46"/>
          <p:cNvGrpSpPr/>
          <p:nvPr/>
        </p:nvGrpSpPr>
        <p:grpSpPr>
          <a:xfrm>
            <a:off x="716692" y="2100648"/>
            <a:ext cx="10673610" cy="3189751"/>
            <a:chOff x="716692" y="2100648"/>
            <a:chExt cx="10673610" cy="3189751"/>
          </a:xfrm>
        </p:grpSpPr>
        <p:grpSp>
          <p:nvGrpSpPr>
            <p:cNvPr id="5" name="Grupa 4"/>
            <p:cNvGrpSpPr/>
            <p:nvPr/>
          </p:nvGrpSpPr>
          <p:grpSpPr>
            <a:xfrm>
              <a:off x="716692" y="2444409"/>
              <a:ext cx="3496963" cy="2845990"/>
              <a:chOff x="2463486" y="2753329"/>
              <a:chExt cx="3024187" cy="2038231"/>
            </a:xfrm>
          </p:grpSpPr>
          <p:pic>
            <p:nvPicPr>
              <p:cNvPr id="34" name="Picture 12" descr="NC11_ZBDS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3486" y="2773848"/>
                <a:ext cx="3024187" cy="2017712"/>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13"/>
              <p:cNvSpPr txBox="1">
                <a:spLocks noChangeArrowheads="1"/>
              </p:cNvSpPr>
              <p:nvPr/>
            </p:nvSpPr>
            <p:spPr bwMode="auto">
              <a:xfrm>
                <a:off x="3647559" y="2753329"/>
                <a:ext cx="654040" cy="33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spcAft>
                    <a:spcPct val="0"/>
                  </a:spcAft>
                  <a:buClrTx/>
                  <a:buSzTx/>
                  <a:buFontTx/>
                  <a:buNone/>
                </a:pPr>
                <a:r>
                  <a:rPr lang="pl-PL" altLang="en-US" sz="1600" dirty="0">
                    <a:effectLst/>
                  </a:rPr>
                  <a:t>DSC</a:t>
                </a:r>
              </a:p>
            </p:txBody>
          </p:sp>
        </p:grpSp>
        <p:pic>
          <p:nvPicPr>
            <p:cNvPr id="6" name="Obraz 5"/>
            <p:cNvPicPr>
              <a:picLocks noChangeAspect="1"/>
            </p:cNvPicPr>
            <p:nvPr/>
          </p:nvPicPr>
          <p:blipFill>
            <a:blip r:embed="rId3"/>
            <a:stretch>
              <a:fillRect/>
            </a:stretch>
          </p:blipFill>
          <p:spPr>
            <a:xfrm>
              <a:off x="7755247" y="2567976"/>
              <a:ext cx="3635055" cy="2720716"/>
            </a:xfrm>
            <a:prstGeom prst="rect">
              <a:avLst/>
            </a:prstGeom>
          </p:spPr>
        </p:pic>
        <p:pic>
          <p:nvPicPr>
            <p:cNvPr id="7" name="Obraz 6"/>
            <p:cNvPicPr>
              <a:picLocks noChangeAspect="1"/>
            </p:cNvPicPr>
            <p:nvPr/>
          </p:nvPicPr>
          <p:blipFill>
            <a:blip r:embed="rId4"/>
            <a:stretch>
              <a:fillRect/>
            </a:stretch>
          </p:blipFill>
          <p:spPr>
            <a:xfrm>
              <a:off x="4582748" y="2952258"/>
              <a:ext cx="2842134" cy="2138282"/>
            </a:xfrm>
            <a:prstGeom prst="rect">
              <a:avLst/>
            </a:prstGeom>
          </p:spPr>
        </p:pic>
        <p:cxnSp>
          <p:nvCxnSpPr>
            <p:cNvPr id="12" name="Łącznik prosty ze strzałką 11"/>
            <p:cNvCxnSpPr/>
            <p:nvPr/>
          </p:nvCxnSpPr>
          <p:spPr>
            <a:xfrm>
              <a:off x="3225114" y="3237470"/>
              <a:ext cx="2397211"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Łącznik prosty ze strzałką 35"/>
            <p:cNvCxnSpPr/>
            <p:nvPr/>
          </p:nvCxnSpPr>
          <p:spPr>
            <a:xfrm>
              <a:off x="1643556" y="3550508"/>
              <a:ext cx="3447429" cy="10857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Łącznik prosty ze strzałką 36"/>
            <p:cNvCxnSpPr/>
            <p:nvPr/>
          </p:nvCxnSpPr>
          <p:spPr>
            <a:xfrm>
              <a:off x="6215449" y="4312509"/>
              <a:ext cx="2841378" cy="45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Łącznik prosty ze strzałką 37"/>
            <p:cNvCxnSpPr/>
            <p:nvPr/>
          </p:nvCxnSpPr>
          <p:spPr>
            <a:xfrm>
              <a:off x="6969211" y="4006831"/>
              <a:ext cx="2945028" cy="13869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pole tekstowe 22"/>
            <p:cNvSpPr txBox="1"/>
            <p:nvPr/>
          </p:nvSpPr>
          <p:spPr>
            <a:xfrm>
              <a:off x="8441723" y="2100648"/>
              <a:ext cx="2197445" cy="377159"/>
            </a:xfrm>
            <a:prstGeom prst="rect">
              <a:avLst/>
            </a:prstGeom>
            <a:noFill/>
          </p:spPr>
          <p:txBody>
            <a:bodyPr wrap="square" rtlCol="0">
              <a:spAutoFit/>
            </a:bodyPr>
            <a:lstStyle/>
            <a:p>
              <a:r>
                <a:rPr lang="en-GB" dirty="0" smtClean="0"/>
                <a:t>% of the liquid phase</a:t>
              </a:r>
              <a:endParaRPr lang="en-GB" dirty="0"/>
            </a:p>
          </p:txBody>
        </p:sp>
        <p:cxnSp>
          <p:nvCxnSpPr>
            <p:cNvPr id="39" name="Łącznik prosty ze strzałką 38"/>
            <p:cNvCxnSpPr>
              <a:stCxn id="23" idx="2"/>
            </p:cNvCxnSpPr>
            <p:nvPr/>
          </p:nvCxnSpPr>
          <p:spPr>
            <a:xfrm>
              <a:off x="9540446" y="2477807"/>
              <a:ext cx="492901" cy="118391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Łącznik prosty ze strzałką 40"/>
            <p:cNvCxnSpPr>
              <a:stCxn id="23" idx="2"/>
            </p:cNvCxnSpPr>
            <p:nvPr/>
          </p:nvCxnSpPr>
          <p:spPr>
            <a:xfrm flipH="1">
              <a:off x="9056826" y="2477807"/>
              <a:ext cx="483620" cy="218480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pole tekstowe 47"/>
          <p:cNvSpPr txBox="1"/>
          <p:nvPr/>
        </p:nvSpPr>
        <p:spPr>
          <a:xfrm>
            <a:off x="1124465" y="5444535"/>
            <a:ext cx="10053022" cy="880369"/>
          </a:xfrm>
          <a:prstGeom prst="rect">
            <a:avLst/>
          </a:prstGeom>
          <a:noFill/>
        </p:spPr>
        <p:txBody>
          <a:bodyPr wrap="square" rtlCol="0">
            <a:spAutoFit/>
          </a:bodyPr>
          <a:lstStyle/>
          <a:p>
            <a:pPr>
              <a:lnSpc>
                <a:spcPct val="150000"/>
              </a:lnSpc>
            </a:pPr>
            <a:r>
              <a:rPr lang="en-GB" dirty="0" smtClean="0"/>
              <a:t>Philosophy: weak effects in heating verified by effects in cooling</a:t>
            </a:r>
            <a:r>
              <a:rPr lang="pl-PL" dirty="0" smtClean="0"/>
              <a:t>,</a:t>
            </a:r>
            <a:r>
              <a:rPr lang="en-GB" dirty="0" smtClean="0"/>
              <a:t> but the % of crystallinity determined from the melting effects calibrated in DSC.</a:t>
            </a:r>
            <a:r>
              <a:rPr lang="pl-PL" dirty="0" smtClean="0"/>
              <a:t> </a:t>
            </a:r>
            <a:r>
              <a:rPr lang="en-GB" dirty="0" smtClean="0"/>
              <a:t>The oxidation excluded with TGA signal.</a:t>
            </a:r>
            <a:endParaRPr lang="en-GB" dirty="0"/>
          </a:p>
        </p:txBody>
      </p:sp>
    </p:spTree>
    <p:extLst>
      <p:ext uri="{BB962C8B-B14F-4D97-AF65-F5344CB8AC3E}">
        <p14:creationId xmlns:p14="http://schemas.microsoft.com/office/powerpoint/2010/main" val="16782572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gn="just">
              <a:lnSpc>
                <a:spcPct val="150000"/>
              </a:lnSpc>
              <a:spcBef>
                <a:spcPts val="1000"/>
              </a:spcBef>
            </a:pPr>
            <a:r>
              <a:rPr lang="en-US"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Typical signals of  SDT used  for a TGA   </a:t>
            </a:r>
            <a:endParaRPr lang="en-US"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pic>
        <p:nvPicPr>
          <p:cNvPr id="3" name="Obraz 2"/>
          <p:cNvPicPr>
            <a:picLocks noChangeAspect="1"/>
          </p:cNvPicPr>
          <p:nvPr/>
        </p:nvPicPr>
        <p:blipFill>
          <a:blip r:embed="rId2"/>
          <a:stretch>
            <a:fillRect/>
          </a:stretch>
        </p:blipFill>
        <p:spPr>
          <a:xfrm>
            <a:off x="1333896" y="2768096"/>
            <a:ext cx="4586845" cy="3442222"/>
          </a:xfrm>
          <a:prstGeom prst="rect">
            <a:avLst/>
          </a:prstGeom>
        </p:spPr>
      </p:pic>
      <p:sp>
        <p:nvSpPr>
          <p:cNvPr id="4" name="pole tekstowe 3"/>
          <p:cNvSpPr txBox="1"/>
          <p:nvPr/>
        </p:nvSpPr>
        <p:spPr>
          <a:xfrm>
            <a:off x="240030" y="1474470"/>
            <a:ext cx="10172700" cy="1200329"/>
          </a:xfrm>
          <a:prstGeom prst="rect">
            <a:avLst/>
          </a:prstGeom>
          <a:noFill/>
        </p:spPr>
        <p:txBody>
          <a:bodyPr wrap="square" rtlCol="0">
            <a:spAutoFit/>
          </a:bodyPr>
          <a:lstStyle/>
          <a:p>
            <a:r>
              <a:rPr lang="en-GB" dirty="0" smtClean="0"/>
              <a:t>For TGA next calibration procedure must be performer- the run with the empty crucibles and with the standard weights;</a:t>
            </a:r>
          </a:p>
          <a:p>
            <a:r>
              <a:rPr lang="en-GB" dirty="0" smtClean="0"/>
              <a:t>Disadvantage</a:t>
            </a:r>
            <a:r>
              <a:rPr lang="pl-PL" dirty="0" smtClean="0"/>
              <a:t> </a:t>
            </a:r>
            <a:r>
              <a:rPr lang="en-GB" dirty="0" smtClean="0"/>
              <a:t>- not every type of crucibles give a proper relations between signals to give coefficient for the scale. </a:t>
            </a:r>
            <a:endParaRPr lang="en-GB" dirty="0"/>
          </a:p>
        </p:txBody>
      </p:sp>
      <p:sp>
        <p:nvSpPr>
          <p:cNvPr id="9" name="Text Box 7"/>
          <p:cNvSpPr txBox="1">
            <a:spLocks noChangeArrowheads="1"/>
          </p:cNvSpPr>
          <p:nvPr/>
        </p:nvSpPr>
        <p:spPr bwMode="auto">
          <a:xfrm>
            <a:off x="6082973" y="3579129"/>
            <a:ext cx="3927452"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spcAft>
                <a:spcPct val="0"/>
              </a:spcAft>
              <a:buClrTx/>
              <a:buSzTx/>
              <a:buFontTx/>
              <a:buNone/>
            </a:pPr>
            <a:r>
              <a:rPr lang="en-GB" altLang="en-US" dirty="0" smtClean="0">
                <a:effectLst/>
              </a:rPr>
              <a:t>Decomposition of the </a:t>
            </a:r>
            <a:r>
              <a:rPr lang="en-GB" altLang="en-US" dirty="0" err="1" smtClean="0">
                <a:effectLst/>
              </a:rPr>
              <a:t>InN</a:t>
            </a:r>
            <a:r>
              <a:rPr lang="en-GB" altLang="en-US" dirty="0" smtClean="0">
                <a:effectLst/>
              </a:rPr>
              <a:t> </a:t>
            </a:r>
            <a:r>
              <a:rPr lang="en-GB" altLang="en-US" dirty="0" err="1" smtClean="0">
                <a:effectLst/>
              </a:rPr>
              <a:t>viskers</a:t>
            </a:r>
            <a:r>
              <a:rPr lang="en-GB" altLang="en-US" dirty="0" smtClean="0">
                <a:effectLst/>
              </a:rPr>
              <a:t> by</a:t>
            </a:r>
            <a:r>
              <a:rPr lang="pl-PL" altLang="en-US" dirty="0" smtClean="0">
                <a:effectLst/>
              </a:rPr>
              <a:t>:</a:t>
            </a:r>
          </a:p>
          <a:p>
            <a:pPr algn="l">
              <a:spcBef>
                <a:spcPct val="50000"/>
              </a:spcBef>
              <a:spcAft>
                <a:spcPct val="0"/>
              </a:spcAft>
              <a:buClrTx/>
              <a:buSzTx/>
              <a:buFontTx/>
              <a:buNone/>
            </a:pPr>
            <a:r>
              <a:rPr lang="pl-PL" altLang="en-US" dirty="0" smtClean="0">
                <a:effectLst/>
              </a:rPr>
              <a:t>Dr </a:t>
            </a:r>
            <a:r>
              <a:rPr lang="pl-PL" altLang="en-US" dirty="0">
                <a:effectLst/>
              </a:rPr>
              <a:t>B. </a:t>
            </a:r>
            <a:r>
              <a:rPr lang="pl-PL" altLang="en-US" dirty="0" err="1">
                <a:effectLst/>
              </a:rPr>
              <a:t>Onderka</a:t>
            </a:r>
            <a:r>
              <a:rPr lang="pl-PL" altLang="en-US" dirty="0">
                <a:effectLst/>
              </a:rPr>
              <a:t>: Właściwości termodynamiczne </a:t>
            </a:r>
            <a:r>
              <a:rPr lang="pl-PL" altLang="en-US" dirty="0" err="1">
                <a:effectLst/>
              </a:rPr>
              <a:t>fotonicznych</a:t>
            </a:r>
            <a:r>
              <a:rPr lang="pl-PL" altLang="en-US" dirty="0">
                <a:effectLst/>
              </a:rPr>
              <a:t> materiałów Ga-In-N” habilitacja; IMIM PAN 2006</a:t>
            </a:r>
          </a:p>
        </p:txBody>
      </p:sp>
    </p:spTree>
    <p:extLst>
      <p:ext uri="{BB962C8B-B14F-4D97-AF65-F5344CB8AC3E}">
        <p14:creationId xmlns:p14="http://schemas.microsoft.com/office/powerpoint/2010/main" val="17382231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nSpc>
                <a:spcPct val="100000"/>
              </a:lnSpc>
              <a:spcBef>
                <a:spcPts val="1000"/>
              </a:spcBef>
            </a:pPr>
            <a:r>
              <a:rPr lang="en-US" sz="20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t>
            </a:r>
            <a:r>
              <a:rPr lang="en-GB" sz="20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Decomposition of the macromolecule polymers, use of the signals of  SDT used  for a TGA   </a:t>
            </a:r>
            <a:endParaRPr lang="en-GB" sz="20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pole tekstowe 3"/>
          <p:cNvSpPr txBox="1"/>
          <p:nvPr/>
        </p:nvSpPr>
        <p:spPr>
          <a:xfrm>
            <a:off x="809263" y="5260488"/>
            <a:ext cx="10547419" cy="1200329"/>
          </a:xfrm>
          <a:prstGeom prst="rect">
            <a:avLst/>
          </a:prstGeom>
          <a:noFill/>
        </p:spPr>
        <p:txBody>
          <a:bodyPr wrap="square" rtlCol="0">
            <a:spAutoFit/>
          </a:bodyPr>
          <a:lstStyle/>
          <a:p>
            <a:pPr>
              <a:lnSpc>
                <a:spcPct val="150000"/>
              </a:lnSpc>
            </a:pPr>
            <a:r>
              <a:rPr lang="en-GB" dirty="0" smtClean="0"/>
              <a:t>The problem concerns temperature range in which polymer which contain macromolecules with application for the energy storage remains stable.  TGA/ DTGA/ and DSC signals used.</a:t>
            </a:r>
          </a:p>
          <a:p>
            <a:r>
              <a:rPr lang="en-GB" dirty="0" smtClean="0"/>
              <a:t> </a:t>
            </a:r>
            <a:endParaRPr lang="en-GB" dirty="0"/>
          </a:p>
        </p:txBody>
      </p:sp>
      <p:grpSp>
        <p:nvGrpSpPr>
          <p:cNvPr id="16" name="Grupa 15"/>
          <p:cNvGrpSpPr/>
          <p:nvPr/>
        </p:nvGrpSpPr>
        <p:grpSpPr>
          <a:xfrm>
            <a:off x="276664" y="1381173"/>
            <a:ext cx="5366013" cy="3879315"/>
            <a:chOff x="276664" y="1381173"/>
            <a:chExt cx="5366013" cy="3879315"/>
          </a:xfrm>
        </p:grpSpPr>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64" y="1381173"/>
              <a:ext cx="5366013" cy="3879315"/>
            </a:xfrm>
            <a:prstGeom prst="rect">
              <a:avLst/>
            </a:prstGeom>
          </p:spPr>
        </p:pic>
        <p:sp>
          <p:nvSpPr>
            <p:cNvPr id="11" name="pole tekstowe 10"/>
            <p:cNvSpPr txBox="1"/>
            <p:nvPr/>
          </p:nvSpPr>
          <p:spPr>
            <a:xfrm>
              <a:off x="1101683" y="4898080"/>
              <a:ext cx="4113338" cy="338554"/>
            </a:xfrm>
            <a:prstGeom prst="rect">
              <a:avLst/>
            </a:prstGeom>
            <a:noFill/>
          </p:spPr>
          <p:txBody>
            <a:bodyPr wrap="square" rtlCol="0">
              <a:spAutoFit/>
            </a:bodyPr>
            <a:lstStyle/>
            <a:p>
              <a:r>
                <a:rPr lang="en-GB" sz="1600" dirty="0" smtClean="0"/>
                <a:t>A standard polymer commercial production</a:t>
              </a:r>
              <a:endParaRPr lang="en-GB" sz="1600" dirty="0"/>
            </a:p>
          </p:txBody>
        </p:sp>
      </p:grpSp>
      <p:grpSp>
        <p:nvGrpSpPr>
          <p:cNvPr id="15" name="Grupa 14"/>
          <p:cNvGrpSpPr/>
          <p:nvPr/>
        </p:nvGrpSpPr>
        <p:grpSpPr>
          <a:xfrm>
            <a:off x="5507440" y="1333465"/>
            <a:ext cx="5968571" cy="3974732"/>
            <a:chOff x="5507440" y="1333465"/>
            <a:chExt cx="5968571" cy="3974732"/>
          </a:xfrm>
        </p:grpSpPr>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440" y="1333465"/>
              <a:ext cx="5968571" cy="3974732"/>
            </a:xfrm>
            <a:prstGeom prst="rect">
              <a:avLst/>
            </a:prstGeom>
          </p:spPr>
        </p:pic>
        <p:sp>
          <p:nvSpPr>
            <p:cNvPr id="7" name="pole tekstowe 6"/>
            <p:cNvSpPr txBox="1"/>
            <p:nvPr/>
          </p:nvSpPr>
          <p:spPr>
            <a:xfrm>
              <a:off x="7487323" y="1428881"/>
              <a:ext cx="2334410" cy="584775"/>
            </a:xfrm>
            <a:prstGeom prst="rect">
              <a:avLst/>
            </a:prstGeom>
            <a:noFill/>
          </p:spPr>
          <p:txBody>
            <a:bodyPr wrap="square" rtlCol="0">
              <a:spAutoFit/>
            </a:bodyPr>
            <a:lstStyle/>
            <a:p>
              <a:r>
                <a:rPr lang="en-GB" sz="1600" dirty="0" smtClean="0"/>
                <a:t>Transition rate directly from DTGA</a:t>
              </a:r>
              <a:endParaRPr lang="en-GB" sz="1600" dirty="0"/>
            </a:p>
          </p:txBody>
        </p:sp>
        <p:sp>
          <p:nvSpPr>
            <p:cNvPr id="10" name="pole tekstowe 9"/>
            <p:cNvSpPr txBox="1"/>
            <p:nvPr/>
          </p:nvSpPr>
          <p:spPr>
            <a:xfrm>
              <a:off x="7639723" y="4851606"/>
              <a:ext cx="2334410" cy="338554"/>
            </a:xfrm>
            <a:prstGeom prst="rect">
              <a:avLst/>
            </a:prstGeom>
            <a:noFill/>
          </p:spPr>
          <p:txBody>
            <a:bodyPr wrap="square" rtlCol="0">
              <a:spAutoFit/>
            </a:bodyPr>
            <a:lstStyle/>
            <a:p>
              <a:r>
                <a:rPr lang="pl-PL" sz="1600" dirty="0" smtClean="0"/>
                <a:t>GN </a:t>
              </a:r>
              <a:r>
                <a:rPr lang="en-GB" sz="1600" dirty="0" smtClean="0"/>
                <a:t>content </a:t>
              </a:r>
              <a:r>
                <a:rPr lang="pl-PL" sz="1600" dirty="0" smtClean="0"/>
                <a:t>0,5</a:t>
              </a:r>
              <a:endParaRPr lang="en-GB" sz="1600" dirty="0"/>
            </a:p>
          </p:txBody>
        </p:sp>
        <p:cxnSp>
          <p:nvCxnSpPr>
            <p:cNvPr id="12" name="Łącznik prosty ze strzałką 11"/>
            <p:cNvCxnSpPr/>
            <p:nvPr/>
          </p:nvCxnSpPr>
          <p:spPr>
            <a:xfrm>
              <a:off x="8100508" y="2013656"/>
              <a:ext cx="1333948" cy="52514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3" name="Łącznik prosty ze strzałką 12"/>
            <p:cNvCxnSpPr/>
            <p:nvPr/>
          </p:nvCxnSpPr>
          <p:spPr>
            <a:xfrm>
              <a:off x="8654528" y="1943328"/>
              <a:ext cx="1167205" cy="447377"/>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grpSp>
      <p:pic>
        <p:nvPicPr>
          <p:cNvPr id="17" name="Obraz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8075" y="1064650"/>
            <a:ext cx="6771216" cy="4509248"/>
          </a:xfrm>
          <a:prstGeom prst="rect">
            <a:avLst/>
          </a:prstGeom>
        </p:spPr>
      </p:pic>
    </p:spTree>
    <p:extLst>
      <p:ext uri="{BB962C8B-B14F-4D97-AF65-F5344CB8AC3E}">
        <p14:creationId xmlns:p14="http://schemas.microsoft.com/office/powerpoint/2010/main" val="148640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04194"/>
            <a:ext cx="10515600" cy="725214"/>
          </a:xfrm>
        </p:spPr>
        <p:txBody>
          <a:bodyPr>
            <a:normAutofit fontScale="90000"/>
          </a:bodyPr>
          <a:lstStyle/>
          <a:p>
            <a:r>
              <a:rPr lang="pl-PL" altLang="pl-PL" b="1" dirty="0">
                <a:solidFill>
                  <a:srgbClr val="FF00FF"/>
                </a:solidFill>
              </a:rPr>
              <a:t/>
            </a:r>
            <a:br>
              <a:rPr lang="pl-PL" altLang="pl-PL" b="1" dirty="0">
                <a:solidFill>
                  <a:srgbClr val="FF00FF"/>
                </a:solidFill>
              </a:rPr>
            </a:br>
            <a:r>
              <a:rPr lang="en-GB" sz="2700" dirty="0"/>
              <a:t>Outline of the methods of the thermal analysis</a:t>
            </a:r>
            <a:r>
              <a:rPr lang="pl-PL" sz="2700" dirty="0"/>
              <a:t> </a:t>
            </a:r>
            <a:r>
              <a:rPr lang="pl-PL" sz="2700" dirty="0" smtClean="0"/>
              <a:t>-2</a:t>
            </a:r>
            <a:r>
              <a:rPr lang="pl-PL" altLang="pl-PL" sz="2700" b="1" dirty="0">
                <a:solidFill>
                  <a:srgbClr val="FF00FF"/>
                </a:solidFill>
              </a:rPr>
              <a:t/>
            </a:r>
            <a:br>
              <a:rPr lang="pl-PL" altLang="pl-PL" sz="2700" b="1" dirty="0">
                <a:solidFill>
                  <a:srgbClr val="FF00FF"/>
                </a:solidFill>
              </a:rPr>
            </a:br>
            <a:endParaRPr lang="en-GB" sz="2700" i="1" dirty="0"/>
          </a:p>
        </p:txBody>
      </p:sp>
      <p:graphicFrame>
        <p:nvGraphicFramePr>
          <p:cNvPr id="6" name="Tabela 5"/>
          <p:cNvGraphicFramePr>
            <a:graphicFrameLocks noGrp="1"/>
          </p:cNvGraphicFramePr>
          <p:nvPr/>
        </p:nvGraphicFramePr>
        <p:xfrm>
          <a:off x="743606" y="1514557"/>
          <a:ext cx="10320580" cy="4279192"/>
        </p:xfrm>
        <a:graphic>
          <a:graphicData uri="http://schemas.openxmlformats.org/drawingml/2006/table">
            <a:tbl>
              <a:tblPr firstRow="1" bandRow="1">
                <a:tableStyleId>{616DA210-FB5B-4158-B5E0-FEB733F419BA}</a:tableStyleId>
              </a:tblPr>
              <a:tblGrid>
                <a:gridCol w="1978573">
                  <a:extLst>
                    <a:ext uri="{9D8B030D-6E8A-4147-A177-3AD203B41FA5}">
                      <a16:colId xmlns:a16="http://schemas.microsoft.com/office/drawing/2014/main" val="3340987208"/>
                    </a:ext>
                  </a:extLst>
                </a:gridCol>
                <a:gridCol w="861849">
                  <a:extLst>
                    <a:ext uri="{9D8B030D-6E8A-4147-A177-3AD203B41FA5}">
                      <a16:colId xmlns:a16="http://schemas.microsoft.com/office/drawing/2014/main" val="3767622998"/>
                    </a:ext>
                  </a:extLst>
                </a:gridCol>
                <a:gridCol w="1524000">
                  <a:extLst>
                    <a:ext uri="{9D8B030D-6E8A-4147-A177-3AD203B41FA5}">
                      <a16:colId xmlns:a16="http://schemas.microsoft.com/office/drawing/2014/main" val="3923701309"/>
                    </a:ext>
                  </a:extLst>
                </a:gridCol>
                <a:gridCol w="1765738">
                  <a:extLst>
                    <a:ext uri="{9D8B030D-6E8A-4147-A177-3AD203B41FA5}">
                      <a16:colId xmlns:a16="http://schemas.microsoft.com/office/drawing/2014/main" val="2853040103"/>
                    </a:ext>
                  </a:extLst>
                </a:gridCol>
                <a:gridCol w="4190420">
                  <a:extLst>
                    <a:ext uri="{9D8B030D-6E8A-4147-A177-3AD203B41FA5}">
                      <a16:colId xmlns:a16="http://schemas.microsoft.com/office/drawing/2014/main" val="3325117321"/>
                    </a:ext>
                  </a:extLst>
                </a:gridCol>
              </a:tblGrid>
              <a:tr h="212598">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METHOD</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ABR.</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RANGE</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a:t>
                      </a:r>
                      <a:r>
                        <a:rPr kumimoji="0" lang="en-GB" altLang="pl-PL" sz="1200" b="1" i="0" u="none" strike="noStrike" cap="none" normalizeH="0" baseline="30000" noProof="0" dirty="0" err="1" smtClean="0">
                          <a:ln>
                            <a:noFill/>
                          </a:ln>
                          <a:solidFill>
                            <a:schemeClr val="tx1"/>
                          </a:solidFill>
                          <a:effectLst/>
                          <a:latin typeface="+mn-lt"/>
                        </a:rPr>
                        <a:t>o</a:t>
                      </a:r>
                      <a:r>
                        <a:rPr kumimoji="0" lang="en-GB" altLang="pl-PL" sz="1200" b="1" i="0" u="none" strike="noStrike" cap="none" normalizeH="0" baseline="0" noProof="0" dirty="0" err="1" smtClean="0">
                          <a:ln>
                            <a:noFill/>
                          </a:ln>
                          <a:solidFill>
                            <a:schemeClr val="tx1"/>
                          </a:solidFill>
                          <a:effectLst/>
                          <a:latin typeface="+mn-lt"/>
                        </a:rPr>
                        <a:t>C</a:t>
                      </a:r>
                      <a:r>
                        <a:rPr kumimoji="0" lang="en-GB" altLang="pl-PL" sz="1200" b="1" i="0" u="none" strike="noStrike" cap="none" normalizeH="0" baseline="0" noProof="0" dirty="0" smtClean="0">
                          <a:ln>
                            <a:noFill/>
                          </a:ln>
                          <a:solidFill>
                            <a:schemeClr val="tx1"/>
                          </a:solidFill>
                          <a:effectLst/>
                          <a:latin typeface="+mn-lt"/>
                        </a:rPr>
                        <a:t>)</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MEASURED PROPERTY</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APPLICATION</a:t>
                      </a:r>
                    </a:p>
                  </a:txBody>
                  <a:tcPr marT="45697" marB="45697" horzOverflow="overflow"/>
                </a:tc>
                <a:extLst>
                  <a:ext uri="{0D108BD9-81ED-4DB2-BD59-A6C34878D82A}">
                    <a16:rowId xmlns:a16="http://schemas.microsoft.com/office/drawing/2014/main" val="2595606694"/>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Ultra – high rate DSC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a:t>
                      </a:r>
                      <a:r>
                        <a:rPr kumimoji="0" lang="en-GB" altLang="pl-PL" sz="1200" b="1"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Mettler</a:t>
                      </a: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Toledo)</a:t>
                      </a:r>
                    </a:p>
                  </a:txBody>
                  <a:tcPr marT="45703" marB="45703"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Flash DSC-1</a:t>
                      </a:r>
                    </a:p>
                  </a:txBody>
                  <a:tcPr marT="45703" marB="45703"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30 -500;</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-95 -420;</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rates: cooling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6 -240.10</a:t>
                      </a:r>
                      <a:r>
                        <a:rPr kumimoji="0" lang="en-GB" altLang="pl-PL" sz="1200" b="1" i="0" u="none" strike="noStrike" cap="none" normalizeH="0" baseline="30000" noProof="0" dirty="0" smtClean="0">
                          <a:ln>
                            <a:noFill/>
                          </a:ln>
                          <a:solidFill>
                            <a:schemeClr val="tx1"/>
                          </a:solidFill>
                          <a:effectLst/>
                          <a:latin typeface="Arial" panose="020B0604020202020204" pitchFamily="34" charset="0"/>
                          <a:cs typeface="Arial" panose="020B0604020202020204" pitchFamily="34" charset="0"/>
                        </a:rPr>
                        <a:t>3</a:t>
                      </a: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,heating 30- 2,4.10</a:t>
                      </a:r>
                      <a:r>
                        <a:rPr kumimoji="0" lang="en-GB" altLang="pl-PL" sz="1200" b="1" i="0" u="none" strike="noStrike" cap="none" normalizeH="0" baseline="30000" noProof="0" dirty="0" smtClean="0">
                          <a:ln>
                            <a:noFill/>
                          </a:ln>
                          <a:solidFill>
                            <a:schemeClr val="tx1"/>
                          </a:solidFill>
                          <a:effectLst/>
                          <a:latin typeface="Arial" panose="020B0604020202020204" pitchFamily="34" charset="0"/>
                          <a:cs typeface="Arial" panose="020B0604020202020204" pitchFamily="34" charset="0"/>
                        </a:rPr>
                        <a:t>6 </a:t>
                      </a: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K/min</a:t>
                      </a:r>
                    </a:p>
                  </a:txBody>
                  <a:tcPr marT="45703" marB="45703"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power compensation</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Peltier cell</a:t>
                      </a:r>
                    </a:p>
                  </a:txBody>
                  <a:tcPr marT="45703" marB="45703"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phase transformations, temperatures and enthalpies  in extremely high rats of temperature changes</a:t>
                      </a:r>
                    </a:p>
                  </a:txBody>
                  <a:tcPr marT="45703" marB="45703" horzOverflow="overflow"/>
                </a:tc>
                <a:extLst>
                  <a:ext uri="{0D108BD9-81ED-4DB2-BD59-A6C34878D82A}">
                    <a16:rowId xmlns:a16="http://schemas.microsoft.com/office/drawing/2014/main" val="3949773720"/>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Isothermal titration calorimetry</a:t>
                      </a:r>
                    </a:p>
                  </a:txBody>
                  <a:tcPr marT="45703" marB="45703"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Nano-ITC</a:t>
                      </a:r>
                    </a:p>
                  </a:txBody>
                  <a:tcPr marT="45703" marB="45703"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2 –- 80 K</a:t>
                      </a:r>
                    </a:p>
                  </a:txBody>
                  <a:tcPr marT="45703" marB="45703"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power compensation</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Peltier cell</a:t>
                      </a:r>
                    </a:p>
                  </a:txBody>
                  <a:tcPr marT="45703" marB="45703"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biopolymers, enzymes and others.;</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thermodynamics of molecules, molecular  bonding interactions </a:t>
                      </a:r>
                    </a:p>
                  </a:txBody>
                  <a:tcPr marT="45703" marB="45703" horzOverflow="overflow"/>
                </a:tc>
                <a:extLst>
                  <a:ext uri="{0D108BD9-81ED-4DB2-BD59-A6C34878D82A}">
                    <a16:rowId xmlns:a16="http://schemas.microsoft.com/office/drawing/2014/main" val="3408240720"/>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Nano- Differential Scanning Calorimetry</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Micro- DSC</a:t>
                      </a:r>
                    </a:p>
                  </a:txBody>
                  <a:tcPr marT="45703" marB="45703"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Nano-DSC</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MC DSC</a:t>
                      </a:r>
                    </a:p>
                  </a:txBody>
                  <a:tcPr marT="45703" marB="45703"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-10 –- 130 or 160;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-40 – 150;</a:t>
                      </a:r>
                    </a:p>
                  </a:txBody>
                  <a:tcPr marT="45703" marB="45703"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power compensation</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Peltier cell</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heat capacity</a:t>
                      </a:r>
                    </a:p>
                  </a:txBody>
                  <a:tcPr marT="45703" marB="45703"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protein, </a:t>
                      </a:r>
                      <a:r>
                        <a:rPr kumimoji="0" lang="en-GB" altLang="pl-PL" sz="1200" b="1"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makromole</a:t>
                      </a:r>
                      <a:r>
                        <a:rPr kumimoji="0" lang="pl-PL"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c</a:t>
                      </a:r>
                      <a:r>
                        <a:rPr kumimoji="0" lang="en-GB" altLang="pl-PL" sz="1200" b="1"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ules</a:t>
                      </a: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in solutions,</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pharmaceutics, thermal stability, bonds, pressure influence;</a:t>
                      </a:r>
                    </a:p>
                  </a:txBody>
                  <a:tcPr marT="45703" marB="45703" horzOverflow="overflow"/>
                </a:tc>
                <a:extLst>
                  <a:ext uri="{0D108BD9-81ED-4DB2-BD59-A6C34878D82A}">
                    <a16:rowId xmlns:a16="http://schemas.microsoft.com/office/drawing/2014/main" val="4074985444"/>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Thermogravimetry</a:t>
                      </a:r>
                      <a:endPar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TGA</a:t>
                      </a: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TP –- 1500 ; 1600</a:t>
                      </a: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mass change</a:t>
                      </a: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processes with mass change, oxidation , decomposition synthesis;</a:t>
                      </a:r>
                    </a:p>
                  </a:txBody>
                  <a:tcPr marT="45707" marB="45707" horzOverflow="overflow"/>
                </a:tc>
                <a:extLst>
                  <a:ext uri="{0D108BD9-81ED-4DB2-BD59-A6C34878D82A}">
                    <a16:rowId xmlns:a16="http://schemas.microsoft.com/office/drawing/2014/main" val="87599081"/>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Thermogravimetry</a:t>
                      </a: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 DTA</a:t>
                      </a: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SDT</a:t>
                      </a: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100 –- 1600; 1700</a:t>
                      </a: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Mass change,</a:t>
                      </a:r>
                      <a:r>
                        <a:rPr kumimoji="0" lang="pl-PL"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a:t>
                      </a: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temperature difference, heat flux calibrated</a:t>
                      </a: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processes with mass change and heat effects, oxidation , decomposition synthesis;</a:t>
                      </a:r>
                    </a:p>
                  </a:txBody>
                  <a:tcPr marT="45707" marB="45707" horzOverflow="overflow"/>
                </a:tc>
                <a:extLst>
                  <a:ext uri="{0D108BD9-81ED-4DB2-BD59-A6C34878D82A}">
                    <a16:rowId xmlns:a16="http://schemas.microsoft.com/office/drawing/2014/main" val="2801588087"/>
                  </a:ext>
                </a:extLst>
              </a:tr>
            </a:tbl>
          </a:graphicData>
        </a:graphic>
      </p:graphicFrame>
    </p:spTree>
    <p:extLst>
      <p:ext uri="{BB962C8B-B14F-4D97-AF65-F5344CB8AC3E}">
        <p14:creationId xmlns:p14="http://schemas.microsoft.com/office/powerpoint/2010/main" val="1008596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nSpc>
                <a:spcPct val="100000"/>
              </a:lnSpc>
              <a:spcBef>
                <a:spcPts val="1000"/>
              </a:spcBef>
            </a:pPr>
            <a:r>
              <a:rPr lang="en-US" sz="20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t>
            </a:r>
            <a:r>
              <a:rPr lang="en-GB" sz="20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Decomposition of the macromolecule polymers, use of the signals of  SDT used  for a TGA   </a:t>
            </a:r>
            <a:endParaRPr lang="en-GB" sz="20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pole tekstowe 3"/>
          <p:cNvSpPr txBox="1"/>
          <p:nvPr/>
        </p:nvSpPr>
        <p:spPr>
          <a:xfrm>
            <a:off x="825173" y="5373852"/>
            <a:ext cx="10547419" cy="880369"/>
          </a:xfrm>
          <a:prstGeom prst="rect">
            <a:avLst/>
          </a:prstGeom>
          <a:noFill/>
        </p:spPr>
        <p:txBody>
          <a:bodyPr wrap="square" rtlCol="0">
            <a:spAutoFit/>
          </a:bodyPr>
          <a:lstStyle/>
          <a:p>
            <a:pPr>
              <a:lnSpc>
                <a:spcPct val="150000"/>
              </a:lnSpc>
            </a:pPr>
            <a:r>
              <a:rPr lang="en-GB" dirty="0" smtClean="0"/>
              <a:t>Further, the influence of the GN content on the standard polymer thermal</a:t>
            </a:r>
            <a:r>
              <a:rPr lang="pl-PL" dirty="0" smtClean="0"/>
              <a:t> </a:t>
            </a:r>
            <a:r>
              <a:rPr lang="en-GB" dirty="0" smtClean="0"/>
              <a:t>stability and decomposition was investigated. </a:t>
            </a:r>
            <a:endParaRPr lang="en-GB" dirty="0"/>
          </a:p>
        </p:txBody>
      </p:sp>
      <p:pic>
        <p:nvPicPr>
          <p:cNvPr id="3" name="Obraz 2"/>
          <p:cNvPicPr>
            <a:picLocks noChangeAspect="1"/>
          </p:cNvPicPr>
          <p:nvPr/>
        </p:nvPicPr>
        <p:blipFill rotWithShape="1">
          <a:blip r:embed="rId2">
            <a:extLst>
              <a:ext uri="{28A0092B-C50C-407E-A947-70E740481C1C}">
                <a14:useLocalDpi xmlns:a14="http://schemas.microsoft.com/office/drawing/2010/main" val="0"/>
              </a:ext>
            </a:extLst>
          </a:blip>
          <a:srcRect t="20633" b="8744"/>
          <a:stretch/>
        </p:blipFill>
        <p:spPr>
          <a:xfrm>
            <a:off x="1887856" y="1374610"/>
            <a:ext cx="6976446" cy="3707194"/>
          </a:xfrm>
          <a:prstGeom prst="rect">
            <a:avLst/>
          </a:prstGeom>
        </p:spPr>
      </p:pic>
      <p:pic>
        <p:nvPicPr>
          <p:cNvPr id="8" name="Obraz 7"/>
          <p:cNvPicPr>
            <a:picLocks noChangeAspect="1"/>
          </p:cNvPicPr>
          <p:nvPr/>
        </p:nvPicPr>
        <p:blipFill rotWithShape="1">
          <a:blip r:embed="rId3">
            <a:extLst>
              <a:ext uri="{28A0092B-C50C-407E-A947-70E740481C1C}">
                <a14:useLocalDpi xmlns:a14="http://schemas.microsoft.com/office/drawing/2010/main" val="0"/>
              </a:ext>
            </a:extLst>
          </a:blip>
          <a:srcRect l="6799" t="20431" r="9413" b="8935"/>
          <a:stretch/>
        </p:blipFill>
        <p:spPr>
          <a:xfrm>
            <a:off x="2205316" y="1381173"/>
            <a:ext cx="7358231" cy="3799818"/>
          </a:xfrm>
          <a:prstGeom prst="rect">
            <a:avLst/>
          </a:prstGeom>
        </p:spPr>
      </p:pic>
    </p:spTree>
    <p:extLst>
      <p:ext uri="{BB962C8B-B14F-4D97-AF65-F5344CB8AC3E}">
        <p14:creationId xmlns:p14="http://schemas.microsoft.com/office/powerpoint/2010/main" val="249520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nSpc>
                <a:spcPct val="100000"/>
              </a:lnSpc>
              <a:spcBef>
                <a:spcPts val="1000"/>
              </a:spcBef>
            </a:pPr>
            <a:r>
              <a:rPr lang="en-US"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t>
            </a: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Example of the synthesis of components</a:t>
            </a:r>
            <a:endParaRPr lang="en-GB"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pole tekstowe 3"/>
          <p:cNvSpPr txBox="1"/>
          <p:nvPr/>
        </p:nvSpPr>
        <p:spPr>
          <a:xfrm>
            <a:off x="1223319" y="1474470"/>
            <a:ext cx="9749481" cy="1200329"/>
          </a:xfrm>
          <a:prstGeom prst="rect">
            <a:avLst/>
          </a:prstGeom>
          <a:noFill/>
        </p:spPr>
        <p:txBody>
          <a:bodyPr wrap="square" rtlCol="0">
            <a:spAutoFit/>
          </a:bodyPr>
          <a:lstStyle/>
          <a:p>
            <a:pPr>
              <a:lnSpc>
                <a:spcPct val="150000"/>
              </a:lnSpc>
            </a:pPr>
            <a:r>
              <a:rPr lang="en-GB" dirty="0" smtClean="0"/>
              <a:t>The problem concerns self propagating synthesis of the </a:t>
            </a:r>
            <a:r>
              <a:rPr lang="en-GB" dirty="0" err="1" smtClean="0"/>
              <a:t>TiC</a:t>
            </a:r>
            <a:r>
              <a:rPr lang="en-GB" dirty="0" smtClean="0"/>
              <a:t>- Al powders mixed </a:t>
            </a:r>
            <a:r>
              <a:rPr lang="en-GB" altLang="en-US" dirty="0" smtClean="0"/>
              <a:t>in different proportions</a:t>
            </a:r>
          </a:p>
          <a:p>
            <a:pPr>
              <a:lnSpc>
                <a:spcPct val="150000"/>
              </a:lnSpc>
            </a:pPr>
            <a:r>
              <a:rPr lang="en-GB" dirty="0" smtClean="0"/>
              <a:t>and compressed. What  is optimal proportion of powders, what are optimal conditions of reaction?</a:t>
            </a:r>
          </a:p>
          <a:p>
            <a:r>
              <a:rPr lang="en-GB" dirty="0" smtClean="0"/>
              <a:t> </a:t>
            </a:r>
            <a:endParaRPr lang="en-GB" dirty="0"/>
          </a:p>
        </p:txBody>
      </p:sp>
      <p:pic>
        <p:nvPicPr>
          <p:cNvPr id="6" name="Picture 8" descr="Synt-TiC-Al__20"/>
          <p:cNvPicPr>
            <a:picLocks noChangeAspect="1" noChangeArrowheads="1"/>
          </p:cNvPicPr>
          <p:nvPr/>
        </p:nvPicPr>
        <p:blipFill rotWithShape="1">
          <a:blip r:embed="rId2">
            <a:extLst>
              <a:ext uri="{28A0092B-C50C-407E-A947-70E740481C1C}">
                <a14:useLocalDpi xmlns:a14="http://schemas.microsoft.com/office/drawing/2010/main" val="0"/>
              </a:ext>
            </a:extLst>
          </a:blip>
          <a:srcRect t="13423"/>
          <a:stretch/>
        </p:blipFill>
        <p:spPr bwMode="auto">
          <a:xfrm>
            <a:off x="2570205" y="2347785"/>
            <a:ext cx="6227806" cy="375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962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nSpc>
                <a:spcPct val="100000"/>
              </a:lnSpc>
              <a:spcBef>
                <a:spcPts val="1000"/>
              </a:spcBef>
            </a:pPr>
            <a:r>
              <a:rPr lang="en-US"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t>
            </a: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Oxidation processes</a:t>
            </a:r>
            <a:endParaRPr lang="en-GB"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mc:AlternateContent xmlns:mc="http://schemas.openxmlformats.org/markup-compatibility/2006" xmlns:a14="http://schemas.microsoft.com/office/drawing/2010/main">
        <mc:Choice Requires="a14">
          <p:sp>
            <p:nvSpPr>
              <p:cNvPr id="5" name="Text Box 5"/>
              <p:cNvSpPr txBox="1">
                <a:spLocks noChangeArrowheads="1"/>
              </p:cNvSpPr>
              <p:nvPr/>
            </p:nvSpPr>
            <p:spPr bwMode="auto">
              <a:xfrm>
                <a:off x="1262063" y="1639888"/>
                <a:ext cx="9500672" cy="4762586"/>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609600" indent="-609600" algn="l">
                  <a:spcAft>
                    <a:spcPct val="0"/>
                  </a:spcAft>
                  <a:defRPr sz="2400">
                    <a:solidFill>
                      <a:schemeClr val="tx1"/>
                    </a:solidFill>
                    <a:latin typeface="Times New Roman" panose="02020603050405020304" pitchFamily="18" charset="0"/>
                  </a:defRPr>
                </a:lvl1pPr>
                <a:lvl2pPr algn="l">
                  <a:spcAft>
                    <a:spcPct val="0"/>
                  </a:spcAft>
                  <a:defRPr sz="2400">
                    <a:solidFill>
                      <a:schemeClr val="tx1"/>
                    </a:solidFill>
                    <a:latin typeface="Times New Roman" panose="02020603050405020304" pitchFamily="18" charset="0"/>
                  </a:defRPr>
                </a:lvl2pPr>
                <a:lvl3pPr algn="l">
                  <a:spcAft>
                    <a:spcPct val="0"/>
                  </a:spcAft>
                  <a:defRPr sz="2400">
                    <a:solidFill>
                      <a:schemeClr val="tx1"/>
                    </a:solidFill>
                    <a:latin typeface="Times New Roman" panose="02020603050405020304" pitchFamily="18" charset="0"/>
                  </a:defRPr>
                </a:lvl3pPr>
                <a:lvl4pPr algn="l">
                  <a:spcAft>
                    <a:spcPct val="0"/>
                  </a:spcAft>
                  <a:defRPr sz="2400">
                    <a:solidFill>
                      <a:schemeClr val="tx1"/>
                    </a:solidFill>
                    <a:latin typeface="Times New Roman" panose="02020603050405020304" pitchFamily="18" charset="0"/>
                  </a:defRPr>
                </a:lvl4pPr>
                <a:lvl5pPr algn="l">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spcBef>
                    <a:spcPct val="50000"/>
                  </a:spcBef>
                  <a:spcAft>
                    <a:spcPct val="30000"/>
                  </a:spcAft>
                  <a:buFont typeface="Wingdings" panose="05000000000000000000" pitchFamily="2" charset="2"/>
                  <a:buNone/>
                </a:pPr>
                <a:r>
                  <a:rPr lang="en-GB" altLang="en-US" sz="1600" dirty="0" smtClean="0">
                    <a:latin typeface="+mn-lt"/>
                  </a:rPr>
                  <a:t>The oxidation process of metals proceeds by nucleation and growth. The kinetics depends on the possibility of oxygen ions to bond metallic ions. This</a:t>
                </a:r>
                <a:r>
                  <a:rPr lang="pl-PL" altLang="en-US" sz="1600" dirty="0" smtClean="0">
                    <a:latin typeface="+mn-lt"/>
                  </a:rPr>
                  <a:t> </a:t>
                </a:r>
                <a:r>
                  <a:rPr lang="en-GB" altLang="en-US" sz="1600" dirty="0" smtClean="0">
                    <a:latin typeface="+mn-lt"/>
                  </a:rPr>
                  <a:t>is related to the ability of oxygen to contact the free surface and later to diffuse into oxide layer. This </a:t>
                </a:r>
                <a:r>
                  <a:rPr lang="en-US" altLang="en-US" sz="1600" dirty="0" smtClean="0">
                    <a:latin typeface="+mn-lt"/>
                  </a:rPr>
                  <a:t>determines </a:t>
                </a:r>
                <a:r>
                  <a:rPr lang="en-GB" altLang="en-US" sz="1600" dirty="0" smtClean="0">
                    <a:latin typeface="+mn-lt"/>
                  </a:rPr>
                  <a:t>the kinetic, different for </a:t>
                </a:r>
                <a:r>
                  <a:rPr lang="pl-PL" altLang="en-US" sz="1600" dirty="0" smtClean="0">
                    <a:latin typeface="+mn-lt"/>
                  </a:rPr>
                  <a:t>a </a:t>
                </a:r>
                <a:r>
                  <a:rPr lang="en-GB" altLang="en-US" sz="1600" dirty="0" smtClean="0">
                    <a:latin typeface="+mn-lt"/>
                  </a:rPr>
                  <a:t>thin and thick layers.</a:t>
                </a:r>
              </a:p>
              <a:p>
                <a:pPr algn="just">
                  <a:spcBef>
                    <a:spcPct val="50000"/>
                  </a:spcBef>
                  <a:spcAft>
                    <a:spcPct val="30000"/>
                  </a:spcAft>
                  <a:buFont typeface="Wingdings" panose="05000000000000000000" pitchFamily="2" charset="2"/>
                  <a:buNone/>
                </a:pPr>
                <a:r>
                  <a:rPr lang="en-GB" altLang="en-US" sz="1600" dirty="0" smtClean="0">
                    <a:latin typeface="+mn-lt"/>
                  </a:rPr>
                  <a:t>The oxygen diffusion is influenced by the  matrix structure. There is possible diffusion:</a:t>
                </a:r>
              </a:p>
              <a:p>
                <a:pPr algn="just">
                  <a:spcBef>
                    <a:spcPct val="50000"/>
                  </a:spcBef>
                  <a:spcAft>
                    <a:spcPct val="30000"/>
                  </a:spcAft>
                  <a:buClr>
                    <a:srgbClr val="FF0000"/>
                  </a:buClr>
                  <a:buSzPct val="113000"/>
                  <a:buFont typeface="Wingdings" panose="05000000000000000000" pitchFamily="2" charset="2"/>
                  <a:buChar char="q"/>
                </a:pPr>
                <a:r>
                  <a:rPr lang="en-GB" altLang="en-US" sz="1600" dirty="0" smtClean="0">
                    <a:latin typeface="+mn-lt"/>
                  </a:rPr>
                  <a:t>Along grain boundaries</a:t>
                </a:r>
              </a:p>
              <a:p>
                <a:pPr algn="just">
                  <a:spcBef>
                    <a:spcPct val="50000"/>
                  </a:spcBef>
                  <a:spcAft>
                    <a:spcPct val="30000"/>
                  </a:spcAft>
                  <a:buClr>
                    <a:srgbClr val="FF0000"/>
                  </a:buClr>
                  <a:buSzPct val="113000"/>
                  <a:buFont typeface="Wingdings" panose="05000000000000000000" pitchFamily="2" charset="2"/>
                  <a:buChar char="q"/>
                </a:pPr>
                <a:r>
                  <a:rPr lang="en-GB" altLang="en-US" sz="1600" dirty="0" smtClean="0">
                    <a:latin typeface="+mn-lt"/>
                  </a:rPr>
                  <a:t>Through crystalline network</a:t>
                </a:r>
              </a:p>
              <a:p>
                <a:pPr algn="just">
                  <a:spcBef>
                    <a:spcPct val="50000"/>
                  </a:spcBef>
                  <a:spcAft>
                    <a:spcPct val="30000"/>
                  </a:spcAft>
                  <a:buClr>
                    <a:srgbClr val="FF0000"/>
                  </a:buClr>
                  <a:buSzPct val="113000"/>
                  <a:buFont typeface="Wingdings" panose="05000000000000000000" pitchFamily="2" charset="2"/>
                  <a:buChar char="q"/>
                </a:pPr>
                <a:r>
                  <a:rPr lang="en-GB" altLang="en-US" sz="1600" dirty="0" smtClean="0">
                    <a:latin typeface="+mn-lt"/>
                  </a:rPr>
                  <a:t>Through grain boundaries</a:t>
                </a:r>
              </a:p>
              <a:p>
                <a:pPr algn="just">
                  <a:spcBef>
                    <a:spcPct val="50000"/>
                  </a:spcBef>
                  <a:spcAft>
                    <a:spcPct val="30000"/>
                  </a:spcAft>
                  <a:buClr>
                    <a:srgbClr val="FF0000"/>
                  </a:buClr>
                  <a:buSzPct val="113000"/>
                  <a:buFont typeface="Wingdings" panose="05000000000000000000" pitchFamily="2" charset="2"/>
                  <a:buChar char="q"/>
                </a:pPr>
                <a:r>
                  <a:rPr lang="en-GB" altLang="en-US" sz="1600" dirty="0" smtClean="0">
                    <a:latin typeface="+mn-lt"/>
                  </a:rPr>
                  <a:t>All type of defects and particles included may influence the diffusion</a:t>
                </a:r>
                <a:endParaRPr lang="pl-PL" altLang="en-US" sz="1600" dirty="0" smtClean="0">
                  <a:latin typeface="+mn-lt"/>
                </a:endParaRPr>
              </a:p>
              <a:p>
                <a:pPr algn="just">
                  <a:spcBef>
                    <a:spcPct val="50000"/>
                  </a:spcBef>
                  <a:spcAft>
                    <a:spcPct val="30000"/>
                  </a:spcAft>
                  <a:buClr>
                    <a:srgbClr val="FF0000"/>
                  </a:buClr>
                  <a:buSzPct val="113000"/>
                  <a:buFont typeface="Wingdings" panose="05000000000000000000" pitchFamily="2" charset="2"/>
                  <a:buChar char="q"/>
                </a:pPr>
                <a:r>
                  <a:rPr lang="en-GB" altLang="en-US" sz="1600" dirty="0" smtClean="0">
                    <a:latin typeface="+mn-lt"/>
                  </a:rPr>
                  <a:t>A common kinetic equation is                     </a:t>
                </a:r>
                <a14:m>
                  <m:oMath xmlns:m="http://schemas.openxmlformats.org/officeDocument/2006/math">
                    <m:sSup>
                      <m:sSupPr>
                        <m:ctrlPr>
                          <a:rPr lang="pl-PL" altLang="en-US" sz="1800" i="1" smtClean="0">
                            <a:latin typeface="Cambria Math" panose="02040503050406030204" pitchFamily="18" charset="0"/>
                          </a:rPr>
                        </m:ctrlPr>
                      </m:sSupPr>
                      <m:e>
                        <m:r>
                          <a:rPr lang="pl-PL" altLang="en-US" sz="1800" b="0" i="1" smtClean="0">
                            <a:latin typeface="Cambria Math" panose="02040503050406030204" pitchFamily="18" charset="0"/>
                          </a:rPr>
                          <m:t>𝑦</m:t>
                        </m:r>
                      </m:e>
                      <m:sup>
                        <m:r>
                          <a:rPr lang="pl-PL" altLang="en-US" sz="1800" b="0" i="1" smtClean="0">
                            <a:latin typeface="Cambria Math" panose="02040503050406030204" pitchFamily="18" charset="0"/>
                          </a:rPr>
                          <m:t>𝑛</m:t>
                        </m:r>
                      </m:sup>
                    </m:sSup>
                    <m:r>
                      <a:rPr lang="pl-PL" altLang="en-US" sz="1800" i="1" smtClean="0">
                        <a:latin typeface="Cambria Math" panose="02040503050406030204" pitchFamily="18" charset="0"/>
                        <a:ea typeface="Cambria Math" panose="02040503050406030204" pitchFamily="18" charset="0"/>
                      </a:rPr>
                      <m:t>=</m:t>
                    </m:r>
                    <m:r>
                      <a:rPr lang="pl-PL" altLang="en-US" sz="1800" b="0" i="1" smtClean="0">
                        <a:latin typeface="Cambria Math" panose="02040503050406030204" pitchFamily="18" charset="0"/>
                        <a:ea typeface="Cambria Math" panose="02040503050406030204" pitchFamily="18" charset="0"/>
                      </a:rPr>
                      <m:t>𝐶𝑡</m:t>
                    </m:r>
                    <m:r>
                      <a:rPr lang="pl-PL" altLang="en-US" sz="1800" b="0" i="1" smtClean="0">
                        <a:latin typeface="Cambria Math" panose="02040503050406030204" pitchFamily="18" charset="0"/>
                        <a:ea typeface="Cambria Math" panose="02040503050406030204" pitchFamily="18" charset="0"/>
                      </a:rPr>
                      <m:t>+</m:t>
                    </m:r>
                    <m:r>
                      <a:rPr lang="pl-PL" altLang="en-US" sz="1800" b="0" i="1" smtClean="0">
                        <a:latin typeface="Cambria Math" panose="02040503050406030204" pitchFamily="18" charset="0"/>
                        <a:ea typeface="Cambria Math" panose="02040503050406030204" pitchFamily="18" charset="0"/>
                      </a:rPr>
                      <m:t>𝐷</m:t>
                    </m:r>
                  </m:oMath>
                </a14:m>
                <a:endParaRPr lang="pl-PL" altLang="en-US" sz="1800" b="0" dirty="0" smtClean="0">
                  <a:latin typeface="+mn-lt"/>
                  <a:ea typeface="Cambria Math" panose="02040503050406030204" pitchFamily="18" charset="0"/>
                </a:endParaRPr>
              </a:p>
              <a:p>
                <a:pPr marL="0" indent="0" algn="ctr">
                  <a:spcBef>
                    <a:spcPct val="50000"/>
                  </a:spcBef>
                  <a:spcAft>
                    <a:spcPct val="30000"/>
                  </a:spcAft>
                  <a:buClr>
                    <a:srgbClr val="FF0000"/>
                  </a:buClr>
                  <a:buSzPct val="113000"/>
                </a:pPr>
                <a14:m>
                  <m:oMath xmlns:m="http://schemas.openxmlformats.org/officeDocument/2006/math">
                    <m:r>
                      <a:rPr lang="pl-PL" altLang="en-US" sz="1800" b="0" i="1" smtClean="0">
                        <a:latin typeface="Cambria Math" panose="02040503050406030204" pitchFamily="18" charset="0"/>
                        <a:ea typeface="Cambria Math" panose="02040503050406030204" pitchFamily="18" charset="0"/>
                      </a:rPr>
                      <m:t>𝑦</m:t>
                    </m:r>
                    <m:r>
                      <a:rPr lang="pl-PL" altLang="en-US" sz="1800" b="0" i="1" smtClean="0">
                        <a:latin typeface="Cambria Math" panose="02040503050406030204" pitchFamily="18" charset="0"/>
                        <a:ea typeface="Cambria Math" panose="02040503050406030204" pitchFamily="18" charset="0"/>
                      </a:rPr>
                      <m:t> </m:t>
                    </m:r>
                    <m:d>
                      <m:dPr>
                        <m:begChr m:val="["/>
                        <m:endChr m:val="]"/>
                        <m:ctrlPr>
                          <a:rPr lang="pl-PL" altLang="en-US" sz="1800" b="0" i="1" smtClean="0">
                            <a:latin typeface="Cambria Math" panose="02040503050406030204" pitchFamily="18" charset="0"/>
                            <a:ea typeface="Cambria Math" panose="02040503050406030204" pitchFamily="18" charset="0"/>
                          </a:rPr>
                        </m:ctrlPr>
                      </m:dPr>
                      <m:e>
                        <m:r>
                          <a:rPr lang="pl-PL" altLang="en-US" sz="1800" b="0" i="1" smtClean="0">
                            <a:latin typeface="Cambria Math" panose="02040503050406030204" pitchFamily="18" charset="0"/>
                            <a:ea typeface="Cambria Math" panose="02040503050406030204" pitchFamily="18" charset="0"/>
                          </a:rPr>
                          <m:t>𝑠</m:t>
                        </m:r>
                        <m:r>
                          <a:rPr lang="pl-PL" altLang="en-US" sz="1800" b="0" i="1" smtClean="0">
                            <a:latin typeface="Cambria Math" panose="02040503050406030204" pitchFamily="18" charset="0"/>
                            <a:ea typeface="Cambria Math" panose="02040503050406030204" pitchFamily="18" charset="0"/>
                          </a:rPr>
                          <m:t>/</m:t>
                        </m:r>
                        <m:r>
                          <a:rPr lang="pl-PL" altLang="en-US" sz="1800" b="0" i="1" smtClean="0">
                            <a:latin typeface="Cambria Math" panose="02040503050406030204" pitchFamily="18" charset="0"/>
                            <a:ea typeface="Cambria Math" panose="02040503050406030204" pitchFamily="18" charset="0"/>
                          </a:rPr>
                          <m:t>𝑡</m:t>
                        </m:r>
                      </m:e>
                    </m:d>
                    <m:r>
                      <a:rPr lang="pl-PL" altLang="en-US" sz="1800" b="0" i="1" smtClean="0">
                        <a:latin typeface="Cambria Math" panose="02040503050406030204" pitchFamily="18" charset="0"/>
                        <a:ea typeface="Cambria Math" panose="02040503050406030204" pitchFamily="18" charset="0"/>
                      </a:rPr>
                      <m:t>=</m:t>
                    </m:r>
                    <m:r>
                      <a:rPr lang="pl-PL" altLang="en-US" sz="1800" b="0" i="1" smtClean="0">
                        <a:latin typeface="Cambria Math" panose="02040503050406030204" pitchFamily="18" charset="0"/>
                        <a:ea typeface="Cambria Math" panose="02040503050406030204" pitchFamily="18" charset="0"/>
                      </a:rPr>
                      <m:t>𝐾</m:t>
                    </m:r>
                    <m:rad>
                      <m:radPr>
                        <m:ctrlPr>
                          <a:rPr lang="pl-PL" altLang="en-US" sz="1800" b="0" i="1" smtClean="0">
                            <a:latin typeface="Cambria Math" panose="02040503050406030204" pitchFamily="18" charset="0"/>
                            <a:ea typeface="Cambria Math" panose="02040503050406030204" pitchFamily="18" charset="0"/>
                          </a:rPr>
                        </m:ctrlPr>
                      </m:radPr>
                      <m:deg>
                        <m:r>
                          <m:rPr>
                            <m:brk m:alnAt="7"/>
                          </m:rPr>
                          <a:rPr lang="pl-PL" altLang="en-US" sz="1800" b="0" i="1" smtClean="0">
                            <a:latin typeface="Cambria Math" panose="02040503050406030204" pitchFamily="18" charset="0"/>
                            <a:ea typeface="Cambria Math" panose="02040503050406030204" pitchFamily="18" charset="0"/>
                          </a:rPr>
                          <m:t>𝑛</m:t>
                        </m:r>
                      </m:deg>
                      <m:e>
                        <m:r>
                          <a:rPr lang="pl-PL" altLang="en-US" sz="1800" b="0" i="1" smtClean="0">
                            <a:latin typeface="Cambria Math" panose="02040503050406030204" pitchFamily="18" charset="0"/>
                            <a:ea typeface="Cambria Math" panose="02040503050406030204" pitchFamily="18" charset="0"/>
                          </a:rPr>
                          <m:t>𝑡</m:t>
                        </m:r>
                        <m:r>
                          <a:rPr lang="pl-PL" altLang="en-US" sz="1800" b="0" i="1" smtClean="0">
                            <a:latin typeface="Cambria Math" panose="02040503050406030204" pitchFamily="18" charset="0"/>
                            <a:ea typeface="Cambria Math" panose="02040503050406030204" pitchFamily="18" charset="0"/>
                          </a:rPr>
                          <m:t> </m:t>
                        </m:r>
                      </m:e>
                    </m:rad>
                  </m:oMath>
                </a14:m>
                <a:r>
                  <a:rPr lang="pl-PL" altLang="en-US" sz="1800" b="0" dirty="0" smtClean="0">
                    <a:latin typeface="+mn-lt"/>
                    <a:ea typeface="Cambria Math" panose="02040503050406030204" pitchFamily="18" charset="0"/>
                  </a:rPr>
                  <a:t>+ G</a:t>
                </a:r>
              </a:p>
              <a:p>
                <a:pPr algn="just">
                  <a:spcBef>
                    <a:spcPct val="50000"/>
                  </a:spcBef>
                  <a:spcAft>
                    <a:spcPct val="30000"/>
                  </a:spcAft>
                  <a:buClr>
                    <a:srgbClr val="FF0000"/>
                  </a:buClr>
                  <a:buSzPct val="113000"/>
                  <a:buFont typeface="Wingdings" panose="05000000000000000000" pitchFamily="2" charset="2"/>
                  <a:buChar char="q"/>
                </a:pPr>
                <a:r>
                  <a:rPr lang="pl-PL" altLang="en-US" sz="1800" dirty="0">
                    <a:latin typeface="+mn-lt"/>
                  </a:rPr>
                  <a:t> </a:t>
                </a:r>
                <a:r>
                  <a:rPr lang="en-GB" altLang="en-US" sz="1800" dirty="0" smtClean="0">
                    <a:latin typeface="+mn-lt"/>
                  </a:rPr>
                  <a:t>n= 1 ÷3</a:t>
                </a:r>
                <a:r>
                  <a:rPr lang="en-GB" altLang="en-US" sz="1600" dirty="0" smtClean="0">
                    <a:latin typeface="+mn-lt"/>
                  </a:rPr>
                  <a:t> </a:t>
                </a:r>
                <a:r>
                  <a:rPr lang="en-GB" altLang="en-US" sz="1800" dirty="0" smtClean="0">
                    <a:latin typeface="+mn-lt"/>
                  </a:rPr>
                  <a:t>but most often  2</a:t>
                </a:r>
                <a:r>
                  <a:rPr lang="en-GB" altLang="en-US" sz="1600" dirty="0" smtClean="0">
                    <a:latin typeface="+mn-lt"/>
                  </a:rPr>
                  <a:t>. However, logarithmic growth rate</a:t>
                </a:r>
                <a:r>
                  <a:rPr lang="pl-PL" altLang="en-US" sz="1600" dirty="0" smtClean="0">
                    <a:latin typeface="+mn-lt"/>
                  </a:rPr>
                  <a:t>,</a:t>
                </a:r>
                <a:r>
                  <a:rPr lang="en-GB" altLang="en-US" sz="1600" dirty="0" smtClean="0">
                    <a:latin typeface="+mn-lt"/>
                  </a:rPr>
                  <a:t> „broken” or composed of linear and parabolic </a:t>
                </a:r>
                <a:r>
                  <a:rPr lang="pl-PL" altLang="en-US" sz="1600" dirty="0" err="1" smtClean="0">
                    <a:latin typeface="+mn-lt"/>
                  </a:rPr>
                  <a:t>parts</a:t>
                </a:r>
                <a:r>
                  <a:rPr lang="pl-PL" altLang="en-US" sz="1600" dirty="0" smtClean="0">
                    <a:latin typeface="+mn-lt"/>
                  </a:rPr>
                  <a:t> </a:t>
                </a:r>
                <a:r>
                  <a:rPr lang="en-GB" altLang="en-US" sz="1600" dirty="0" smtClean="0">
                    <a:latin typeface="+mn-lt"/>
                  </a:rPr>
                  <a:t>are also possible.</a:t>
                </a:r>
              </a:p>
            </p:txBody>
          </p:sp>
        </mc:Choice>
        <mc:Fallback xmlns="">
          <p:sp>
            <p:nvSpPr>
              <p:cNvPr id="5" name="Text Box 5"/>
              <p:cNvSpPr txBox="1">
                <a:spLocks noRot="1" noChangeAspect="1" noMove="1" noResize="1" noEditPoints="1" noAdjustHandles="1" noChangeArrowheads="1" noChangeShapeType="1" noTextEdit="1"/>
              </p:cNvSpPr>
              <p:nvPr/>
            </p:nvSpPr>
            <p:spPr bwMode="auto">
              <a:xfrm>
                <a:off x="1262063" y="1639888"/>
                <a:ext cx="9500672" cy="4762586"/>
              </a:xfrm>
              <a:prstGeom prst="rect">
                <a:avLst/>
              </a:prstGeom>
              <a:blipFill>
                <a:blip r:embed="rId2"/>
                <a:stretch>
                  <a:fillRect l="-577" t="-384" r="-321" b="-166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Tree>
    <p:extLst>
      <p:ext uri="{BB962C8B-B14F-4D97-AF65-F5344CB8AC3E}">
        <p14:creationId xmlns:p14="http://schemas.microsoft.com/office/powerpoint/2010/main" val="3900946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5173" y="748127"/>
            <a:ext cx="10515600" cy="633046"/>
          </a:xfrm>
        </p:spPr>
        <p:txBody>
          <a:bodyPr>
            <a:noAutofit/>
          </a:bodyPr>
          <a:lstStyle/>
          <a:p>
            <a:pPr marL="228600" lvl="0">
              <a:lnSpc>
                <a:spcPct val="100000"/>
              </a:lnSpc>
              <a:spcBef>
                <a:spcPts val="1000"/>
              </a:spcBef>
            </a:pP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Oxidation processes in case of Cu-Al2O3 composite</a:t>
            </a:r>
            <a:endParaRPr lang="en-GB"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pic>
        <p:nvPicPr>
          <p:cNvPr id="4" name="Picture 8" descr="StepCurveCu-iso_tle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073" y="1494912"/>
            <a:ext cx="4662958" cy="3497218"/>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1396314" y="5090984"/>
            <a:ext cx="4436717" cy="369332"/>
          </a:xfrm>
          <a:prstGeom prst="rect">
            <a:avLst/>
          </a:prstGeom>
          <a:noFill/>
        </p:spPr>
        <p:txBody>
          <a:bodyPr wrap="square" rtlCol="0">
            <a:spAutoFit/>
          </a:bodyPr>
          <a:lstStyle/>
          <a:p>
            <a:r>
              <a:rPr lang="pl-PL" dirty="0" smtClean="0"/>
              <a:t>„</a:t>
            </a:r>
            <a:r>
              <a:rPr lang="en-GB" dirty="0" smtClean="0"/>
              <a:t>wise steps” methods </a:t>
            </a:r>
            <a:r>
              <a:rPr lang="en-US" dirty="0" smtClean="0"/>
              <a:t>for isothermal </a:t>
            </a:r>
            <a:r>
              <a:rPr lang="en-GB" dirty="0" smtClean="0"/>
              <a:t>process</a:t>
            </a:r>
            <a:endParaRPr lang="en-GB" dirty="0"/>
          </a:p>
        </p:txBody>
      </p:sp>
      <p:grpSp>
        <p:nvGrpSpPr>
          <p:cNvPr id="6" name="Group 12"/>
          <p:cNvGrpSpPr>
            <a:grpSpLocks/>
          </p:cNvGrpSpPr>
          <p:nvPr/>
        </p:nvGrpSpPr>
        <p:grpSpPr bwMode="auto">
          <a:xfrm>
            <a:off x="5696466" y="1494912"/>
            <a:ext cx="5177480" cy="4265363"/>
            <a:chOff x="690" y="927"/>
            <a:chExt cx="2893" cy="2677"/>
          </a:xfrm>
        </p:grpSpPr>
        <p:pic>
          <p:nvPicPr>
            <p:cNvPr id="7" name="Picture 10" descr="Cu comp_700s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 y="927"/>
              <a:ext cx="2893" cy="217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1"/>
            <p:cNvSpPr txBox="1">
              <a:spLocks noChangeArrowheads="1"/>
            </p:cNvSpPr>
            <p:nvPr/>
          </p:nvSpPr>
          <p:spPr bwMode="auto">
            <a:xfrm>
              <a:off x="1070" y="3173"/>
              <a:ext cx="2267" cy="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lgn="l">
                <a:spcAft>
                  <a:spcPct val="0"/>
                </a:spcAft>
                <a:defRPr sz="2400">
                  <a:solidFill>
                    <a:schemeClr val="tx1"/>
                  </a:solidFill>
                  <a:latin typeface="Times New Roman" panose="02020603050405020304" pitchFamily="18" charset="0"/>
                </a:defRPr>
              </a:lvl1pPr>
              <a:lvl2pPr algn="l">
                <a:spcAft>
                  <a:spcPct val="0"/>
                </a:spcAft>
                <a:defRPr sz="2400">
                  <a:solidFill>
                    <a:schemeClr val="tx1"/>
                  </a:solidFill>
                  <a:latin typeface="Times New Roman" panose="02020603050405020304" pitchFamily="18" charset="0"/>
                </a:defRPr>
              </a:lvl2pPr>
              <a:lvl3pPr algn="l">
                <a:spcAft>
                  <a:spcPct val="0"/>
                </a:spcAft>
                <a:defRPr sz="2400">
                  <a:solidFill>
                    <a:schemeClr val="tx1"/>
                  </a:solidFill>
                  <a:latin typeface="Times New Roman" panose="02020603050405020304" pitchFamily="18" charset="0"/>
                </a:defRPr>
              </a:lvl3pPr>
              <a:lvl4pPr algn="l">
                <a:spcAft>
                  <a:spcPct val="0"/>
                </a:spcAft>
                <a:defRPr sz="2400">
                  <a:solidFill>
                    <a:schemeClr val="tx1"/>
                  </a:solidFill>
                  <a:latin typeface="Times New Roman" panose="02020603050405020304" pitchFamily="18" charset="0"/>
                </a:defRPr>
              </a:lvl4pPr>
              <a:lvl5pPr algn="l">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spcBef>
                  <a:spcPct val="50000"/>
                </a:spcBef>
                <a:spcAft>
                  <a:spcPct val="30000"/>
                </a:spcAft>
                <a:buFont typeface="Wingdings" panose="05000000000000000000" pitchFamily="2" charset="2"/>
                <a:buNone/>
              </a:pPr>
              <a:r>
                <a:rPr lang="en-GB" altLang="en-US" sz="1800" dirty="0" smtClean="0">
                  <a:effectLst/>
                  <a:latin typeface="+mn-lt"/>
                </a:rPr>
                <a:t>Isothermal oxidation at 320 and 700</a:t>
              </a:r>
              <a:r>
                <a:rPr lang="en-GB" altLang="en-US" sz="1800" baseline="30000" dirty="0" smtClean="0">
                  <a:effectLst/>
                  <a:latin typeface="+mn-lt"/>
                </a:rPr>
                <a:t>o</a:t>
              </a:r>
              <a:r>
                <a:rPr lang="en-GB" altLang="en-US" sz="1800" dirty="0" smtClean="0">
                  <a:effectLst/>
                  <a:latin typeface="+mn-lt"/>
                </a:rPr>
                <a:t>C in oxygen</a:t>
              </a:r>
              <a:endParaRPr lang="en-GB" altLang="en-US" sz="1800" dirty="0">
                <a:effectLst/>
                <a:latin typeface="+mn-lt"/>
              </a:endParaRPr>
            </a:p>
          </p:txBody>
        </p:sp>
      </p:grpSp>
      <p:pic>
        <p:nvPicPr>
          <p:cNvPr id="10" name="Obraz 9"/>
          <p:cNvPicPr>
            <a:picLocks noChangeAspect="1"/>
          </p:cNvPicPr>
          <p:nvPr/>
        </p:nvPicPr>
        <p:blipFill>
          <a:blip r:embed="rId4"/>
          <a:stretch>
            <a:fillRect/>
          </a:stretch>
        </p:blipFill>
        <p:spPr>
          <a:xfrm>
            <a:off x="2797530" y="1794871"/>
            <a:ext cx="6071001" cy="3965404"/>
          </a:xfrm>
          <a:prstGeom prst="rect">
            <a:avLst/>
          </a:prstGeom>
        </p:spPr>
      </p:pic>
    </p:spTree>
    <p:extLst>
      <p:ext uri="{BB962C8B-B14F-4D97-AF65-F5344CB8AC3E}">
        <p14:creationId xmlns:p14="http://schemas.microsoft.com/office/powerpoint/2010/main" val="134639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76400" y="810967"/>
            <a:ext cx="9135762" cy="633046"/>
          </a:xfrm>
        </p:spPr>
        <p:txBody>
          <a:bodyPr>
            <a:noAutofit/>
          </a:bodyPr>
          <a:lstStyle/>
          <a:p>
            <a:pPr marL="228600" lvl="0">
              <a:lnSpc>
                <a:spcPct val="100000"/>
              </a:lnSpc>
              <a:spcBef>
                <a:spcPts val="1000"/>
              </a:spcBef>
            </a:pP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Oxidation processes in case of Cu-Al2O3 composite</a:t>
            </a:r>
            <a:r>
              <a:rPr lang="pl-PL"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t>
            </a: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microstructure</a:t>
            </a:r>
            <a:endParaRPr lang="en-GB" sz="2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grpSp>
        <p:nvGrpSpPr>
          <p:cNvPr id="9" name="Group 20"/>
          <p:cNvGrpSpPr>
            <a:grpSpLocks/>
          </p:cNvGrpSpPr>
          <p:nvPr/>
        </p:nvGrpSpPr>
        <p:grpSpPr bwMode="auto">
          <a:xfrm>
            <a:off x="1917357" y="1684519"/>
            <a:ext cx="8610600" cy="5056188"/>
            <a:chOff x="158" y="828"/>
            <a:chExt cx="5424" cy="3185"/>
          </a:xfrm>
        </p:grpSpPr>
        <p:sp>
          <p:nvSpPr>
            <p:cNvPr id="11" name="Text Box 4"/>
            <p:cNvSpPr txBox="1">
              <a:spLocks noChangeArrowheads="1"/>
            </p:cNvSpPr>
            <p:nvPr/>
          </p:nvSpPr>
          <p:spPr bwMode="auto">
            <a:xfrm>
              <a:off x="290" y="3748"/>
              <a:ext cx="5292" cy="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50000"/>
                </a:spcBef>
                <a:spcAft>
                  <a:spcPct val="0"/>
                </a:spcAft>
                <a:buClrTx/>
                <a:buSzTx/>
                <a:buFontTx/>
                <a:buNone/>
              </a:pPr>
              <a:r>
                <a:rPr lang="pl-PL" altLang="en-US" sz="2400" i="1" dirty="0">
                  <a:effectLst/>
                </a:rPr>
                <a:t>320</a:t>
              </a:r>
              <a:r>
                <a:rPr lang="pl-PL" altLang="en-US" sz="2400" i="1" baseline="30000" dirty="0">
                  <a:effectLst/>
                </a:rPr>
                <a:t>o</a:t>
              </a:r>
              <a:r>
                <a:rPr lang="pl-PL" altLang="en-US" sz="2400" i="1" dirty="0">
                  <a:effectLst/>
                </a:rPr>
                <a:t>C                                 700</a:t>
              </a:r>
              <a:r>
                <a:rPr lang="pl-PL" altLang="en-US" sz="2400" i="1" baseline="30000" dirty="0">
                  <a:effectLst/>
                </a:rPr>
                <a:t>o</a:t>
              </a:r>
              <a:r>
                <a:rPr lang="pl-PL" altLang="en-US" sz="2400" i="1" dirty="0">
                  <a:effectLst/>
                </a:rPr>
                <a:t>C                         900</a:t>
              </a:r>
              <a:r>
                <a:rPr lang="pl-PL" altLang="en-US" sz="2400" i="1" baseline="30000" dirty="0">
                  <a:effectLst/>
                </a:rPr>
                <a:t>o</a:t>
              </a:r>
              <a:r>
                <a:rPr lang="pl-PL" altLang="en-US" sz="2400" i="1" dirty="0">
                  <a:effectLst/>
                </a:rPr>
                <a:t>C </a:t>
              </a:r>
            </a:p>
          </p:txBody>
        </p:sp>
        <p:pic>
          <p:nvPicPr>
            <p:cNvPr id="12" name="Picture 14" descr="Nowy-1"/>
            <p:cNvPicPr>
              <a:picLocks noChangeAspect="1" noChangeArrowheads="1"/>
            </p:cNvPicPr>
            <p:nvPr/>
          </p:nvPicPr>
          <p:blipFill>
            <a:blip r:embed="rId2" cstate="print">
              <a:extLst>
                <a:ext uri="{28A0092B-C50C-407E-A947-70E740481C1C}">
                  <a14:useLocalDpi xmlns:a14="http://schemas.microsoft.com/office/drawing/2010/main" val="0"/>
                </a:ext>
              </a:extLst>
            </a:blip>
            <a:srcRect t="33795" b="34833"/>
            <a:stretch>
              <a:fillRect/>
            </a:stretch>
          </p:blipFill>
          <p:spPr bwMode="auto">
            <a:xfrm>
              <a:off x="3591" y="831"/>
              <a:ext cx="1703" cy="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Nowy-1"/>
            <p:cNvPicPr>
              <a:picLocks noChangeAspect="1" noChangeArrowheads="1"/>
            </p:cNvPicPr>
            <p:nvPr/>
          </p:nvPicPr>
          <p:blipFill>
            <a:blip r:embed="rId3" cstate="print">
              <a:extLst>
                <a:ext uri="{28A0092B-C50C-407E-A947-70E740481C1C}">
                  <a14:useLocalDpi xmlns:a14="http://schemas.microsoft.com/office/drawing/2010/main" val="0"/>
                </a:ext>
              </a:extLst>
            </a:blip>
            <a:srcRect t="67705" b="807"/>
            <a:stretch>
              <a:fillRect/>
            </a:stretch>
          </p:blipFill>
          <p:spPr bwMode="auto">
            <a:xfrm>
              <a:off x="3616" y="2280"/>
              <a:ext cx="1698"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utlen700-2"/>
            <p:cNvPicPr>
              <a:picLocks noChangeAspect="1" noChangeArrowheads="1"/>
            </p:cNvPicPr>
            <p:nvPr/>
          </p:nvPicPr>
          <p:blipFill>
            <a:blip r:embed="rId4" cstate="print">
              <a:extLst>
                <a:ext uri="{28A0092B-C50C-407E-A947-70E740481C1C}">
                  <a14:useLocalDpi xmlns:a14="http://schemas.microsoft.com/office/drawing/2010/main" val="0"/>
                </a:ext>
              </a:extLst>
            </a:blip>
            <a:srcRect l="1137" t="34698" r="1706" b="34129"/>
            <a:stretch>
              <a:fillRect/>
            </a:stretch>
          </p:blipFill>
          <p:spPr bwMode="auto">
            <a:xfrm>
              <a:off x="1885" y="828"/>
              <a:ext cx="1611"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utlen700-2"/>
            <p:cNvPicPr>
              <a:picLocks noChangeAspect="1" noChangeArrowheads="1"/>
            </p:cNvPicPr>
            <p:nvPr/>
          </p:nvPicPr>
          <p:blipFill>
            <a:blip r:embed="rId5" cstate="print">
              <a:extLst>
                <a:ext uri="{28A0092B-C50C-407E-A947-70E740481C1C}">
                  <a14:useLocalDpi xmlns:a14="http://schemas.microsoft.com/office/drawing/2010/main" val="0"/>
                </a:ext>
              </a:extLst>
            </a:blip>
            <a:srcRect t="68202" r="1617" b="797"/>
            <a:stretch>
              <a:fillRect/>
            </a:stretch>
          </p:blipFill>
          <p:spPr bwMode="auto">
            <a:xfrm>
              <a:off x="1857" y="2291"/>
              <a:ext cx="1669" cy="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descr="utl320-3"/>
            <p:cNvPicPr>
              <a:picLocks noChangeAspect="1" noChangeArrowheads="1"/>
            </p:cNvPicPr>
            <p:nvPr/>
          </p:nvPicPr>
          <p:blipFill>
            <a:blip r:embed="rId6" cstate="print">
              <a:extLst>
                <a:ext uri="{28A0092B-C50C-407E-A947-70E740481C1C}">
                  <a14:useLocalDpi xmlns:a14="http://schemas.microsoft.com/office/drawing/2010/main" val="0"/>
                </a:ext>
              </a:extLst>
            </a:blip>
            <a:srcRect l="809" t="688" r="809" b="68083"/>
            <a:stretch>
              <a:fillRect/>
            </a:stretch>
          </p:blipFill>
          <p:spPr bwMode="auto">
            <a:xfrm>
              <a:off x="158" y="830"/>
              <a:ext cx="1638"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9" descr="utl320-3"/>
            <p:cNvPicPr>
              <a:picLocks noChangeAspect="1" noChangeArrowheads="1"/>
            </p:cNvPicPr>
            <p:nvPr/>
          </p:nvPicPr>
          <p:blipFill>
            <a:blip r:embed="rId7" cstate="print">
              <a:extLst>
                <a:ext uri="{28A0092B-C50C-407E-A947-70E740481C1C}">
                  <a14:useLocalDpi xmlns:a14="http://schemas.microsoft.com/office/drawing/2010/main" val="0"/>
                </a:ext>
              </a:extLst>
            </a:blip>
            <a:srcRect t="68083" r="539" b="688"/>
            <a:stretch>
              <a:fillRect/>
            </a:stretch>
          </p:blipFill>
          <p:spPr bwMode="auto">
            <a:xfrm>
              <a:off x="187" y="2327"/>
              <a:ext cx="1594"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03024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algn="ctr"/>
            <a:r>
              <a:rPr lang="pl-PL" dirty="0" smtClean="0">
                <a:solidFill>
                  <a:srgbClr val="FFC000"/>
                </a:solidFill>
                <a:effectLst>
                  <a:outerShdw blurRad="38100" dist="38100" dir="2700000" algn="tl">
                    <a:srgbClr val="000000">
                      <a:alpha val="43137"/>
                    </a:srgbClr>
                  </a:outerShdw>
                </a:effectLst>
              </a:rPr>
              <a:t>The end!</a:t>
            </a:r>
            <a:endParaRPr lang="en-GB" dirty="0">
              <a:solidFill>
                <a:srgbClr val="FFC000"/>
              </a:solidFill>
              <a:effectLst>
                <a:outerShdw blurRad="38100" dist="38100" dir="2700000" algn="tl">
                  <a:srgbClr val="000000">
                    <a:alpha val="43137"/>
                  </a:srgbClr>
                </a:outerShdw>
              </a:effectLst>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8825" y="1828800"/>
            <a:ext cx="6451387" cy="4305481"/>
          </a:xfrm>
          <a:prstGeom prst="rect">
            <a:avLst/>
          </a:prstGeom>
        </p:spPr>
      </p:pic>
    </p:spTree>
    <p:extLst>
      <p:ext uri="{BB962C8B-B14F-4D97-AF65-F5344CB8AC3E}">
        <p14:creationId xmlns:p14="http://schemas.microsoft.com/office/powerpoint/2010/main" val="530115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04194"/>
            <a:ext cx="10515600" cy="725214"/>
          </a:xfrm>
        </p:spPr>
        <p:txBody>
          <a:bodyPr>
            <a:normAutofit fontScale="90000"/>
          </a:bodyPr>
          <a:lstStyle/>
          <a:p>
            <a:r>
              <a:rPr lang="pl-PL" altLang="pl-PL" b="1" dirty="0">
                <a:solidFill>
                  <a:srgbClr val="FF00FF"/>
                </a:solidFill>
              </a:rPr>
              <a:t/>
            </a:r>
            <a:br>
              <a:rPr lang="pl-PL" altLang="pl-PL" b="1" dirty="0">
                <a:solidFill>
                  <a:srgbClr val="FF00FF"/>
                </a:solidFill>
              </a:rPr>
            </a:br>
            <a:r>
              <a:rPr lang="en-GB" sz="2700" dirty="0"/>
              <a:t>Outline of the methods of the thermal analysis</a:t>
            </a:r>
            <a:r>
              <a:rPr lang="pl-PL" sz="2700" dirty="0"/>
              <a:t> </a:t>
            </a:r>
            <a:r>
              <a:rPr lang="pl-PL" sz="2700" dirty="0" smtClean="0"/>
              <a:t>-3</a:t>
            </a:r>
            <a:r>
              <a:rPr lang="pl-PL" altLang="pl-PL" sz="2700" b="1" dirty="0">
                <a:solidFill>
                  <a:srgbClr val="FF00FF"/>
                </a:solidFill>
              </a:rPr>
              <a:t/>
            </a:r>
            <a:br>
              <a:rPr lang="pl-PL" altLang="pl-PL" sz="2700" b="1" dirty="0">
                <a:solidFill>
                  <a:srgbClr val="FF00FF"/>
                </a:solidFill>
              </a:rPr>
            </a:br>
            <a:endParaRPr lang="en-GB" sz="2700" i="1" dirty="0"/>
          </a:p>
        </p:txBody>
      </p:sp>
      <p:graphicFrame>
        <p:nvGraphicFramePr>
          <p:cNvPr id="6" name="Tabela 5"/>
          <p:cNvGraphicFramePr>
            <a:graphicFrameLocks noGrp="1"/>
          </p:cNvGraphicFramePr>
          <p:nvPr>
            <p:extLst>
              <p:ext uri="{D42A27DB-BD31-4B8C-83A1-F6EECF244321}">
                <p14:modId xmlns:p14="http://schemas.microsoft.com/office/powerpoint/2010/main" val="240301919"/>
              </p:ext>
            </p:extLst>
          </p:nvPr>
        </p:nvGraphicFramePr>
        <p:xfrm>
          <a:off x="743606" y="1514557"/>
          <a:ext cx="10320580" cy="4370772"/>
        </p:xfrm>
        <a:graphic>
          <a:graphicData uri="http://schemas.openxmlformats.org/drawingml/2006/table">
            <a:tbl>
              <a:tblPr firstRow="1" bandRow="1">
                <a:tableStyleId>{616DA210-FB5B-4158-B5E0-FEB733F419BA}</a:tableStyleId>
              </a:tblPr>
              <a:tblGrid>
                <a:gridCol w="1978573">
                  <a:extLst>
                    <a:ext uri="{9D8B030D-6E8A-4147-A177-3AD203B41FA5}">
                      <a16:colId xmlns:a16="http://schemas.microsoft.com/office/drawing/2014/main" val="3340987208"/>
                    </a:ext>
                  </a:extLst>
                </a:gridCol>
                <a:gridCol w="861849">
                  <a:extLst>
                    <a:ext uri="{9D8B030D-6E8A-4147-A177-3AD203B41FA5}">
                      <a16:colId xmlns:a16="http://schemas.microsoft.com/office/drawing/2014/main" val="3767622998"/>
                    </a:ext>
                  </a:extLst>
                </a:gridCol>
                <a:gridCol w="1219200">
                  <a:extLst>
                    <a:ext uri="{9D8B030D-6E8A-4147-A177-3AD203B41FA5}">
                      <a16:colId xmlns:a16="http://schemas.microsoft.com/office/drawing/2014/main" val="3923701309"/>
                    </a:ext>
                  </a:extLst>
                </a:gridCol>
                <a:gridCol w="2217682">
                  <a:extLst>
                    <a:ext uri="{9D8B030D-6E8A-4147-A177-3AD203B41FA5}">
                      <a16:colId xmlns:a16="http://schemas.microsoft.com/office/drawing/2014/main" val="2853040103"/>
                    </a:ext>
                  </a:extLst>
                </a:gridCol>
                <a:gridCol w="4043276">
                  <a:extLst>
                    <a:ext uri="{9D8B030D-6E8A-4147-A177-3AD203B41FA5}">
                      <a16:colId xmlns:a16="http://schemas.microsoft.com/office/drawing/2014/main" val="3325117321"/>
                    </a:ext>
                  </a:extLst>
                </a:gridCol>
              </a:tblGrid>
              <a:tr h="212598">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METHOD</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ABR.</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RANGE</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a:t>
                      </a:r>
                      <a:r>
                        <a:rPr kumimoji="0" lang="en-GB" altLang="pl-PL" sz="1200" b="1" i="0" u="none" strike="noStrike" cap="none" normalizeH="0" baseline="30000" noProof="0" dirty="0" err="1" smtClean="0">
                          <a:ln>
                            <a:noFill/>
                          </a:ln>
                          <a:solidFill>
                            <a:schemeClr val="tx1"/>
                          </a:solidFill>
                          <a:effectLst/>
                          <a:latin typeface="+mn-lt"/>
                        </a:rPr>
                        <a:t>o</a:t>
                      </a:r>
                      <a:r>
                        <a:rPr kumimoji="0" lang="en-GB" altLang="pl-PL" sz="1200" b="1" i="0" u="none" strike="noStrike" cap="none" normalizeH="0" baseline="0" noProof="0" dirty="0" err="1" smtClean="0">
                          <a:ln>
                            <a:noFill/>
                          </a:ln>
                          <a:solidFill>
                            <a:schemeClr val="tx1"/>
                          </a:solidFill>
                          <a:effectLst/>
                          <a:latin typeface="+mn-lt"/>
                        </a:rPr>
                        <a:t>C</a:t>
                      </a:r>
                      <a:r>
                        <a:rPr kumimoji="0" lang="en-GB" altLang="pl-PL" sz="1200" b="1" i="0" u="none" strike="noStrike" cap="none" normalizeH="0" baseline="0" noProof="0" dirty="0" smtClean="0">
                          <a:ln>
                            <a:noFill/>
                          </a:ln>
                          <a:solidFill>
                            <a:schemeClr val="tx1"/>
                          </a:solidFill>
                          <a:effectLst/>
                          <a:latin typeface="+mn-lt"/>
                        </a:rPr>
                        <a:t>)</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MEASURED PROPERTY</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APPLICATION</a:t>
                      </a:r>
                    </a:p>
                  </a:txBody>
                  <a:tcPr marT="45697" marB="45697" horzOverflow="overflow"/>
                </a:tc>
                <a:extLst>
                  <a:ext uri="{0D108BD9-81ED-4DB2-BD59-A6C34878D82A}">
                    <a16:rowId xmlns:a16="http://schemas.microsoft.com/office/drawing/2014/main" val="2595606694"/>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Sorption analysis (+ Raman spectroscopy)</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Thermogravimetric</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sorption analysis</a:t>
                      </a: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VTI - SA</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GVS</a:t>
                      </a: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5 - 150</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5  –- 85</a:t>
                      </a: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changes of mass in a result of sorption of water</a:t>
                      </a:r>
                      <a:r>
                        <a:rPr kumimoji="0" lang="pl-PL"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v</a:t>
                      </a:r>
                      <a:r>
                        <a:rPr kumimoji="0" lang="en-GB"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apor</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or other organic liquids;</a:t>
                      </a: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pl-PL"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a</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adsorption, desorption of water, isotherms of adsorption, processes and phase composition of pharmaceutics, amount of the crystalline </a:t>
                      </a:r>
                      <a:r>
                        <a:rPr kumimoji="0" lang="pl-PL"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a:t>
                      </a:r>
                      <a:r>
                        <a:rPr kumimoji="0" lang="en-GB"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hase</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kinetics of draying</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07" marB="45707" horzOverflow="overflow"/>
                </a:tc>
                <a:extLst>
                  <a:ext uri="{0D108BD9-81ED-4DB2-BD59-A6C34878D82A}">
                    <a16:rowId xmlns:a16="http://schemas.microsoft.com/office/drawing/2014/main" val="3949773720"/>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Dilatometry</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DL</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25 – 2000</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0,1 – 50 K/min</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thermal expansion,  changes of density with </a:t>
                      </a:r>
                      <a:r>
                        <a:rPr kumimoji="0" lang="en-GB"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temperaturę</a:t>
                      </a:r>
                      <a:r>
                        <a:rPr kumimoji="0" lang="pl-PL"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a:t>
                      </a: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pl-PL"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a:t>
                      </a:r>
                      <a:r>
                        <a:rPr kumimoji="0" lang="en-GB"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hase</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transformations, sintering, oxidation, ceramics, super-hard materials, high temperature alloys and ceramics;</a:t>
                      </a:r>
                    </a:p>
                  </a:txBody>
                  <a:tcPr marT="45722" marB="45722" horzOverflow="overflow"/>
                </a:tc>
                <a:extLst>
                  <a:ext uri="{0D108BD9-81ED-4DB2-BD59-A6C34878D82A}">
                    <a16:rowId xmlns:a16="http://schemas.microsoft.com/office/drawing/2014/main" val="3408240720"/>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Thermomechanical analysis</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defRPr/>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Dynamo-thermomechanical analysis</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TMA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DTMA</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-150 - 1550</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0,01 - 50 K/min</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0,001 – 3 N</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0,01-1 Hz</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thermal expansion or contraction under loads of different character, softening, t</a:t>
                      </a:r>
                      <a:r>
                        <a:rPr kumimoji="0" lang="pl-PL"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a:t>
                      </a:r>
                      <a:r>
                        <a:rPr kumimoji="0" lang="en-GB"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ermal</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volume change;</a:t>
                      </a:r>
                      <a:endParaRPr kumimoji="0" lang="en-GB" altLang="pl-PL" sz="1200" b="0" i="0" u="none" strike="noStrike" cap="none" normalizeH="0" baseline="0" noProof="0" dirty="0" smtClean="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pl-PL"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a:t>
                      </a:r>
                      <a:r>
                        <a:rPr kumimoji="0" lang="en-GB"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hermal</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expansion coefficients, deformability in temperature, phase transformations, dumping capacity, brittleness, softening temperatures</a:t>
                      </a:r>
                    </a:p>
                  </a:txBody>
                  <a:tcPr marT="45722" marB="45722" horzOverflow="overflow"/>
                </a:tc>
                <a:extLst>
                  <a:ext uri="{0D108BD9-81ED-4DB2-BD59-A6C34878D82A}">
                    <a16:rowId xmlns:a16="http://schemas.microsoft.com/office/drawing/2014/main" val="4074985444"/>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Dynamo- mechanical analysis </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DMA</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-170 - 600</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0,01 -100 Hz</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16 N</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elastic reaction under high frequency loads of different character;</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30000"/>
                        </a:spcAft>
                        <a:buClr>
                          <a:srgbClr val="FF0000"/>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elastic modulus, coefficient of vibrations</a:t>
                      </a:r>
                      <a:r>
                        <a:rPr kumimoji="0" lang="pl-PL"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dumping</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stiffness coefficient, phase</a:t>
                      </a:r>
                      <a:r>
                        <a:rPr kumimoji="0" lang="pl-PL"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transformations, deformability, composition;</a:t>
                      </a:r>
                      <a:endParaRPr kumimoji="0" lang="en-GB" altLang="pl-PL" sz="1200" b="0" i="0" u="none" strike="noStrike" cap="none" normalizeH="0" baseline="0" noProof="0" dirty="0" smtClean="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marT="45722" marB="45722" horzOverflow="overflow"/>
                </a:tc>
                <a:extLst>
                  <a:ext uri="{0D108BD9-81ED-4DB2-BD59-A6C34878D82A}">
                    <a16:rowId xmlns:a16="http://schemas.microsoft.com/office/drawing/2014/main" val="87599081"/>
                  </a:ext>
                </a:extLst>
              </a:tr>
            </a:tbl>
          </a:graphicData>
        </a:graphic>
      </p:graphicFrame>
    </p:spTree>
    <p:extLst>
      <p:ext uri="{BB962C8B-B14F-4D97-AF65-F5344CB8AC3E}">
        <p14:creationId xmlns:p14="http://schemas.microsoft.com/office/powerpoint/2010/main" val="2526575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04194"/>
            <a:ext cx="10515600" cy="725214"/>
          </a:xfrm>
        </p:spPr>
        <p:txBody>
          <a:bodyPr>
            <a:normAutofit fontScale="90000"/>
          </a:bodyPr>
          <a:lstStyle/>
          <a:p>
            <a:r>
              <a:rPr lang="pl-PL" altLang="pl-PL" b="1" dirty="0">
                <a:solidFill>
                  <a:srgbClr val="FF00FF"/>
                </a:solidFill>
              </a:rPr>
              <a:t/>
            </a:r>
            <a:br>
              <a:rPr lang="pl-PL" altLang="pl-PL" b="1" dirty="0">
                <a:solidFill>
                  <a:srgbClr val="FF00FF"/>
                </a:solidFill>
              </a:rPr>
            </a:br>
            <a:r>
              <a:rPr lang="en-GB" sz="2700" dirty="0"/>
              <a:t>Outline of the methods of the thermal analysis</a:t>
            </a:r>
            <a:r>
              <a:rPr lang="pl-PL" sz="2700" dirty="0"/>
              <a:t> </a:t>
            </a:r>
            <a:r>
              <a:rPr lang="pl-PL" sz="2700" dirty="0" smtClean="0"/>
              <a:t>-4</a:t>
            </a:r>
            <a:r>
              <a:rPr lang="pl-PL" altLang="pl-PL" sz="2700" b="1" dirty="0">
                <a:solidFill>
                  <a:srgbClr val="FF00FF"/>
                </a:solidFill>
              </a:rPr>
              <a:t/>
            </a:r>
            <a:br>
              <a:rPr lang="pl-PL" altLang="pl-PL" sz="2700" b="1" dirty="0">
                <a:solidFill>
                  <a:srgbClr val="FF00FF"/>
                </a:solidFill>
              </a:rPr>
            </a:br>
            <a:endParaRPr lang="en-GB" sz="2700" i="1" dirty="0"/>
          </a:p>
        </p:txBody>
      </p:sp>
      <p:graphicFrame>
        <p:nvGraphicFramePr>
          <p:cNvPr id="6" name="Tabela 5"/>
          <p:cNvGraphicFramePr>
            <a:graphicFrameLocks noGrp="1"/>
          </p:cNvGraphicFramePr>
          <p:nvPr>
            <p:extLst>
              <p:ext uri="{D42A27DB-BD31-4B8C-83A1-F6EECF244321}">
                <p14:modId xmlns:p14="http://schemas.microsoft.com/office/powerpoint/2010/main" val="4292326384"/>
              </p:ext>
            </p:extLst>
          </p:nvPr>
        </p:nvGraphicFramePr>
        <p:xfrm>
          <a:off x="743606" y="1514557"/>
          <a:ext cx="10320580" cy="2447864"/>
        </p:xfrm>
        <a:graphic>
          <a:graphicData uri="http://schemas.openxmlformats.org/drawingml/2006/table">
            <a:tbl>
              <a:tblPr firstRow="1" bandRow="1">
                <a:tableStyleId>{616DA210-FB5B-4158-B5E0-FEB733F419BA}</a:tableStyleId>
              </a:tblPr>
              <a:tblGrid>
                <a:gridCol w="1978573">
                  <a:extLst>
                    <a:ext uri="{9D8B030D-6E8A-4147-A177-3AD203B41FA5}">
                      <a16:colId xmlns:a16="http://schemas.microsoft.com/office/drawing/2014/main" val="3340987208"/>
                    </a:ext>
                  </a:extLst>
                </a:gridCol>
                <a:gridCol w="861849">
                  <a:extLst>
                    <a:ext uri="{9D8B030D-6E8A-4147-A177-3AD203B41FA5}">
                      <a16:colId xmlns:a16="http://schemas.microsoft.com/office/drawing/2014/main" val="3767622998"/>
                    </a:ext>
                  </a:extLst>
                </a:gridCol>
                <a:gridCol w="1219200">
                  <a:extLst>
                    <a:ext uri="{9D8B030D-6E8A-4147-A177-3AD203B41FA5}">
                      <a16:colId xmlns:a16="http://schemas.microsoft.com/office/drawing/2014/main" val="3923701309"/>
                    </a:ext>
                  </a:extLst>
                </a:gridCol>
                <a:gridCol w="2217682">
                  <a:extLst>
                    <a:ext uri="{9D8B030D-6E8A-4147-A177-3AD203B41FA5}">
                      <a16:colId xmlns:a16="http://schemas.microsoft.com/office/drawing/2014/main" val="2853040103"/>
                    </a:ext>
                  </a:extLst>
                </a:gridCol>
                <a:gridCol w="4043276">
                  <a:extLst>
                    <a:ext uri="{9D8B030D-6E8A-4147-A177-3AD203B41FA5}">
                      <a16:colId xmlns:a16="http://schemas.microsoft.com/office/drawing/2014/main" val="3325117321"/>
                    </a:ext>
                  </a:extLst>
                </a:gridCol>
              </a:tblGrid>
              <a:tr h="212598">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METHOD</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ABR.</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RANGE</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a:t>
                      </a:r>
                      <a:r>
                        <a:rPr kumimoji="0" lang="en-GB" altLang="pl-PL" sz="1200" b="1" i="0" u="none" strike="noStrike" cap="none" normalizeH="0" baseline="30000" noProof="0" dirty="0" err="1" smtClean="0">
                          <a:ln>
                            <a:noFill/>
                          </a:ln>
                          <a:solidFill>
                            <a:schemeClr val="tx1"/>
                          </a:solidFill>
                          <a:effectLst/>
                          <a:latin typeface="+mn-lt"/>
                        </a:rPr>
                        <a:t>o</a:t>
                      </a:r>
                      <a:r>
                        <a:rPr kumimoji="0" lang="en-GB" altLang="pl-PL" sz="1200" b="1" i="0" u="none" strike="noStrike" cap="none" normalizeH="0" baseline="0" noProof="0" dirty="0" err="1" smtClean="0">
                          <a:ln>
                            <a:noFill/>
                          </a:ln>
                          <a:solidFill>
                            <a:schemeClr val="tx1"/>
                          </a:solidFill>
                          <a:effectLst/>
                          <a:latin typeface="+mn-lt"/>
                        </a:rPr>
                        <a:t>C</a:t>
                      </a:r>
                      <a:r>
                        <a:rPr kumimoji="0" lang="en-GB" altLang="pl-PL" sz="1200" b="1" i="0" u="none" strike="noStrike" cap="none" normalizeH="0" baseline="0" noProof="0" dirty="0" smtClean="0">
                          <a:ln>
                            <a:noFill/>
                          </a:ln>
                          <a:solidFill>
                            <a:schemeClr val="tx1"/>
                          </a:solidFill>
                          <a:effectLst/>
                          <a:latin typeface="+mn-lt"/>
                        </a:rPr>
                        <a:t>)</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MEASURED PROPERTY</a:t>
                      </a:r>
                    </a:p>
                  </a:txBody>
                  <a:tcPr marT="45697" marB="4569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1" i="0" u="none" strike="noStrike" cap="none" normalizeH="0" baseline="0" noProof="0" dirty="0" smtClean="0">
                          <a:ln>
                            <a:noFill/>
                          </a:ln>
                          <a:solidFill>
                            <a:schemeClr val="tx1"/>
                          </a:solidFill>
                          <a:effectLst/>
                          <a:latin typeface="+mn-lt"/>
                        </a:rPr>
                        <a:t>APPLICATION</a:t>
                      </a:r>
                    </a:p>
                  </a:txBody>
                  <a:tcPr marT="45697" marB="45697" horzOverflow="overflow"/>
                </a:tc>
                <a:extLst>
                  <a:ext uri="{0D108BD9-81ED-4DB2-BD59-A6C34878D82A}">
                    <a16:rowId xmlns:a16="http://schemas.microsoft.com/office/drawing/2014/main" val="2595606694"/>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Solution calorimetry</a:t>
                      </a: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pl-PL"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enthalpy</a:t>
                      </a:r>
                      <a:r>
                        <a:rPr kumimoji="0" lang="pl-PL"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of </a:t>
                      </a:r>
                      <a:r>
                        <a:rPr kumimoji="0" lang="pl-PL"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mixing</a:t>
                      </a: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07" marB="45707"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07" marB="45707" horzOverflow="overflow"/>
                </a:tc>
                <a:extLst>
                  <a:ext uri="{0D108BD9-81ED-4DB2-BD59-A6C34878D82A}">
                    <a16:rowId xmlns:a16="http://schemas.microsoft.com/office/drawing/2014/main" val="3949773720"/>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Drop calorimetry</a:t>
                      </a: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pl-PL"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Enthalpy</a:t>
                      </a:r>
                      <a:r>
                        <a:rPr kumimoji="0" lang="pl-PL"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of </a:t>
                      </a:r>
                      <a:r>
                        <a:rPr kumimoji="0" lang="pl-PL"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mixing</a:t>
                      </a: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22" marB="45722"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marT="45722" marB="45722" horzOverflow="overflow"/>
                </a:tc>
                <a:extLst>
                  <a:ext uri="{0D108BD9-81ED-4DB2-BD59-A6C34878D82A}">
                    <a16:rowId xmlns:a16="http://schemas.microsoft.com/office/drawing/2014/main" val="3408240720"/>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Heat conductivity</a:t>
                      </a:r>
                    </a:p>
                  </a:txBody>
                  <a:tcPr marT="45728" marB="45728"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DTC</a:t>
                      </a:r>
                    </a:p>
                  </a:txBody>
                  <a:tcPr marT="45728" marB="45728"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pl-PL"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thickness</a:t>
                      </a:r>
                      <a:r>
                        <a:rPr kumimoji="0" lang="pl-PL"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t</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o 32 mm /0,1mm</a:t>
                      </a:r>
                    </a:p>
                  </a:txBody>
                  <a:tcPr marT="45728" marB="45728"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Stationary heat conductivity</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Symbol" panose="05050102010706020507" pitchFamily="18" charset="2"/>
                          <a:cs typeface="Arial" panose="020B0604020202020204" pitchFamily="34" charset="0"/>
                        </a:rPr>
                        <a:t>l</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 (Q/A)/(</a:t>
                      </a:r>
                      <a:r>
                        <a:rPr kumimoji="0" lang="en-GB" altLang="pl-PL" sz="1200" b="0" i="0" u="none" strike="noStrike" cap="none" normalizeH="0" baseline="0" noProof="0" dirty="0" smtClean="0">
                          <a:ln>
                            <a:noFill/>
                          </a:ln>
                          <a:solidFill>
                            <a:schemeClr val="tx1"/>
                          </a:solidFill>
                          <a:effectLst/>
                          <a:latin typeface="Symbol" panose="05050102010706020507" pitchFamily="18" charset="2"/>
                          <a:cs typeface="Arial" panose="020B0604020202020204" pitchFamily="34" charset="0"/>
                        </a:rPr>
                        <a:t>D</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T/L)</a:t>
                      </a:r>
                    </a:p>
                  </a:txBody>
                  <a:tcPr marT="45728" marB="45728"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heat conductivity coefficient </a:t>
                      </a:r>
                      <a:r>
                        <a:rPr kumimoji="0" lang="en-GB" altLang="pl-PL" sz="1200" b="0" i="0" u="none" strike="noStrike" cap="none" normalizeH="0" baseline="0" noProof="0" dirty="0" smtClean="0">
                          <a:ln>
                            <a:noFill/>
                          </a:ln>
                          <a:solidFill>
                            <a:schemeClr val="tx1"/>
                          </a:solidFill>
                          <a:effectLst/>
                          <a:latin typeface="Symbol" panose="05050102010706020507" pitchFamily="18" charset="2"/>
                          <a:cs typeface="Arial" panose="020B0604020202020204" pitchFamily="34" charset="0"/>
                        </a:rPr>
                        <a:t>l</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at room temperature for the solid and liquid samples and thin coatings;</a:t>
                      </a:r>
                    </a:p>
                  </a:txBody>
                  <a:tcPr marT="45728" marB="45728" horzOverflow="overflow"/>
                </a:tc>
                <a:extLst>
                  <a:ext uri="{0D108BD9-81ED-4DB2-BD59-A6C34878D82A}">
                    <a16:rowId xmlns:a16="http://schemas.microsoft.com/office/drawing/2014/main" val="4074985444"/>
                  </a:ext>
                </a:extLst>
              </a:tr>
              <a:tr h="391835">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Heat diffusivity</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(laser or xenon lamp)</a:t>
                      </a:r>
                    </a:p>
                  </a:txBody>
                  <a:tcPr marT="45728" marB="45728"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DLF</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LFA</a:t>
                      </a:r>
                    </a:p>
                  </a:txBody>
                  <a:tcPr marT="45728" marB="45728"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-150 – 2800</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thickness from 6 mm</a:t>
                      </a:r>
                    </a:p>
                  </a:txBody>
                  <a:tcPr marT="45728" marB="45728"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pulse heat diffusion</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altLang="pl-PL" sz="1200" b="0" i="0" u="none" strike="noStrike" cap="none" normalizeH="0" baseline="0" noProof="0" dirty="0" smtClean="0">
                          <a:ln>
                            <a:noFill/>
                          </a:ln>
                          <a:solidFill>
                            <a:schemeClr val="tx1"/>
                          </a:solidFill>
                          <a:effectLst/>
                          <a:latin typeface="Symbol" panose="05050102010706020507" pitchFamily="18" charset="2"/>
                          <a:cs typeface="Arial" panose="020B0604020202020204" pitchFamily="34" charset="0"/>
                        </a:rPr>
                        <a:t>a</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 </a:t>
                      </a:r>
                      <a:r>
                        <a:rPr kumimoji="0" lang="en-GB" altLang="pl-PL" sz="1200" b="0" i="0" u="none" strike="noStrike" cap="none" normalizeH="0" baseline="0" noProof="0" dirty="0" smtClean="0">
                          <a:ln>
                            <a:noFill/>
                          </a:ln>
                          <a:solidFill>
                            <a:schemeClr val="tx1"/>
                          </a:solidFill>
                          <a:effectLst/>
                          <a:latin typeface="Symbol" panose="05050102010706020507" pitchFamily="18" charset="2"/>
                          <a:cs typeface="Arial" panose="020B0604020202020204" pitchFamily="34" charset="0"/>
                        </a:rPr>
                        <a:t>l</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a:t>
                      </a:r>
                      <a:r>
                        <a:rPr kumimoji="0" lang="en-GB" altLang="pl-PL" sz="1200" b="0" i="0" u="none" strike="noStrike" cap="none" normalizeH="0" baseline="0" noProof="0" dirty="0" err="1" smtClean="0">
                          <a:ln>
                            <a:noFill/>
                          </a:ln>
                          <a:solidFill>
                            <a:schemeClr val="tx1"/>
                          </a:solidFill>
                          <a:effectLst/>
                          <a:latin typeface="Symbol" panose="05050102010706020507" pitchFamily="18" charset="2"/>
                          <a:cs typeface="Arial" panose="020B0604020202020204" pitchFamily="34" charset="0"/>
                        </a:rPr>
                        <a:t>r</a:t>
                      </a:r>
                      <a:r>
                        <a:rPr kumimoji="0" lang="en-GB"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C</a:t>
                      </a:r>
                      <a:r>
                        <a:rPr kumimoji="0" lang="en-GB" altLang="pl-PL" sz="1200" b="0" i="0" u="none" strike="noStrike" cap="none" normalizeH="0" baseline="-25000" noProof="0" dirty="0" err="1" smtClean="0">
                          <a:ln>
                            <a:noFill/>
                          </a:ln>
                          <a:solidFill>
                            <a:schemeClr val="tx1"/>
                          </a:solidFill>
                          <a:effectLst/>
                          <a:latin typeface="Arial" panose="020B0604020202020204" pitchFamily="34" charset="0"/>
                          <a:cs typeface="Arial" panose="020B0604020202020204" pitchFamily="34" charset="0"/>
                        </a:rPr>
                        <a:t>p</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a:t>
                      </a:r>
                      <a:endParaRPr kumimoji="0" lang="en-GB" altLang="pl-PL" sz="1200" b="0" i="0" u="none" strike="noStrike" cap="none" normalizeH="0" baseline="0" noProof="0" dirty="0" smtClean="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marT="45728" marB="45728" horzOverflow="overflow"/>
                </a:tc>
                <a:tc>
                  <a:txBody>
                    <a:bodyPr/>
                    <a:lstStyle>
                      <a:lvl1pPr algn="l">
                        <a:spcBef>
                          <a:spcPct val="20000"/>
                        </a:spcBef>
                        <a:spcAft>
                          <a:spcPct val="0"/>
                        </a:spcAft>
                        <a:buClr>
                          <a:schemeClr val="tx2"/>
                        </a:buClr>
                        <a:defRPr sz="2800">
                          <a:solidFill>
                            <a:schemeClr val="tx1"/>
                          </a:solidFill>
                          <a:effectLst>
                            <a:outerShdw blurRad="38100" dist="38100" dir="2700000" algn="tl">
                              <a:srgbClr val="000000"/>
                            </a:outerShdw>
                          </a:effectLst>
                          <a:latin typeface="Times New Roman" panose="02020603050405020304" pitchFamily="18" charset="0"/>
                        </a:defRPr>
                      </a:lvl1pPr>
                      <a:lvl2pPr algn="l">
                        <a:spcBef>
                          <a:spcPct val="20000"/>
                        </a:spcBef>
                        <a:spcAft>
                          <a:spcPct val="0"/>
                        </a:spcAft>
                        <a:buClr>
                          <a:schemeClr val="folHlink"/>
                        </a:buClr>
                        <a:buSzPct val="60000"/>
                        <a:defRPr sz="2800">
                          <a:solidFill>
                            <a:schemeClr val="tx1"/>
                          </a:solidFill>
                          <a:effectLst>
                            <a:outerShdw blurRad="38100" dist="38100" dir="2700000" algn="tl">
                              <a:srgbClr val="000000"/>
                            </a:outerShdw>
                          </a:effectLst>
                          <a:latin typeface="Times New Roman" panose="02020603050405020304" pitchFamily="18" charset="0"/>
                        </a:defRPr>
                      </a:lvl2pPr>
                      <a:lvl3pPr algn="l">
                        <a:spcBef>
                          <a:spcPct val="20000"/>
                        </a:spcBef>
                        <a:spcAft>
                          <a:spcPct val="0"/>
                        </a:spcAft>
                        <a:buClr>
                          <a:schemeClr val="tx2"/>
                        </a:buClr>
                        <a:buSzPct val="60000"/>
                        <a:defRPr sz="2800">
                          <a:solidFill>
                            <a:schemeClr val="tx1"/>
                          </a:solidFill>
                          <a:effectLst>
                            <a:outerShdw blurRad="38100" dist="38100" dir="2700000" algn="tl">
                              <a:srgbClr val="000000"/>
                            </a:outerShdw>
                          </a:effectLst>
                          <a:latin typeface="Times New Roman" panose="02020603050405020304" pitchFamily="18" charset="0"/>
                        </a:defRPr>
                      </a:lvl3pPr>
                      <a:lvl4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lgn="l">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coefficients </a:t>
                      </a:r>
                      <a:r>
                        <a:rPr kumimoji="0" lang="en-GB" altLang="pl-PL" sz="1200" b="0" i="0" u="none" strike="noStrike" cap="none" normalizeH="0" baseline="0" noProof="0" dirty="0" smtClean="0">
                          <a:ln>
                            <a:noFill/>
                          </a:ln>
                          <a:solidFill>
                            <a:schemeClr val="tx1"/>
                          </a:solidFill>
                          <a:effectLst/>
                          <a:latin typeface="Symbol" panose="05050102010706020507" pitchFamily="18" charset="2"/>
                          <a:cs typeface="Arial" panose="020B0604020202020204" pitchFamily="34" charset="0"/>
                        </a:rPr>
                        <a:t>a</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a:t>
                      </a:r>
                      <a:r>
                        <a:rPr kumimoji="0" lang="en-GB" altLang="pl-PL" sz="1200" b="0" i="0" u="none" strike="noStrike" cap="none" normalizeH="0" baseline="0" noProof="0" dirty="0" smtClean="0">
                          <a:ln>
                            <a:noFill/>
                          </a:ln>
                          <a:solidFill>
                            <a:schemeClr val="tx1"/>
                          </a:solidFill>
                          <a:effectLst/>
                          <a:latin typeface="Symbol" panose="05050102010706020507" pitchFamily="18" charset="2"/>
                          <a:cs typeface="Arial" panose="020B0604020202020204" pitchFamily="34" charset="0"/>
                        </a:rPr>
                        <a:t>l</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and </a:t>
                      </a:r>
                      <a:r>
                        <a:rPr kumimoji="0" lang="en-GB" altLang="pl-PL" sz="1200" b="0" i="0" u="none" strike="noStrike" cap="none" normalizeH="0" baseline="0" noProof="0" dirty="0" err="1" smtClean="0">
                          <a:ln>
                            <a:noFill/>
                          </a:ln>
                          <a:solidFill>
                            <a:schemeClr val="tx1"/>
                          </a:solidFill>
                          <a:effectLst/>
                          <a:latin typeface="Arial" panose="020B0604020202020204" pitchFamily="34" charset="0"/>
                          <a:cs typeface="Arial" panose="020B0604020202020204" pitchFamily="34" charset="0"/>
                        </a:rPr>
                        <a:t>C</a:t>
                      </a:r>
                      <a:r>
                        <a:rPr kumimoji="0" lang="en-GB" altLang="pl-PL" sz="1200" b="0" i="0" u="none" strike="noStrike" cap="none" normalizeH="0" baseline="-25000" noProof="0" dirty="0" err="1" smtClean="0">
                          <a:ln>
                            <a:noFill/>
                          </a:ln>
                          <a:solidFill>
                            <a:schemeClr val="tx1"/>
                          </a:solidFill>
                          <a:effectLst/>
                          <a:latin typeface="Arial" panose="020B0604020202020204" pitchFamily="34" charset="0"/>
                          <a:cs typeface="Arial" panose="020B0604020202020204" pitchFamily="34" charset="0"/>
                        </a:rPr>
                        <a:t>p</a:t>
                      </a:r>
                      <a:r>
                        <a:rPr kumimoji="0" lang="en-GB" altLang="pl-PL" sz="12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rPr>
                        <a:t> in function of temperature for solid and liquid phases and coatings;</a:t>
                      </a:r>
                    </a:p>
                  </a:txBody>
                  <a:tcPr marT="45728" marB="45728" horzOverflow="overflow"/>
                </a:tc>
                <a:extLst>
                  <a:ext uri="{0D108BD9-81ED-4DB2-BD59-A6C34878D82A}">
                    <a16:rowId xmlns:a16="http://schemas.microsoft.com/office/drawing/2014/main" val="87599081"/>
                  </a:ext>
                </a:extLst>
              </a:tr>
            </a:tbl>
          </a:graphicData>
        </a:graphic>
      </p:graphicFrame>
    </p:spTree>
    <p:extLst>
      <p:ext uri="{BB962C8B-B14F-4D97-AF65-F5344CB8AC3E}">
        <p14:creationId xmlns:p14="http://schemas.microsoft.com/office/powerpoint/2010/main" val="3307300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02636" y="732785"/>
            <a:ext cx="9904201" cy="707536"/>
          </a:xfrm>
        </p:spPr>
        <p:txBody>
          <a:bodyPr>
            <a:noAutofit/>
          </a:bodyPr>
          <a:lstStyle/>
          <a:p>
            <a:pPr marL="228600" lvl="0" algn="ctr">
              <a:lnSpc>
                <a:spcPct val="100000"/>
              </a:lnSpc>
              <a:spcBef>
                <a:spcPts val="1000"/>
              </a:spcBef>
            </a:pP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Classical differential thermal analysis and high temperature DSC – types and construction </a:t>
            </a:r>
            <a:endParaRPr lang="en-GB" sz="24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Rectangle 3"/>
          <p:cNvSpPr txBox="1">
            <a:spLocks noChangeArrowheads="1"/>
          </p:cNvSpPr>
          <p:nvPr/>
        </p:nvSpPr>
        <p:spPr>
          <a:xfrm>
            <a:off x="1058090" y="1841862"/>
            <a:ext cx="10006149" cy="3814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ct val="0"/>
              </a:spcBef>
              <a:spcAft>
                <a:spcPct val="30000"/>
              </a:spcAft>
              <a:buClr>
                <a:srgbClr val="FF0000"/>
              </a:buClr>
              <a:buFont typeface="Wingdings" panose="05000000000000000000" pitchFamily="2" charset="2"/>
              <a:buChar char="Ø"/>
              <a:defRPr/>
            </a:pPr>
            <a:endParaRPr lang="en-US" altLang="pl-PL" sz="1800" dirty="0" smtClean="0">
              <a:solidFill>
                <a:srgbClr val="FF0000"/>
              </a:solidFill>
            </a:endParaRPr>
          </a:p>
        </p:txBody>
      </p:sp>
      <p:sp>
        <p:nvSpPr>
          <p:cNvPr id="58" name="Text Box 98"/>
          <p:cNvSpPr txBox="1">
            <a:spLocks noChangeArrowheads="1"/>
          </p:cNvSpPr>
          <p:nvPr/>
        </p:nvSpPr>
        <p:spPr bwMode="auto">
          <a:xfrm>
            <a:off x="8943527" y="5333403"/>
            <a:ext cx="19745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en-GB" altLang="pl-PL" sz="2000" dirty="0" err="1" smtClean="0">
                <a:latin typeface="+mn-lt"/>
              </a:rPr>
              <a:t>dT</a:t>
            </a:r>
            <a:r>
              <a:rPr lang="en-GB" altLang="pl-PL" sz="2000" dirty="0" smtClean="0">
                <a:latin typeface="+mn-lt"/>
              </a:rPr>
              <a:t> = </a:t>
            </a:r>
            <a:r>
              <a:rPr lang="en-GB" altLang="pl-PL" sz="2000" dirty="0" err="1" smtClean="0">
                <a:latin typeface="+mn-lt"/>
              </a:rPr>
              <a:t>Tp-Ts</a:t>
            </a:r>
            <a:r>
              <a:rPr lang="en-GB" altLang="pl-PL" sz="2000" dirty="0" smtClean="0">
                <a:latin typeface="+mn-lt"/>
              </a:rPr>
              <a:t>   </a:t>
            </a:r>
            <a:r>
              <a:rPr lang="en-GB" altLang="pl-PL" sz="2000" dirty="0" smtClean="0">
                <a:latin typeface="+mn-lt"/>
                <a:cs typeface="Times New Roman" panose="02020603050405020304" pitchFamily="18" charset="0"/>
              </a:rPr>
              <a:t>~ </a:t>
            </a:r>
            <a:r>
              <a:rPr lang="en-GB" altLang="pl-PL" sz="2000" dirty="0" err="1" smtClean="0">
                <a:latin typeface="+mn-lt"/>
                <a:cs typeface="Times New Roman" panose="02020603050405020304" pitchFamily="18" charset="0"/>
              </a:rPr>
              <a:t>dQ</a:t>
            </a:r>
            <a:r>
              <a:rPr lang="en-GB" altLang="pl-PL" sz="2000" dirty="0" smtClean="0">
                <a:latin typeface="+mn-lt"/>
                <a:cs typeface="Times New Roman" panose="02020603050405020304" pitchFamily="18" charset="0"/>
              </a:rPr>
              <a:t> </a:t>
            </a:r>
            <a:endParaRPr lang="en-GB" altLang="pl-PL" sz="2000" dirty="0">
              <a:latin typeface="+mn-lt"/>
              <a:cs typeface="Times New Roman" panose="02020603050405020304" pitchFamily="18" charset="0"/>
            </a:endParaRPr>
          </a:p>
        </p:txBody>
      </p:sp>
      <p:sp>
        <p:nvSpPr>
          <p:cNvPr id="52" name="Text Box 101"/>
          <p:cNvSpPr txBox="1">
            <a:spLocks noChangeArrowheads="1"/>
          </p:cNvSpPr>
          <p:nvPr/>
        </p:nvSpPr>
        <p:spPr bwMode="auto">
          <a:xfrm>
            <a:off x="7593527" y="3551214"/>
            <a:ext cx="628846" cy="36037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pl-PL" altLang="pl-PL" sz="1600" b="1">
                <a:latin typeface="Symbol" panose="05050102010706020507" pitchFamily="18" charset="2"/>
              </a:rPr>
              <a:t>D</a:t>
            </a:r>
            <a:r>
              <a:rPr lang="pl-PL" altLang="pl-PL" sz="1600" b="1"/>
              <a:t>Q</a:t>
            </a:r>
          </a:p>
        </p:txBody>
      </p:sp>
      <p:sp>
        <p:nvSpPr>
          <p:cNvPr id="96" name="pole tekstowe 95"/>
          <p:cNvSpPr txBox="1"/>
          <p:nvPr/>
        </p:nvSpPr>
        <p:spPr>
          <a:xfrm>
            <a:off x="4794070" y="2009418"/>
            <a:ext cx="2014908" cy="1569660"/>
          </a:xfrm>
          <a:prstGeom prst="rect">
            <a:avLst/>
          </a:prstGeom>
          <a:noFill/>
        </p:spPr>
        <p:txBody>
          <a:bodyPr wrap="square" rtlCol="0">
            <a:spAutoFit/>
          </a:bodyPr>
          <a:lstStyle/>
          <a:p>
            <a:r>
              <a:rPr lang="en-GB" sz="2400" dirty="0" smtClean="0"/>
              <a:t>„classical DTA”</a:t>
            </a:r>
          </a:p>
          <a:p>
            <a:endParaRPr lang="en-GB" sz="2400" dirty="0" smtClean="0"/>
          </a:p>
          <a:p>
            <a:r>
              <a:rPr lang="en-GB" sz="2400" dirty="0" smtClean="0"/>
              <a:t>„temperature gradient DTA”</a:t>
            </a:r>
            <a:endParaRPr lang="en-GB" sz="2400" dirty="0"/>
          </a:p>
        </p:txBody>
      </p:sp>
      <p:sp>
        <p:nvSpPr>
          <p:cNvPr id="97" name="pole tekstowe 96"/>
          <p:cNvSpPr txBox="1"/>
          <p:nvPr/>
        </p:nvSpPr>
        <p:spPr>
          <a:xfrm>
            <a:off x="9603054" y="1475786"/>
            <a:ext cx="2371756" cy="3416320"/>
          </a:xfrm>
          <a:prstGeom prst="rect">
            <a:avLst/>
          </a:prstGeom>
          <a:noFill/>
        </p:spPr>
        <p:txBody>
          <a:bodyPr wrap="square" rtlCol="0">
            <a:spAutoFit/>
          </a:bodyPr>
          <a:lstStyle/>
          <a:p>
            <a:r>
              <a:rPr lang="en-GB" sz="2400" dirty="0" smtClean="0"/>
              <a:t>„improved  DTA”</a:t>
            </a:r>
          </a:p>
          <a:p>
            <a:endParaRPr lang="en-GB" sz="2400" dirty="0" smtClean="0"/>
          </a:p>
          <a:p>
            <a:r>
              <a:rPr lang="en-GB" sz="2400" dirty="0" smtClean="0"/>
              <a:t>„high temperature DSC”</a:t>
            </a:r>
          </a:p>
          <a:p>
            <a:endParaRPr lang="en-GB" sz="2400" dirty="0" smtClean="0"/>
          </a:p>
          <a:p>
            <a:r>
              <a:rPr lang="en-GB" sz="2400" dirty="0" smtClean="0"/>
              <a:t>„DTA with</a:t>
            </a:r>
          </a:p>
          <a:p>
            <a:r>
              <a:rPr lang="en-GB" sz="2400" dirty="0" smtClean="0"/>
              <a:t>no temperature gradient” </a:t>
            </a:r>
            <a:endParaRPr lang="en-GB" sz="2400" dirty="0"/>
          </a:p>
        </p:txBody>
      </p:sp>
      <p:sp>
        <p:nvSpPr>
          <p:cNvPr id="99" name="Text Box 98"/>
          <p:cNvSpPr txBox="1">
            <a:spLocks noChangeArrowheads="1"/>
          </p:cNvSpPr>
          <p:nvPr/>
        </p:nvSpPr>
        <p:spPr bwMode="auto">
          <a:xfrm>
            <a:off x="8578325" y="5713507"/>
            <a:ext cx="24261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spcBef>
                <a:spcPct val="50000"/>
              </a:spcBef>
              <a:buClrTx/>
              <a:buSzTx/>
              <a:buNone/>
            </a:pPr>
            <a:r>
              <a:rPr lang="en-GB" altLang="pl-PL" sz="2000" dirty="0" smtClean="0">
                <a:latin typeface="+mn-lt"/>
                <a:cs typeface="Times New Roman" panose="02020603050405020304" pitchFamily="18" charset="0"/>
              </a:rPr>
              <a:t>signal </a:t>
            </a:r>
            <a:r>
              <a:rPr lang="en-GB" altLang="pl-PL" sz="2000" dirty="0" err="1" smtClean="0">
                <a:latin typeface="+mn-lt"/>
                <a:cs typeface="Times New Roman" panose="02020603050405020304" pitchFamily="18" charset="0"/>
              </a:rPr>
              <a:t>dQ</a:t>
            </a:r>
            <a:r>
              <a:rPr lang="en-GB" altLang="pl-PL" sz="2000" dirty="0" smtClean="0">
                <a:latin typeface="+mn-lt"/>
                <a:cs typeface="Times New Roman" panose="02020603050405020304" pitchFamily="18" charset="0"/>
              </a:rPr>
              <a:t>/</a:t>
            </a:r>
            <a:r>
              <a:rPr lang="en-GB" altLang="pl-PL" sz="2000" dirty="0" err="1" smtClean="0">
                <a:latin typeface="+mn-lt"/>
                <a:cs typeface="Times New Roman" panose="02020603050405020304" pitchFamily="18" charset="0"/>
              </a:rPr>
              <a:t>dT</a:t>
            </a:r>
            <a:r>
              <a:rPr lang="en-GB" altLang="pl-PL" sz="2000" dirty="0" smtClean="0">
                <a:latin typeface="+mn-lt"/>
                <a:cs typeface="Times New Roman" panose="02020603050405020304" pitchFamily="18" charset="0"/>
              </a:rPr>
              <a:t> ~ </a:t>
            </a:r>
            <a:r>
              <a:rPr lang="en-GB" altLang="pl-PL" sz="2000" dirty="0" err="1" smtClean="0">
                <a:latin typeface="+mn-lt"/>
              </a:rPr>
              <a:t>Tp-Ts</a:t>
            </a:r>
            <a:r>
              <a:rPr lang="en-GB" altLang="pl-PL" sz="2000" dirty="0" smtClean="0">
                <a:latin typeface="+mn-lt"/>
              </a:rPr>
              <a:t>   </a:t>
            </a:r>
            <a:r>
              <a:rPr lang="en-GB" altLang="pl-PL" sz="2000" dirty="0" smtClean="0">
                <a:latin typeface="+mn-lt"/>
                <a:cs typeface="Times New Roman" panose="02020603050405020304" pitchFamily="18" charset="0"/>
              </a:rPr>
              <a:t> </a:t>
            </a:r>
            <a:endParaRPr lang="en-GB" altLang="pl-PL" sz="2000" dirty="0">
              <a:latin typeface="+mn-lt"/>
              <a:cs typeface="Times New Roman" panose="02020603050405020304" pitchFamily="18" charset="0"/>
            </a:endParaRPr>
          </a:p>
        </p:txBody>
      </p:sp>
      <p:cxnSp>
        <p:nvCxnSpPr>
          <p:cNvPr id="50" name="Łącznik prosty ze strzałką 49"/>
          <p:cNvCxnSpPr/>
          <p:nvPr/>
        </p:nvCxnSpPr>
        <p:spPr>
          <a:xfrm flipV="1">
            <a:off x="7910187" y="3474719"/>
            <a:ext cx="0" cy="104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9" name="Grupa 128"/>
          <p:cNvGrpSpPr/>
          <p:nvPr/>
        </p:nvGrpSpPr>
        <p:grpSpPr>
          <a:xfrm>
            <a:off x="6875694" y="2125014"/>
            <a:ext cx="2708765" cy="3526595"/>
            <a:chOff x="6875694" y="2125014"/>
            <a:chExt cx="2708765" cy="3526595"/>
          </a:xfrm>
        </p:grpSpPr>
        <p:grpSp>
          <p:nvGrpSpPr>
            <p:cNvPr id="113" name="Grupa 112"/>
            <p:cNvGrpSpPr/>
            <p:nvPr/>
          </p:nvGrpSpPr>
          <p:grpSpPr>
            <a:xfrm>
              <a:off x="6875694" y="2125014"/>
              <a:ext cx="2708765" cy="3526595"/>
              <a:chOff x="6875694" y="2125014"/>
              <a:chExt cx="2708765" cy="3526595"/>
            </a:xfrm>
          </p:grpSpPr>
          <p:grpSp>
            <p:nvGrpSpPr>
              <p:cNvPr id="101" name="Grupa 100"/>
              <p:cNvGrpSpPr/>
              <p:nvPr/>
            </p:nvGrpSpPr>
            <p:grpSpPr>
              <a:xfrm>
                <a:off x="6875694" y="2125014"/>
                <a:ext cx="2708765" cy="3526595"/>
                <a:chOff x="6875694" y="2125014"/>
                <a:chExt cx="2708765" cy="3526595"/>
              </a:xfrm>
            </p:grpSpPr>
            <p:sp>
              <p:nvSpPr>
                <p:cNvPr id="54" name="Text Box 94"/>
                <p:cNvSpPr txBox="1">
                  <a:spLocks noChangeArrowheads="1"/>
                </p:cNvSpPr>
                <p:nvPr/>
              </p:nvSpPr>
              <p:spPr bwMode="auto">
                <a:xfrm>
                  <a:off x="9027217" y="2737948"/>
                  <a:ext cx="55724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pl-PL" altLang="pl-PL" sz="1600" b="1"/>
                    <a:t>Tp</a:t>
                  </a:r>
                </a:p>
                <a:p>
                  <a:pPr eaLnBrk="1" hangingPunct="1">
                    <a:spcBef>
                      <a:spcPct val="50000"/>
                    </a:spcBef>
                    <a:buClrTx/>
                    <a:buSzTx/>
                    <a:buFontTx/>
                    <a:buNone/>
                  </a:pPr>
                  <a:r>
                    <a:rPr lang="pl-PL" altLang="pl-PL" sz="1600" b="1"/>
                    <a:t>Ts</a:t>
                  </a:r>
                </a:p>
                <a:p>
                  <a:pPr eaLnBrk="1" hangingPunct="1">
                    <a:spcBef>
                      <a:spcPct val="50000"/>
                    </a:spcBef>
                    <a:buClrTx/>
                    <a:buSzTx/>
                    <a:buFontTx/>
                    <a:buNone/>
                  </a:pPr>
                  <a:r>
                    <a:rPr lang="pl-PL" altLang="pl-PL" sz="1600" b="1"/>
                    <a:t>T</a:t>
                  </a:r>
                  <a:r>
                    <a:rPr lang="pl-PL" altLang="pl-PL" sz="1600" b="1" baseline="-25000"/>
                    <a:t>0</a:t>
                  </a:r>
                </a:p>
              </p:txBody>
            </p:sp>
            <p:grpSp>
              <p:nvGrpSpPr>
                <p:cNvPr id="53" name="Group 56"/>
                <p:cNvGrpSpPr>
                  <a:grpSpLocks/>
                </p:cNvGrpSpPr>
                <p:nvPr/>
              </p:nvGrpSpPr>
              <p:grpSpPr bwMode="auto">
                <a:xfrm>
                  <a:off x="6875694" y="2125014"/>
                  <a:ext cx="2581184" cy="3526595"/>
                  <a:chOff x="839" y="981"/>
                  <a:chExt cx="1315" cy="2086"/>
                </a:xfrm>
              </p:grpSpPr>
              <p:grpSp>
                <p:nvGrpSpPr>
                  <p:cNvPr id="59" name="Group 57"/>
                  <p:cNvGrpSpPr>
                    <a:grpSpLocks/>
                  </p:cNvGrpSpPr>
                  <p:nvPr/>
                </p:nvGrpSpPr>
                <p:grpSpPr bwMode="auto">
                  <a:xfrm>
                    <a:off x="839" y="981"/>
                    <a:ext cx="952" cy="2086"/>
                    <a:chOff x="839" y="981"/>
                    <a:chExt cx="952" cy="2086"/>
                  </a:xfrm>
                </p:grpSpPr>
                <p:grpSp>
                  <p:nvGrpSpPr>
                    <p:cNvPr id="61" name="Group 58"/>
                    <p:cNvGrpSpPr>
                      <a:grpSpLocks/>
                    </p:cNvGrpSpPr>
                    <p:nvPr/>
                  </p:nvGrpSpPr>
                  <p:grpSpPr bwMode="auto">
                    <a:xfrm>
                      <a:off x="839" y="981"/>
                      <a:ext cx="952" cy="1815"/>
                      <a:chOff x="839" y="935"/>
                      <a:chExt cx="952" cy="1815"/>
                    </a:xfrm>
                  </p:grpSpPr>
                  <p:grpSp>
                    <p:nvGrpSpPr>
                      <p:cNvPr id="68" name="Group 59"/>
                      <p:cNvGrpSpPr>
                        <a:grpSpLocks/>
                      </p:cNvGrpSpPr>
                      <p:nvPr/>
                    </p:nvGrpSpPr>
                    <p:grpSpPr bwMode="auto">
                      <a:xfrm>
                        <a:off x="839" y="935"/>
                        <a:ext cx="952" cy="1724"/>
                        <a:chOff x="930" y="1026"/>
                        <a:chExt cx="952" cy="1724"/>
                      </a:xfrm>
                    </p:grpSpPr>
                    <p:sp>
                      <p:nvSpPr>
                        <p:cNvPr id="79" name="Rectangle 60"/>
                        <p:cNvSpPr>
                          <a:spLocks noChangeArrowheads="1"/>
                        </p:cNvSpPr>
                        <p:nvPr/>
                      </p:nvSpPr>
                      <p:spPr bwMode="auto">
                        <a:xfrm>
                          <a:off x="1066" y="1026"/>
                          <a:ext cx="680" cy="1724"/>
                        </a:xfrm>
                        <a:prstGeom prst="rect">
                          <a:avLst/>
                        </a:prstGeom>
                        <a:solidFill>
                          <a:schemeClr val="accent1"/>
                        </a:solidFill>
                        <a:ln w="38100">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nvGrpSpPr>
                        <p:cNvPr id="80" name="Group 61"/>
                        <p:cNvGrpSpPr>
                          <a:grpSpLocks/>
                        </p:cNvGrpSpPr>
                        <p:nvPr/>
                      </p:nvGrpSpPr>
                      <p:grpSpPr bwMode="auto">
                        <a:xfrm>
                          <a:off x="930" y="1434"/>
                          <a:ext cx="136" cy="1225"/>
                          <a:chOff x="930" y="1434"/>
                          <a:chExt cx="136" cy="1225"/>
                        </a:xfrm>
                      </p:grpSpPr>
                      <p:sp>
                        <p:nvSpPr>
                          <p:cNvPr id="89" name="Rectangle 62"/>
                          <p:cNvSpPr>
                            <a:spLocks noChangeArrowheads="1"/>
                          </p:cNvSpPr>
                          <p:nvPr/>
                        </p:nvSpPr>
                        <p:spPr bwMode="auto">
                          <a:xfrm>
                            <a:off x="930" y="1434"/>
                            <a:ext cx="136" cy="1225"/>
                          </a:xfrm>
                          <a:prstGeom prst="rect">
                            <a:avLst/>
                          </a:prstGeom>
                          <a:solidFill>
                            <a:schemeClr val="accent1"/>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90" name="Oval 63"/>
                          <p:cNvSpPr>
                            <a:spLocks noChangeArrowheads="1"/>
                          </p:cNvSpPr>
                          <p:nvPr/>
                        </p:nvSpPr>
                        <p:spPr bwMode="auto">
                          <a:xfrm>
                            <a:off x="975" y="1525"/>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91" name="Oval 64"/>
                          <p:cNvSpPr>
                            <a:spLocks noChangeArrowheads="1"/>
                          </p:cNvSpPr>
                          <p:nvPr/>
                        </p:nvSpPr>
                        <p:spPr bwMode="auto">
                          <a:xfrm>
                            <a:off x="975" y="1706"/>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92" name="Oval 65"/>
                          <p:cNvSpPr>
                            <a:spLocks noChangeArrowheads="1"/>
                          </p:cNvSpPr>
                          <p:nvPr/>
                        </p:nvSpPr>
                        <p:spPr bwMode="auto">
                          <a:xfrm>
                            <a:off x="975" y="1888"/>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93" name="Oval 66"/>
                          <p:cNvSpPr>
                            <a:spLocks noChangeArrowheads="1"/>
                          </p:cNvSpPr>
                          <p:nvPr/>
                        </p:nvSpPr>
                        <p:spPr bwMode="auto">
                          <a:xfrm>
                            <a:off x="975" y="2069"/>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94" name="Oval 67"/>
                          <p:cNvSpPr>
                            <a:spLocks noChangeArrowheads="1"/>
                          </p:cNvSpPr>
                          <p:nvPr/>
                        </p:nvSpPr>
                        <p:spPr bwMode="auto">
                          <a:xfrm>
                            <a:off x="975" y="2296"/>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95" name="Oval 68"/>
                          <p:cNvSpPr>
                            <a:spLocks noChangeArrowheads="1"/>
                          </p:cNvSpPr>
                          <p:nvPr/>
                        </p:nvSpPr>
                        <p:spPr bwMode="auto">
                          <a:xfrm>
                            <a:off x="975" y="2478"/>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grpSp>
                      <p:nvGrpSpPr>
                        <p:cNvPr id="81" name="Group 69"/>
                        <p:cNvGrpSpPr>
                          <a:grpSpLocks/>
                        </p:cNvGrpSpPr>
                        <p:nvPr/>
                      </p:nvGrpSpPr>
                      <p:grpSpPr bwMode="auto">
                        <a:xfrm>
                          <a:off x="1746" y="1434"/>
                          <a:ext cx="136" cy="1225"/>
                          <a:chOff x="1746" y="1434"/>
                          <a:chExt cx="136" cy="1225"/>
                        </a:xfrm>
                      </p:grpSpPr>
                      <p:sp>
                        <p:nvSpPr>
                          <p:cNvPr id="82" name="Rectangle 70"/>
                          <p:cNvSpPr>
                            <a:spLocks noChangeArrowheads="1"/>
                          </p:cNvSpPr>
                          <p:nvPr/>
                        </p:nvSpPr>
                        <p:spPr bwMode="auto">
                          <a:xfrm>
                            <a:off x="1746" y="1434"/>
                            <a:ext cx="136" cy="1225"/>
                          </a:xfrm>
                          <a:prstGeom prst="rect">
                            <a:avLst/>
                          </a:prstGeom>
                          <a:solidFill>
                            <a:schemeClr val="accent1"/>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83" name="Oval 71"/>
                          <p:cNvSpPr>
                            <a:spLocks noChangeArrowheads="1"/>
                          </p:cNvSpPr>
                          <p:nvPr/>
                        </p:nvSpPr>
                        <p:spPr bwMode="auto">
                          <a:xfrm>
                            <a:off x="1791" y="1525"/>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84" name="Oval 72"/>
                          <p:cNvSpPr>
                            <a:spLocks noChangeArrowheads="1"/>
                          </p:cNvSpPr>
                          <p:nvPr/>
                        </p:nvSpPr>
                        <p:spPr bwMode="auto">
                          <a:xfrm>
                            <a:off x="1791" y="1706"/>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85" name="Oval 73"/>
                          <p:cNvSpPr>
                            <a:spLocks noChangeArrowheads="1"/>
                          </p:cNvSpPr>
                          <p:nvPr/>
                        </p:nvSpPr>
                        <p:spPr bwMode="auto">
                          <a:xfrm>
                            <a:off x="1791" y="1888"/>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86" name="Oval 74"/>
                          <p:cNvSpPr>
                            <a:spLocks noChangeArrowheads="1"/>
                          </p:cNvSpPr>
                          <p:nvPr/>
                        </p:nvSpPr>
                        <p:spPr bwMode="auto">
                          <a:xfrm>
                            <a:off x="1791" y="2069"/>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87" name="Oval 75"/>
                          <p:cNvSpPr>
                            <a:spLocks noChangeArrowheads="1"/>
                          </p:cNvSpPr>
                          <p:nvPr/>
                        </p:nvSpPr>
                        <p:spPr bwMode="auto">
                          <a:xfrm>
                            <a:off x="1791" y="2251"/>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88" name="Oval 76"/>
                          <p:cNvSpPr>
                            <a:spLocks noChangeArrowheads="1"/>
                          </p:cNvSpPr>
                          <p:nvPr/>
                        </p:nvSpPr>
                        <p:spPr bwMode="auto">
                          <a:xfrm>
                            <a:off x="1791" y="2478"/>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grpSp>
                  <p:grpSp>
                    <p:nvGrpSpPr>
                      <p:cNvPr id="69" name="Group 77"/>
                      <p:cNvGrpSpPr>
                        <a:grpSpLocks/>
                      </p:cNvGrpSpPr>
                      <p:nvPr/>
                    </p:nvGrpSpPr>
                    <p:grpSpPr bwMode="auto">
                      <a:xfrm>
                        <a:off x="1202" y="1706"/>
                        <a:ext cx="90" cy="1044"/>
                        <a:chOff x="1202" y="1706"/>
                        <a:chExt cx="90" cy="1044"/>
                      </a:xfrm>
                    </p:grpSpPr>
                    <p:sp>
                      <p:nvSpPr>
                        <p:cNvPr id="75" name="Rectangle 78"/>
                        <p:cNvSpPr>
                          <a:spLocks noChangeArrowheads="1"/>
                        </p:cNvSpPr>
                        <p:nvPr/>
                      </p:nvSpPr>
                      <p:spPr bwMode="auto">
                        <a:xfrm>
                          <a:off x="1202" y="1706"/>
                          <a:ext cx="90" cy="9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nvGrpSpPr>
                        <p:cNvPr id="76" name="Group 79"/>
                        <p:cNvGrpSpPr>
                          <a:grpSpLocks/>
                        </p:cNvGrpSpPr>
                        <p:nvPr/>
                      </p:nvGrpSpPr>
                      <p:grpSpPr bwMode="auto">
                        <a:xfrm>
                          <a:off x="1202" y="1752"/>
                          <a:ext cx="90" cy="998"/>
                          <a:chOff x="1202" y="1752"/>
                          <a:chExt cx="90" cy="998"/>
                        </a:xfrm>
                      </p:grpSpPr>
                      <p:sp>
                        <p:nvSpPr>
                          <p:cNvPr id="77" name="Line 80"/>
                          <p:cNvSpPr>
                            <a:spLocks noChangeShapeType="1"/>
                          </p:cNvSpPr>
                          <p:nvPr/>
                        </p:nvSpPr>
                        <p:spPr bwMode="auto">
                          <a:xfrm>
                            <a:off x="1247" y="1797"/>
                            <a:ext cx="0" cy="953"/>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78" name="Oval 81"/>
                          <p:cNvSpPr>
                            <a:spLocks noChangeArrowheads="1"/>
                          </p:cNvSpPr>
                          <p:nvPr/>
                        </p:nvSpPr>
                        <p:spPr bwMode="auto">
                          <a:xfrm>
                            <a:off x="1202" y="1752"/>
                            <a:ext cx="90" cy="45"/>
                          </a:xfrm>
                          <a:prstGeom prst="ellipse">
                            <a:avLst/>
                          </a:prstGeom>
                          <a:solidFill>
                            <a:srgbClr val="CC0000"/>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endParaRPr lang="pl-PL" altLang="pl-PL" sz="2400"/>
                          </a:p>
                        </p:txBody>
                      </p:sp>
                    </p:grpSp>
                  </p:grpSp>
                  <p:grpSp>
                    <p:nvGrpSpPr>
                      <p:cNvPr id="70" name="Group 82"/>
                      <p:cNvGrpSpPr>
                        <a:grpSpLocks/>
                      </p:cNvGrpSpPr>
                      <p:nvPr/>
                    </p:nvGrpSpPr>
                    <p:grpSpPr bwMode="auto">
                      <a:xfrm>
                        <a:off x="1383" y="1706"/>
                        <a:ext cx="90" cy="1044"/>
                        <a:chOff x="1202" y="1706"/>
                        <a:chExt cx="90" cy="1044"/>
                      </a:xfrm>
                    </p:grpSpPr>
                    <p:sp>
                      <p:nvSpPr>
                        <p:cNvPr id="71" name="Rectangle 83"/>
                        <p:cNvSpPr>
                          <a:spLocks noChangeArrowheads="1"/>
                        </p:cNvSpPr>
                        <p:nvPr/>
                      </p:nvSpPr>
                      <p:spPr bwMode="auto">
                        <a:xfrm>
                          <a:off x="1202" y="1706"/>
                          <a:ext cx="90" cy="9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nvGrpSpPr>
                        <p:cNvPr id="72" name="Group 84"/>
                        <p:cNvGrpSpPr>
                          <a:grpSpLocks/>
                        </p:cNvGrpSpPr>
                        <p:nvPr/>
                      </p:nvGrpSpPr>
                      <p:grpSpPr bwMode="auto">
                        <a:xfrm>
                          <a:off x="1202" y="1752"/>
                          <a:ext cx="90" cy="998"/>
                          <a:chOff x="1202" y="1752"/>
                          <a:chExt cx="90" cy="998"/>
                        </a:xfrm>
                      </p:grpSpPr>
                      <p:sp>
                        <p:nvSpPr>
                          <p:cNvPr id="73" name="Line 85"/>
                          <p:cNvSpPr>
                            <a:spLocks noChangeShapeType="1"/>
                          </p:cNvSpPr>
                          <p:nvPr/>
                        </p:nvSpPr>
                        <p:spPr bwMode="auto">
                          <a:xfrm>
                            <a:off x="1247" y="1797"/>
                            <a:ext cx="0" cy="953"/>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74" name="Oval 86"/>
                          <p:cNvSpPr>
                            <a:spLocks noChangeArrowheads="1"/>
                          </p:cNvSpPr>
                          <p:nvPr/>
                        </p:nvSpPr>
                        <p:spPr bwMode="auto">
                          <a:xfrm>
                            <a:off x="1202" y="1752"/>
                            <a:ext cx="90" cy="45"/>
                          </a:xfrm>
                          <a:prstGeom prst="ellipse">
                            <a:avLst/>
                          </a:prstGeom>
                          <a:solidFill>
                            <a:srgbClr val="CC0000"/>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endParaRPr lang="pl-PL" altLang="pl-PL" sz="2400"/>
                          </a:p>
                        </p:txBody>
                      </p:sp>
                    </p:grpSp>
                  </p:grpSp>
                </p:grpSp>
                <p:sp>
                  <p:nvSpPr>
                    <p:cNvPr id="62" name="Line 87"/>
                    <p:cNvSpPr>
                      <a:spLocks noChangeShapeType="1"/>
                    </p:cNvSpPr>
                    <p:nvPr/>
                  </p:nvSpPr>
                  <p:spPr bwMode="auto">
                    <a:xfrm>
                      <a:off x="1111" y="2704"/>
                      <a:ext cx="0" cy="317"/>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63" name="Line 88"/>
                    <p:cNvSpPr>
                      <a:spLocks noChangeShapeType="1"/>
                    </p:cNvSpPr>
                    <p:nvPr/>
                  </p:nvSpPr>
                  <p:spPr bwMode="auto">
                    <a:xfrm>
                      <a:off x="1338" y="981"/>
                      <a:ext cx="0" cy="317"/>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64" name="Line 89"/>
                    <p:cNvSpPr>
                      <a:spLocks noChangeShapeType="1"/>
                    </p:cNvSpPr>
                    <p:nvPr/>
                  </p:nvSpPr>
                  <p:spPr bwMode="auto">
                    <a:xfrm>
                      <a:off x="1519" y="2704"/>
                      <a:ext cx="0" cy="317"/>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65" name="Line 90"/>
                    <p:cNvSpPr>
                      <a:spLocks noChangeShapeType="1"/>
                    </p:cNvSpPr>
                    <p:nvPr/>
                  </p:nvSpPr>
                  <p:spPr bwMode="auto">
                    <a:xfrm>
                      <a:off x="1156" y="981"/>
                      <a:ext cx="0" cy="317"/>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66" name="Line 91"/>
                    <p:cNvSpPr>
                      <a:spLocks noChangeShapeType="1"/>
                    </p:cNvSpPr>
                    <p:nvPr/>
                  </p:nvSpPr>
                  <p:spPr bwMode="auto">
                    <a:xfrm>
                      <a:off x="1338" y="2750"/>
                      <a:ext cx="0" cy="317"/>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67" name="Line 92"/>
                    <p:cNvSpPr>
                      <a:spLocks noChangeShapeType="1"/>
                    </p:cNvSpPr>
                    <p:nvPr/>
                  </p:nvSpPr>
                  <p:spPr bwMode="auto">
                    <a:xfrm>
                      <a:off x="1519" y="981"/>
                      <a:ext cx="0" cy="317"/>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sp>
                <p:nvSpPr>
                  <p:cNvPr id="60" name="Line 93"/>
                  <p:cNvSpPr>
                    <a:spLocks noChangeShapeType="1"/>
                  </p:cNvSpPr>
                  <p:nvPr/>
                </p:nvSpPr>
                <p:spPr bwMode="auto">
                  <a:xfrm>
                    <a:off x="1247" y="2795"/>
                    <a:ext cx="907"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sp>
              <p:nvSpPr>
                <p:cNvPr id="51" name="Line 99"/>
                <p:cNvSpPr>
                  <a:spLocks noChangeShapeType="1"/>
                </p:cNvSpPr>
                <p:nvPr/>
              </p:nvSpPr>
              <p:spPr bwMode="auto">
                <a:xfrm>
                  <a:off x="7479466" y="3579078"/>
                  <a:ext cx="71252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55" name="Line 95"/>
                <p:cNvSpPr>
                  <a:spLocks noChangeShapeType="1"/>
                </p:cNvSpPr>
                <p:nvPr/>
              </p:nvSpPr>
              <p:spPr bwMode="auto">
                <a:xfrm flipH="1">
                  <a:off x="7682512" y="2956416"/>
                  <a:ext cx="1481897" cy="4598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56" name="Line 96"/>
                <p:cNvSpPr>
                  <a:spLocks noChangeShapeType="1"/>
                </p:cNvSpPr>
                <p:nvPr/>
              </p:nvSpPr>
              <p:spPr bwMode="auto">
                <a:xfrm flipH="1">
                  <a:off x="8042418" y="3338910"/>
                  <a:ext cx="1202255" cy="1538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57" name="Line 97"/>
                <p:cNvSpPr>
                  <a:spLocks noChangeShapeType="1"/>
                </p:cNvSpPr>
                <p:nvPr/>
              </p:nvSpPr>
              <p:spPr bwMode="auto">
                <a:xfrm flipH="1">
                  <a:off x="8400346" y="3723939"/>
                  <a:ext cx="8328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cxnSp>
            <p:nvCxnSpPr>
              <p:cNvPr id="103" name="Łącznik prosty ze strzałką 102"/>
              <p:cNvCxnSpPr>
                <a:endCxn id="56" idx="1"/>
              </p:cNvCxnSpPr>
              <p:nvPr/>
            </p:nvCxnSpPr>
            <p:spPr>
              <a:xfrm>
                <a:off x="7667679" y="3480745"/>
                <a:ext cx="374739" cy="12010"/>
              </a:xfrm>
              <a:prstGeom prst="straightConnector1">
                <a:avLst/>
              </a:prstGeom>
              <a:ln w="34925" cmpd="dbl">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5" name="Łącznik prosty ze strzałką 114"/>
            <p:cNvCxnSpPr/>
            <p:nvPr/>
          </p:nvCxnSpPr>
          <p:spPr>
            <a:xfrm flipV="1">
              <a:off x="8001346" y="2952817"/>
              <a:ext cx="264757" cy="4383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Łącznik prosty ze strzałką 116"/>
            <p:cNvCxnSpPr/>
            <p:nvPr/>
          </p:nvCxnSpPr>
          <p:spPr>
            <a:xfrm flipV="1">
              <a:off x="7909100" y="2888332"/>
              <a:ext cx="161016" cy="49295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Łącznik prosty ze strzałką 118"/>
            <p:cNvCxnSpPr/>
            <p:nvPr/>
          </p:nvCxnSpPr>
          <p:spPr>
            <a:xfrm flipV="1">
              <a:off x="7808457" y="2847517"/>
              <a:ext cx="8624" cy="51792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Łącznik prosty ze strzałką 121"/>
            <p:cNvCxnSpPr>
              <a:stCxn id="55" idx="1"/>
            </p:cNvCxnSpPr>
            <p:nvPr/>
          </p:nvCxnSpPr>
          <p:spPr>
            <a:xfrm flipH="1" flipV="1">
              <a:off x="7386019" y="3013204"/>
              <a:ext cx="296493" cy="40305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Łącznik prosty ze strzałką 124"/>
            <p:cNvCxnSpPr/>
            <p:nvPr/>
          </p:nvCxnSpPr>
          <p:spPr>
            <a:xfrm flipH="1" flipV="1">
              <a:off x="7602168" y="2908146"/>
              <a:ext cx="164904" cy="49422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5" name="Grupa 154"/>
          <p:cNvGrpSpPr/>
          <p:nvPr/>
        </p:nvGrpSpPr>
        <p:grpSpPr>
          <a:xfrm>
            <a:off x="2011680" y="2068670"/>
            <a:ext cx="2606541" cy="4201298"/>
            <a:chOff x="2011680" y="2068670"/>
            <a:chExt cx="2606541" cy="4201298"/>
          </a:xfrm>
        </p:grpSpPr>
        <p:grpSp>
          <p:nvGrpSpPr>
            <p:cNvPr id="98" name="Grupa 97"/>
            <p:cNvGrpSpPr/>
            <p:nvPr/>
          </p:nvGrpSpPr>
          <p:grpSpPr>
            <a:xfrm>
              <a:off x="2011680" y="2068670"/>
              <a:ext cx="2606541" cy="4201298"/>
              <a:chOff x="2011680" y="2068670"/>
              <a:chExt cx="2606541" cy="4201298"/>
            </a:xfrm>
          </p:grpSpPr>
          <p:grpSp>
            <p:nvGrpSpPr>
              <p:cNvPr id="6" name="Group 48"/>
              <p:cNvGrpSpPr>
                <a:grpSpLocks/>
              </p:cNvGrpSpPr>
              <p:nvPr/>
            </p:nvGrpSpPr>
            <p:grpSpPr bwMode="auto">
              <a:xfrm>
                <a:off x="2011680" y="2068670"/>
                <a:ext cx="2518443" cy="3663730"/>
                <a:chOff x="839" y="981"/>
                <a:chExt cx="1315" cy="2086"/>
              </a:xfrm>
            </p:grpSpPr>
            <p:grpSp>
              <p:nvGrpSpPr>
                <p:cNvPr id="12" name="Group 46"/>
                <p:cNvGrpSpPr>
                  <a:grpSpLocks/>
                </p:cNvGrpSpPr>
                <p:nvPr/>
              </p:nvGrpSpPr>
              <p:grpSpPr bwMode="auto">
                <a:xfrm>
                  <a:off x="839" y="981"/>
                  <a:ext cx="952" cy="2086"/>
                  <a:chOff x="839" y="981"/>
                  <a:chExt cx="952" cy="2086"/>
                </a:xfrm>
              </p:grpSpPr>
              <p:grpSp>
                <p:nvGrpSpPr>
                  <p:cNvPr id="14" name="Group 39"/>
                  <p:cNvGrpSpPr>
                    <a:grpSpLocks/>
                  </p:cNvGrpSpPr>
                  <p:nvPr/>
                </p:nvGrpSpPr>
                <p:grpSpPr bwMode="auto">
                  <a:xfrm>
                    <a:off x="839" y="981"/>
                    <a:ext cx="952" cy="1815"/>
                    <a:chOff x="839" y="935"/>
                    <a:chExt cx="952" cy="1815"/>
                  </a:xfrm>
                </p:grpSpPr>
                <p:grpSp>
                  <p:nvGrpSpPr>
                    <p:cNvPr id="21" name="Group 25"/>
                    <p:cNvGrpSpPr>
                      <a:grpSpLocks/>
                    </p:cNvGrpSpPr>
                    <p:nvPr/>
                  </p:nvGrpSpPr>
                  <p:grpSpPr bwMode="auto">
                    <a:xfrm>
                      <a:off x="839" y="935"/>
                      <a:ext cx="952" cy="1724"/>
                      <a:chOff x="930" y="1026"/>
                      <a:chExt cx="952" cy="1724"/>
                    </a:xfrm>
                  </p:grpSpPr>
                  <p:sp>
                    <p:nvSpPr>
                      <p:cNvPr id="32" name="Rectangle 8"/>
                      <p:cNvSpPr>
                        <a:spLocks noChangeArrowheads="1"/>
                      </p:cNvSpPr>
                      <p:nvPr/>
                    </p:nvSpPr>
                    <p:spPr bwMode="auto">
                      <a:xfrm>
                        <a:off x="1066" y="1026"/>
                        <a:ext cx="680" cy="1724"/>
                      </a:xfrm>
                      <a:prstGeom prst="rect">
                        <a:avLst/>
                      </a:prstGeom>
                      <a:solidFill>
                        <a:schemeClr val="accent1"/>
                      </a:solidFill>
                      <a:ln w="38100">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nvGrpSpPr>
                      <p:cNvPr id="33" name="Group 24"/>
                      <p:cNvGrpSpPr>
                        <a:grpSpLocks/>
                      </p:cNvGrpSpPr>
                      <p:nvPr/>
                    </p:nvGrpSpPr>
                    <p:grpSpPr bwMode="auto">
                      <a:xfrm>
                        <a:off x="930" y="1434"/>
                        <a:ext cx="136" cy="1225"/>
                        <a:chOff x="930" y="1434"/>
                        <a:chExt cx="136" cy="1225"/>
                      </a:xfrm>
                    </p:grpSpPr>
                    <p:sp>
                      <p:nvSpPr>
                        <p:cNvPr id="42" name="Rectangle 9"/>
                        <p:cNvSpPr>
                          <a:spLocks noChangeArrowheads="1"/>
                        </p:cNvSpPr>
                        <p:nvPr/>
                      </p:nvSpPr>
                      <p:spPr bwMode="auto">
                        <a:xfrm>
                          <a:off x="930" y="1434"/>
                          <a:ext cx="136" cy="1225"/>
                        </a:xfrm>
                        <a:prstGeom prst="rect">
                          <a:avLst/>
                        </a:prstGeom>
                        <a:solidFill>
                          <a:schemeClr val="accent1"/>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3" name="Oval 11"/>
                        <p:cNvSpPr>
                          <a:spLocks noChangeArrowheads="1"/>
                        </p:cNvSpPr>
                        <p:nvPr/>
                      </p:nvSpPr>
                      <p:spPr bwMode="auto">
                        <a:xfrm>
                          <a:off x="975" y="1525"/>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4" name="Oval 12"/>
                        <p:cNvSpPr>
                          <a:spLocks noChangeArrowheads="1"/>
                        </p:cNvSpPr>
                        <p:nvPr/>
                      </p:nvSpPr>
                      <p:spPr bwMode="auto">
                        <a:xfrm>
                          <a:off x="975" y="1706"/>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5" name="Oval 13"/>
                        <p:cNvSpPr>
                          <a:spLocks noChangeArrowheads="1"/>
                        </p:cNvSpPr>
                        <p:nvPr/>
                      </p:nvSpPr>
                      <p:spPr bwMode="auto">
                        <a:xfrm>
                          <a:off x="975" y="1888"/>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6" name="Oval 14"/>
                        <p:cNvSpPr>
                          <a:spLocks noChangeArrowheads="1"/>
                        </p:cNvSpPr>
                        <p:nvPr/>
                      </p:nvSpPr>
                      <p:spPr bwMode="auto">
                        <a:xfrm>
                          <a:off x="975" y="2069"/>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7" name="Oval 15"/>
                        <p:cNvSpPr>
                          <a:spLocks noChangeArrowheads="1"/>
                        </p:cNvSpPr>
                        <p:nvPr/>
                      </p:nvSpPr>
                      <p:spPr bwMode="auto">
                        <a:xfrm>
                          <a:off x="975" y="2296"/>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8" name="Oval 16"/>
                        <p:cNvSpPr>
                          <a:spLocks noChangeArrowheads="1"/>
                        </p:cNvSpPr>
                        <p:nvPr/>
                      </p:nvSpPr>
                      <p:spPr bwMode="auto">
                        <a:xfrm>
                          <a:off x="975" y="2478"/>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grpSp>
                    <p:nvGrpSpPr>
                      <p:cNvPr id="34" name="Group 23"/>
                      <p:cNvGrpSpPr>
                        <a:grpSpLocks/>
                      </p:cNvGrpSpPr>
                      <p:nvPr/>
                    </p:nvGrpSpPr>
                    <p:grpSpPr bwMode="auto">
                      <a:xfrm>
                        <a:off x="1746" y="1434"/>
                        <a:ext cx="136" cy="1225"/>
                        <a:chOff x="1746" y="1434"/>
                        <a:chExt cx="136" cy="1225"/>
                      </a:xfrm>
                    </p:grpSpPr>
                    <p:sp>
                      <p:nvSpPr>
                        <p:cNvPr id="35" name="Rectangle 10"/>
                        <p:cNvSpPr>
                          <a:spLocks noChangeArrowheads="1"/>
                        </p:cNvSpPr>
                        <p:nvPr/>
                      </p:nvSpPr>
                      <p:spPr bwMode="auto">
                        <a:xfrm>
                          <a:off x="1746" y="1434"/>
                          <a:ext cx="136" cy="1225"/>
                        </a:xfrm>
                        <a:prstGeom prst="rect">
                          <a:avLst/>
                        </a:prstGeom>
                        <a:solidFill>
                          <a:schemeClr val="accent1"/>
                        </a:solidFill>
                        <a:ln w="381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6" name="Oval 17"/>
                        <p:cNvSpPr>
                          <a:spLocks noChangeArrowheads="1"/>
                        </p:cNvSpPr>
                        <p:nvPr/>
                      </p:nvSpPr>
                      <p:spPr bwMode="auto">
                        <a:xfrm>
                          <a:off x="1791" y="1525"/>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7" name="Oval 18"/>
                        <p:cNvSpPr>
                          <a:spLocks noChangeArrowheads="1"/>
                        </p:cNvSpPr>
                        <p:nvPr/>
                      </p:nvSpPr>
                      <p:spPr bwMode="auto">
                        <a:xfrm>
                          <a:off x="1791" y="1706"/>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8" name="Oval 19"/>
                        <p:cNvSpPr>
                          <a:spLocks noChangeArrowheads="1"/>
                        </p:cNvSpPr>
                        <p:nvPr/>
                      </p:nvSpPr>
                      <p:spPr bwMode="auto">
                        <a:xfrm>
                          <a:off x="1791" y="1888"/>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9" name="Oval 20"/>
                        <p:cNvSpPr>
                          <a:spLocks noChangeArrowheads="1"/>
                        </p:cNvSpPr>
                        <p:nvPr/>
                      </p:nvSpPr>
                      <p:spPr bwMode="auto">
                        <a:xfrm>
                          <a:off x="1791" y="2069"/>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0" name="Oval 21"/>
                        <p:cNvSpPr>
                          <a:spLocks noChangeArrowheads="1"/>
                        </p:cNvSpPr>
                        <p:nvPr/>
                      </p:nvSpPr>
                      <p:spPr bwMode="auto">
                        <a:xfrm>
                          <a:off x="1791" y="2251"/>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41" name="Oval 22"/>
                        <p:cNvSpPr>
                          <a:spLocks noChangeArrowheads="1"/>
                        </p:cNvSpPr>
                        <p:nvPr/>
                      </p:nvSpPr>
                      <p:spPr bwMode="auto">
                        <a:xfrm>
                          <a:off x="1791" y="2478"/>
                          <a:ext cx="45" cy="45"/>
                        </a:xfrm>
                        <a:prstGeom prst="ellipse">
                          <a:avLst/>
                        </a:prstGeom>
                        <a:solidFill>
                          <a:schemeClr val="accent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grpSp>
                <p:grpSp>
                  <p:nvGrpSpPr>
                    <p:cNvPr id="22" name="Group 33"/>
                    <p:cNvGrpSpPr>
                      <a:grpSpLocks/>
                    </p:cNvGrpSpPr>
                    <p:nvPr/>
                  </p:nvGrpSpPr>
                  <p:grpSpPr bwMode="auto">
                    <a:xfrm>
                      <a:off x="1202" y="1706"/>
                      <a:ext cx="90" cy="1044"/>
                      <a:chOff x="1202" y="1706"/>
                      <a:chExt cx="90" cy="1044"/>
                    </a:xfrm>
                  </p:grpSpPr>
                  <p:sp>
                    <p:nvSpPr>
                      <p:cNvPr id="28" name="Rectangle 32"/>
                      <p:cNvSpPr>
                        <a:spLocks noChangeArrowheads="1"/>
                      </p:cNvSpPr>
                      <p:nvPr/>
                    </p:nvSpPr>
                    <p:spPr bwMode="auto">
                      <a:xfrm>
                        <a:off x="1202" y="1706"/>
                        <a:ext cx="90" cy="9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nvGrpSpPr>
                      <p:cNvPr id="29" name="Group 31"/>
                      <p:cNvGrpSpPr>
                        <a:grpSpLocks/>
                      </p:cNvGrpSpPr>
                      <p:nvPr/>
                    </p:nvGrpSpPr>
                    <p:grpSpPr bwMode="auto">
                      <a:xfrm>
                        <a:off x="1202" y="1752"/>
                        <a:ext cx="90" cy="998"/>
                        <a:chOff x="1202" y="1752"/>
                        <a:chExt cx="90" cy="998"/>
                      </a:xfrm>
                    </p:grpSpPr>
                    <p:sp>
                      <p:nvSpPr>
                        <p:cNvPr id="30" name="Line 26"/>
                        <p:cNvSpPr>
                          <a:spLocks noChangeShapeType="1"/>
                        </p:cNvSpPr>
                        <p:nvPr/>
                      </p:nvSpPr>
                      <p:spPr bwMode="auto">
                        <a:xfrm>
                          <a:off x="1247" y="1797"/>
                          <a:ext cx="0" cy="953"/>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31" name="Oval 28"/>
                        <p:cNvSpPr>
                          <a:spLocks noChangeArrowheads="1"/>
                        </p:cNvSpPr>
                        <p:nvPr/>
                      </p:nvSpPr>
                      <p:spPr bwMode="auto">
                        <a:xfrm>
                          <a:off x="1202" y="1752"/>
                          <a:ext cx="90" cy="45"/>
                        </a:xfrm>
                        <a:prstGeom prst="ellipse">
                          <a:avLst/>
                        </a:prstGeom>
                        <a:solidFill>
                          <a:srgbClr val="CC0000"/>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endParaRPr lang="pl-PL" altLang="pl-PL" sz="2400"/>
                        </a:p>
                      </p:txBody>
                    </p:sp>
                  </p:grpSp>
                </p:grpSp>
                <p:grpSp>
                  <p:nvGrpSpPr>
                    <p:cNvPr id="23" name="Group 34"/>
                    <p:cNvGrpSpPr>
                      <a:grpSpLocks/>
                    </p:cNvGrpSpPr>
                    <p:nvPr/>
                  </p:nvGrpSpPr>
                  <p:grpSpPr bwMode="auto">
                    <a:xfrm>
                      <a:off x="1383" y="1706"/>
                      <a:ext cx="90" cy="1044"/>
                      <a:chOff x="1202" y="1706"/>
                      <a:chExt cx="90" cy="1044"/>
                    </a:xfrm>
                  </p:grpSpPr>
                  <p:sp>
                    <p:nvSpPr>
                      <p:cNvPr id="24" name="Rectangle 35"/>
                      <p:cNvSpPr>
                        <a:spLocks noChangeArrowheads="1"/>
                      </p:cNvSpPr>
                      <p:nvPr/>
                    </p:nvSpPr>
                    <p:spPr bwMode="auto">
                      <a:xfrm>
                        <a:off x="1202" y="1706"/>
                        <a:ext cx="90" cy="9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nvGrpSpPr>
                      <p:cNvPr id="25" name="Group 36"/>
                      <p:cNvGrpSpPr>
                        <a:grpSpLocks/>
                      </p:cNvGrpSpPr>
                      <p:nvPr/>
                    </p:nvGrpSpPr>
                    <p:grpSpPr bwMode="auto">
                      <a:xfrm>
                        <a:off x="1202" y="1752"/>
                        <a:ext cx="90" cy="998"/>
                        <a:chOff x="1202" y="1752"/>
                        <a:chExt cx="90" cy="998"/>
                      </a:xfrm>
                    </p:grpSpPr>
                    <p:sp>
                      <p:nvSpPr>
                        <p:cNvPr id="26" name="Line 37"/>
                        <p:cNvSpPr>
                          <a:spLocks noChangeShapeType="1"/>
                        </p:cNvSpPr>
                        <p:nvPr/>
                      </p:nvSpPr>
                      <p:spPr bwMode="auto">
                        <a:xfrm>
                          <a:off x="1247" y="1797"/>
                          <a:ext cx="0" cy="953"/>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27" name="Oval 38"/>
                        <p:cNvSpPr>
                          <a:spLocks noChangeArrowheads="1"/>
                        </p:cNvSpPr>
                        <p:nvPr/>
                      </p:nvSpPr>
                      <p:spPr bwMode="auto">
                        <a:xfrm>
                          <a:off x="1202" y="1752"/>
                          <a:ext cx="90" cy="45"/>
                        </a:xfrm>
                        <a:prstGeom prst="ellipse">
                          <a:avLst/>
                        </a:prstGeom>
                        <a:solidFill>
                          <a:srgbClr val="CC0000"/>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endParaRPr lang="pl-PL" altLang="pl-PL" sz="2400"/>
                        </a:p>
                      </p:txBody>
                    </p:sp>
                  </p:grpSp>
                </p:grpSp>
              </p:grpSp>
              <p:sp>
                <p:nvSpPr>
                  <p:cNvPr id="15" name="Line 40"/>
                  <p:cNvSpPr>
                    <a:spLocks noChangeShapeType="1"/>
                  </p:cNvSpPr>
                  <p:nvPr/>
                </p:nvSpPr>
                <p:spPr bwMode="auto">
                  <a:xfrm>
                    <a:off x="1111" y="2704"/>
                    <a:ext cx="0" cy="317"/>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6" name="Line 41"/>
                  <p:cNvSpPr>
                    <a:spLocks noChangeShapeType="1"/>
                  </p:cNvSpPr>
                  <p:nvPr/>
                </p:nvSpPr>
                <p:spPr bwMode="auto">
                  <a:xfrm>
                    <a:off x="1338" y="981"/>
                    <a:ext cx="0" cy="317"/>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7" name="Line 42"/>
                  <p:cNvSpPr>
                    <a:spLocks noChangeShapeType="1"/>
                  </p:cNvSpPr>
                  <p:nvPr/>
                </p:nvSpPr>
                <p:spPr bwMode="auto">
                  <a:xfrm>
                    <a:off x="1519" y="2704"/>
                    <a:ext cx="0" cy="317"/>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8" name="Line 43"/>
                  <p:cNvSpPr>
                    <a:spLocks noChangeShapeType="1"/>
                  </p:cNvSpPr>
                  <p:nvPr/>
                </p:nvSpPr>
                <p:spPr bwMode="auto">
                  <a:xfrm>
                    <a:off x="1156" y="981"/>
                    <a:ext cx="0" cy="317"/>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9" name="Line 44"/>
                  <p:cNvSpPr>
                    <a:spLocks noChangeShapeType="1"/>
                  </p:cNvSpPr>
                  <p:nvPr/>
                </p:nvSpPr>
                <p:spPr bwMode="auto">
                  <a:xfrm>
                    <a:off x="1338" y="2750"/>
                    <a:ext cx="0" cy="317"/>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20" name="Line 45"/>
                  <p:cNvSpPr>
                    <a:spLocks noChangeShapeType="1"/>
                  </p:cNvSpPr>
                  <p:nvPr/>
                </p:nvSpPr>
                <p:spPr bwMode="auto">
                  <a:xfrm>
                    <a:off x="1519" y="981"/>
                    <a:ext cx="0" cy="317"/>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sp>
              <p:nvSpPr>
                <p:cNvPr id="13" name="Line 47"/>
                <p:cNvSpPr>
                  <a:spLocks noChangeShapeType="1"/>
                </p:cNvSpPr>
                <p:nvPr/>
              </p:nvSpPr>
              <p:spPr bwMode="auto">
                <a:xfrm>
                  <a:off x="1247" y="2795"/>
                  <a:ext cx="907"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sp>
            <p:nvSpPr>
              <p:cNvPr id="7" name="Text Box 49"/>
              <p:cNvSpPr txBox="1">
                <a:spLocks noChangeArrowheads="1"/>
              </p:cNvSpPr>
              <p:nvPr/>
            </p:nvSpPr>
            <p:spPr bwMode="auto">
              <a:xfrm>
                <a:off x="4095381" y="2706222"/>
                <a:ext cx="522840" cy="118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pl-PL" altLang="pl-PL" sz="1600" b="1" dirty="0" err="1"/>
                  <a:t>Tp</a:t>
                </a:r>
                <a:endParaRPr lang="pl-PL" altLang="pl-PL" sz="1600" b="1" dirty="0"/>
              </a:p>
              <a:p>
                <a:pPr eaLnBrk="1" hangingPunct="1">
                  <a:spcBef>
                    <a:spcPct val="50000"/>
                  </a:spcBef>
                  <a:buClrTx/>
                  <a:buSzTx/>
                  <a:buFontTx/>
                  <a:buNone/>
                </a:pPr>
                <a:r>
                  <a:rPr lang="pl-PL" altLang="pl-PL" sz="1600" b="1" dirty="0" err="1"/>
                  <a:t>Ts</a:t>
                </a:r>
                <a:endParaRPr lang="pl-PL" altLang="pl-PL" sz="1600" b="1" dirty="0"/>
              </a:p>
              <a:p>
                <a:pPr eaLnBrk="1" hangingPunct="1">
                  <a:spcBef>
                    <a:spcPct val="50000"/>
                  </a:spcBef>
                  <a:buClrTx/>
                  <a:buSzTx/>
                  <a:buFontTx/>
                  <a:buNone/>
                </a:pPr>
                <a:r>
                  <a:rPr lang="pl-PL" altLang="pl-PL" sz="1600" b="1" dirty="0"/>
                  <a:t>T</a:t>
                </a:r>
                <a:r>
                  <a:rPr lang="pl-PL" altLang="pl-PL" sz="1600" b="1" baseline="-25000" dirty="0"/>
                  <a:t>0</a:t>
                </a:r>
              </a:p>
            </p:txBody>
          </p:sp>
          <p:sp>
            <p:nvSpPr>
              <p:cNvPr id="8" name="Line 50"/>
              <p:cNvSpPr>
                <a:spLocks noChangeShapeType="1"/>
              </p:cNvSpPr>
              <p:nvPr/>
            </p:nvSpPr>
            <p:spPr bwMode="auto">
              <a:xfrm flipH="1">
                <a:off x="2793068" y="2945084"/>
                <a:ext cx="1390411" cy="477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9" name="Line 51"/>
              <p:cNvSpPr>
                <a:spLocks noChangeShapeType="1"/>
              </p:cNvSpPr>
              <p:nvPr/>
            </p:nvSpPr>
            <p:spPr bwMode="auto">
              <a:xfrm flipH="1">
                <a:off x="3141628" y="3342018"/>
                <a:ext cx="1128032" cy="1598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0" name="Line 52"/>
              <p:cNvSpPr>
                <a:spLocks noChangeShapeType="1"/>
              </p:cNvSpPr>
              <p:nvPr/>
            </p:nvSpPr>
            <p:spPr bwMode="auto">
              <a:xfrm flipH="1">
                <a:off x="3488272" y="3740708"/>
                <a:ext cx="7813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1" name="Text Box 53"/>
              <p:cNvSpPr txBox="1">
                <a:spLocks noChangeArrowheads="1"/>
              </p:cNvSpPr>
              <p:nvPr/>
            </p:nvSpPr>
            <p:spPr bwMode="auto">
              <a:xfrm>
                <a:off x="2011680" y="5869858"/>
                <a:ext cx="2553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SzTx/>
                  <a:buFontTx/>
                  <a:buNone/>
                </a:pPr>
                <a:r>
                  <a:rPr lang="en-GB" altLang="pl-PL" sz="2000" dirty="0" smtClean="0">
                    <a:latin typeface="+mn-lt"/>
                  </a:rPr>
                  <a:t>signal </a:t>
                </a:r>
                <a:r>
                  <a:rPr lang="en-GB" altLang="pl-PL" sz="2000" dirty="0" err="1" smtClean="0">
                    <a:latin typeface="+mn-lt"/>
                  </a:rPr>
                  <a:t>dT</a:t>
                </a:r>
                <a:r>
                  <a:rPr lang="en-GB" altLang="pl-PL" sz="2000" dirty="0" smtClean="0">
                    <a:latin typeface="+mn-lt"/>
                  </a:rPr>
                  <a:t> = </a:t>
                </a:r>
                <a:r>
                  <a:rPr lang="en-GB" altLang="pl-PL" sz="2000" dirty="0" err="1" smtClean="0">
                    <a:latin typeface="+mn-lt"/>
                  </a:rPr>
                  <a:t>Tp-Ts</a:t>
                </a:r>
                <a:endParaRPr lang="en-GB" altLang="pl-PL" sz="2000" dirty="0">
                  <a:latin typeface="+mn-lt"/>
                </a:endParaRPr>
              </a:p>
            </p:txBody>
          </p:sp>
        </p:grpSp>
        <p:cxnSp>
          <p:nvCxnSpPr>
            <p:cNvPr id="131" name="Łącznik prosty ze strzałką 130"/>
            <p:cNvCxnSpPr/>
            <p:nvPr/>
          </p:nvCxnSpPr>
          <p:spPr>
            <a:xfrm flipH="1" flipV="1">
              <a:off x="2488292" y="2762889"/>
              <a:ext cx="232237" cy="57307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Łącznik prosty ze strzałką 132"/>
            <p:cNvCxnSpPr/>
            <p:nvPr/>
          </p:nvCxnSpPr>
          <p:spPr>
            <a:xfrm flipH="1" flipV="1">
              <a:off x="2759355" y="2731443"/>
              <a:ext cx="41518" cy="55851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Łącznik prosty ze strzałką 133"/>
            <p:cNvCxnSpPr/>
            <p:nvPr/>
          </p:nvCxnSpPr>
          <p:spPr>
            <a:xfrm flipV="1">
              <a:off x="3108877" y="2737948"/>
              <a:ext cx="121141" cy="49768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Łącznik prosty ze strzałką 134"/>
            <p:cNvCxnSpPr/>
            <p:nvPr/>
          </p:nvCxnSpPr>
          <p:spPr>
            <a:xfrm flipH="1" flipV="1">
              <a:off x="2969989" y="2737948"/>
              <a:ext cx="9558" cy="516267"/>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Łącznik prosty ze strzałką 135"/>
            <p:cNvCxnSpPr/>
            <p:nvPr/>
          </p:nvCxnSpPr>
          <p:spPr>
            <a:xfrm flipV="1">
              <a:off x="3161626" y="2862538"/>
              <a:ext cx="340583" cy="49816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42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additive="base">
                                        <p:cTn id="7" dur="500" fill="hold"/>
                                        <p:tgtEl>
                                          <p:spTgt spid="155"/>
                                        </p:tgtEl>
                                        <p:attrNameLst>
                                          <p:attrName>ppt_x</p:attrName>
                                        </p:attrNameLst>
                                      </p:cBhvr>
                                      <p:tavLst>
                                        <p:tav tm="0">
                                          <p:val>
                                            <p:strVal val="#ppt_x"/>
                                          </p:val>
                                        </p:tav>
                                        <p:tav tm="100000">
                                          <p:val>
                                            <p:strVal val="#ppt_x"/>
                                          </p:val>
                                        </p:tav>
                                      </p:tavLst>
                                    </p:anim>
                                    <p:anim calcmode="lin" valueType="num">
                                      <p:cBhvr additive="base">
                                        <p:cTn id="8"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1000"/>
                                        <p:tgtEl>
                                          <p:spTgt spid="129"/>
                                        </p:tgtEl>
                                      </p:cBhvr>
                                    </p:animEffect>
                                    <p:anim calcmode="lin" valueType="num">
                                      <p:cBhvr>
                                        <p:cTn id="14" dur="1000" fill="hold"/>
                                        <p:tgtEl>
                                          <p:spTgt spid="129"/>
                                        </p:tgtEl>
                                        <p:attrNameLst>
                                          <p:attrName>ppt_x</p:attrName>
                                        </p:attrNameLst>
                                      </p:cBhvr>
                                      <p:tavLst>
                                        <p:tav tm="0">
                                          <p:val>
                                            <p:strVal val="#ppt_x"/>
                                          </p:val>
                                        </p:tav>
                                        <p:tav tm="100000">
                                          <p:val>
                                            <p:strVal val="#ppt_x"/>
                                          </p:val>
                                        </p:tav>
                                      </p:tavLst>
                                    </p:anim>
                                    <p:anim calcmode="lin" valueType="num">
                                      <p:cBhvr>
                                        <p:cTn id="15"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3771"/>
            <a:ext cx="10515600" cy="1071155"/>
          </a:xfrm>
        </p:spPr>
        <p:txBody>
          <a:bodyPr>
            <a:noAutofit/>
          </a:bodyPr>
          <a:lstStyle/>
          <a:p>
            <a:pPr marL="228600" lvl="0" algn="just">
              <a:lnSpc>
                <a:spcPct val="100000"/>
              </a:lnSpc>
              <a:spcBef>
                <a:spcPts val="1000"/>
              </a:spcBef>
            </a:pPr>
            <a:r>
              <a:rPr lang="en-GB" sz="2800" b="1" i="1" dirty="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Classical differential thermal analysis and high temperature </a:t>
            </a:r>
            <a:r>
              <a:rPr lang="en-GB" sz="28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DSC</a:t>
            </a:r>
            <a:r>
              <a:rPr lang="pl-PL" sz="28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r>
            <a:br>
              <a:rPr lang="pl-PL" sz="28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br>
            <a:r>
              <a:rPr lang="en-GB" sz="28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t>
            </a:r>
            <a:r>
              <a:rPr lang="en-GB" sz="2800" b="1" i="1" dirty="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 </a:t>
            </a:r>
            <a:r>
              <a:rPr lang="pl-PL" sz="2800" b="1" i="1" dirty="0" err="1"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operation</a:t>
            </a:r>
            <a:endParaRPr lang="en-GB" sz="28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Rectangle 3"/>
          <p:cNvSpPr txBox="1">
            <a:spLocks noChangeArrowheads="1"/>
          </p:cNvSpPr>
          <p:nvPr/>
        </p:nvSpPr>
        <p:spPr>
          <a:xfrm>
            <a:off x="1071154" y="1890350"/>
            <a:ext cx="10282646" cy="42622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GB" altLang="pl-PL" sz="1600" dirty="0" smtClean="0"/>
              <a:t>The  DTA in </a:t>
            </a:r>
            <a:r>
              <a:rPr lang="en-GB" altLang="pl-PL" sz="1600" dirty="0" smtClean="0">
                <a:solidFill>
                  <a:srgbClr val="FF0000"/>
                </a:solidFill>
              </a:rPr>
              <a:t>classical construction do not offer </a:t>
            </a:r>
            <a:r>
              <a:rPr lang="pl-PL" altLang="pl-PL" sz="1600" dirty="0" err="1" smtClean="0">
                <a:solidFill>
                  <a:srgbClr val="FF0000"/>
                </a:solidFill>
              </a:rPr>
              <a:t>any</a:t>
            </a:r>
            <a:r>
              <a:rPr lang="en-GB" altLang="pl-PL" sz="1600" dirty="0" smtClean="0">
                <a:solidFill>
                  <a:srgbClr val="FF0000"/>
                </a:solidFill>
              </a:rPr>
              <a:t> way of the heat transfer </a:t>
            </a:r>
            <a:r>
              <a:rPr lang="en-GB" altLang="pl-PL" sz="1600" dirty="0" smtClean="0"/>
              <a:t>except gas convection and radiation in high temperatures.  The signal supplies the differential d(</a:t>
            </a:r>
            <a:r>
              <a:rPr lang="en-GB" altLang="pl-PL" sz="1600" dirty="0" err="1" smtClean="0"/>
              <a:t>Tp-Ts</a:t>
            </a:r>
            <a:r>
              <a:rPr lang="en-GB" altLang="pl-PL" sz="1600" dirty="0" smtClean="0"/>
              <a:t>)/</a:t>
            </a:r>
            <a:r>
              <a:rPr lang="en-GB" altLang="pl-PL" sz="1600" dirty="0" err="1" smtClean="0"/>
              <a:t>dt</a:t>
            </a:r>
            <a:r>
              <a:rPr lang="en-GB" altLang="pl-PL" sz="1600" dirty="0" smtClean="0"/>
              <a:t> while T=T</a:t>
            </a:r>
            <a:r>
              <a:rPr lang="en-GB" altLang="pl-PL" sz="1600" baseline="-25000" dirty="0" smtClean="0"/>
              <a:t>0</a:t>
            </a:r>
            <a:r>
              <a:rPr lang="en-GB" altLang="pl-PL" sz="1600" dirty="0" smtClean="0"/>
              <a:t> + (</a:t>
            </a:r>
            <a:r>
              <a:rPr lang="en-GB" altLang="pl-PL" sz="1600" dirty="0" err="1" smtClean="0"/>
              <a:t>dT</a:t>
            </a:r>
            <a:r>
              <a:rPr lang="en-GB" altLang="pl-PL" sz="1600" dirty="0" smtClean="0"/>
              <a:t>/</a:t>
            </a:r>
            <a:r>
              <a:rPr lang="en-GB" altLang="pl-PL" sz="1600" dirty="0" err="1" smtClean="0"/>
              <a:t>dt</a:t>
            </a:r>
            <a:r>
              <a:rPr lang="en-GB" altLang="pl-PL" sz="1600" dirty="0" smtClean="0"/>
              <a:t>)</a:t>
            </a:r>
            <a:r>
              <a:rPr lang="en-GB" altLang="pl-PL" sz="1600" dirty="0" err="1" smtClean="0"/>
              <a:t>dt</a:t>
            </a:r>
            <a:r>
              <a:rPr lang="en-GB" altLang="pl-PL" sz="1600" dirty="0" smtClean="0"/>
              <a:t> = </a:t>
            </a:r>
            <a:r>
              <a:rPr lang="en-GB" altLang="pl-PL" sz="1600" dirty="0" smtClean="0">
                <a:latin typeface="Symbol" panose="05050102010706020507" pitchFamily="18" charset="2"/>
              </a:rPr>
              <a:t>Q</a:t>
            </a:r>
            <a:r>
              <a:rPr lang="en-GB" altLang="pl-PL" sz="1600" dirty="0" smtClean="0"/>
              <a:t> = </a:t>
            </a:r>
            <a:r>
              <a:rPr lang="en-US" altLang="pl-PL" sz="1600" dirty="0" smtClean="0"/>
              <a:t>programmed </a:t>
            </a:r>
            <a:r>
              <a:rPr lang="en-GB" altLang="pl-PL" sz="1600" dirty="0" smtClean="0"/>
              <a:t>current temperature.  The unit for the signal is [</a:t>
            </a:r>
            <a:r>
              <a:rPr lang="en-GB" altLang="pl-PL" sz="1600" dirty="0" err="1" smtClean="0">
                <a:latin typeface="Symbol" panose="05050102010706020507" pitchFamily="18" charset="2"/>
              </a:rPr>
              <a:t>D</a:t>
            </a:r>
            <a:r>
              <a:rPr lang="en-GB" altLang="pl-PL" sz="1600" dirty="0" err="1" smtClean="0"/>
              <a:t>T</a:t>
            </a:r>
            <a:r>
              <a:rPr lang="en-GB" altLang="pl-PL" sz="1600" baseline="30000" dirty="0" err="1" smtClean="0"/>
              <a:t>o</a:t>
            </a:r>
            <a:r>
              <a:rPr lang="en-GB" altLang="pl-PL" sz="1600" dirty="0" err="1" smtClean="0"/>
              <a:t>C.s</a:t>
            </a:r>
            <a:r>
              <a:rPr lang="en-GB" altLang="pl-PL" sz="1600" dirty="0" smtClean="0"/>
              <a:t>/</a:t>
            </a:r>
            <a:r>
              <a:rPr lang="pl-PL" altLang="pl-PL" sz="1600" dirty="0" smtClean="0"/>
              <a:t>mg</a:t>
            </a:r>
            <a:r>
              <a:rPr lang="en-GB" altLang="pl-PL" sz="1600" dirty="0" smtClean="0"/>
              <a:t>].</a:t>
            </a:r>
            <a:endParaRPr lang="pl-PL" altLang="pl-PL" sz="1600" dirty="0" smtClean="0"/>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pl-PL" altLang="pl-PL" sz="1600" dirty="0" smtClean="0"/>
              <a:t>DTA </a:t>
            </a:r>
            <a:r>
              <a:rPr lang="en-GB" altLang="pl-PL" sz="1600" dirty="0" smtClean="0"/>
              <a:t>Supplies similar results like precise differential temperature </a:t>
            </a:r>
            <a:r>
              <a:rPr lang="pl-PL" altLang="pl-PL" sz="1600" dirty="0" smtClean="0"/>
              <a:t>(DT) </a:t>
            </a:r>
            <a:r>
              <a:rPr lang="en-GB" altLang="pl-PL" sz="1600" dirty="0" smtClean="0"/>
              <a:t>measurements but in relations to the standard preferably of the similar mass. </a:t>
            </a:r>
            <a:r>
              <a:rPr lang="en-GB" altLang="pl-PL" sz="1600" dirty="0" smtClean="0">
                <a:solidFill>
                  <a:srgbClr val="FF0000"/>
                </a:solidFill>
              </a:rPr>
              <a:t>This compensation in heat capacity supports the shape of the base line</a:t>
            </a:r>
            <a:r>
              <a:rPr lang="en-GB" altLang="pl-PL" sz="1600" dirty="0" smtClean="0"/>
              <a:t>. </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GB" altLang="pl-PL" sz="1600" dirty="0" smtClean="0"/>
              <a:t>The lack of the controlled heat flux density (look our previous lecture about heat conductivity) causes </a:t>
            </a:r>
            <a:r>
              <a:rPr lang="en-GB" altLang="pl-PL" sz="1600" dirty="0" smtClean="0">
                <a:solidFill>
                  <a:srgbClr val="FF0000"/>
                </a:solidFill>
              </a:rPr>
              <a:t>thermal gradients in the sample, so the important requirement is very small mass </a:t>
            </a:r>
            <a:r>
              <a:rPr lang="en-GB" altLang="pl-PL" sz="1600" dirty="0" smtClean="0"/>
              <a:t>of both sample and standard.</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r>
              <a:rPr lang="en-GB" altLang="pl-PL" sz="1600" dirty="0" smtClean="0"/>
              <a:t>The next problem generated by the system is a </a:t>
            </a:r>
            <a:r>
              <a:rPr lang="en-GB" altLang="pl-PL" sz="1600" dirty="0" smtClean="0">
                <a:solidFill>
                  <a:srgbClr val="FF0000"/>
                </a:solidFill>
              </a:rPr>
              <a:t>sensitivity for the relative position of the sample and standard versus  respectful thermal elements, and  a geometry of the active elements of the system</a:t>
            </a:r>
            <a:r>
              <a:rPr lang="en-GB" altLang="pl-PL" sz="1600" dirty="0" smtClean="0"/>
              <a:t>, hard to preserved in the sequence of measurements.  </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endParaRPr lang="en-GB" altLang="pl-PL" sz="1600" dirty="0" smtClean="0"/>
          </a:p>
        </p:txBody>
      </p:sp>
    </p:spTree>
    <p:extLst>
      <p:ext uri="{BB962C8B-B14F-4D97-AF65-F5344CB8AC3E}">
        <p14:creationId xmlns:p14="http://schemas.microsoft.com/office/powerpoint/2010/main" val="2121940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02636" y="732785"/>
            <a:ext cx="9904201" cy="707536"/>
          </a:xfrm>
        </p:spPr>
        <p:txBody>
          <a:bodyPr>
            <a:noAutofit/>
          </a:bodyPr>
          <a:lstStyle/>
          <a:p>
            <a:pPr marL="228600" lvl="0" algn="ctr">
              <a:lnSpc>
                <a:spcPct val="100000"/>
              </a:lnSpc>
              <a:spcBef>
                <a:spcPts val="1000"/>
              </a:spcBef>
            </a:pPr>
            <a:r>
              <a:rPr lang="en-GB" sz="24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Classical differential thermal analysis construction </a:t>
            </a:r>
            <a:endParaRPr lang="en-GB" sz="24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Rectangle 3"/>
          <p:cNvSpPr txBox="1">
            <a:spLocks noChangeArrowheads="1"/>
          </p:cNvSpPr>
          <p:nvPr/>
        </p:nvSpPr>
        <p:spPr>
          <a:xfrm>
            <a:off x="1058090" y="1841862"/>
            <a:ext cx="10006149" cy="3814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ct val="0"/>
              </a:spcBef>
              <a:spcAft>
                <a:spcPct val="30000"/>
              </a:spcAft>
              <a:buClr>
                <a:srgbClr val="FF0000"/>
              </a:buClr>
              <a:buFont typeface="Wingdings" panose="05000000000000000000" pitchFamily="2" charset="2"/>
              <a:buChar char="Ø"/>
              <a:defRPr/>
            </a:pPr>
            <a:endParaRPr lang="en-US" altLang="pl-PL" sz="1800" dirty="0" smtClean="0">
              <a:solidFill>
                <a:srgbClr val="FF0000"/>
              </a:solidFill>
            </a:endParaRPr>
          </a:p>
        </p:txBody>
      </p:sp>
      <p:sp>
        <p:nvSpPr>
          <p:cNvPr id="96" name="pole tekstowe 95"/>
          <p:cNvSpPr txBox="1"/>
          <p:nvPr/>
        </p:nvSpPr>
        <p:spPr>
          <a:xfrm>
            <a:off x="199511" y="5183096"/>
            <a:ext cx="2014908" cy="1569660"/>
          </a:xfrm>
          <a:prstGeom prst="rect">
            <a:avLst/>
          </a:prstGeom>
          <a:noFill/>
        </p:spPr>
        <p:txBody>
          <a:bodyPr wrap="square" rtlCol="0">
            <a:spAutoFit/>
          </a:bodyPr>
          <a:lstStyle/>
          <a:p>
            <a:r>
              <a:rPr lang="en-GB" sz="2400" dirty="0" smtClean="0"/>
              <a:t>„classical DTA”</a:t>
            </a:r>
          </a:p>
          <a:p>
            <a:endParaRPr lang="en-GB" sz="2400" dirty="0" smtClean="0"/>
          </a:p>
          <a:p>
            <a:r>
              <a:rPr lang="en-GB" sz="2400" dirty="0" smtClean="0"/>
              <a:t>„temperature gradient DTA”</a:t>
            </a:r>
            <a:endParaRPr lang="en-GB" sz="2400" dirty="0"/>
          </a:p>
        </p:txBody>
      </p:sp>
      <p:grpSp>
        <p:nvGrpSpPr>
          <p:cNvPr id="105" name="Grupa 104"/>
          <p:cNvGrpSpPr/>
          <p:nvPr/>
        </p:nvGrpSpPr>
        <p:grpSpPr>
          <a:xfrm>
            <a:off x="396893" y="1598569"/>
            <a:ext cx="10975464" cy="4536981"/>
            <a:chOff x="396893" y="1598569"/>
            <a:chExt cx="10975464" cy="4536981"/>
          </a:xfrm>
        </p:grpSpPr>
        <p:pic>
          <p:nvPicPr>
            <p:cNvPr id="3" name="Obraz 2"/>
            <p:cNvPicPr>
              <a:picLocks noChangeAspect="1"/>
            </p:cNvPicPr>
            <p:nvPr/>
          </p:nvPicPr>
          <p:blipFill>
            <a:blip r:embed="rId2"/>
            <a:stretch>
              <a:fillRect/>
            </a:stretch>
          </p:blipFill>
          <p:spPr>
            <a:xfrm>
              <a:off x="1995055" y="1599238"/>
              <a:ext cx="2106035" cy="3525487"/>
            </a:xfrm>
            <a:prstGeom prst="rect">
              <a:avLst/>
            </a:prstGeom>
          </p:spPr>
        </p:pic>
        <p:sp>
          <p:nvSpPr>
            <p:cNvPr id="55" name="Line 95"/>
            <p:cNvSpPr>
              <a:spLocks noChangeShapeType="1"/>
            </p:cNvSpPr>
            <p:nvPr/>
          </p:nvSpPr>
          <p:spPr bwMode="auto">
            <a:xfrm>
              <a:off x="1686559" y="3518655"/>
              <a:ext cx="2129162" cy="37624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57" name="Line 97"/>
            <p:cNvSpPr>
              <a:spLocks noChangeShapeType="1"/>
            </p:cNvSpPr>
            <p:nvPr/>
          </p:nvSpPr>
          <p:spPr bwMode="auto">
            <a:xfrm>
              <a:off x="1699027" y="3515806"/>
              <a:ext cx="1366254" cy="7091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pic>
          <p:nvPicPr>
            <p:cNvPr id="4" name="Obraz 3"/>
            <p:cNvPicPr>
              <a:picLocks noChangeAspect="1"/>
            </p:cNvPicPr>
            <p:nvPr/>
          </p:nvPicPr>
          <p:blipFill>
            <a:blip r:embed="rId3"/>
            <a:stretch>
              <a:fillRect/>
            </a:stretch>
          </p:blipFill>
          <p:spPr>
            <a:xfrm>
              <a:off x="4908751" y="1598570"/>
              <a:ext cx="1700617" cy="3566387"/>
            </a:xfrm>
            <a:prstGeom prst="rect">
              <a:avLst/>
            </a:prstGeom>
          </p:spPr>
        </p:pic>
        <p:sp>
          <p:nvSpPr>
            <p:cNvPr id="56" name="Line 96"/>
            <p:cNvSpPr>
              <a:spLocks noChangeShapeType="1"/>
            </p:cNvSpPr>
            <p:nvPr/>
          </p:nvSpPr>
          <p:spPr bwMode="auto">
            <a:xfrm flipH="1" flipV="1">
              <a:off x="5755100" y="4504194"/>
              <a:ext cx="997832" cy="9850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pic>
          <p:nvPicPr>
            <p:cNvPr id="49" name="Obraz 48"/>
            <p:cNvPicPr>
              <a:picLocks noChangeAspect="1"/>
            </p:cNvPicPr>
            <p:nvPr/>
          </p:nvPicPr>
          <p:blipFill>
            <a:blip r:embed="rId4"/>
            <a:stretch>
              <a:fillRect/>
            </a:stretch>
          </p:blipFill>
          <p:spPr>
            <a:xfrm>
              <a:off x="9402438" y="3157573"/>
              <a:ext cx="1704399" cy="2683654"/>
            </a:xfrm>
            <a:prstGeom prst="rect">
              <a:avLst/>
            </a:prstGeom>
          </p:spPr>
        </p:pic>
        <p:pic>
          <p:nvPicPr>
            <p:cNvPr id="50" name="Obraz 49"/>
            <p:cNvPicPr>
              <a:picLocks noChangeAspect="1"/>
            </p:cNvPicPr>
            <p:nvPr/>
          </p:nvPicPr>
          <p:blipFill>
            <a:blip r:embed="rId5"/>
            <a:stretch>
              <a:fillRect/>
            </a:stretch>
          </p:blipFill>
          <p:spPr>
            <a:xfrm>
              <a:off x="7083674" y="1598569"/>
              <a:ext cx="1942849" cy="3566388"/>
            </a:xfrm>
            <a:prstGeom prst="rect">
              <a:avLst/>
            </a:prstGeom>
          </p:spPr>
        </p:pic>
        <p:sp>
          <p:nvSpPr>
            <p:cNvPr id="100" name="pole tekstowe 99"/>
            <p:cNvSpPr txBox="1"/>
            <p:nvPr/>
          </p:nvSpPr>
          <p:spPr>
            <a:xfrm>
              <a:off x="396893" y="3077224"/>
              <a:ext cx="1146899" cy="1210690"/>
            </a:xfrm>
            <a:prstGeom prst="rect">
              <a:avLst/>
            </a:prstGeom>
            <a:noFill/>
          </p:spPr>
          <p:txBody>
            <a:bodyPr wrap="square" rtlCol="0">
              <a:spAutoFit/>
            </a:bodyPr>
            <a:lstStyle/>
            <a:p>
              <a:r>
                <a:rPr lang="en-US" dirty="0" smtClean="0"/>
                <a:t>Screws regulating</a:t>
              </a:r>
            </a:p>
            <a:p>
              <a:r>
                <a:rPr lang="en-US" dirty="0" smtClean="0"/>
                <a:t>furnace linearity</a:t>
              </a:r>
              <a:endParaRPr lang="en-US" dirty="0"/>
            </a:p>
          </p:txBody>
        </p:sp>
        <p:sp>
          <p:nvSpPr>
            <p:cNvPr id="101" name="pole tekstowe 100"/>
            <p:cNvSpPr txBox="1"/>
            <p:nvPr/>
          </p:nvSpPr>
          <p:spPr>
            <a:xfrm>
              <a:off x="5333909" y="5483640"/>
              <a:ext cx="2064418" cy="651910"/>
            </a:xfrm>
            <a:prstGeom prst="rect">
              <a:avLst/>
            </a:prstGeom>
            <a:noFill/>
          </p:spPr>
          <p:txBody>
            <a:bodyPr wrap="square" rtlCol="0">
              <a:spAutoFit/>
            </a:bodyPr>
            <a:lstStyle/>
            <a:p>
              <a:r>
                <a:rPr lang="en-US" dirty="0" smtClean="0"/>
                <a:t>Gas temperature equilibration</a:t>
              </a:r>
              <a:endParaRPr lang="en-US" dirty="0"/>
            </a:p>
          </p:txBody>
        </p:sp>
        <p:sp>
          <p:nvSpPr>
            <p:cNvPr id="102" name="pole tekstowe 101"/>
            <p:cNvSpPr txBox="1"/>
            <p:nvPr/>
          </p:nvSpPr>
          <p:spPr>
            <a:xfrm>
              <a:off x="9307939" y="1838674"/>
              <a:ext cx="2064418" cy="372520"/>
            </a:xfrm>
            <a:prstGeom prst="rect">
              <a:avLst/>
            </a:prstGeom>
            <a:noFill/>
          </p:spPr>
          <p:txBody>
            <a:bodyPr wrap="square" rtlCol="0">
              <a:spAutoFit/>
            </a:bodyPr>
            <a:lstStyle/>
            <a:p>
              <a:r>
                <a:rPr lang="en-US" dirty="0" smtClean="0"/>
                <a:t>Liners and cups</a:t>
              </a:r>
              <a:endParaRPr lang="en-US" dirty="0"/>
            </a:p>
          </p:txBody>
        </p:sp>
        <p:sp>
          <p:nvSpPr>
            <p:cNvPr id="103" name="Line 96"/>
            <p:cNvSpPr>
              <a:spLocks noChangeShapeType="1"/>
            </p:cNvSpPr>
            <p:nvPr/>
          </p:nvSpPr>
          <p:spPr bwMode="auto">
            <a:xfrm flipH="1" flipV="1">
              <a:off x="8123270" y="1841172"/>
              <a:ext cx="1545706" cy="49739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sp>
          <p:nvSpPr>
            <p:cNvPr id="104" name="Line 96"/>
            <p:cNvSpPr>
              <a:spLocks noChangeShapeType="1"/>
            </p:cNvSpPr>
            <p:nvPr/>
          </p:nvSpPr>
          <p:spPr bwMode="auto">
            <a:xfrm>
              <a:off x="9661126" y="2328351"/>
              <a:ext cx="480401" cy="11935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just" eaLnBrk="1" hangingPunct="1">
                <a:spcAft>
                  <a:spcPct val="30000"/>
                </a:spcAft>
                <a:buClr>
                  <a:srgbClr val="FF0000"/>
                </a:buClr>
                <a:buSzPct val="75000"/>
                <a:buFont typeface="Wingdings" panose="05000000000000000000" pitchFamily="2" charset="2"/>
                <a:buChar char="Ø"/>
                <a:defRPr/>
              </a:pPr>
              <a:endParaRPr lang="pl-PL">
                <a:effectLst>
                  <a:outerShdw blurRad="38100" dist="38100" dir="2700000" algn="tl">
                    <a:srgbClr val="000000">
                      <a:alpha val="43137"/>
                    </a:srgbClr>
                  </a:outerShdw>
                </a:effectLst>
              </a:endParaRPr>
            </a:p>
          </p:txBody>
        </p:sp>
      </p:grpSp>
      <p:sp>
        <p:nvSpPr>
          <p:cNvPr id="106" name="pole tekstowe 105"/>
          <p:cNvSpPr txBox="1"/>
          <p:nvPr/>
        </p:nvSpPr>
        <p:spPr>
          <a:xfrm>
            <a:off x="7742711" y="5839108"/>
            <a:ext cx="4137104" cy="646331"/>
          </a:xfrm>
          <a:prstGeom prst="rect">
            <a:avLst/>
          </a:prstGeom>
          <a:noFill/>
        </p:spPr>
        <p:txBody>
          <a:bodyPr wrap="square" rtlCol="0">
            <a:spAutoFit/>
          </a:bodyPr>
          <a:lstStyle/>
          <a:p>
            <a:r>
              <a:rPr lang="en-US" dirty="0" smtClean="0"/>
              <a:t>A small masses are important to avoid temperature gradients.</a:t>
            </a:r>
            <a:endParaRPr lang="en-US" dirty="0"/>
          </a:p>
        </p:txBody>
      </p:sp>
    </p:spTree>
    <p:extLst>
      <p:ext uri="{BB962C8B-B14F-4D97-AF65-F5344CB8AC3E}">
        <p14:creationId xmlns:p14="http://schemas.microsoft.com/office/powerpoint/2010/main" val="1064677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77980"/>
            <a:ext cx="10515600" cy="807523"/>
          </a:xfrm>
        </p:spPr>
        <p:txBody>
          <a:bodyPr>
            <a:noAutofit/>
          </a:bodyPr>
          <a:lstStyle/>
          <a:p>
            <a:pPr marL="228600" lvl="0" algn="just">
              <a:lnSpc>
                <a:spcPct val="100000"/>
              </a:lnSpc>
              <a:spcBef>
                <a:spcPts val="1000"/>
              </a:spcBef>
            </a:pPr>
            <a:r>
              <a:rPr lang="en-US" sz="2800" b="1" i="1" dirty="0" smtClean="0">
                <a:solidFill>
                  <a:prstClr val="black"/>
                </a:solidFill>
                <a:latin typeface="Calibri Light" panose="020F0302020204030204" pitchFamily="34" charset="0"/>
                <a:ea typeface="Times New Roman" panose="02020603050405020304" pitchFamily="18" charset="0"/>
                <a:cs typeface="Calibri Light" panose="020F0302020204030204" pitchFamily="34" charset="0"/>
              </a:rPr>
              <a:t>Classical differential thermal analysis signals /base line</a:t>
            </a:r>
            <a:endParaRPr lang="en-US" sz="2800" b="1" i="1"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Rectangle 3"/>
          <p:cNvSpPr txBox="1">
            <a:spLocks noChangeArrowheads="1"/>
          </p:cNvSpPr>
          <p:nvPr/>
        </p:nvSpPr>
        <p:spPr>
          <a:xfrm>
            <a:off x="954677" y="4419794"/>
            <a:ext cx="10282646" cy="193350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ct val="0"/>
              </a:spcBef>
              <a:spcAft>
                <a:spcPct val="30000"/>
              </a:spcAft>
              <a:buClr>
                <a:srgbClr val="FF0000"/>
              </a:buClr>
              <a:buSzPct val="110000"/>
              <a:buFont typeface="Wingdings" panose="05000000000000000000" pitchFamily="2" charset="2"/>
              <a:buChar char="§"/>
              <a:defRPr/>
            </a:pPr>
            <a:r>
              <a:rPr lang="en-US" altLang="pl-PL" sz="1600" dirty="0" smtClean="0"/>
              <a:t>It should be remembered that the signal measurements are in </a:t>
            </a:r>
            <a:r>
              <a:rPr lang="en-US" altLang="pl-PL" sz="1600" dirty="0" smtClean="0">
                <a:solidFill>
                  <a:srgbClr val="FF0000"/>
                </a:solidFill>
              </a:rPr>
              <a:t>two axis; time and temperature</a:t>
            </a:r>
            <a:r>
              <a:rPr lang="en-US" altLang="pl-PL" sz="1600" dirty="0" smtClean="0"/>
              <a:t>. The results in the time function are not useful in many cases so they are presented in  function of temperature. The unit for the signal is [</a:t>
            </a:r>
            <a:r>
              <a:rPr lang="en-US" altLang="pl-PL" sz="1600" dirty="0" err="1" smtClean="0">
                <a:latin typeface="Symbol" panose="05050102010706020507" pitchFamily="18" charset="2"/>
              </a:rPr>
              <a:t>D</a:t>
            </a:r>
            <a:r>
              <a:rPr lang="en-US" altLang="pl-PL" sz="1600" dirty="0" err="1" smtClean="0"/>
              <a:t>T</a:t>
            </a:r>
            <a:r>
              <a:rPr lang="en-US" altLang="pl-PL" sz="1600" baseline="30000" dirty="0" err="1" smtClean="0"/>
              <a:t>o</a:t>
            </a:r>
            <a:r>
              <a:rPr lang="en-US" altLang="pl-PL" sz="1600" dirty="0" err="1" smtClean="0"/>
              <a:t>C.s</a:t>
            </a:r>
            <a:r>
              <a:rPr lang="en-US" altLang="pl-PL" sz="1600" dirty="0" smtClean="0"/>
              <a:t>/mg].</a:t>
            </a:r>
          </a:p>
          <a:p>
            <a:pPr algn="just">
              <a:lnSpc>
                <a:spcPct val="150000"/>
              </a:lnSpc>
              <a:spcBef>
                <a:spcPct val="0"/>
              </a:spcBef>
              <a:spcAft>
                <a:spcPct val="30000"/>
              </a:spcAft>
              <a:buClr>
                <a:srgbClr val="FF0000"/>
              </a:buClr>
              <a:buSzPct val="110000"/>
              <a:buFont typeface="Wingdings" panose="05000000000000000000" pitchFamily="2" charset="2"/>
              <a:buChar char="§"/>
              <a:defRPr/>
            </a:pPr>
            <a:r>
              <a:rPr lang="en-US" altLang="pl-PL" sz="1600" dirty="0" smtClean="0"/>
              <a:t>The DTA supplies signals T=f(t) and DT=f(t) similar to differential temperature (DT) measurements but in relations to the standard (look the left figure, a blue and brown  lines). This compensation in heat capacity supports </a:t>
            </a:r>
            <a:r>
              <a:rPr lang="en-US" altLang="pl-PL" sz="1600" dirty="0" smtClean="0">
                <a:solidFill>
                  <a:srgbClr val="FF0000"/>
                </a:solidFill>
              </a:rPr>
              <a:t>the shape of the base line</a:t>
            </a:r>
            <a:r>
              <a:rPr lang="en-US" altLang="pl-PL" sz="1600" dirty="0" smtClean="0"/>
              <a:t>, which in a best case may be like in the right figure.  </a:t>
            </a:r>
            <a:r>
              <a:rPr lang="en-US" altLang="pl-PL" sz="1600" dirty="0" smtClean="0">
                <a:solidFill>
                  <a:srgbClr val="FF0000"/>
                </a:solidFill>
              </a:rPr>
              <a:t>Non monotonous base line  may</a:t>
            </a:r>
            <a:r>
              <a:rPr lang="pl-PL" altLang="pl-PL" sz="1600" dirty="0" smtClean="0">
                <a:solidFill>
                  <a:srgbClr val="FF0000"/>
                </a:solidFill>
              </a:rPr>
              <a:t> </a:t>
            </a:r>
            <a:r>
              <a:rPr lang="en-US" altLang="pl-PL" sz="1600" dirty="0" smtClean="0">
                <a:solidFill>
                  <a:srgbClr val="FF0000"/>
                </a:solidFill>
              </a:rPr>
              <a:t>cause serious problems</a:t>
            </a:r>
            <a:r>
              <a:rPr lang="en-US" altLang="pl-PL" sz="1600" dirty="0" smtClean="0"/>
              <a:t>.</a:t>
            </a:r>
          </a:p>
          <a:p>
            <a:pPr marL="609600" indent="-609600" algn="just">
              <a:lnSpc>
                <a:spcPct val="150000"/>
              </a:lnSpc>
              <a:spcBef>
                <a:spcPct val="0"/>
              </a:spcBef>
              <a:spcAft>
                <a:spcPct val="30000"/>
              </a:spcAft>
              <a:buClr>
                <a:schemeClr val="tx1"/>
              </a:buClr>
              <a:buFont typeface="Wingdings" panose="05000000000000000000" pitchFamily="2" charset="2"/>
              <a:buAutoNum type="arabicPeriod"/>
              <a:defRPr/>
            </a:pPr>
            <a:endParaRPr lang="en-GB" altLang="pl-PL" sz="1600" dirty="0" smtClean="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677" y="1485503"/>
            <a:ext cx="4186666" cy="2789614"/>
          </a:xfrm>
          <a:prstGeom prst="rect">
            <a:avLst/>
          </a:prstGeom>
          <a:ln w="12700">
            <a:solidFill>
              <a:schemeClr val="tx1"/>
            </a:solidFill>
          </a:ln>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656" y="1447940"/>
            <a:ext cx="4310742" cy="2827177"/>
          </a:xfrm>
          <a:prstGeom prst="rect">
            <a:avLst/>
          </a:prstGeom>
          <a:ln w="12700">
            <a:solidFill>
              <a:schemeClr val="tx1"/>
            </a:solidFill>
          </a:ln>
        </p:spPr>
      </p:pic>
    </p:spTree>
    <p:extLst>
      <p:ext uri="{BB962C8B-B14F-4D97-AF65-F5344CB8AC3E}">
        <p14:creationId xmlns:p14="http://schemas.microsoft.com/office/powerpoint/2010/main" val="71840175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2" id="{822BA426-A672-4D22-B62D-DCF7AF094773}" vid="{00743E9D-7A97-49C1-9C9C-63C308BC6CF2}"/>
    </a:ext>
  </a:extLst>
</a:theme>
</file>

<file path=docProps/app.xml><?xml version="1.0" encoding="utf-8"?>
<Properties xmlns="http://schemas.openxmlformats.org/officeDocument/2006/extended-properties" xmlns:vt="http://schemas.openxmlformats.org/officeDocument/2006/docPropsVTypes">
  <Template>SD POWER</Template>
  <TotalTime>4828</TotalTime>
  <Words>3244</Words>
  <Application>Microsoft Office PowerPoint</Application>
  <PresentationFormat>Panoramiczny</PresentationFormat>
  <Paragraphs>372</Paragraphs>
  <Slides>35</Slides>
  <Notes>0</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35</vt:i4>
      </vt:variant>
    </vt:vector>
  </HeadingPairs>
  <TitlesOfParts>
    <vt:vector size="44" baseType="lpstr">
      <vt:lpstr>Arial</vt:lpstr>
      <vt:lpstr>Calibri</vt:lpstr>
      <vt:lpstr>Calibri Light</vt:lpstr>
      <vt:lpstr>Cambria Math</vt:lpstr>
      <vt:lpstr>Euclid Symbol</vt:lpstr>
      <vt:lpstr>Symbol</vt:lpstr>
      <vt:lpstr>Times New Roman</vt:lpstr>
      <vt:lpstr>Wingdings</vt:lpstr>
      <vt:lpstr>Motyw pakietu Office</vt:lpstr>
      <vt:lpstr>FUNDAMENTALS OF THERMAL ANALYSIS AND DIFFERENTIAL SCANNING Calorimetry Application in Materials Science Investigations</vt:lpstr>
      <vt:lpstr>Outline of the methods of the thermal analysis -1</vt:lpstr>
      <vt:lpstr> Outline of the methods of the thermal analysis -2 </vt:lpstr>
      <vt:lpstr> Outline of the methods of the thermal analysis -3 </vt:lpstr>
      <vt:lpstr> Outline of the methods of the thermal analysis -4 </vt:lpstr>
      <vt:lpstr>Classical differential thermal analysis and high temperature DSC – types and construction </vt:lpstr>
      <vt:lpstr>Classical differential thermal analysis and high temperature DSC  – operation</vt:lpstr>
      <vt:lpstr>Classical differential thermal analysis construction </vt:lpstr>
      <vt:lpstr>Classical differential thermal analysis signals /base line</vt:lpstr>
      <vt:lpstr>Classical differential thermal analysis advantages and disadvantages</vt:lpstr>
      <vt:lpstr>Classical differential thermal analysis and high temperature DSC  – types and construction </vt:lpstr>
      <vt:lpstr>Classical differential thermal analysis and high temperature DSC  – types and construction </vt:lpstr>
      <vt:lpstr>Classical differential thermal analysis – the shape of the signals and calibration procedure</vt:lpstr>
      <vt:lpstr>Classical differential thermal analysis– types of the crucibles</vt:lpstr>
      <vt:lpstr>Classical differential thermal analysis– types of the crucibles</vt:lpstr>
      <vt:lpstr>Classical differential thermal analysis– some examples of application</vt:lpstr>
      <vt:lpstr>Improved DTA- or high temperature DSC construction </vt:lpstr>
      <vt:lpstr>Improved DTA- or high temperature DSC -some remarks </vt:lpstr>
      <vt:lpstr>Improved DTA- or high temperature DSC -some application areas, only small part! </vt:lpstr>
      <vt:lpstr>Improved DTA- or high temperature DSC -some remarks </vt:lpstr>
      <vt:lpstr>TGA and SDT  equipment construction </vt:lpstr>
      <vt:lpstr>TGA equipment construction </vt:lpstr>
      <vt:lpstr>Examples of TGA equipment constructions  </vt:lpstr>
      <vt:lpstr>Examples of SDT SDTG (simultaneous differential techniques)  equipment construction  of Q600 TAI </vt:lpstr>
      <vt:lpstr>TGA – SDT applications   </vt:lpstr>
      <vt:lpstr> Could  SDT be used as a common DTA or DSC?   </vt:lpstr>
      <vt:lpstr> Another use of  SDT be used as a DSC – the reason: high temperature and Fe reaction with the gas atmosphere, detection of the unwanted oxidation process   </vt:lpstr>
      <vt:lpstr> Typical signals of  SDT used  for a TGA   </vt:lpstr>
      <vt:lpstr> Decomposition of the macromolecule polymers, use of the signals of  SDT used  for a TGA   </vt:lpstr>
      <vt:lpstr> Decomposition of the macromolecule polymers, use of the signals of  SDT used  for a TGA   </vt:lpstr>
      <vt:lpstr> Example of the synthesis of components</vt:lpstr>
      <vt:lpstr> Oxidation processes</vt:lpstr>
      <vt:lpstr> Oxidation processes in case of Cu-Al2O3 composite</vt:lpstr>
      <vt:lpstr> Oxidation processes in case of Cu-Al2O3 composite microstructure</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czeppe.t</dc:creator>
  <cp:lastModifiedBy>czeppe.t</cp:lastModifiedBy>
  <cp:revision>265</cp:revision>
  <dcterms:created xsi:type="dcterms:W3CDTF">2018-10-15T08:05:05Z</dcterms:created>
  <dcterms:modified xsi:type="dcterms:W3CDTF">2019-01-16T13:56:30Z</dcterms:modified>
</cp:coreProperties>
</file>